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70" r:id="rId8"/>
    <p:sldId id="262" r:id="rId9"/>
    <p:sldId id="264" r:id="rId10"/>
    <p:sldId id="265" r:id="rId11"/>
    <p:sldId id="268" r:id="rId12"/>
    <p:sldId id="269" r:id="rId13"/>
    <p:sldId id="276" r:id="rId14"/>
    <p:sldId id="271" r:id="rId15"/>
    <p:sldId id="272" r:id="rId16"/>
    <p:sldId id="273" r:id="rId17"/>
    <p:sldId id="274" r:id="rId18"/>
    <p:sldId id="275" r:id="rId19"/>
    <p:sldId id="277" r:id="rId20"/>
    <p:sldId id="278" r:id="rId21"/>
    <p:sldId id="279" r:id="rId22"/>
    <p:sldId id="280" r:id="rId23"/>
    <p:sldId id="281" r:id="rId24"/>
    <p:sldId id="282" r:id="rId25"/>
    <p:sldId id="284" r:id="rId26"/>
    <p:sldId id="285" r:id="rId27"/>
    <p:sldId id="286" r:id="rId28"/>
    <p:sldId id="287" r:id="rId29"/>
    <p:sldId id="288" r:id="rId30"/>
    <p:sldId id="289" r:id="rId31"/>
    <p:sldId id="29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dou Shi" initials="DS" lastIdx="3" clrIdx="0">
    <p:extLst>
      <p:ext uri="{19B8F6BF-5375-455C-9EA6-DF929625EA0E}">
        <p15:presenceInfo xmlns:p15="http://schemas.microsoft.com/office/powerpoint/2012/main" userId="c7abc15e8ed7ae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6" autoAdjust="0"/>
    <p:restoredTop sz="94711" autoAdjust="0"/>
  </p:normalViewPr>
  <p:slideViewPr>
    <p:cSldViewPr snapToGrid="0" snapToObjects="1">
      <p:cViewPr varScale="1">
        <p:scale>
          <a:sx n="101" d="100"/>
          <a:sy n="101" d="100"/>
        </p:scale>
        <p:origin x="126"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6/23/2021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Titanic Survival Prediction</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Doudou Shi,Yue Shang</a:t>
            </a:r>
          </a:p>
        </p:txBody>
      </p:sp>
      <p:sp>
        <p:nvSpPr>
          <p:cNvPr id="4" name="Date Placeholder 3"/>
          <p:cNvSpPr>
            <a:spLocks noGrp="1"/>
          </p:cNvSpPr>
          <p:nvPr>
            <p:ph type="dt" sz="half" idx="10"/>
          </p:nvPr>
        </p:nvSpPr>
        <p:spPr/>
        <p:txBody>
          <a:bodyPr/>
          <a:lstStyle/>
          <a:p>
            <a:pPr marL="0" lvl="0" indent="0">
              <a:buNone/>
            </a:pPr>
            <a:r>
              <a:t>2021/6/18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a</a:t>
            </a:r>
            <a:r>
              <a:rPr dirty="0"/>
              <a:t>. Random forest</a:t>
            </a:r>
          </a:p>
        </p:txBody>
      </p:sp>
      <p:sp>
        <p:nvSpPr>
          <p:cNvPr id="3" name="Content Placeholder 2"/>
          <p:cNvSpPr>
            <a:spLocks noGrp="1"/>
          </p:cNvSpPr>
          <p:nvPr>
            <p:ph idx="1"/>
          </p:nvPr>
        </p:nvSpPr>
        <p:spPr/>
        <p:txBody>
          <a:bodyPr>
            <a:normAutofit/>
          </a:bodyPr>
          <a:lstStyle/>
          <a:p>
            <a:pPr lvl="0" indent="0">
              <a:buNone/>
            </a:pPr>
            <a:r>
              <a:rPr lang="en-US" dirty="0">
                <a:latin typeface="Courier"/>
              </a:rPr>
              <a:t> </a:t>
            </a:r>
            <a:endParaRPr dirty="0">
              <a:latin typeface="Courier"/>
            </a:endParaRPr>
          </a:p>
        </p:txBody>
      </p:sp>
      <p:pic>
        <p:nvPicPr>
          <p:cNvPr id="4" name="Picture 1" descr="ppt_files/figure-pptx/unnamed-chunk-13-1.png">
            <a:extLst>
              <a:ext uri="{FF2B5EF4-FFF2-40B4-BE49-F238E27FC236}">
                <a16:creationId xmlns:a16="http://schemas.microsoft.com/office/drawing/2014/main" id="{6870EF35-601B-4B88-A9FE-9AD9CE8A9C00}"/>
              </a:ext>
            </a:extLst>
          </p:cNvPr>
          <p:cNvPicPr>
            <a:picLocks noGrp="1" noChangeAspect="1"/>
          </p:cNvPicPr>
          <p:nvPr/>
        </p:nvPicPr>
        <p:blipFill>
          <a:blip r:embed="rId2"/>
          <a:stretch>
            <a:fillRect/>
          </a:stretch>
        </p:blipFill>
        <p:spPr bwMode="auto">
          <a:xfrm>
            <a:off x="1135655" y="1600200"/>
            <a:ext cx="6223612"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dirty="0"/>
              <a:t> -</a:t>
            </a:r>
            <a:r>
              <a:rPr lang="en-US" dirty="0"/>
              <a:t> </a:t>
            </a:r>
            <a:r>
              <a:rPr dirty="0"/>
              <a:t>According to the random forest, we can see that “gender” has the greatest impact on survival, and the least impact is “Embarked”, where people board the boat.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fontScale="90000"/>
          </a:bodyPr>
          <a:lstStyle/>
          <a:p>
            <a:pPr marL="0" lvl="0" indent="0">
              <a:buNone/>
            </a:pPr>
            <a:r>
              <a:rPr lang="en-US" dirty="0"/>
              <a:t>b </a:t>
            </a:r>
            <a:r>
              <a:rPr dirty="0"/>
              <a:t>.</a:t>
            </a:r>
            <a:r>
              <a:rPr lang="en-US" dirty="0"/>
              <a:t> </a:t>
            </a:r>
            <a:r>
              <a:rPr dirty="0"/>
              <a:t>Different variables </a:t>
            </a:r>
            <a:r>
              <a:rPr lang="en-US" dirty="0" err="1"/>
              <a:t>v.s</a:t>
            </a:r>
            <a:r>
              <a:rPr lang="en-US" dirty="0"/>
              <a:t> </a:t>
            </a:r>
            <a:r>
              <a:rPr dirty="0"/>
              <a:t>survival rates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B72A5-83AC-4435-8A87-45DEA8DE3558}"/>
              </a:ext>
            </a:extLst>
          </p:cNvPr>
          <p:cNvSpPr>
            <a:spLocks noGrp="1"/>
          </p:cNvSpPr>
          <p:nvPr>
            <p:ph type="title"/>
          </p:nvPr>
        </p:nvSpPr>
        <p:spPr>
          <a:xfrm>
            <a:off x="3365654" y="334764"/>
            <a:ext cx="2252949" cy="915184"/>
          </a:xfrm>
        </p:spPr>
        <p:txBody>
          <a:bodyPr>
            <a:normAutofit/>
          </a:bodyPr>
          <a:lstStyle/>
          <a:p>
            <a:r>
              <a:rPr lang="en-US" altLang="zh-CN" sz="3200" b="1" dirty="0"/>
              <a:t>Sex</a:t>
            </a:r>
            <a:endParaRPr lang="zh-CN" altLang="en-US" sz="3200" dirty="0"/>
          </a:p>
        </p:txBody>
      </p:sp>
      <p:sp>
        <p:nvSpPr>
          <p:cNvPr id="3" name="内容占位符 2">
            <a:extLst>
              <a:ext uri="{FF2B5EF4-FFF2-40B4-BE49-F238E27FC236}">
                <a16:creationId xmlns:a16="http://schemas.microsoft.com/office/drawing/2014/main" id="{10A95B5F-9DE5-485F-8A52-08112393CC18}"/>
              </a:ext>
            </a:extLst>
          </p:cNvPr>
          <p:cNvSpPr>
            <a:spLocks noGrp="1"/>
          </p:cNvSpPr>
          <p:nvPr>
            <p:ph idx="1"/>
          </p:nvPr>
        </p:nvSpPr>
        <p:spPr>
          <a:xfrm>
            <a:off x="947450" y="1189822"/>
            <a:ext cx="7739349" cy="1648106"/>
          </a:xfrm>
        </p:spPr>
        <p:txBody>
          <a:bodyPr/>
          <a:lstStyle/>
          <a:p>
            <a:pPr marL="0" indent="0">
              <a:buNone/>
            </a:pPr>
            <a:r>
              <a:rPr lang="en-US" altLang="zh-CN" dirty="0"/>
              <a:t>The mortality rate of men is significantly higher than that of women</a:t>
            </a:r>
            <a:endParaRPr lang="zh-CN" altLang="en-US" dirty="0"/>
          </a:p>
        </p:txBody>
      </p:sp>
      <p:pic>
        <p:nvPicPr>
          <p:cNvPr id="5" name="图片 4" descr="图表, 条形图&#10;&#10;描述已自动生成">
            <a:extLst>
              <a:ext uri="{FF2B5EF4-FFF2-40B4-BE49-F238E27FC236}">
                <a16:creationId xmlns:a16="http://schemas.microsoft.com/office/drawing/2014/main" id="{32BA7C09-FB61-4737-8CE6-512C1B32CE56}"/>
              </a:ext>
            </a:extLst>
          </p:cNvPr>
          <p:cNvPicPr>
            <a:picLocks noChangeAspect="1"/>
          </p:cNvPicPr>
          <p:nvPr/>
        </p:nvPicPr>
        <p:blipFill>
          <a:blip r:embed="rId2"/>
          <a:stretch>
            <a:fillRect/>
          </a:stretch>
        </p:blipFill>
        <p:spPr>
          <a:xfrm>
            <a:off x="1154668" y="2214092"/>
            <a:ext cx="6834664" cy="4358104"/>
          </a:xfrm>
          <a:prstGeom prst="rect">
            <a:avLst/>
          </a:prstGeom>
        </p:spPr>
      </p:pic>
    </p:spTree>
    <p:extLst>
      <p:ext uri="{BB962C8B-B14F-4D97-AF65-F5344CB8AC3E}">
        <p14:creationId xmlns:p14="http://schemas.microsoft.com/office/powerpoint/2010/main" val="2771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9B749DF-10CF-4EF9-A118-052BD720EC4C}"/>
              </a:ext>
            </a:extLst>
          </p:cNvPr>
          <p:cNvSpPr>
            <a:spLocks noGrp="1"/>
          </p:cNvSpPr>
          <p:nvPr>
            <p:ph type="title"/>
          </p:nvPr>
        </p:nvSpPr>
        <p:spPr>
          <a:xfrm>
            <a:off x="557834" y="259395"/>
            <a:ext cx="7631723" cy="1111843"/>
          </a:xfrm>
        </p:spPr>
        <p:txBody>
          <a:bodyPr anchor="ctr">
            <a:normAutofit/>
          </a:bodyPr>
          <a:lstStyle/>
          <a:p>
            <a:r>
              <a:rPr lang="en-US" altLang="zh-CN" sz="3200" b="1" dirty="0"/>
              <a:t>Title</a:t>
            </a:r>
            <a:endParaRPr lang="zh-CN" altLang="en-US" sz="3200" dirty="0"/>
          </a:p>
        </p:txBody>
      </p:sp>
      <p:sp>
        <p:nvSpPr>
          <p:cNvPr id="3" name="内容占位符 2">
            <a:extLst>
              <a:ext uri="{FF2B5EF4-FFF2-40B4-BE49-F238E27FC236}">
                <a16:creationId xmlns:a16="http://schemas.microsoft.com/office/drawing/2014/main" id="{502EA4DC-34BE-4892-8FC6-1C44AEB7D59A}"/>
              </a:ext>
            </a:extLst>
          </p:cNvPr>
          <p:cNvSpPr>
            <a:spLocks noGrp="1"/>
          </p:cNvSpPr>
          <p:nvPr>
            <p:ph idx="1"/>
          </p:nvPr>
        </p:nvSpPr>
        <p:spPr>
          <a:xfrm>
            <a:off x="553197" y="1523592"/>
            <a:ext cx="8035320" cy="1111843"/>
          </a:xfrm>
        </p:spPr>
        <p:txBody>
          <a:bodyPr anchor="ctr">
            <a:normAutofit fontScale="62500" lnSpcReduction="20000"/>
          </a:bodyPr>
          <a:lstStyle/>
          <a:p>
            <a:pPr marL="0" lvl="0" indent="0">
              <a:lnSpc>
                <a:spcPct val="90000"/>
              </a:lnSpc>
              <a:spcBef>
                <a:spcPts val="3000"/>
              </a:spcBef>
              <a:buNone/>
            </a:pPr>
            <a:r>
              <a:rPr lang="en-US" altLang="zh-CN" sz="3600" dirty="0"/>
              <a:t> From the classification of titles, we can still see that men have the lowest survival rate, while women have the highest survival rate. At the same time, the survival rate of those with higher status has not improved significantly.</a:t>
            </a:r>
          </a:p>
          <a:p>
            <a:pPr marL="0" lvl="0" indent="0" algn="ctr">
              <a:lnSpc>
                <a:spcPct val="90000"/>
              </a:lnSpc>
              <a:spcBef>
                <a:spcPts val="3000"/>
              </a:spcBef>
              <a:buNone/>
            </a:pPr>
            <a:endParaRPr lang="zh-CN" altLang="en-US" sz="1600" dirty="0"/>
          </a:p>
        </p:txBody>
      </p:sp>
      <p:pic>
        <p:nvPicPr>
          <p:cNvPr id="7" name="图片 6" descr="图表, 条形图&#10;&#10;描述已自动生成">
            <a:extLst>
              <a:ext uri="{FF2B5EF4-FFF2-40B4-BE49-F238E27FC236}">
                <a16:creationId xmlns:a16="http://schemas.microsoft.com/office/drawing/2014/main" id="{1031BE22-EE83-4ACF-AB95-E6969852CB5C}"/>
              </a:ext>
            </a:extLst>
          </p:cNvPr>
          <p:cNvPicPr>
            <a:picLocks noChangeAspect="1"/>
          </p:cNvPicPr>
          <p:nvPr/>
        </p:nvPicPr>
        <p:blipFill>
          <a:blip r:embed="rId2"/>
          <a:stretch>
            <a:fillRect/>
          </a:stretch>
        </p:blipFill>
        <p:spPr>
          <a:xfrm>
            <a:off x="1008654" y="2787789"/>
            <a:ext cx="6723093" cy="3899393"/>
          </a:xfrm>
          <a:prstGeom prst="rect">
            <a:avLst/>
          </a:prstGeom>
        </p:spPr>
      </p:pic>
    </p:spTree>
    <p:extLst>
      <p:ext uri="{BB962C8B-B14F-4D97-AF65-F5344CB8AC3E}">
        <p14:creationId xmlns:p14="http://schemas.microsoft.com/office/powerpoint/2010/main" val="285233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E255495-A5EE-406C-BA2A-D919B00878ED}"/>
              </a:ext>
            </a:extLst>
          </p:cNvPr>
          <p:cNvSpPr>
            <a:spLocks noGrp="1"/>
          </p:cNvSpPr>
          <p:nvPr>
            <p:ph type="title"/>
          </p:nvPr>
        </p:nvSpPr>
        <p:spPr>
          <a:xfrm>
            <a:off x="511479" y="635618"/>
            <a:ext cx="7631723" cy="1111843"/>
          </a:xfrm>
        </p:spPr>
        <p:txBody>
          <a:bodyPr anchor="ctr">
            <a:normAutofit/>
          </a:bodyPr>
          <a:lstStyle/>
          <a:p>
            <a:r>
              <a:rPr lang="en-US" altLang="zh-CN" sz="3200" b="1" dirty="0"/>
              <a:t>Age</a:t>
            </a:r>
            <a:endParaRPr lang="zh-CN" altLang="en-US" sz="3200" dirty="0"/>
          </a:p>
        </p:txBody>
      </p:sp>
      <p:sp>
        <p:nvSpPr>
          <p:cNvPr id="3" name="内容占位符 2">
            <a:extLst>
              <a:ext uri="{FF2B5EF4-FFF2-40B4-BE49-F238E27FC236}">
                <a16:creationId xmlns:a16="http://schemas.microsoft.com/office/drawing/2014/main" id="{9879D949-4A4B-4ED1-9FDF-BE97C1023E60}"/>
              </a:ext>
            </a:extLst>
          </p:cNvPr>
          <p:cNvSpPr>
            <a:spLocks noGrp="1"/>
          </p:cNvSpPr>
          <p:nvPr>
            <p:ph idx="1"/>
          </p:nvPr>
        </p:nvSpPr>
        <p:spPr>
          <a:xfrm>
            <a:off x="756138" y="1459907"/>
            <a:ext cx="7631722" cy="767904"/>
          </a:xfrm>
        </p:spPr>
        <p:txBody>
          <a:bodyPr anchor="ctr">
            <a:normAutofit lnSpcReduction="10000"/>
          </a:bodyPr>
          <a:lstStyle/>
          <a:p>
            <a:pPr marL="0" lvl="0" indent="0" algn="ctr">
              <a:spcBef>
                <a:spcPts val="3000"/>
              </a:spcBef>
              <a:buNone/>
            </a:pPr>
            <a:r>
              <a:rPr lang="en-US" altLang="zh-CN" sz="1700" b="1" dirty="0"/>
              <a:t> </a:t>
            </a:r>
          </a:p>
          <a:p>
            <a:pPr marL="0" lvl="0" indent="0" algn="ctr">
              <a:buNone/>
            </a:pPr>
            <a:r>
              <a:rPr lang="en-US" altLang="zh-CN" sz="2400" dirty="0"/>
              <a:t>The largest proportion of survivors aged 18-40.</a:t>
            </a:r>
            <a:endParaRPr lang="zh-CN" altLang="en-US" sz="2400" dirty="0"/>
          </a:p>
          <a:p>
            <a:pPr algn="ctr"/>
            <a:endParaRPr lang="zh-CN" altLang="en-US" sz="1700" dirty="0"/>
          </a:p>
        </p:txBody>
      </p:sp>
      <p:pic>
        <p:nvPicPr>
          <p:cNvPr id="7" name="图片 6" descr="图表, 直方图&#10;&#10;描述已自动生成">
            <a:extLst>
              <a:ext uri="{FF2B5EF4-FFF2-40B4-BE49-F238E27FC236}">
                <a16:creationId xmlns:a16="http://schemas.microsoft.com/office/drawing/2014/main" id="{2EDAA04B-76A6-49DF-9195-F45491992E9E}"/>
              </a:ext>
            </a:extLst>
          </p:cNvPr>
          <p:cNvPicPr>
            <a:picLocks noChangeAspect="1"/>
          </p:cNvPicPr>
          <p:nvPr/>
        </p:nvPicPr>
        <p:blipFill rotWithShape="1">
          <a:blip r:embed="rId2"/>
          <a:srcRect t="2296" b="2281"/>
          <a:stretch/>
        </p:blipFill>
        <p:spPr>
          <a:xfrm>
            <a:off x="1531346" y="2496178"/>
            <a:ext cx="6344992" cy="3808364"/>
          </a:xfrm>
          <a:prstGeom prst="rect">
            <a:avLst/>
          </a:prstGeom>
        </p:spPr>
      </p:pic>
    </p:spTree>
    <p:extLst>
      <p:ext uri="{BB962C8B-B14F-4D97-AF65-F5344CB8AC3E}">
        <p14:creationId xmlns:p14="http://schemas.microsoft.com/office/powerpoint/2010/main" val="344535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F23B506-E69E-415E-8AE2-5766D9006BEC}"/>
              </a:ext>
            </a:extLst>
          </p:cNvPr>
          <p:cNvSpPr>
            <a:spLocks noGrp="1"/>
          </p:cNvSpPr>
          <p:nvPr>
            <p:ph type="title"/>
          </p:nvPr>
        </p:nvSpPr>
        <p:spPr>
          <a:xfrm>
            <a:off x="480716" y="540203"/>
            <a:ext cx="7631723" cy="1111843"/>
          </a:xfrm>
        </p:spPr>
        <p:txBody>
          <a:bodyPr anchor="ctr">
            <a:normAutofit/>
          </a:bodyPr>
          <a:lstStyle/>
          <a:p>
            <a:r>
              <a:rPr lang="en-US" altLang="zh-CN" sz="3200" b="1" dirty="0" err="1"/>
              <a:t>Pclass</a:t>
            </a:r>
            <a:endParaRPr lang="zh-CN" altLang="en-US" sz="3200" dirty="0"/>
          </a:p>
        </p:txBody>
      </p:sp>
      <p:sp>
        <p:nvSpPr>
          <p:cNvPr id="3" name="内容占位符 2">
            <a:extLst>
              <a:ext uri="{FF2B5EF4-FFF2-40B4-BE49-F238E27FC236}">
                <a16:creationId xmlns:a16="http://schemas.microsoft.com/office/drawing/2014/main" id="{E09ECEBB-AA63-4628-AD2A-FCC22A235969}"/>
              </a:ext>
            </a:extLst>
          </p:cNvPr>
          <p:cNvSpPr>
            <a:spLocks noGrp="1"/>
          </p:cNvSpPr>
          <p:nvPr>
            <p:ph idx="1"/>
          </p:nvPr>
        </p:nvSpPr>
        <p:spPr>
          <a:xfrm>
            <a:off x="756138" y="1459907"/>
            <a:ext cx="7631722" cy="767904"/>
          </a:xfrm>
        </p:spPr>
        <p:txBody>
          <a:bodyPr anchor="ctr">
            <a:normAutofit/>
          </a:bodyPr>
          <a:lstStyle/>
          <a:p>
            <a:pPr marL="0" lvl="0" indent="0" algn="ctr">
              <a:lnSpc>
                <a:spcPct val="90000"/>
              </a:lnSpc>
              <a:spcBef>
                <a:spcPts val="3000"/>
              </a:spcBef>
              <a:buNone/>
            </a:pPr>
            <a:endParaRPr lang="en-US" altLang="zh-CN" sz="600" b="1" dirty="0"/>
          </a:p>
          <a:p>
            <a:pPr marL="0" lvl="0" indent="0" algn="ctr">
              <a:lnSpc>
                <a:spcPct val="90000"/>
              </a:lnSpc>
              <a:buNone/>
            </a:pPr>
            <a:r>
              <a:rPr lang="en-US" altLang="zh-CN" sz="2400" dirty="0"/>
              <a:t>As the cabin level is higher, the survival rate is higher.</a:t>
            </a:r>
            <a:endParaRPr lang="zh-CN" altLang="en-US" sz="2400" dirty="0"/>
          </a:p>
          <a:p>
            <a:pPr algn="ctr">
              <a:lnSpc>
                <a:spcPct val="90000"/>
              </a:lnSpc>
            </a:pPr>
            <a:endParaRPr lang="zh-CN" altLang="en-US" sz="600" dirty="0"/>
          </a:p>
        </p:txBody>
      </p:sp>
      <p:pic>
        <p:nvPicPr>
          <p:cNvPr id="5" name="图片 4" descr="图表, 条形图&#10;&#10;描述已自动生成">
            <a:extLst>
              <a:ext uri="{FF2B5EF4-FFF2-40B4-BE49-F238E27FC236}">
                <a16:creationId xmlns:a16="http://schemas.microsoft.com/office/drawing/2014/main" id="{C5B7F5E1-AFFC-4287-9BC7-4C570EC25A15}"/>
              </a:ext>
            </a:extLst>
          </p:cNvPr>
          <p:cNvPicPr>
            <a:picLocks noChangeAspect="1"/>
          </p:cNvPicPr>
          <p:nvPr/>
        </p:nvPicPr>
        <p:blipFill>
          <a:blip r:embed="rId2"/>
          <a:stretch>
            <a:fillRect/>
          </a:stretch>
        </p:blipFill>
        <p:spPr>
          <a:xfrm>
            <a:off x="1626774" y="2405149"/>
            <a:ext cx="5885877" cy="3899393"/>
          </a:xfrm>
          <a:prstGeom prst="rect">
            <a:avLst/>
          </a:prstGeom>
        </p:spPr>
      </p:pic>
    </p:spTree>
    <p:extLst>
      <p:ext uri="{BB962C8B-B14F-4D97-AF65-F5344CB8AC3E}">
        <p14:creationId xmlns:p14="http://schemas.microsoft.com/office/powerpoint/2010/main" val="706131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DB2BE3F-C89B-444A-A133-63D631EA743F}"/>
              </a:ext>
            </a:extLst>
          </p:cNvPr>
          <p:cNvSpPr>
            <a:spLocks noGrp="1"/>
          </p:cNvSpPr>
          <p:nvPr>
            <p:ph type="title"/>
          </p:nvPr>
        </p:nvSpPr>
        <p:spPr>
          <a:xfrm>
            <a:off x="756138" y="174032"/>
            <a:ext cx="7631723" cy="1111843"/>
          </a:xfrm>
        </p:spPr>
        <p:txBody>
          <a:bodyPr anchor="ctr">
            <a:normAutofit/>
          </a:bodyPr>
          <a:lstStyle/>
          <a:p>
            <a:pPr>
              <a:lnSpc>
                <a:spcPct val="90000"/>
              </a:lnSpc>
            </a:pPr>
            <a:r>
              <a:rPr lang="en-US" altLang="zh-CN" sz="3500" b="1" dirty="0"/>
              <a:t>Parch &amp; </a:t>
            </a:r>
            <a:r>
              <a:rPr lang="en-US" altLang="zh-CN" sz="3500" b="1" dirty="0" err="1"/>
              <a:t>SibSp</a:t>
            </a:r>
            <a:endParaRPr lang="zh-CN" altLang="en-US" sz="3500" dirty="0"/>
          </a:p>
        </p:txBody>
      </p:sp>
      <p:sp>
        <p:nvSpPr>
          <p:cNvPr id="3" name="内容占位符 2">
            <a:extLst>
              <a:ext uri="{FF2B5EF4-FFF2-40B4-BE49-F238E27FC236}">
                <a16:creationId xmlns:a16="http://schemas.microsoft.com/office/drawing/2014/main" id="{3196E7E0-A952-4979-9BA3-462A4C317D92}"/>
              </a:ext>
            </a:extLst>
          </p:cNvPr>
          <p:cNvSpPr>
            <a:spLocks noGrp="1"/>
          </p:cNvSpPr>
          <p:nvPr>
            <p:ph idx="1"/>
          </p:nvPr>
        </p:nvSpPr>
        <p:spPr>
          <a:xfrm>
            <a:off x="756139" y="1285875"/>
            <a:ext cx="7631722" cy="767904"/>
          </a:xfrm>
        </p:spPr>
        <p:txBody>
          <a:bodyPr anchor="ctr">
            <a:normAutofit fontScale="92500" lnSpcReduction="20000"/>
          </a:bodyPr>
          <a:lstStyle/>
          <a:p>
            <a:pPr marL="0" lvl="0" indent="0" algn="ctr">
              <a:lnSpc>
                <a:spcPct val="90000"/>
              </a:lnSpc>
              <a:spcBef>
                <a:spcPts val="3000"/>
              </a:spcBef>
              <a:buNone/>
            </a:pPr>
            <a:r>
              <a:rPr lang="en-US" altLang="zh-CN" sz="600" b="1" dirty="0"/>
              <a:t> </a:t>
            </a:r>
          </a:p>
          <a:p>
            <a:pPr marL="0" lvl="0" indent="0" algn="ctr">
              <a:lnSpc>
                <a:spcPct val="90000"/>
              </a:lnSpc>
              <a:buNone/>
            </a:pPr>
            <a:r>
              <a:rPr lang="en-US" altLang="zh-CN" sz="2400" dirty="0"/>
              <a:t>The number of family members does not seem to have much to do with survival rates.</a:t>
            </a:r>
            <a:endParaRPr lang="zh-CN" altLang="en-US" sz="2400" dirty="0"/>
          </a:p>
          <a:p>
            <a:pPr algn="ctr">
              <a:lnSpc>
                <a:spcPct val="90000"/>
              </a:lnSpc>
            </a:pPr>
            <a:endParaRPr lang="zh-CN" altLang="en-US" sz="600" dirty="0"/>
          </a:p>
        </p:txBody>
      </p:sp>
      <p:pic>
        <p:nvPicPr>
          <p:cNvPr id="5" name="图片 4" descr="图表, 条形图&#10;&#10;描述已自动生成">
            <a:extLst>
              <a:ext uri="{FF2B5EF4-FFF2-40B4-BE49-F238E27FC236}">
                <a16:creationId xmlns:a16="http://schemas.microsoft.com/office/drawing/2014/main" id="{74ADAAAF-BD30-48F7-B41A-7A8B3AC0CDC3}"/>
              </a:ext>
            </a:extLst>
          </p:cNvPr>
          <p:cNvPicPr>
            <a:picLocks noChangeAspect="1"/>
          </p:cNvPicPr>
          <p:nvPr/>
        </p:nvPicPr>
        <p:blipFill rotWithShape="1">
          <a:blip r:embed="rId2"/>
          <a:srcRect t="2637"/>
          <a:stretch/>
        </p:blipFill>
        <p:spPr>
          <a:xfrm>
            <a:off x="1127432" y="2053779"/>
            <a:ext cx="6886850" cy="4188444"/>
          </a:xfrm>
          <a:prstGeom prst="rect">
            <a:avLst/>
          </a:prstGeom>
        </p:spPr>
      </p:pic>
    </p:spTree>
    <p:extLst>
      <p:ext uri="{BB962C8B-B14F-4D97-AF65-F5344CB8AC3E}">
        <p14:creationId xmlns:p14="http://schemas.microsoft.com/office/powerpoint/2010/main" val="348787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F2E6C41-5E3F-4268-B7DB-F3B1905573A0}"/>
              </a:ext>
            </a:extLst>
          </p:cNvPr>
          <p:cNvSpPr>
            <a:spLocks noGrp="1"/>
          </p:cNvSpPr>
          <p:nvPr>
            <p:ph type="title"/>
          </p:nvPr>
        </p:nvSpPr>
        <p:spPr>
          <a:xfrm>
            <a:off x="756138" y="174032"/>
            <a:ext cx="7631723" cy="1111843"/>
          </a:xfrm>
        </p:spPr>
        <p:txBody>
          <a:bodyPr anchor="ctr">
            <a:normAutofit/>
          </a:bodyPr>
          <a:lstStyle/>
          <a:p>
            <a:r>
              <a:rPr lang="en-US" altLang="zh-CN" sz="3500" b="1" dirty="0"/>
              <a:t>Embarked</a:t>
            </a:r>
            <a:endParaRPr lang="zh-CN" altLang="en-US" sz="3500" dirty="0"/>
          </a:p>
        </p:txBody>
      </p:sp>
      <p:sp>
        <p:nvSpPr>
          <p:cNvPr id="3" name="内容占位符 2">
            <a:extLst>
              <a:ext uri="{FF2B5EF4-FFF2-40B4-BE49-F238E27FC236}">
                <a16:creationId xmlns:a16="http://schemas.microsoft.com/office/drawing/2014/main" id="{08CCB02F-7DD5-4C8F-A770-2108705DCE1E}"/>
              </a:ext>
            </a:extLst>
          </p:cNvPr>
          <p:cNvSpPr>
            <a:spLocks noGrp="1"/>
          </p:cNvSpPr>
          <p:nvPr>
            <p:ph idx="1"/>
          </p:nvPr>
        </p:nvSpPr>
        <p:spPr>
          <a:xfrm>
            <a:off x="756138" y="1133475"/>
            <a:ext cx="7759212" cy="1271674"/>
          </a:xfrm>
        </p:spPr>
        <p:txBody>
          <a:bodyPr anchor="ctr">
            <a:normAutofit fontScale="92500"/>
          </a:bodyPr>
          <a:lstStyle/>
          <a:p>
            <a:pPr marL="0" lvl="0" indent="0" algn="ctr">
              <a:lnSpc>
                <a:spcPct val="90000"/>
              </a:lnSpc>
              <a:spcBef>
                <a:spcPts val="3000"/>
              </a:spcBef>
              <a:buNone/>
            </a:pPr>
            <a:r>
              <a:rPr lang="en-US" altLang="zh-CN" sz="1400" b="1" dirty="0"/>
              <a:t> </a:t>
            </a:r>
          </a:p>
          <a:p>
            <a:pPr marL="0" lvl="0" indent="0" algn="ctr">
              <a:lnSpc>
                <a:spcPct val="90000"/>
              </a:lnSpc>
              <a:buNone/>
            </a:pPr>
            <a:r>
              <a:rPr lang="en-US" altLang="zh-CN" sz="2400" dirty="0"/>
              <a:t>This picture is very similar to the cabin level chart, Those who boarded from port "c" had the highest survival rate. And those who board the ship from port "s" have the lowest survival rate. .</a:t>
            </a:r>
            <a:endParaRPr lang="zh-CN" altLang="en-US" sz="2400" dirty="0"/>
          </a:p>
          <a:p>
            <a:pPr algn="ctr">
              <a:lnSpc>
                <a:spcPct val="90000"/>
              </a:lnSpc>
            </a:pPr>
            <a:endParaRPr lang="zh-CN" altLang="en-US" sz="1400" dirty="0"/>
          </a:p>
        </p:txBody>
      </p:sp>
      <p:pic>
        <p:nvPicPr>
          <p:cNvPr id="5" name="图片 4" descr="图表, 条形图&#10;&#10;描述已自动生成">
            <a:extLst>
              <a:ext uri="{FF2B5EF4-FFF2-40B4-BE49-F238E27FC236}">
                <a16:creationId xmlns:a16="http://schemas.microsoft.com/office/drawing/2014/main" id="{BCF632B4-6B1A-4CC5-AB1A-00C81CD12D72}"/>
              </a:ext>
            </a:extLst>
          </p:cNvPr>
          <p:cNvPicPr>
            <a:picLocks noChangeAspect="1"/>
          </p:cNvPicPr>
          <p:nvPr/>
        </p:nvPicPr>
        <p:blipFill>
          <a:blip r:embed="rId2"/>
          <a:stretch>
            <a:fillRect/>
          </a:stretch>
        </p:blipFill>
        <p:spPr>
          <a:xfrm>
            <a:off x="1593077" y="2405149"/>
            <a:ext cx="5953272" cy="3899393"/>
          </a:xfrm>
          <a:prstGeom prst="rect">
            <a:avLst/>
          </a:prstGeom>
        </p:spPr>
      </p:pic>
    </p:spTree>
    <p:extLst>
      <p:ext uri="{BB962C8B-B14F-4D97-AF65-F5344CB8AC3E}">
        <p14:creationId xmlns:p14="http://schemas.microsoft.com/office/powerpoint/2010/main" val="416405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7852"/>
            <a:ext cx="8229600" cy="1143000"/>
          </a:xfrm>
        </p:spPr>
        <p:txBody>
          <a:bodyPr/>
          <a:lstStyle/>
          <a:p>
            <a:pPr marL="0" lvl="0" indent="0">
              <a:buNone/>
            </a:pPr>
            <a:r>
              <a:rPr lang="en-US" b="1" dirty="0"/>
              <a:t>5. </a:t>
            </a:r>
            <a:r>
              <a:rPr b="1" dirty="0"/>
              <a:t>Modeling prediction</a:t>
            </a:r>
          </a:p>
        </p:txBody>
      </p:sp>
      <p:sp>
        <p:nvSpPr>
          <p:cNvPr id="4" name="Title 1"/>
          <p:cNvSpPr>
            <a:spLocks noGrp="1"/>
          </p:cNvSpPr>
          <p:nvPr/>
        </p:nvSpPr>
        <p:spPr>
          <a:xfrm>
            <a:off x="2371656" y="1640583"/>
            <a:ext cx="4070182" cy="35768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lvl="0" indent="0" algn="l">
              <a:buNone/>
            </a:pPr>
            <a:r>
              <a:rPr sz="3200" dirty="0"/>
              <a:t>a. Random forest</a:t>
            </a:r>
          </a:p>
          <a:p>
            <a:pPr marL="0" lvl="0" indent="0" algn="l">
              <a:buNone/>
            </a:pPr>
            <a:r>
              <a:rPr sz="3200" dirty="0"/>
              <a:t>b. Logistic regression</a:t>
            </a:r>
          </a:p>
          <a:p>
            <a:pPr marL="0" lvl="0" indent="0" algn="l">
              <a:buNone/>
            </a:pPr>
            <a:r>
              <a:rPr sz="3200" dirty="0"/>
              <a:t>c. Ridge regression</a:t>
            </a:r>
          </a:p>
          <a:p>
            <a:pPr marL="0" lvl="0" indent="0" algn="l">
              <a:buNone/>
            </a:pPr>
            <a:r>
              <a:rPr sz="3200" dirty="0"/>
              <a:t>d. Decision tree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br/>
            <a:r>
              <a:rPr>
                <a:solidFill>
                  <a:srgbClr val="06287E"/>
                </a:solidFill>
                <a:latin typeface="Courier"/>
              </a:rPr>
              <a:t>library</a:t>
            </a:r>
            <a:r>
              <a:rPr>
                <a:latin typeface="Courier"/>
              </a:rPr>
              <a:t>(tidymodels) </a:t>
            </a:r>
            <a:br/>
            <a:r>
              <a:rPr>
                <a:solidFill>
                  <a:srgbClr val="06287E"/>
                </a:solidFill>
                <a:latin typeface="Courier"/>
              </a:rPr>
              <a:t>library</a:t>
            </a:r>
            <a:r>
              <a:rPr>
                <a:latin typeface="Courier"/>
              </a:rPr>
              <a:t>(VIM) </a:t>
            </a:r>
            <a:br/>
            <a:r>
              <a:rPr>
                <a:solidFill>
                  <a:srgbClr val="06287E"/>
                </a:solidFill>
                <a:latin typeface="Courier"/>
              </a:rPr>
              <a:t>library</a:t>
            </a:r>
            <a:r>
              <a:rPr>
                <a:latin typeface="Courier"/>
              </a:rPr>
              <a:t>(rsample)</a:t>
            </a:r>
            <a:br/>
            <a:r>
              <a:rPr>
                <a:solidFill>
                  <a:srgbClr val="06287E"/>
                </a:solidFill>
                <a:latin typeface="Courier"/>
              </a:rPr>
              <a:t>library</a:t>
            </a:r>
            <a:r>
              <a:rPr>
                <a:latin typeface="Courier"/>
              </a:rPr>
              <a:t>(vip)</a:t>
            </a:r>
            <a:br/>
            <a:r>
              <a:rPr>
                <a:solidFill>
                  <a:srgbClr val="06287E"/>
                </a:solidFill>
                <a:latin typeface="Courier"/>
              </a:rPr>
              <a:t>library</a:t>
            </a:r>
            <a:r>
              <a:rPr>
                <a:latin typeface="Courier"/>
              </a:rPr>
              <a:t>(yardstick)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a:sym typeface="+mn-ea"/>
              </a:rPr>
              <a:t>a. Random forest</a:t>
            </a:r>
          </a:p>
        </p:txBody>
      </p:sp>
      <p:sp>
        <p:nvSpPr>
          <p:cNvPr id="4" name="Title 1"/>
          <p:cNvSpPr>
            <a:spLocks noGrp="1"/>
          </p:cNvSpPr>
          <p:nvPr/>
        </p:nvSpPr>
        <p:spPr>
          <a:xfrm>
            <a:off x="1691640" y="1777365"/>
            <a:ext cx="6918960" cy="38512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lvl="0" indent="0" algn="l">
              <a:buNone/>
            </a:pPr>
            <a:endParaRPr/>
          </a:p>
        </p:txBody>
      </p:sp>
      <p:pic>
        <p:nvPicPr>
          <p:cNvPr id="3" name="图片 2" descr="截屏2021-06-23 下午4.13.56"/>
          <p:cNvPicPr>
            <a:picLocks noChangeAspect="1"/>
          </p:cNvPicPr>
          <p:nvPr/>
        </p:nvPicPr>
        <p:blipFill>
          <a:blip r:embed="rId2"/>
          <a:stretch>
            <a:fillRect/>
          </a:stretch>
        </p:blipFill>
        <p:spPr>
          <a:xfrm>
            <a:off x="1223645" y="1417955"/>
            <a:ext cx="7379335" cy="3302000"/>
          </a:xfrm>
          <a:prstGeom prst="rect">
            <a:avLst/>
          </a:prstGeom>
        </p:spPr>
      </p:pic>
      <p:pic>
        <p:nvPicPr>
          <p:cNvPr id="5" name="图片 4" descr="截屏2021-06-23 下午4.14.14"/>
          <p:cNvPicPr>
            <a:picLocks noChangeAspect="1"/>
          </p:cNvPicPr>
          <p:nvPr/>
        </p:nvPicPr>
        <p:blipFill>
          <a:blip r:embed="rId3"/>
          <a:stretch>
            <a:fillRect/>
          </a:stretch>
        </p:blipFill>
        <p:spPr>
          <a:xfrm>
            <a:off x="1231265" y="4719955"/>
            <a:ext cx="7493635" cy="469900"/>
          </a:xfrm>
          <a:prstGeom prst="rect">
            <a:avLst/>
          </a:prstGeom>
        </p:spPr>
      </p:pic>
      <p:pic>
        <p:nvPicPr>
          <p:cNvPr id="6" name="图片 5" descr="截屏2021-06-23 下午4.15.24"/>
          <p:cNvPicPr>
            <a:picLocks noChangeAspect="1"/>
          </p:cNvPicPr>
          <p:nvPr/>
        </p:nvPicPr>
        <p:blipFill>
          <a:blip r:embed="rId4"/>
          <a:stretch>
            <a:fillRect/>
          </a:stretch>
        </p:blipFill>
        <p:spPr>
          <a:xfrm>
            <a:off x="1231265" y="5189855"/>
            <a:ext cx="7371715" cy="7829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sym typeface="+mn-ea"/>
              </a:rPr>
              <a:t>b. </a:t>
            </a:r>
            <a:r>
              <a:rPr dirty="0">
                <a:sym typeface="+mn-ea"/>
              </a:rPr>
              <a:t>Logistic regression</a:t>
            </a:r>
          </a:p>
        </p:txBody>
      </p:sp>
      <p:pic>
        <p:nvPicPr>
          <p:cNvPr id="3" name="图片 2" descr="截屏2021-06-23 下午4.16.38"/>
          <p:cNvPicPr>
            <a:picLocks noChangeAspect="1"/>
          </p:cNvPicPr>
          <p:nvPr/>
        </p:nvPicPr>
        <p:blipFill>
          <a:blip r:embed="rId2"/>
          <a:stretch>
            <a:fillRect/>
          </a:stretch>
        </p:blipFill>
        <p:spPr>
          <a:xfrm>
            <a:off x="1087120" y="1512570"/>
            <a:ext cx="7353935" cy="1308100"/>
          </a:xfrm>
          <a:prstGeom prst="rect">
            <a:avLst/>
          </a:prstGeom>
        </p:spPr>
      </p:pic>
      <p:pic>
        <p:nvPicPr>
          <p:cNvPr id="5" name="图片 4" descr="截屏2021-06-23 下午4.17.05"/>
          <p:cNvPicPr>
            <a:picLocks noChangeAspect="1"/>
          </p:cNvPicPr>
          <p:nvPr/>
        </p:nvPicPr>
        <p:blipFill>
          <a:blip r:embed="rId3"/>
          <a:stretch>
            <a:fillRect/>
          </a:stretch>
        </p:blipFill>
        <p:spPr>
          <a:xfrm>
            <a:off x="2408555" y="2915285"/>
            <a:ext cx="4711700" cy="3035300"/>
          </a:xfrm>
          <a:prstGeom prst="rect">
            <a:avLst/>
          </a:prstGeom>
        </p:spPr>
      </p:pic>
      <p:sp>
        <p:nvSpPr>
          <p:cNvPr id="8" name="左箭头 7"/>
          <p:cNvSpPr/>
          <p:nvPr/>
        </p:nvSpPr>
        <p:spPr>
          <a:xfrm rot="10800000">
            <a:off x="1748790" y="4029952"/>
            <a:ext cx="554355" cy="255905"/>
          </a:xfrm>
          <a:prstGeom prst="leftArrow">
            <a:avLst/>
          </a:prstGeom>
        </p:spPr>
        <p:style>
          <a:lnRef idx="1">
            <a:schemeClr val="dk1"/>
          </a:lnRef>
          <a:fillRef idx="2">
            <a:schemeClr val="dk1"/>
          </a:fillRef>
          <a:effectRef idx="1">
            <a:schemeClr val="dk1"/>
          </a:effectRef>
          <a:fontRef idx="minor">
            <a:schemeClr val="dk1"/>
          </a:fontRef>
        </p:style>
        <p:txBody>
          <a:bodyPr/>
          <a:lstStyle/>
          <a:p>
            <a:endParaRPr lang="zh-CN" altLang="en-US"/>
          </a:p>
        </p:txBody>
      </p:sp>
      <p:sp>
        <p:nvSpPr>
          <p:cNvPr id="6" name="左箭头 5"/>
          <p:cNvSpPr/>
          <p:nvPr/>
        </p:nvSpPr>
        <p:spPr>
          <a:xfrm rot="10800000">
            <a:off x="1746567" y="4617621"/>
            <a:ext cx="554355" cy="255905"/>
          </a:xfrm>
          <a:prstGeom prst="leftArrow">
            <a:avLst/>
          </a:prstGeom>
        </p:spPr>
        <p:style>
          <a:lnRef idx="1">
            <a:schemeClr val="dk1"/>
          </a:lnRef>
          <a:fillRef idx="2">
            <a:schemeClr val="dk1"/>
          </a:fillRef>
          <a:effectRef idx="1">
            <a:schemeClr val="dk1"/>
          </a:effectRef>
          <a:fontRef idx="minor">
            <a:schemeClr val="dk1"/>
          </a:fontRef>
        </p:style>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截屏2021-06-23 下午4.18.07"/>
          <p:cNvPicPr>
            <a:picLocks noChangeAspect="1"/>
          </p:cNvPicPr>
          <p:nvPr/>
        </p:nvPicPr>
        <p:blipFill>
          <a:blip r:embed="rId2"/>
          <a:stretch>
            <a:fillRect/>
          </a:stretch>
        </p:blipFill>
        <p:spPr>
          <a:xfrm>
            <a:off x="511810" y="2137410"/>
            <a:ext cx="6095365" cy="4063365"/>
          </a:xfrm>
          <a:prstGeom prst="rect">
            <a:avLst/>
          </a:prstGeom>
        </p:spPr>
      </p:pic>
      <p:pic>
        <p:nvPicPr>
          <p:cNvPr id="2" name="图片 1" descr="截屏2021-06-23 下午4.23.18"/>
          <p:cNvPicPr>
            <a:picLocks noChangeAspect="1"/>
          </p:cNvPicPr>
          <p:nvPr/>
        </p:nvPicPr>
        <p:blipFill>
          <a:blip r:embed="rId3"/>
          <a:stretch>
            <a:fillRect/>
          </a:stretch>
        </p:blipFill>
        <p:spPr>
          <a:xfrm>
            <a:off x="992505" y="1461135"/>
            <a:ext cx="3225800" cy="533400"/>
          </a:xfrm>
          <a:prstGeom prst="rect">
            <a:avLst/>
          </a:prstGeom>
        </p:spPr>
      </p:pic>
      <p:sp>
        <p:nvSpPr>
          <p:cNvPr id="4" name="文本框 3"/>
          <p:cNvSpPr txBox="1"/>
          <p:nvPr/>
        </p:nvSpPr>
        <p:spPr>
          <a:xfrm>
            <a:off x="931828" y="587337"/>
            <a:ext cx="2999796" cy="584775"/>
          </a:xfrm>
          <a:prstGeom prst="rect">
            <a:avLst/>
          </a:prstGeom>
          <a:noFill/>
        </p:spPr>
        <p:txBody>
          <a:bodyPr wrap="none" rtlCol="0">
            <a:spAutoFit/>
          </a:bodyPr>
          <a:lstStyle/>
          <a:p>
            <a:r>
              <a:rPr lang="en-US" altLang="zh-CN" sz="3200" dirty="0"/>
              <a:t>Titanic train data</a:t>
            </a:r>
          </a:p>
        </p:txBody>
      </p:sp>
      <p:pic>
        <p:nvPicPr>
          <p:cNvPr id="5" name="图片 4"/>
          <p:cNvPicPr>
            <a:picLocks noChangeAspect="1"/>
          </p:cNvPicPr>
          <p:nvPr/>
        </p:nvPicPr>
        <p:blipFill>
          <a:blip r:embed="rId4"/>
          <a:stretch>
            <a:fillRect/>
          </a:stretch>
        </p:blipFill>
        <p:spPr>
          <a:xfrm>
            <a:off x="6820535" y="3193415"/>
            <a:ext cx="2114550" cy="1047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截屏2021-06-23 下午4.22.49"/>
          <p:cNvPicPr>
            <a:picLocks noChangeAspect="1"/>
          </p:cNvPicPr>
          <p:nvPr/>
        </p:nvPicPr>
        <p:blipFill>
          <a:blip r:embed="rId2"/>
          <a:stretch>
            <a:fillRect/>
          </a:stretch>
        </p:blipFill>
        <p:spPr>
          <a:xfrm>
            <a:off x="296545" y="2149475"/>
            <a:ext cx="6081395" cy="4114165"/>
          </a:xfrm>
          <a:prstGeom prst="rect">
            <a:avLst/>
          </a:prstGeom>
        </p:spPr>
      </p:pic>
      <p:pic>
        <p:nvPicPr>
          <p:cNvPr id="3" name="图片 2" descr="截屏2021-06-23 下午4.23.39"/>
          <p:cNvPicPr>
            <a:picLocks noChangeAspect="1"/>
          </p:cNvPicPr>
          <p:nvPr/>
        </p:nvPicPr>
        <p:blipFill>
          <a:blip r:embed="rId3"/>
          <a:stretch>
            <a:fillRect/>
          </a:stretch>
        </p:blipFill>
        <p:spPr>
          <a:xfrm>
            <a:off x="894080" y="1539875"/>
            <a:ext cx="3073400" cy="609600"/>
          </a:xfrm>
          <a:prstGeom prst="rect">
            <a:avLst/>
          </a:prstGeom>
        </p:spPr>
      </p:pic>
      <p:sp>
        <p:nvSpPr>
          <p:cNvPr id="4" name="文本框 3"/>
          <p:cNvSpPr txBox="1"/>
          <p:nvPr/>
        </p:nvSpPr>
        <p:spPr>
          <a:xfrm>
            <a:off x="779145" y="351790"/>
            <a:ext cx="2850076" cy="584775"/>
          </a:xfrm>
          <a:prstGeom prst="rect">
            <a:avLst/>
          </a:prstGeom>
          <a:noFill/>
        </p:spPr>
        <p:txBody>
          <a:bodyPr wrap="none" rtlCol="0">
            <a:spAutoFit/>
          </a:bodyPr>
          <a:lstStyle/>
          <a:p>
            <a:r>
              <a:rPr lang="en-US" altLang="zh-CN" sz="3200" dirty="0"/>
              <a:t>Titanic test data</a:t>
            </a:r>
          </a:p>
        </p:txBody>
      </p:sp>
      <p:pic>
        <p:nvPicPr>
          <p:cNvPr id="5" name="图片 4"/>
          <p:cNvPicPr>
            <a:picLocks noChangeAspect="1"/>
          </p:cNvPicPr>
          <p:nvPr/>
        </p:nvPicPr>
        <p:blipFill>
          <a:blip r:embed="rId4"/>
          <a:stretch>
            <a:fillRect/>
          </a:stretch>
        </p:blipFill>
        <p:spPr>
          <a:xfrm>
            <a:off x="6767195" y="3203575"/>
            <a:ext cx="2114550" cy="10477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a:sym typeface="+mn-ea"/>
              </a:rPr>
              <a:t>c.</a:t>
            </a:r>
            <a:r>
              <a:rPr>
                <a:sym typeface="+mn-ea"/>
              </a:rPr>
              <a:t>Ridge regression</a:t>
            </a:r>
          </a:p>
        </p:txBody>
      </p:sp>
      <p:sp>
        <p:nvSpPr>
          <p:cNvPr id="4" name="Title 1"/>
          <p:cNvSpPr>
            <a:spLocks noGrp="1"/>
          </p:cNvSpPr>
          <p:nvPr/>
        </p:nvSpPr>
        <p:spPr>
          <a:xfrm>
            <a:off x="1691640" y="1777365"/>
            <a:ext cx="6918960" cy="38512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lvl="0" indent="0" algn="l">
              <a:buNone/>
            </a:pPr>
            <a:endParaRPr/>
          </a:p>
        </p:txBody>
      </p:sp>
      <p:pic>
        <p:nvPicPr>
          <p:cNvPr id="5" name="图片 4" descr="截屏2021-06-23 下午4.25.28"/>
          <p:cNvPicPr>
            <a:picLocks noChangeAspect="1"/>
          </p:cNvPicPr>
          <p:nvPr/>
        </p:nvPicPr>
        <p:blipFill>
          <a:blip r:embed="rId2"/>
          <a:stretch>
            <a:fillRect/>
          </a:stretch>
        </p:blipFill>
        <p:spPr>
          <a:xfrm>
            <a:off x="1236980" y="1322705"/>
            <a:ext cx="7569835" cy="4927600"/>
          </a:xfrm>
          <a:prstGeom prst="rect">
            <a:avLst/>
          </a:prstGeom>
        </p:spPr>
      </p:pic>
      <p:pic>
        <p:nvPicPr>
          <p:cNvPr id="6" name="图片 5" descr="截屏2021-06-23 下午4.25.52"/>
          <p:cNvPicPr>
            <a:picLocks noChangeAspect="1"/>
          </p:cNvPicPr>
          <p:nvPr/>
        </p:nvPicPr>
        <p:blipFill>
          <a:blip r:embed="rId3"/>
          <a:stretch>
            <a:fillRect/>
          </a:stretch>
        </p:blipFill>
        <p:spPr>
          <a:xfrm>
            <a:off x="1236980" y="6250305"/>
            <a:ext cx="7265035" cy="419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截屏2021-06-23 下午4.56.38"/>
          <p:cNvPicPr>
            <a:picLocks noChangeAspect="1"/>
          </p:cNvPicPr>
          <p:nvPr/>
        </p:nvPicPr>
        <p:blipFill>
          <a:blip r:embed="rId2"/>
          <a:srcRect l="139" t="-535" r="-139" b="1788"/>
          <a:stretch>
            <a:fillRect/>
          </a:stretch>
        </p:blipFill>
        <p:spPr>
          <a:xfrm>
            <a:off x="848995" y="356870"/>
            <a:ext cx="7760335" cy="58566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0353"/>
            <a:ext cx="8229600" cy="1143000"/>
          </a:xfrm>
        </p:spPr>
        <p:txBody>
          <a:bodyPr/>
          <a:lstStyle/>
          <a:p>
            <a:pPr marL="0" lvl="0" indent="0">
              <a:buNone/>
            </a:pPr>
            <a:r>
              <a:rPr>
                <a:sym typeface="+mn-ea"/>
              </a:rPr>
              <a:t>d. Decision tree</a:t>
            </a:r>
          </a:p>
        </p:txBody>
      </p:sp>
      <p:sp>
        <p:nvSpPr>
          <p:cNvPr id="4" name="Title 1"/>
          <p:cNvSpPr>
            <a:spLocks noGrp="1"/>
          </p:cNvSpPr>
          <p:nvPr/>
        </p:nvSpPr>
        <p:spPr>
          <a:xfrm>
            <a:off x="1691640" y="1777365"/>
            <a:ext cx="6918960" cy="38512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lvl="0" indent="0" algn="l">
              <a:buNone/>
            </a:pPr>
            <a:endParaRPr/>
          </a:p>
          <a:p>
            <a:pPr marL="0" lvl="0" indent="0" algn="l">
              <a:buNone/>
            </a:pPr>
            <a:endParaRPr/>
          </a:p>
        </p:txBody>
      </p:sp>
      <p:pic>
        <p:nvPicPr>
          <p:cNvPr id="3" name="图片 2" descr="截屏2021-06-23 下午4.29.33"/>
          <p:cNvPicPr>
            <a:picLocks noChangeAspect="1"/>
          </p:cNvPicPr>
          <p:nvPr/>
        </p:nvPicPr>
        <p:blipFill>
          <a:blip r:embed="rId2"/>
          <a:stretch>
            <a:fillRect/>
          </a:stretch>
        </p:blipFill>
        <p:spPr>
          <a:xfrm>
            <a:off x="1459865" y="2147570"/>
            <a:ext cx="6224270" cy="4025900"/>
          </a:xfrm>
          <a:prstGeom prst="rect">
            <a:avLst/>
          </a:prstGeom>
        </p:spPr>
      </p:pic>
      <p:pic>
        <p:nvPicPr>
          <p:cNvPr id="5" name="图片 4" descr="截屏2021-06-23 下午4.57.37"/>
          <p:cNvPicPr>
            <a:picLocks noChangeAspect="1"/>
          </p:cNvPicPr>
          <p:nvPr/>
        </p:nvPicPr>
        <p:blipFill>
          <a:blip r:embed="rId3"/>
          <a:stretch>
            <a:fillRect/>
          </a:stretch>
        </p:blipFill>
        <p:spPr>
          <a:xfrm>
            <a:off x="1344930" y="1353820"/>
            <a:ext cx="6591935" cy="596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截屏2021-06-23 下午4.30.00"/>
          <p:cNvPicPr>
            <a:picLocks noChangeAspect="1"/>
          </p:cNvPicPr>
          <p:nvPr/>
        </p:nvPicPr>
        <p:blipFill>
          <a:blip r:embed="rId2"/>
          <a:srcRect l="1214"/>
          <a:stretch>
            <a:fillRect/>
          </a:stretch>
        </p:blipFill>
        <p:spPr>
          <a:xfrm>
            <a:off x="986790" y="485775"/>
            <a:ext cx="7169785" cy="4935855"/>
          </a:xfrm>
          <a:prstGeom prst="rect">
            <a:avLst/>
          </a:prstGeom>
        </p:spPr>
      </p:pic>
      <p:sp>
        <p:nvSpPr>
          <p:cNvPr id="6" name="文本框 5"/>
          <p:cNvSpPr txBox="1"/>
          <p:nvPr/>
        </p:nvSpPr>
        <p:spPr>
          <a:xfrm>
            <a:off x="1373505" y="5634990"/>
            <a:ext cx="6910070" cy="922020"/>
          </a:xfrm>
          <a:prstGeom prst="rect">
            <a:avLst/>
          </a:prstGeom>
          <a:noFill/>
        </p:spPr>
        <p:txBody>
          <a:bodyPr wrap="square" rtlCol="0">
            <a:spAutoFit/>
          </a:bodyPr>
          <a:lstStyle/>
          <a:p>
            <a:pPr indent="0" algn="l">
              <a:buFont typeface="Arial" panose="020B0604020202090204" pitchFamily="34" charset="0"/>
              <a:buNone/>
            </a:pPr>
            <a:r>
              <a:rPr lang="en-US" altLang="zh-CN"/>
              <a:t>W</a:t>
            </a:r>
            <a:r>
              <a:rPr lang="zh-CN" altLang="en-US"/>
              <a:t>ith the increase of depth</a:t>
            </a:r>
            <a:r>
              <a:rPr lang="en-US" altLang="zh-CN"/>
              <a:t>:</a:t>
            </a:r>
            <a:r>
              <a:rPr lang="zh-CN" altLang="en-US"/>
              <a:t> </a:t>
            </a:r>
          </a:p>
          <a:p>
            <a:pPr marL="285750" indent="-285750" algn="l">
              <a:buFont typeface="Arial" panose="020B0604020202090204" pitchFamily="34" charset="0"/>
              <a:buChar char="•"/>
            </a:pPr>
            <a:r>
              <a:rPr lang="en-US" altLang="zh-CN"/>
              <a:t>T</a:t>
            </a:r>
            <a:r>
              <a:rPr lang="zh-CN" altLang="en-US"/>
              <a:t>he </a:t>
            </a:r>
            <a:r>
              <a:rPr lang="en-US"/>
              <a:t>accuracy increase.</a:t>
            </a:r>
          </a:p>
          <a:p>
            <a:pPr marL="285750" indent="-285750" algn="l">
              <a:buFont typeface="Arial" panose="020B0604020202090204" pitchFamily="34" charset="0"/>
              <a:buChar char="•"/>
            </a:pPr>
            <a:r>
              <a:rPr lang="en-US"/>
              <a:t>Intensify the generation of overfitting.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截屏2021-06-23 下午4.33.50"/>
          <p:cNvPicPr>
            <a:picLocks noChangeAspect="1"/>
          </p:cNvPicPr>
          <p:nvPr/>
        </p:nvPicPr>
        <p:blipFill>
          <a:blip r:embed="rId2"/>
          <a:srcRect b="4323"/>
          <a:stretch>
            <a:fillRect/>
          </a:stretch>
        </p:blipFill>
        <p:spPr>
          <a:xfrm>
            <a:off x="882015" y="3236595"/>
            <a:ext cx="7379335" cy="1883410"/>
          </a:xfrm>
          <a:prstGeom prst="rect">
            <a:avLst/>
          </a:prstGeom>
        </p:spPr>
      </p:pic>
      <p:pic>
        <p:nvPicPr>
          <p:cNvPr id="3" name="图片 2" descr="截屏2021-06-23 下午4.34.04"/>
          <p:cNvPicPr>
            <a:picLocks noChangeAspect="1"/>
          </p:cNvPicPr>
          <p:nvPr/>
        </p:nvPicPr>
        <p:blipFill>
          <a:blip r:embed="rId3"/>
          <a:stretch>
            <a:fillRect/>
          </a:stretch>
        </p:blipFill>
        <p:spPr>
          <a:xfrm>
            <a:off x="968375" y="1823720"/>
            <a:ext cx="7506335" cy="812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截屏2021-06-23 下午4.32.43"/>
          <p:cNvPicPr>
            <a:picLocks noChangeAspect="1"/>
          </p:cNvPicPr>
          <p:nvPr/>
        </p:nvPicPr>
        <p:blipFill>
          <a:blip r:embed="rId2"/>
          <a:stretch>
            <a:fillRect/>
          </a:stretch>
        </p:blipFill>
        <p:spPr>
          <a:xfrm>
            <a:off x="806450" y="2082800"/>
            <a:ext cx="7531735" cy="2692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Agenda</a:t>
            </a:r>
          </a:p>
        </p:txBody>
      </p:sp>
      <p:sp>
        <p:nvSpPr>
          <p:cNvPr id="3" name="Content Placeholder 2"/>
          <p:cNvSpPr>
            <a:spLocks noGrp="1"/>
          </p:cNvSpPr>
          <p:nvPr>
            <p:ph idx="1"/>
          </p:nvPr>
        </p:nvSpPr>
        <p:spPr/>
        <p:txBody>
          <a:bodyPr>
            <a:normAutofit fontScale="92500" lnSpcReduction="10000"/>
          </a:bodyPr>
          <a:lstStyle/>
          <a:p>
            <a:pPr marL="971550" lvl="1" indent="-514350">
              <a:buFont typeface="+mj-lt"/>
              <a:buAutoNum type="arabicPeriod"/>
            </a:pPr>
            <a:r>
              <a:rPr dirty="0"/>
              <a:t>Introduction</a:t>
            </a:r>
            <a:br>
              <a:rPr dirty="0"/>
            </a:br>
            <a:endParaRPr dirty="0"/>
          </a:p>
          <a:p>
            <a:pPr marL="971550" lvl="1" indent="-514350">
              <a:buFont typeface="+mj-lt"/>
              <a:buAutoNum type="arabicPeriod"/>
            </a:pPr>
            <a:r>
              <a:rPr dirty="0"/>
              <a:t>Questions</a:t>
            </a:r>
            <a:br>
              <a:rPr dirty="0"/>
            </a:br>
            <a:endParaRPr dirty="0"/>
          </a:p>
          <a:p>
            <a:pPr marL="971550" lvl="1" indent="-514350">
              <a:buFont typeface="+mj-lt"/>
              <a:buAutoNum type="arabicPeriod"/>
            </a:pPr>
            <a:r>
              <a:rPr dirty="0"/>
              <a:t>Date Preparation</a:t>
            </a:r>
            <a:br>
              <a:rPr dirty="0"/>
            </a:br>
            <a:endParaRPr dirty="0"/>
          </a:p>
          <a:p>
            <a:pPr marL="971550" lvl="1" indent="-514350">
              <a:buFont typeface="+mj-lt"/>
              <a:buAutoNum type="arabicPeriod"/>
            </a:pPr>
            <a:r>
              <a:rPr lang="en-US" altLang="zh-CN" dirty="0"/>
              <a:t>Exploratory analysis</a:t>
            </a:r>
            <a:br>
              <a:rPr dirty="0"/>
            </a:br>
            <a:endParaRPr dirty="0"/>
          </a:p>
          <a:p>
            <a:pPr marL="971550" lvl="1" indent="-514350">
              <a:buFont typeface="+mj-lt"/>
              <a:buAutoNum type="arabicPeriod"/>
            </a:pPr>
            <a:r>
              <a:rPr dirty="0"/>
              <a:t>Modeling Prediction</a:t>
            </a:r>
            <a:br>
              <a:rPr dirty="0"/>
            </a:br>
            <a:endParaRPr dirty="0"/>
          </a:p>
          <a:p>
            <a:pPr marL="971550" lvl="1" indent="-514350">
              <a:buFont typeface="+mj-lt"/>
              <a:buAutoNum type="arabicPeriod"/>
            </a:pPr>
            <a:r>
              <a:rPr dirty="0"/>
              <a:t>Summary/Conclusion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6. Conclusion</a:t>
            </a:r>
          </a:p>
        </p:txBody>
      </p:sp>
      <p:sp>
        <p:nvSpPr>
          <p:cNvPr id="4" name="Title 1"/>
          <p:cNvSpPr>
            <a:spLocks noGrp="1"/>
          </p:cNvSpPr>
          <p:nvPr/>
        </p:nvSpPr>
        <p:spPr>
          <a:xfrm>
            <a:off x="1691640" y="1777365"/>
            <a:ext cx="6918960" cy="385127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lvl="0" indent="0" algn="l">
              <a:buNone/>
            </a:pPr>
            <a:endParaRPr/>
          </a:p>
        </p:txBody>
      </p:sp>
      <p:sp>
        <p:nvSpPr>
          <p:cNvPr id="3" name="文本框 2"/>
          <p:cNvSpPr txBox="1"/>
          <p:nvPr/>
        </p:nvSpPr>
        <p:spPr>
          <a:xfrm>
            <a:off x="927100" y="1583055"/>
            <a:ext cx="7683500" cy="4339650"/>
          </a:xfrm>
          <a:prstGeom prst="rect">
            <a:avLst/>
          </a:prstGeom>
          <a:noFill/>
        </p:spPr>
        <p:txBody>
          <a:bodyPr wrap="square" rtlCol="0">
            <a:spAutoFit/>
          </a:bodyPr>
          <a:lstStyle/>
          <a:p>
            <a:pPr marL="342900" indent="-342900" algn="l">
              <a:buAutoNum type="arabicPeriod"/>
            </a:pPr>
            <a:r>
              <a:rPr lang="zh-CN" altLang="en-US" sz="2000" dirty="0"/>
              <a:t>Variable “Sex” has the greatest impact on survival rate.</a:t>
            </a:r>
          </a:p>
          <a:p>
            <a:pPr marL="342900" indent="-342900" algn="l">
              <a:buAutoNum type="arabicPeriod"/>
            </a:pPr>
            <a:r>
              <a:rPr lang="zh-CN" altLang="en-US" sz="2000" dirty="0"/>
              <a:t>Young women who can pay higher fares are more likely to survive.</a:t>
            </a:r>
          </a:p>
          <a:p>
            <a:pPr marL="342900" indent="-342900" algn="l">
              <a:buAutoNum type="arabicPeriod"/>
            </a:pPr>
            <a:r>
              <a:rPr lang="zh-CN" altLang="en-US" sz="2000" dirty="0"/>
              <a:t>The model that works best is currently a random forest</a:t>
            </a:r>
            <a:r>
              <a:rPr lang="en-US" altLang="zh-CN" sz="2000" dirty="0"/>
              <a:t>(0.86)</a:t>
            </a:r>
            <a:r>
              <a:rPr lang="zh-CN" altLang="en-US" sz="2000" dirty="0"/>
              <a:t>.The accuracy of logistic regression</a:t>
            </a:r>
            <a:r>
              <a:rPr lang="en-US" altLang="zh-CN" sz="2000" dirty="0"/>
              <a:t>(0.83)</a:t>
            </a:r>
            <a:r>
              <a:rPr lang="zh-CN" altLang="en-US" sz="2000" dirty="0"/>
              <a:t>,ridge regression</a:t>
            </a:r>
            <a:r>
              <a:rPr lang="en-US" altLang="zh-CN" sz="2000" dirty="0"/>
              <a:t>(0.82)</a:t>
            </a:r>
            <a:r>
              <a:rPr lang="zh-CN" altLang="en-US" sz="2000" dirty="0"/>
              <a:t> and decision </a:t>
            </a:r>
            <a:r>
              <a:rPr lang="en-US" altLang="zh-CN" sz="2000" dirty="0"/>
              <a:t>tree(0.83)</a:t>
            </a:r>
            <a:r>
              <a:rPr lang="zh-CN" altLang="en-US" sz="2000" dirty="0"/>
              <a:t> in Titanic survival prediction model is almost the same and less than random forest.</a:t>
            </a:r>
          </a:p>
          <a:p>
            <a:pPr algn="l"/>
            <a:endParaRPr lang="en-US" altLang="zh-CN" dirty="0"/>
          </a:p>
          <a:p>
            <a:pPr algn="l"/>
            <a:endParaRPr lang="zh-CN" altLang="en-US" dirty="0"/>
          </a:p>
          <a:p>
            <a:pPr marL="285750" indent="-285750" algn="l">
              <a:buFont typeface="Arial" panose="020B0604020202090204" pitchFamily="34" charset="0"/>
              <a:buChar char="•"/>
            </a:pPr>
            <a:r>
              <a:rPr lang="zh-CN" altLang="en-US" sz="2000" dirty="0"/>
              <a:t>For this case, we prefer to use random forest, because first , it can show which features are more important, the model generalization ability is strong, the training speed is </a:t>
            </a:r>
            <a:r>
              <a:rPr lang="en-US" altLang="zh-CN" sz="2000" dirty="0"/>
              <a:t>fast,</a:t>
            </a:r>
            <a:r>
              <a:rPr lang="zh-CN" altLang="en-US" sz="2000" dirty="0"/>
              <a:t> and the implementation is relatively simple. For unbalanced data sets, it can balance out errors. If a significant portion of the feature is missing, accuracy can still be maintained.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B12CBE-E267-45B7-804B-8C25A9918E4B}"/>
              </a:ext>
            </a:extLst>
          </p:cNvPr>
          <p:cNvSpPr>
            <a:spLocks noGrp="1"/>
          </p:cNvSpPr>
          <p:nvPr>
            <p:ph idx="1"/>
          </p:nvPr>
        </p:nvSpPr>
        <p:spPr>
          <a:xfrm>
            <a:off x="457200" y="2996588"/>
            <a:ext cx="8229600" cy="3129575"/>
          </a:xfrm>
        </p:spPr>
        <p:txBody>
          <a:bodyPr/>
          <a:lstStyle/>
          <a:p>
            <a:pPr marL="0" indent="0" algn="ctr">
              <a:buNone/>
            </a:pPr>
            <a:r>
              <a:rPr lang="en-US" altLang="zh-CN" dirty="0"/>
              <a:t>Thanks for listening!</a:t>
            </a:r>
            <a:endParaRPr lang="zh-CN" altLang="en-US" dirty="0"/>
          </a:p>
        </p:txBody>
      </p:sp>
    </p:spTree>
    <p:extLst>
      <p:ext uri="{BB962C8B-B14F-4D97-AF65-F5344CB8AC3E}">
        <p14:creationId xmlns:p14="http://schemas.microsoft.com/office/powerpoint/2010/main" val="352434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b="1" dirty="0"/>
              <a:t>1. </a:t>
            </a:r>
            <a:r>
              <a:rPr b="1" dirty="0"/>
              <a:t>Introduction</a:t>
            </a:r>
          </a:p>
        </p:txBody>
      </p:sp>
      <p:sp>
        <p:nvSpPr>
          <p:cNvPr id="3" name="Content Placeholder 2"/>
          <p:cNvSpPr>
            <a:spLocks noGrp="1"/>
          </p:cNvSpPr>
          <p:nvPr>
            <p:ph idx="1"/>
          </p:nvPr>
        </p:nvSpPr>
        <p:spPr/>
        <p:txBody>
          <a:bodyPr/>
          <a:lstStyle/>
          <a:p>
            <a:pPr marL="0" lvl="0" indent="0">
              <a:buNone/>
            </a:pPr>
            <a:r>
              <a:rPr dirty="0"/>
              <a:t>The Tragic Titanic</a:t>
            </a:r>
          </a:p>
        </p:txBody>
      </p:sp>
      <p:sp>
        <p:nvSpPr>
          <p:cNvPr id="4" name="文本框 3">
            <a:extLst>
              <a:ext uri="{FF2B5EF4-FFF2-40B4-BE49-F238E27FC236}">
                <a16:creationId xmlns:a16="http://schemas.microsoft.com/office/drawing/2014/main" id="{5BDE403E-31F0-40D3-AFF7-F84675EDFDF2}"/>
              </a:ext>
            </a:extLst>
          </p:cNvPr>
          <p:cNvSpPr txBox="1"/>
          <p:nvPr/>
        </p:nvSpPr>
        <p:spPr>
          <a:xfrm>
            <a:off x="661012" y="2699133"/>
            <a:ext cx="7844010" cy="1477328"/>
          </a:xfrm>
          <a:prstGeom prst="rect">
            <a:avLst/>
          </a:prstGeom>
          <a:noFill/>
        </p:spPr>
        <p:txBody>
          <a:bodyPr wrap="square" rtlCol="0">
            <a:spAutoFit/>
          </a:bodyPr>
          <a:lstStyle/>
          <a:p>
            <a:r>
              <a:rPr lang="en-US" altLang="zh-CN" dirty="0"/>
              <a:t>The Titanic is one of the most famous cruise ships of the 20th century, not only because it was built to be the largest luxury cruise ship in the world in</a:t>
            </a:r>
            <a:r>
              <a:rPr lang="zh-CN" altLang="en-US" dirty="0"/>
              <a:t> </a:t>
            </a:r>
            <a:r>
              <a:rPr lang="en-US" altLang="zh-CN" dirty="0"/>
              <a:t>that</a:t>
            </a:r>
            <a:r>
              <a:rPr lang="zh-CN" altLang="en-US" dirty="0"/>
              <a:t> </a:t>
            </a:r>
            <a:r>
              <a:rPr lang="en-US" altLang="zh-CN" dirty="0"/>
              <a:t>century, but also because it collided with an iceberg on its first voyage, which eventually led to the sinking of the entire ship. Almost half of the passengers on board lost their lives as a result.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 </a:t>
            </a:r>
            <a:r>
              <a:rPr lang="en-US" b="1" dirty="0"/>
              <a:t>2. Questions</a:t>
            </a:r>
            <a:endParaRPr b="1" dirty="0"/>
          </a:p>
        </p:txBody>
      </p:sp>
      <p:sp>
        <p:nvSpPr>
          <p:cNvPr id="3" name="Content Placeholder 2"/>
          <p:cNvSpPr>
            <a:spLocks noGrp="1"/>
          </p:cNvSpPr>
          <p:nvPr>
            <p:ph idx="1"/>
          </p:nvPr>
        </p:nvSpPr>
        <p:spPr/>
        <p:txBody>
          <a:bodyPr/>
          <a:lstStyle/>
          <a:p>
            <a:pPr lvl="1"/>
            <a:r>
              <a:rPr dirty="0"/>
              <a:t>Q1: Which variable has the greatest impact on survival rate?</a:t>
            </a:r>
            <a:br>
              <a:rPr dirty="0"/>
            </a:br>
            <a:endParaRPr dirty="0"/>
          </a:p>
          <a:p>
            <a:pPr lvl="1"/>
            <a:r>
              <a:rPr dirty="0"/>
              <a:t>Q2: In each variable, which stage/part has a higher survival rate?</a:t>
            </a:r>
            <a:br>
              <a:rPr dirty="0"/>
            </a:br>
            <a:endParaRPr dirty="0"/>
          </a:p>
          <a:p>
            <a:pPr lvl="1"/>
            <a:r>
              <a:rPr dirty="0"/>
              <a:t>Q3: Which model can predict the survival rate more accurately?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048" y="2857500"/>
            <a:ext cx="8229600" cy="1143000"/>
          </a:xfrm>
        </p:spPr>
        <p:txBody>
          <a:bodyPr/>
          <a:lstStyle/>
          <a:p>
            <a:pPr marL="0" lvl="0" indent="0">
              <a:buNone/>
            </a:pPr>
            <a:r>
              <a:rPr lang="en-US" b="1" dirty="0"/>
              <a:t>3. </a:t>
            </a:r>
            <a:r>
              <a:rPr b="1" dirty="0"/>
              <a:t>Data Preparation</a:t>
            </a:r>
          </a:p>
        </p:txBody>
      </p:sp>
      <p:sp>
        <p:nvSpPr>
          <p:cNvPr id="3" name="Content Placeholder 2"/>
          <p:cNvSpPr>
            <a:spLocks noGrp="1"/>
          </p:cNvSpPr>
          <p:nvPr>
            <p:ph idx="1"/>
          </p:nvPr>
        </p:nvSpPr>
        <p:spPr/>
        <p:txBody>
          <a:bodyPr>
            <a:normAutofit/>
          </a:bodyPr>
          <a:lstStyle/>
          <a:p>
            <a:pPr lvl="0" indent="0">
              <a:buNone/>
            </a:pPr>
            <a:r>
              <a:rPr lang="en-US" sz="2600" i="1" dirty="0">
                <a:solidFill>
                  <a:srgbClr val="60A0B0"/>
                </a:solidFill>
                <a:latin typeface="Courier"/>
              </a:rPr>
              <a:t> </a:t>
            </a:r>
            <a:endParaRPr lang="en-US" sz="2600" dirty="0">
              <a:latin typeface="Couri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5B1E7-FA3E-4187-B893-12705E7AF0B0}"/>
              </a:ext>
            </a:extLst>
          </p:cNvPr>
          <p:cNvSpPr>
            <a:spLocks noGrp="1"/>
          </p:cNvSpPr>
          <p:nvPr>
            <p:ph type="title"/>
          </p:nvPr>
        </p:nvSpPr>
        <p:spPr>
          <a:xfrm>
            <a:off x="192795" y="175487"/>
            <a:ext cx="8229600" cy="1143000"/>
          </a:xfrm>
        </p:spPr>
        <p:txBody>
          <a:bodyPr>
            <a:normAutofit/>
          </a:bodyPr>
          <a:lstStyle/>
          <a:p>
            <a:pPr algn="l"/>
            <a:r>
              <a:rPr lang="en-US" altLang="zh-CN" sz="3200" dirty="0"/>
              <a:t>Processing NA values</a:t>
            </a:r>
            <a:endParaRPr lang="zh-CN" altLang="en-US" sz="3200" dirty="0"/>
          </a:p>
        </p:txBody>
      </p:sp>
      <p:sp>
        <p:nvSpPr>
          <p:cNvPr id="3" name="内容占位符 2">
            <a:extLst>
              <a:ext uri="{FF2B5EF4-FFF2-40B4-BE49-F238E27FC236}">
                <a16:creationId xmlns:a16="http://schemas.microsoft.com/office/drawing/2014/main" id="{8C7A7181-3FCD-4A31-B989-526C82B88760}"/>
              </a:ext>
            </a:extLst>
          </p:cNvPr>
          <p:cNvSpPr>
            <a:spLocks noGrp="1"/>
          </p:cNvSpPr>
          <p:nvPr>
            <p:ph idx="1"/>
          </p:nvPr>
        </p:nvSpPr>
        <p:spPr>
          <a:xfrm>
            <a:off x="192795" y="3621941"/>
            <a:ext cx="8229600" cy="3434364"/>
          </a:xfrm>
        </p:spPr>
        <p:txBody>
          <a:bodyPr>
            <a:normAutofit/>
          </a:bodyPr>
          <a:lstStyle/>
          <a:p>
            <a:r>
              <a:rPr lang="en-US" altLang="zh-CN" sz="2000" b="1" dirty="0"/>
              <a:t>Fare</a:t>
            </a:r>
            <a:r>
              <a:rPr lang="en-US" altLang="zh-CN" sz="2000" dirty="0"/>
              <a:t>:</a:t>
            </a:r>
            <a:r>
              <a:rPr lang="en-US" altLang="zh-CN" sz="2000" i="1" dirty="0"/>
              <a:t> </a:t>
            </a:r>
            <a:r>
              <a:rPr lang="en-US" altLang="zh-CN" sz="2000" dirty="0"/>
              <a:t>The median Fare of passengers who meet the two conditions of </a:t>
            </a:r>
            <a:r>
              <a:rPr lang="en-US" altLang="zh-CN" sz="2000" dirty="0" err="1"/>
              <a:t>Pclass</a:t>
            </a:r>
            <a:r>
              <a:rPr lang="en-US" altLang="zh-CN" sz="2000" dirty="0"/>
              <a:t>=3 and Embarked=="S“</a:t>
            </a:r>
          </a:p>
          <a:p>
            <a:r>
              <a:rPr lang="en-US" altLang="zh-CN" sz="2000" b="1" dirty="0"/>
              <a:t>Embarked</a:t>
            </a:r>
            <a:r>
              <a:rPr lang="en-US" altLang="zh-CN" sz="2000" dirty="0"/>
              <a:t>:</a:t>
            </a:r>
            <a:r>
              <a:rPr lang="en-US" altLang="zh-CN" sz="2000" i="1" dirty="0"/>
              <a:t> </a:t>
            </a:r>
            <a:r>
              <a:rPr lang="en-US" altLang="zh-CN" sz="2000" dirty="0"/>
              <a:t>When Embarked=c, their Fare’s values are the most similar. Thus Replace NA with C at here</a:t>
            </a:r>
          </a:p>
          <a:p>
            <a:r>
              <a:rPr lang="en-US" altLang="zh-CN" sz="2000" b="1" dirty="0"/>
              <a:t>Age</a:t>
            </a:r>
            <a:r>
              <a:rPr lang="en-US" altLang="zh-CN" sz="2000" dirty="0"/>
              <a:t>: Creating a linear regression equation to predict the missing age values.</a:t>
            </a:r>
          </a:p>
          <a:p>
            <a:r>
              <a:rPr lang="en-US" altLang="zh-CN" sz="2000" b="1" dirty="0"/>
              <a:t>Cabin</a:t>
            </a:r>
            <a:r>
              <a:rPr lang="en-US" altLang="zh-CN" sz="2000" dirty="0"/>
              <a:t>:</a:t>
            </a:r>
            <a:r>
              <a:rPr lang="en-US" altLang="zh-CN" sz="2000" i="1" dirty="0"/>
              <a:t> </a:t>
            </a:r>
            <a:r>
              <a:rPr lang="en-US" altLang="zh-CN" sz="2000" dirty="0"/>
              <a:t>Here the data is missing nearly 70%. Therefor I do not use this variable data.</a:t>
            </a:r>
          </a:p>
          <a:p>
            <a:endParaRPr lang="zh-CN" altLang="en-US" sz="2400" dirty="0"/>
          </a:p>
        </p:txBody>
      </p:sp>
      <p:sp>
        <p:nvSpPr>
          <p:cNvPr id="4" name="文本框 3">
            <a:extLst>
              <a:ext uri="{FF2B5EF4-FFF2-40B4-BE49-F238E27FC236}">
                <a16:creationId xmlns:a16="http://schemas.microsoft.com/office/drawing/2014/main" id="{5701374F-14A8-4D75-8F1A-8DBA9F975655}"/>
              </a:ext>
            </a:extLst>
          </p:cNvPr>
          <p:cNvSpPr txBox="1"/>
          <p:nvPr/>
        </p:nvSpPr>
        <p:spPr>
          <a:xfrm>
            <a:off x="633470" y="1167204"/>
            <a:ext cx="7304183" cy="2308324"/>
          </a:xfrm>
          <a:prstGeom prst="rect">
            <a:avLst/>
          </a:prstGeom>
          <a:noFill/>
        </p:spPr>
        <p:txBody>
          <a:bodyPr wrap="square" rtlCol="0">
            <a:spAutoFit/>
          </a:bodyPr>
          <a:lstStyle/>
          <a:p>
            <a:pPr lvl="0" indent="0">
              <a:buNone/>
            </a:pPr>
            <a:r>
              <a:rPr lang="en-US" altLang="zh-CN" i="1" dirty="0">
                <a:solidFill>
                  <a:srgbClr val="60A0B0"/>
                </a:solidFill>
                <a:latin typeface="Courier"/>
              </a:rPr>
              <a:t>View which variables have missing values</a:t>
            </a:r>
            <a:r>
              <a:rPr lang="en-US" altLang="zh-CN" dirty="0">
                <a:latin typeface="Courier"/>
              </a:rPr>
              <a:t>
##  </a:t>
            </a:r>
            <a:r>
              <a:rPr lang="en-US" altLang="zh-CN" dirty="0" err="1">
                <a:latin typeface="Courier"/>
              </a:rPr>
              <a:t>Missings</a:t>
            </a:r>
            <a:r>
              <a:rPr lang="en-US" altLang="zh-CN" dirty="0">
                <a:latin typeface="Courier"/>
              </a:rPr>
              <a:t> in variables:
##  Variable Count
##  Survived   418
##       Age   263
##      Fare     1
##     Cabin  1014
##  Embarked     2</a:t>
            </a:r>
          </a:p>
        </p:txBody>
      </p:sp>
    </p:spTree>
    <p:extLst>
      <p:ext uri="{BB962C8B-B14F-4D97-AF65-F5344CB8AC3E}">
        <p14:creationId xmlns:p14="http://schemas.microsoft.com/office/powerpoint/2010/main" val="290190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188" y="917198"/>
            <a:ext cx="7816467" cy="1143000"/>
          </a:xfrm>
        </p:spPr>
        <p:txBody>
          <a:bodyPr>
            <a:normAutofit/>
          </a:bodyPr>
          <a:lstStyle/>
          <a:p>
            <a:pPr marL="0" lvl="0" indent="0" algn="l">
              <a:buNone/>
            </a:pPr>
            <a:r>
              <a:rPr sz="3200" dirty="0"/>
              <a:t>Extract each person’s title</a:t>
            </a:r>
          </a:p>
        </p:txBody>
      </p:sp>
      <p:sp>
        <p:nvSpPr>
          <p:cNvPr id="3" name="Content Placeholder 2"/>
          <p:cNvSpPr>
            <a:spLocks noGrp="1"/>
          </p:cNvSpPr>
          <p:nvPr>
            <p:ph idx="1"/>
          </p:nvPr>
        </p:nvSpPr>
        <p:spPr>
          <a:xfrm>
            <a:off x="633469" y="2018841"/>
            <a:ext cx="7023253" cy="1715877"/>
          </a:xfrm>
        </p:spPr>
        <p:txBody>
          <a:bodyPr>
            <a:normAutofit fontScale="25000" lnSpcReduction="20000"/>
          </a:bodyPr>
          <a:lstStyle/>
          <a:p>
            <a:pPr lvl="0" indent="0">
              <a:buNone/>
            </a:pPr>
            <a:r>
              <a:rPr lang="en-US" dirty="0">
                <a:latin typeface="Courier"/>
              </a:rPr>
              <a:t> </a:t>
            </a:r>
          </a:p>
          <a:p>
            <a:pPr lvl="0" indent="0">
              <a:buNone/>
            </a:pPr>
            <a:r>
              <a:rPr lang="en-US" sz="5500" dirty="0">
                <a:latin typeface="Courier"/>
              </a:rPr>
              <a:t>        
</a:t>
            </a:r>
            <a:r>
              <a:rPr lang="en-US" sz="7200" dirty="0">
                <a:latin typeface="Courier"/>
              </a:rPr>
              <a:t>##          Master Miss  </a:t>
            </a:r>
            <a:r>
              <a:rPr lang="en-US" sz="7200" dirty="0" err="1">
                <a:latin typeface="Courier"/>
              </a:rPr>
              <a:t>Mr</a:t>
            </a:r>
            <a:r>
              <a:rPr lang="en-US" sz="7200" dirty="0">
                <a:latin typeface="Courier"/>
              </a:rPr>
              <a:t> </a:t>
            </a:r>
            <a:r>
              <a:rPr lang="en-US" sz="7200" dirty="0" err="1">
                <a:latin typeface="Courier"/>
              </a:rPr>
              <a:t>Mrs</a:t>
            </a:r>
            <a:r>
              <a:rPr lang="en-US" sz="7200" dirty="0">
                <a:latin typeface="Courier"/>
              </a:rPr>
              <a:t> Officer
##   female      0  264   0 198       4
##   male       61    0 757   0      25</a:t>
            </a:r>
          </a:p>
          <a:p>
            <a:pPr lvl="0" indent="0">
              <a:buNone/>
            </a:pPr>
            <a:r>
              <a:rPr lang="en-US" altLang="zh-CN" sz="7200" dirty="0">
                <a:solidFill>
                  <a:srgbClr val="4070A0"/>
                </a:solidFill>
                <a:latin typeface="Courier"/>
              </a:rPr>
              <a:t>"</a:t>
            </a:r>
            <a:r>
              <a:rPr lang="en-US" altLang="zh-CN" sz="7200" dirty="0" err="1">
                <a:solidFill>
                  <a:srgbClr val="4070A0"/>
                </a:solidFill>
                <a:latin typeface="Courier"/>
              </a:rPr>
              <a:t>Officer"</a:t>
            </a:r>
            <a:r>
              <a:rPr lang="en-US" altLang="zh-CN" sz="7200" i="1" dirty="0" err="1">
                <a:solidFill>
                  <a:srgbClr val="60A0B0"/>
                </a:solidFill>
                <a:latin typeface="Courier"/>
              </a:rPr>
              <a:t>#People</a:t>
            </a:r>
            <a:r>
              <a:rPr lang="en-US" altLang="zh-CN" sz="7200" i="1" dirty="0">
                <a:solidFill>
                  <a:srgbClr val="60A0B0"/>
                </a:solidFill>
                <a:latin typeface="Courier"/>
              </a:rPr>
              <a:t> with higher status or higher education</a:t>
            </a:r>
            <a:br>
              <a:rPr lang="en-US" altLang="zh-CN" sz="5500" dirty="0"/>
            </a:br>
            <a:br>
              <a:rPr lang="en-US" altLang="zh-CN" sz="4200" dirty="0"/>
            </a:br>
            <a:endParaRPr lang="en-US" sz="4200" dirty="0">
              <a:latin typeface="Courier"/>
            </a:endParaRPr>
          </a:p>
        </p:txBody>
      </p:sp>
      <p:sp>
        <p:nvSpPr>
          <p:cNvPr id="8" name="矩形 7">
            <a:extLst>
              <a:ext uri="{FF2B5EF4-FFF2-40B4-BE49-F238E27FC236}">
                <a16:creationId xmlns:a16="http://schemas.microsoft.com/office/drawing/2014/main" id="{F6F5651A-DAB0-4BBD-9CC8-639CC600A5BB}"/>
              </a:ext>
            </a:extLst>
          </p:cNvPr>
          <p:cNvSpPr/>
          <p:nvPr/>
        </p:nvSpPr>
        <p:spPr>
          <a:xfrm>
            <a:off x="939188" y="4295786"/>
            <a:ext cx="4572000" cy="800219"/>
          </a:xfrm>
          <a:prstGeom prst="rect">
            <a:avLst/>
          </a:prstGeom>
        </p:spPr>
        <p:txBody>
          <a:bodyPr>
            <a:spAutoFit/>
          </a:bodyPr>
          <a:lstStyle/>
          <a:p>
            <a:r>
              <a:rPr lang="en-US" altLang="zh-CN" sz="2800" dirty="0"/>
              <a:t>Remove useless col</a:t>
            </a:r>
            <a:endParaRPr lang="en-US" altLang="zh-CN" sz="4000" dirty="0"/>
          </a:p>
          <a:p>
            <a:r>
              <a:rPr lang="en-US" altLang="zh-CN" dirty="0" err="1">
                <a:latin typeface="Courier"/>
              </a:rPr>
              <a:t>PassengerId</a:t>
            </a:r>
            <a:r>
              <a:rPr lang="en-US" altLang="zh-CN" dirty="0">
                <a:latin typeface="Courier"/>
              </a:rPr>
              <a:t>,</a:t>
            </a:r>
            <a:r>
              <a:rPr lang="en-US" altLang="zh-CN" dirty="0">
                <a:solidFill>
                  <a:srgbClr val="4070A0"/>
                </a:solidFill>
                <a:latin typeface="Courier"/>
              </a:rPr>
              <a:t> </a:t>
            </a:r>
            <a:r>
              <a:rPr lang="en-US" altLang="zh-CN" dirty="0">
                <a:latin typeface="Courier"/>
              </a:rPr>
              <a:t>Name,</a:t>
            </a:r>
            <a:r>
              <a:rPr lang="en-US" altLang="zh-CN" dirty="0">
                <a:solidFill>
                  <a:srgbClr val="4070A0"/>
                </a:solidFill>
                <a:latin typeface="Courier"/>
              </a:rPr>
              <a:t> </a:t>
            </a:r>
            <a:r>
              <a:rPr lang="en-US" altLang="zh-CN" dirty="0">
                <a:latin typeface="Courier"/>
              </a:rPr>
              <a:t>Cabin,</a:t>
            </a:r>
            <a:r>
              <a:rPr lang="en-US" altLang="zh-CN" dirty="0">
                <a:solidFill>
                  <a:srgbClr val="4070A0"/>
                </a:solidFill>
                <a:latin typeface="Courier"/>
              </a:rPr>
              <a:t> </a:t>
            </a:r>
            <a:r>
              <a:rPr lang="en-US" altLang="zh-CN" dirty="0">
                <a:latin typeface="Courier"/>
              </a:rPr>
              <a:t>Ticket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47" y="2857500"/>
            <a:ext cx="8229600" cy="1143000"/>
          </a:xfrm>
        </p:spPr>
        <p:txBody>
          <a:bodyPr/>
          <a:lstStyle/>
          <a:p>
            <a:pPr marL="0" lvl="0" indent="0">
              <a:buNone/>
            </a:pPr>
            <a:r>
              <a:rPr lang="en-US" b="1" dirty="0"/>
              <a:t>4. </a:t>
            </a:r>
            <a:r>
              <a:rPr b="1" dirty="0"/>
              <a:t>Exploratory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765</Words>
  <Application>Microsoft Office PowerPoint</Application>
  <PresentationFormat>全屏显示(4:3)</PresentationFormat>
  <Paragraphs>75</Paragraphs>
  <Slides>31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Courier</vt:lpstr>
      <vt:lpstr>Arial</vt:lpstr>
      <vt:lpstr>Calibri</vt:lpstr>
      <vt:lpstr>Office Theme</vt:lpstr>
      <vt:lpstr>Titanic Survival Prediction</vt:lpstr>
      <vt:lpstr>PowerPoint 演示文稿</vt:lpstr>
      <vt:lpstr>Agenda</vt:lpstr>
      <vt:lpstr>1. Introduction</vt:lpstr>
      <vt:lpstr> 2. Questions</vt:lpstr>
      <vt:lpstr>3. Data Preparation</vt:lpstr>
      <vt:lpstr>Processing NA values</vt:lpstr>
      <vt:lpstr>Extract each person’s title</vt:lpstr>
      <vt:lpstr>4. Exploratory analysis</vt:lpstr>
      <vt:lpstr>a. Random forest</vt:lpstr>
      <vt:lpstr>PowerPoint 演示文稿</vt:lpstr>
      <vt:lpstr>b . Different variables v.s survival rates</vt:lpstr>
      <vt:lpstr>Sex</vt:lpstr>
      <vt:lpstr>Title</vt:lpstr>
      <vt:lpstr>Age</vt:lpstr>
      <vt:lpstr>Pclass</vt:lpstr>
      <vt:lpstr>Parch &amp; SibSp</vt:lpstr>
      <vt:lpstr>Embarked</vt:lpstr>
      <vt:lpstr>5. Modeling prediction</vt:lpstr>
      <vt:lpstr>a. Random forest</vt:lpstr>
      <vt:lpstr>b. Logistic regression</vt:lpstr>
      <vt:lpstr>PowerPoint 演示文稿</vt:lpstr>
      <vt:lpstr>PowerPoint 演示文稿</vt:lpstr>
      <vt:lpstr>c.Ridge regression</vt:lpstr>
      <vt:lpstr>PowerPoint 演示文稿</vt:lpstr>
      <vt:lpstr>d. Decision tree</vt:lpstr>
      <vt:lpstr>PowerPoint 演示文稿</vt:lpstr>
      <vt:lpstr>PowerPoint 演示文稿</vt:lpstr>
      <vt:lpstr>PowerPoint 演示文稿</vt:lpstr>
      <vt:lpstr>6. Conclusion</vt:lpstr>
      <vt:lpstr>PowerPoint 演示文稿</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Survival Prediction</dc:title>
  <dc:creator>Doudou Shi,Yue Shang</dc:creator>
  <cp:keywords/>
  <cp:lastModifiedBy>Doudou Shi</cp:lastModifiedBy>
  <cp:revision>17</cp:revision>
  <dcterms:created xsi:type="dcterms:W3CDTF">2021-06-23T08:06:58Z</dcterms:created>
  <dcterms:modified xsi:type="dcterms:W3CDTF">2021-06-23T23:42:59Z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2021/6/18</vt:lpwstr>
  </property>
  <property fmtid="{D5CDD505-2E9C-101B-9397-08002B2CF9AE}" pid="3" name="output">
    <vt:lpwstr>powerpoint_presentation</vt:lpwstr>
  </property>
</Properties>
</file>