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notesMasterIdLst>
    <p:notesMasterId r:id="rId7"/>
  </p:notesMasterIdLst>
  <p:sldIdLst>
    <p:sldId id="257" r:id="rId2"/>
    <p:sldId id="262" r:id="rId3"/>
    <p:sldId id="263"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1"/>
    <p:restoredTop sz="75313"/>
  </p:normalViewPr>
  <p:slideViewPr>
    <p:cSldViewPr snapToGrid="0" snapToObjects="1">
      <p:cViewPr>
        <p:scale>
          <a:sx n="110" d="100"/>
          <a:sy n="110" d="100"/>
        </p:scale>
        <p:origin x="30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EDBC6-11BA-4744-B87F-72A12623E868}" type="datetimeFigureOut">
              <a:rPr kumimoji="1" lang="ko-KR" altLang="en-US" smtClean="0"/>
              <a:t>2018. 6. 19.</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6847B-290A-0546-8445-544CB6751A13}" type="slidenum">
              <a:rPr kumimoji="1" lang="ko-KR" altLang="en-US" smtClean="0"/>
              <a:t>‹#›</a:t>
            </a:fld>
            <a:endParaRPr kumimoji="1" lang="ko-KR" altLang="en-US"/>
          </a:p>
        </p:txBody>
      </p:sp>
    </p:spTree>
    <p:extLst>
      <p:ext uri="{BB962C8B-B14F-4D97-AF65-F5344CB8AC3E}">
        <p14:creationId xmlns:p14="http://schemas.microsoft.com/office/powerpoint/2010/main" val="201980309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sz="1200" dirty="0"/>
              <a:t>(Simple team-introduction…) Motivated by class contents, we tried to make a Food Classification program using deep learning method ‘Convolutional Neural Nets’,  with MATLAB. Our research question was, “How much accuracy can we obtain with simple CNN to classify the Food images?”</a:t>
            </a:r>
            <a:endParaRPr kumimoji="1" lang="ko-KR" altLang="en-US" dirty="0"/>
          </a:p>
        </p:txBody>
      </p:sp>
      <p:sp>
        <p:nvSpPr>
          <p:cNvPr id="4" name="슬라이드 번호 개체 틀 3"/>
          <p:cNvSpPr>
            <a:spLocks noGrp="1"/>
          </p:cNvSpPr>
          <p:nvPr>
            <p:ph type="sldNum" sz="quarter" idx="10"/>
          </p:nvPr>
        </p:nvSpPr>
        <p:spPr/>
        <p:txBody>
          <a:bodyPr/>
          <a:lstStyle/>
          <a:p>
            <a:fld id="{97F6847B-290A-0546-8445-544CB6751A13}" type="slidenum">
              <a:rPr kumimoji="1" lang="ko-KR" altLang="en-US" smtClean="0"/>
              <a:t>1</a:t>
            </a:fld>
            <a:endParaRPr kumimoji="1" lang="ko-KR" altLang="en-US"/>
          </a:p>
        </p:txBody>
      </p:sp>
    </p:spTree>
    <p:extLst>
      <p:ext uri="{BB962C8B-B14F-4D97-AF65-F5344CB8AC3E}">
        <p14:creationId xmlns:p14="http://schemas.microsoft.com/office/powerpoint/2010/main" val="310078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1200" dirty="0"/>
              <a:t>To make the training set for Food Classification, we used the Food-101 Dataset. It is a dataset of 101 food categories with 101,000 images. For each class, 250 manually reviewed test images are provided as well as 750 training images. We used 10 classes of this dataset and there are 990 images for each label in the training dataset. All images were rescaled to have a maximum side length of 512 pixels. The sizes of the images were not standardized so we make our code to fix their sizes 128*128.</a:t>
            </a:r>
            <a:endParaRPr kumimoji="1" lang="ko-KR" altLang="en-US" dirty="0"/>
          </a:p>
        </p:txBody>
      </p:sp>
      <p:sp>
        <p:nvSpPr>
          <p:cNvPr id="4" name="슬라이드 번호 개체 틀 3"/>
          <p:cNvSpPr>
            <a:spLocks noGrp="1"/>
          </p:cNvSpPr>
          <p:nvPr>
            <p:ph type="sldNum" sz="quarter" idx="10"/>
          </p:nvPr>
        </p:nvSpPr>
        <p:spPr/>
        <p:txBody>
          <a:bodyPr/>
          <a:lstStyle/>
          <a:p>
            <a:fld id="{97F6847B-290A-0546-8445-544CB6751A13}" type="slidenum">
              <a:rPr kumimoji="1" lang="ko-KR" altLang="en-US" smtClean="0"/>
              <a:t>2</a:t>
            </a:fld>
            <a:endParaRPr kumimoji="1" lang="ko-KR" altLang="en-US"/>
          </a:p>
        </p:txBody>
      </p:sp>
    </p:spTree>
    <p:extLst>
      <p:ext uri="{BB962C8B-B14F-4D97-AF65-F5344CB8AC3E}">
        <p14:creationId xmlns:p14="http://schemas.microsoft.com/office/powerpoint/2010/main" val="221298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To specify training and validation sets, we used 750 images for training and 240 images for validation for each labels. And 5 convolution layers and 1 fully connected layer to avoid overfitting were used to define CNN architecture. For specifying training options, we used </a:t>
            </a:r>
            <a:r>
              <a:rPr kumimoji="1" lang="en-US" altLang="ko-KR" dirty="0" err="1"/>
              <a:t>adam</a:t>
            </a:r>
            <a:r>
              <a:rPr kumimoji="1" lang="en-US" altLang="ko-KR" dirty="0"/>
              <a:t> method to update the weights. Through our experiments, we used 0.0001 learning rate to get a proper converge speed and 10 epochs to get more accurate result.</a:t>
            </a:r>
          </a:p>
        </p:txBody>
      </p:sp>
      <p:sp>
        <p:nvSpPr>
          <p:cNvPr id="4" name="슬라이드 번호 개체 틀 3"/>
          <p:cNvSpPr>
            <a:spLocks noGrp="1"/>
          </p:cNvSpPr>
          <p:nvPr>
            <p:ph type="sldNum" sz="quarter" idx="10"/>
          </p:nvPr>
        </p:nvSpPr>
        <p:spPr/>
        <p:txBody>
          <a:bodyPr/>
          <a:lstStyle/>
          <a:p>
            <a:fld id="{97F6847B-290A-0546-8445-544CB6751A13}" type="slidenum">
              <a:rPr kumimoji="1" lang="ko-KR" altLang="en-US" smtClean="0"/>
              <a:t>3</a:t>
            </a:fld>
            <a:endParaRPr kumimoji="1" lang="ko-KR" altLang="en-US"/>
          </a:p>
        </p:txBody>
      </p:sp>
    </p:spTree>
    <p:extLst>
      <p:ext uri="{BB962C8B-B14F-4D97-AF65-F5344CB8AC3E}">
        <p14:creationId xmlns:p14="http://schemas.microsoft.com/office/powerpoint/2010/main" val="118424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a:solidFill>
                  <a:schemeClr val="tx1"/>
                </a:solidFill>
                <a:effectLst/>
                <a:latin typeface="+mn-lt"/>
                <a:ea typeface="+mn-ea"/>
                <a:cs typeface="+mn-cs"/>
              </a:rPr>
              <a:t>We defined three kinds of CNN architectures with different complexity,</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and compared their speed and performance.</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And we also added a dropout layer before the fully connected layer to avoid overfitting.</a:t>
            </a:r>
          </a:p>
          <a:p>
            <a:r>
              <a:rPr lang="en-US" altLang="ko-KR" sz="1200" kern="1200" dirty="0">
                <a:solidFill>
                  <a:schemeClr val="tx1"/>
                </a:solidFill>
                <a:effectLst/>
                <a:latin typeface="+mn-lt"/>
                <a:ea typeface="+mn-ea"/>
                <a:cs typeface="+mn-cs"/>
              </a:rPr>
              <a:t> </a:t>
            </a:r>
          </a:p>
          <a:p>
            <a:r>
              <a:rPr lang="en-US" altLang="ko-KR" sz="1200" kern="1200" dirty="0">
                <a:solidFill>
                  <a:schemeClr val="tx1"/>
                </a:solidFill>
                <a:effectLst/>
                <a:latin typeface="+mn-lt"/>
                <a:ea typeface="+mn-ea"/>
                <a:cs typeface="+mn-cs"/>
              </a:rPr>
              <a:t>1. CNN with 5 convolution layers and 1 fully connected layer, and the number of filters in each convolution layer is 16,16,16,32,32. This one is relatively</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simple and has comparable accuracy (about 45%).</a:t>
            </a:r>
          </a:p>
          <a:p>
            <a:br>
              <a:rPr lang="en-US" altLang="ko-KR" sz="1200" kern="1200" dirty="0">
                <a:solidFill>
                  <a:schemeClr val="tx1"/>
                </a:solidFill>
                <a:effectLst/>
                <a:latin typeface="+mn-lt"/>
                <a:ea typeface="+mn-ea"/>
                <a:cs typeface="+mn-cs"/>
              </a:rPr>
            </a:br>
            <a:r>
              <a:rPr lang="en-US" altLang="ko-KR" sz="1200" kern="1200" dirty="0">
                <a:solidFill>
                  <a:schemeClr val="tx1"/>
                </a:solidFill>
                <a:effectLst/>
                <a:latin typeface="+mn-lt"/>
                <a:ea typeface="+mn-ea"/>
                <a:cs typeface="+mn-cs"/>
              </a:rPr>
              <a:t>2. CNN with 3 convolution layers and 1 fully connected layer, and the number of filters in each convolution layer is 16,32,32. This one is the simplest one</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because it only has three convolution layers. But the accuracy is much lower</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than others (about 35%).</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3. CNN with 5 convolution layers and 1 fully connected layer, and the number of filters in each convolution layer is 32,32,64,128,128. This one is the most</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complicated one because of much more filters in each convolution layer. But by simply increasing the number of filters, we observed that the final</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accuracy has litter improvement (about 45%~50%). Considering the</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experiment results in the paper, which was about 56% via a much more</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complicated CNN architecture, we guess that the complexity of the original dataset might make the classification difficult. So the final accuracy would be limited (lower than 50%) by just using the simple CNN architecture like our experiments.</a:t>
            </a:r>
          </a:p>
        </p:txBody>
      </p:sp>
      <p:sp>
        <p:nvSpPr>
          <p:cNvPr id="4" name="슬라이드 번호 개체 틀 3"/>
          <p:cNvSpPr>
            <a:spLocks noGrp="1"/>
          </p:cNvSpPr>
          <p:nvPr>
            <p:ph type="sldNum" sz="quarter" idx="10"/>
          </p:nvPr>
        </p:nvSpPr>
        <p:spPr/>
        <p:txBody>
          <a:bodyPr/>
          <a:lstStyle/>
          <a:p>
            <a:fld id="{97F6847B-290A-0546-8445-544CB6751A13}" type="slidenum">
              <a:rPr kumimoji="1" lang="ko-KR" altLang="en-US" smtClean="0"/>
              <a:t>4</a:t>
            </a:fld>
            <a:endParaRPr kumimoji="1" lang="ko-KR" altLang="en-US"/>
          </a:p>
        </p:txBody>
      </p:sp>
    </p:spTree>
    <p:extLst>
      <p:ext uri="{BB962C8B-B14F-4D97-AF65-F5344CB8AC3E}">
        <p14:creationId xmlns:p14="http://schemas.microsoft.com/office/powerpoint/2010/main" val="252862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And this is the result with testing set, you can see the 5, 6, 7, 11, 12, 13, 16, 17, 18, 19, 20 is successfully classified. </a:t>
            </a:r>
            <a:endParaRPr kumimoji="1" lang="ko-KR" altLang="en-US" dirty="0"/>
          </a:p>
        </p:txBody>
      </p:sp>
      <p:sp>
        <p:nvSpPr>
          <p:cNvPr id="4" name="슬라이드 번호 개체 틀 3"/>
          <p:cNvSpPr>
            <a:spLocks noGrp="1"/>
          </p:cNvSpPr>
          <p:nvPr>
            <p:ph type="sldNum" sz="quarter" idx="10"/>
          </p:nvPr>
        </p:nvSpPr>
        <p:spPr/>
        <p:txBody>
          <a:bodyPr/>
          <a:lstStyle/>
          <a:p>
            <a:fld id="{97F6847B-290A-0546-8445-544CB6751A13}" type="slidenum">
              <a:rPr kumimoji="1" lang="ko-KR" altLang="en-US" smtClean="0"/>
              <a:t>5</a:t>
            </a:fld>
            <a:endParaRPr kumimoji="1" lang="ko-KR" altLang="en-US"/>
          </a:p>
        </p:txBody>
      </p:sp>
    </p:spTree>
    <p:extLst>
      <p:ext uri="{BB962C8B-B14F-4D97-AF65-F5344CB8AC3E}">
        <p14:creationId xmlns:p14="http://schemas.microsoft.com/office/powerpoint/2010/main" val="427432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ko-KR" altLang="en-US"/>
              <a:t>마스터 제목 스타일 편집</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135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02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17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ncho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091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ko-KR" altLang="en-US"/>
              <a:t>마스터 제목 스타일 편집</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2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70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ko-KR" altLang="en-US"/>
              <a:t>마스터 텍스트 스타일 편집
둘째 수준
셋째 수준
넷째 수준
다섯째 수준</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
둘째 수준
셋째 수준
넷째 수준
다섯째 수준</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ko-KR" altLang="en-US"/>
              <a:t>마스터 텍스트 스타일 편집
둘째 수준
셋째 수준
넷째 수준
다섯째 수준</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893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25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55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ko-KR" altLang="en-US"/>
              <a:t>마스터 텍스트 스타일 편집
둘째 수준
셋째 수준
넷째 수준
다섯째 수준</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48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6/19/18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256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6/19/18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4424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1"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1"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37A461-A945-1E43-944B-FB9869820DB6}"/>
              </a:ext>
            </a:extLst>
          </p:cNvPr>
          <p:cNvSpPr>
            <a:spLocks noGrp="1"/>
          </p:cNvSpPr>
          <p:nvPr>
            <p:ph type="title"/>
          </p:nvPr>
        </p:nvSpPr>
        <p:spPr>
          <a:xfrm>
            <a:off x="1450900" y="581891"/>
            <a:ext cx="9603275" cy="865036"/>
          </a:xfrm>
        </p:spPr>
        <p:txBody>
          <a:bodyPr>
            <a:normAutofit fontScale="90000"/>
          </a:bodyPr>
          <a:lstStyle/>
          <a:p>
            <a:pPr algn="ctr"/>
            <a:r>
              <a:rPr kumimoji="1" lang="en-US" altLang="ko-KR" sz="4400" dirty="0"/>
              <a:t>Food Classification</a:t>
            </a:r>
            <a:br>
              <a:rPr kumimoji="1" lang="en-US" altLang="ko-KR" dirty="0"/>
            </a:br>
            <a:endParaRPr kumimoji="1" lang="ko-KR" altLang="en-US" dirty="0"/>
          </a:p>
        </p:txBody>
      </p:sp>
      <p:sp>
        <p:nvSpPr>
          <p:cNvPr id="3" name="내용 개체 틀 2">
            <a:extLst>
              <a:ext uri="{FF2B5EF4-FFF2-40B4-BE49-F238E27FC236}">
                <a16:creationId xmlns:a16="http://schemas.microsoft.com/office/drawing/2014/main" id="{8BF5D273-1C97-7246-A4FE-CB94FCE4AA4B}"/>
              </a:ext>
            </a:extLst>
          </p:cNvPr>
          <p:cNvSpPr>
            <a:spLocks noGrp="1"/>
          </p:cNvSpPr>
          <p:nvPr>
            <p:ph idx="1"/>
          </p:nvPr>
        </p:nvSpPr>
        <p:spPr>
          <a:xfrm>
            <a:off x="1450900" y="1923803"/>
            <a:ext cx="9603275" cy="4200550"/>
          </a:xfrm>
        </p:spPr>
        <p:txBody>
          <a:bodyPr>
            <a:normAutofit fontScale="92500"/>
          </a:bodyPr>
          <a:lstStyle/>
          <a:p>
            <a:pPr>
              <a:lnSpc>
                <a:spcPct val="160000"/>
              </a:lnSpc>
            </a:pPr>
            <a:r>
              <a:rPr kumimoji="1" lang="en-US" altLang="ko-KR" sz="2800" dirty="0"/>
              <a:t>Introduction</a:t>
            </a:r>
          </a:p>
          <a:p>
            <a:pPr marL="0" indent="0">
              <a:lnSpc>
                <a:spcPct val="160000"/>
              </a:lnSpc>
              <a:buNone/>
            </a:pPr>
            <a:r>
              <a:rPr kumimoji="1" lang="en-US" altLang="ko-KR" sz="2400" dirty="0"/>
              <a:t>   Motivated by class contents, we tried to make a Food Classification program using deep learning method ‘Convolutional Neural Nets’,  with MATLAB.</a:t>
            </a:r>
          </a:p>
          <a:p>
            <a:pPr>
              <a:lnSpc>
                <a:spcPct val="160000"/>
              </a:lnSpc>
            </a:pPr>
            <a:r>
              <a:rPr kumimoji="1" lang="en-US" altLang="ko-KR" sz="2800" dirty="0"/>
              <a:t>Research Question</a:t>
            </a:r>
          </a:p>
          <a:p>
            <a:pPr marL="0" indent="0">
              <a:lnSpc>
                <a:spcPct val="160000"/>
              </a:lnSpc>
              <a:buNone/>
            </a:pPr>
            <a:r>
              <a:rPr kumimoji="1" lang="en-US" altLang="ko-KR" sz="2400" dirty="0"/>
              <a:t>   How much accuracy can we obtain with simple CNN to classify the Food images?</a:t>
            </a:r>
          </a:p>
        </p:txBody>
      </p:sp>
      <p:sp>
        <p:nvSpPr>
          <p:cNvPr id="4" name="TextBox 3">
            <a:extLst>
              <a:ext uri="{FF2B5EF4-FFF2-40B4-BE49-F238E27FC236}">
                <a16:creationId xmlns:a16="http://schemas.microsoft.com/office/drawing/2014/main" id="{65E20A40-7E5C-D84B-8961-B7A8601175A2}"/>
              </a:ext>
            </a:extLst>
          </p:cNvPr>
          <p:cNvSpPr txBox="1"/>
          <p:nvPr/>
        </p:nvSpPr>
        <p:spPr>
          <a:xfrm>
            <a:off x="7006441" y="1316301"/>
            <a:ext cx="4059610" cy="523220"/>
          </a:xfrm>
          <a:prstGeom prst="rect">
            <a:avLst/>
          </a:prstGeom>
          <a:noFill/>
        </p:spPr>
        <p:txBody>
          <a:bodyPr wrap="square" rtlCol="0">
            <a:spAutoFit/>
          </a:bodyPr>
          <a:lstStyle/>
          <a:p>
            <a:pPr algn="r"/>
            <a:r>
              <a:rPr kumimoji="1" lang="en-US" altLang="ko-KR" sz="2800" dirty="0"/>
              <a:t>Jiang Yue, Park Yeo </a:t>
            </a:r>
            <a:r>
              <a:rPr kumimoji="1" lang="en-US" altLang="ko-KR" sz="2800" dirty="0" err="1"/>
              <a:t>Eun</a:t>
            </a:r>
            <a:endParaRPr kumimoji="1" lang="ko-KR" altLang="en-US" sz="2800" dirty="0"/>
          </a:p>
        </p:txBody>
      </p:sp>
    </p:spTree>
    <p:extLst>
      <p:ext uri="{BB962C8B-B14F-4D97-AF65-F5344CB8AC3E}">
        <p14:creationId xmlns:p14="http://schemas.microsoft.com/office/powerpoint/2010/main" val="284603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37A461-A945-1E43-944B-FB9869820DB6}"/>
              </a:ext>
            </a:extLst>
          </p:cNvPr>
          <p:cNvSpPr>
            <a:spLocks noGrp="1"/>
          </p:cNvSpPr>
          <p:nvPr>
            <p:ph type="title"/>
          </p:nvPr>
        </p:nvSpPr>
        <p:spPr>
          <a:xfrm>
            <a:off x="1450900" y="718411"/>
            <a:ext cx="9603275" cy="728516"/>
          </a:xfrm>
        </p:spPr>
        <p:txBody>
          <a:bodyPr>
            <a:normAutofit fontScale="90000"/>
          </a:bodyPr>
          <a:lstStyle/>
          <a:p>
            <a:pPr algn="ctr"/>
            <a:r>
              <a:rPr kumimoji="1" lang="en-US" altLang="ko-KR" sz="4000" dirty="0"/>
              <a:t>Food Classification</a:t>
            </a:r>
            <a:br>
              <a:rPr kumimoji="1" lang="en-US" altLang="ko-KR" dirty="0"/>
            </a:br>
            <a:endParaRPr kumimoji="1" lang="ko-KR" altLang="en-US" dirty="0"/>
          </a:p>
        </p:txBody>
      </p:sp>
      <p:sp>
        <p:nvSpPr>
          <p:cNvPr id="3" name="내용 개체 틀 2">
            <a:extLst>
              <a:ext uri="{FF2B5EF4-FFF2-40B4-BE49-F238E27FC236}">
                <a16:creationId xmlns:a16="http://schemas.microsoft.com/office/drawing/2014/main" id="{8BF5D273-1C97-7246-A4FE-CB94FCE4AA4B}"/>
              </a:ext>
            </a:extLst>
          </p:cNvPr>
          <p:cNvSpPr>
            <a:spLocks noGrp="1"/>
          </p:cNvSpPr>
          <p:nvPr>
            <p:ph idx="1"/>
          </p:nvPr>
        </p:nvSpPr>
        <p:spPr>
          <a:xfrm>
            <a:off x="1549908" y="1827181"/>
            <a:ext cx="5551537" cy="4395490"/>
          </a:xfrm>
        </p:spPr>
        <p:txBody>
          <a:bodyPr>
            <a:normAutofit/>
          </a:bodyPr>
          <a:lstStyle/>
          <a:p>
            <a:pPr>
              <a:lnSpc>
                <a:spcPct val="150000"/>
              </a:lnSpc>
            </a:pPr>
            <a:r>
              <a:rPr kumimoji="1" lang="en-US" altLang="ko-KR" sz="2200" dirty="0"/>
              <a:t>The Food-101 Dataset is a dataset of 101 food categories, with 101,000 images. </a:t>
            </a:r>
          </a:p>
          <a:p>
            <a:pPr>
              <a:lnSpc>
                <a:spcPct val="150000"/>
              </a:lnSpc>
            </a:pPr>
            <a:r>
              <a:rPr kumimoji="1" lang="en-US" altLang="ko-KR" sz="2200" dirty="0"/>
              <a:t>We used 10 classes of this dataset.</a:t>
            </a:r>
          </a:p>
        </p:txBody>
      </p:sp>
      <p:sp>
        <p:nvSpPr>
          <p:cNvPr id="5" name="내용 개체 틀 2">
            <a:extLst>
              <a:ext uri="{FF2B5EF4-FFF2-40B4-BE49-F238E27FC236}">
                <a16:creationId xmlns:a16="http://schemas.microsoft.com/office/drawing/2014/main" id="{B8482284-66CE-D64D-8B99-FFABD4111CC3}"/>
              </a:ext>
            </a:extLst>
          </p:cNvPr>
          <p:cNvSpPr txBox="1">
            <a:spLocks/>
          </p:cNvSpPr>
          <p:nvPr/>
        </p:nvSpPr>
        <p:spPr>
          <a:xfrm>
            <a:off x="1427150" y="1312421"/>
            <a:ext cx="9603275" cy="498763"/>
          </a:xfrm>
          <a:prstGeom prst="rect">
            <a:avLst/>
          </a:prstGeom>
        </p:spPr>
        <p:txBody>
          <a:bodyPr vert="horz" lIns="91440" tIns="45720" rIns="91440" bIns="45720" rtlCol="0" anchor="t">
            <a:noAutofit/>
          </a:bodyPr>
          <a:lstStyle>
            <a:lvl1pPr marL="228600" indent="-228600" algn="l" defTabSz="914400" rtl="0" eaLnBrk="1" latinLnBrk="1"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en-US" altLang="ko-KR" sz="2600" dirty="0"/>
              <a:t>Dataset Introduction – The Food-101 Dataset</a:t>
            </a:r>
          </a:p>
        </p:txBody>
      </p:sp>
      <p:pic>
        <p:nvPicPr>
          <p:cNvPr id="13" name="그림 12">
            <a:extLst>
              <a:ext uri="{FF2B5EF4-FFF2-40B4-BE49-F238E27FC236}">
                <a16:creationId xmlns:a16="http://schemas.microsoft.com/office/drawing/2014/main" id="{6ADD8E5E-C55E-E448-B93F-85A899765BF8}"/>
              </a:ext>
            </a:extLst>
          </p:cNvPr>
          <p:cNvPicPr>
            <a:picLocks noChangeAspect="1"/>
          </p:cNvPicPr>
          <p:nvPr/>
        </p:nvPicPr>
        <p:blipFill>
          <a:blip r:embed="rId3"/>
          <a:stretch>
            <a:fillRect/>
          </a:stretch>
        </p:blipFill>
        <p:spPr>
          <a:xfrm>
            <a:off x="1585692" y="3560984"/>
            <a:ext cx="2415948" cy="2199736"/>
          </a:xfrm>
          <a:prstGeom prst="rect">
            <a:avLst/>
          </a:prstGeom>
        </p:spPr>
      </p:pic>
      <p:pic>
        <p:nvPicPr>
          <p:cNvPr id="21" name="그림 20">
            <a:extLst>
              <a:ext uri="{FF2B5EF4-FFF2-40B4-BE49-F238E27FC236}">
                <a16:creationId xmlns:a16="http://schemas.microsoft.com/office/drawing/2014/main" id="{271120E0-BB1E-BA48-9822-CA718CBCC5CE}"/>
              </a:ext>
            </a:extLst>
          </p:cNvPr>
          <p:cNvPicPr>
            <a:picLocks noChangeAspect="1"/>
          </p:cNvPicPr>
          <p:nvPr/>
        </p:nvPicPr>
        <p:blipFill>
          <a:blip r:embed="rId4"/>
          <a:stretch>
            <a:fillRect/>
          </a:stretch>
        </p:blipFill>
        <p:spPr>
          <a:xfrm>
            <a:off x="4440796" y="3560984"/>
            <a:ext cx="1880337" cy="2199736"/>
          </a:xfrm>
          <a:prstGeom prst="rect">
            <a:avLst/>
          </a:prstGeom>
        </p:spPr>
      </p:pic>
      <p:pic>
        <p:nvPicPr>
          <p:cNvPr id="23" name="그림 22">
            <a:extLst>
              <a:ext uri="{FF2B5EF4-FFF2-40B4-BE49-F238E27FC236}">
                <a16:creationId xmlns:a16="http://schemas.microsoft.com/office/drawing/2014/main" id="{50FE524A-7C13-3846-98EA-E6284B0947A4}"/>
              </a:ext>
            </a:extLst>
          </p:cNvPr>
          <p:cNvPicPr>
            <a:picLocks noChangeAspect="1"/>
          </p:cNvPicPr>
          <p:nvPr/>
        </p:nvPicPr>
        <p:blipFill>
          <a:blip r:embed="rId5"/>
          <a:stretch>
            <a:fillRect/>
          </a:stretch>
        </p:blipFill>
        <p:spPr>
          <a:xfrm>
            <a:off x="6744813" y="3560984"/>
            <a:ext cx="1849201" cy="2199736"/>
          </a:xfrm>
          <a:prstGeom prst="rect">
            <a:avLst/>
          </a:prstGeom>
        </p:spPr>
      </p:pic>
      <p:pic>
        <p:nvPicPr>
          <p:cNvPr id="25" name="그림 24">
            <a:extLst>
              <a:ext uri="{FF2B5EF4-FFF2-40B4-BE49-F238E27FC236}">
                <a16:creationId xmlns:a16="http://schemas.microsoft.com/office/drawing/2014/main" id="{EEA420A6-1E8B-BD4A-B1D3-034CE1EFBD70}"/>
              </a:ext>
            </a:extLst>
          </p:cNvPr>
          <p:cNvPicPr>
            <a:picLocks noChangeAspect="1"/>
          </p:cNvPicPr>
          <p:nvPr/>
        </p:nvPicPr>
        <p:blipFill>
          <a:blip r:embed="rId6"/>
          <a:stretch>
            <a:fillRect/>
          </a:stretch>
        </p:blipFill>
        <p:spPr>
          <a:xfrm>
            <a:off x="9044094" y="3560985"/>
            <a:ext cx="1822786" cy="2199735"/>
          </a:xfrm>
          <a:prstGeom prst="rect">
            <a:avLst/>
          </a:prstGeom>
        </p:spPr>
      </p:pic>
      <p:sp>
        <p:nvSpPr>
          <p:cNvPr id="26" name="TextBox 25">
            <a:extLst>
              <a:ext uri="{FF2B5EF4-FFF2-40B4-BE49-F238E27FC236}">
                <a16:creationId xmlns:a16="http://schemas.microsoft.com/office/drawing/2014/main" id="{D630AAF9-BC1C-1F4A-86A6-ED2B231F85C1}"/>
              </a:ext>
            </a:extLst>
          </p:cNvPr>
          <p:cNvSpPr txBox="1"/>
          <p:nvPr/>
        </p:nvSpPr>
        <p:spPr>
          <a:xfrm>
            <a:off x="4393895" y="5760720"/>
            <a:ext cx="2109601" cy="369332"/>
          </a:xfrm>
          <a:prstGeom prst="rect">
            <a:avLst/>
          </a:prstGeom>
          <a:noFill/>
        </p:spPr>
        <p:txBody>
          <a:bodyPr wrap="square" rtlCol="0">
            <a:spAutoFit/>
          </a:bodyPr>
          <a:lstStyle/>
          <a:p>
            <a:r>
              <a:rPr kumimoji="1" lang="en-US" altLang="ko-KR" dirty="0"/>
              <a:t>Class of ‘cheesecake’</a:t>
            </a:r>
            <a:endParaRPr kumimoji="1" lang="ko-KR" altLang="en-US" dirty="0"/>
          </a:p>
        </p:txBody>
      </p:sp>
      <p:sp>
        <p:nvSpPr>
          <p:cNvPr id="28" name="TextBox 27">
            <a:extLst>
              <a:ext uri="{FF2B5EF4-FFF2-40B4-BE49-F238E27FC236}">
                <a16:creationId xmlns:a16="http://schemas.microsoft.com/office/drawing/2014/main" id="{150EB583-D39A-2645-A2C8-63D119A043E9}"/>
              </a:ext>
            </a:extLst>
          </p:cNvPr>
          <p:cNvSpPr txBox="1"/>
          <p:nvPr/>
        </p:nvSpPr>
        <p:spPr>
          <a:xfrm>
            <a:off x="8944574" y="5760720"/>
            <a:ext cx="2109601" cy="369332"/>
          </a:xfrm>
          <a:prstGeom prst="rect">
            <a:avLst/>
          </a:prstGeom>
          <a:noFill/>
        </p:spPr>
        <p:txBody>
          <a:bodyPr wrap="square" rtlCol="0">
            <a:spAutoFit/>
          </a:bodyPr>
          <a:lstStyle/>
          <a:p>
            <a:r>
              <a:rPr kumimoji="1" lang="en-US" altLang="ko-KR" dirty="0"/>
              <a:t>Class of ‘bruschetta’</a:t>
            </a:r>
            <a:endParaRPr kumimoji="1" lang="ko-KR" altLang="en-US" dirty="0"/>
          </a:p>
        </p:txBody>
      </p:sp>
      <p:sp>
        <p:nvSpPr>
          <p:cNvPr id="29" name="TextBox 28">
            <a:extLst>
              <a:ext uri="{FF2B5EF4-FFF2-40B4-BE49-F238E27FC236}">
                <a16:creationId xmlns:a16="http://schemas.microsoft.com/office/drawing/2014/main" id="{D88F00DF-83B6-B643-AB3C-87E49C650674}"/>
              </a:ext>
            </a:extLst>
          </p:cNvPr>
          <p:cNvSpPr txBox="1"/>
          <p:nvPr/>
        </p:nvSpPr>
        <p:spPr>
          <a:xfrm>
            <a:off x="6733143" y="5776717"/>
            <a:ext cx="2109601" cy="369332"/>
          </a:xfrm>
          <a:prstGeom prst="rect">
            <a:avLst/>
          </a:prstGeom>
          <a:noFill/>
        </p:spPr>
        <p:txBody>
          <a:bodyPr wrap="square" rtlCol="0">
            <a:spAutoFit/>
          </a:bodyPr>
          <a:lstStyle/>
          <a:p>
            <a:r>
              <a:rPr kumimoji="1" lang="en-US" altLang="ko-KR" dirty="0"/>
              <a:t>Class of ‘macarons’</a:t>
            </a:r>
            <a:endParaRPr kumimoji="1" lang="ko-KR" altLang="en-US" dirty="0"/>
          </a:p>
        </p:txBody>
      </p:sp>
      <p:pic>
        <p:nvPicPr>
          <p:cNvPr id="31" name="그림 30">
            <a:extLst>
              <a:ext uri="{FF2B5EF4-FFF2-40B4-BE49-F238E27FC236}">
                <a16:creationId xmlns:a16="http://schemas.microsoft.com/office/drawing/2014/main" id="{EC2CBA5C-621D-1B45-BBA4-45710B4375A7}"/>
              </a:ext>
            </a:extLst>
          </p:cNvPr>
          <p:cNvPicPr>
            <a:picLocks noChangeAspect="1"/>
          </p:cNvPicPr>
          <p:nvPr/>
        </p:nvPicPr>
        <p:blipFill rotWithShape="1">
          <a:blip r:embed="rId7"/>
          <a:srcRect r="43807" b="28014"/>
          <a:stretch/>
        </p:blipFill>
        <p:spPr>
          <a:xfrm>
            <a:off x="7417742" y="1941728"/>
            <a:ext cx="3449138" cy="1504710"/>
          </a:xfrm>
          <a:prstGeom prst="rect">
            <a:avLst/>
          </a:prstGeom>
        </p:spPr>
      </p:pic>
    </p:spTree>
    <p:extLst>
      <p:ext uri="{BB962C8B-B14F-4D97-AF65-F5344CB8AC3E}">
        <p14:creationId xmlns:p14="http://schemas.microsoft.com/office/powerpoint/2010/main" val="142794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37A461-A945-1E43-944B-FB9869820DB6}"/>
              </a:ext>
            </a:extLst>
          </p:cNvPr>
          <p:cNvSpPr>
            <a:spLocks noGrp="1"/>
          </p:cNvSpPr>
          <p:nvPr>
            <p:ph type="title"/>
          </p:nvPr>
        </p:nvSpPr>
        <p:spPr>
          <a:xfrm>
            <a:off x="1450900" y="718411"/>
            <a:ext cx="9603275" cy="728516"/>
          </a:xfrm>
        </p:spPr>
        <p:txBody>
          <a:bodyPr>
            <a:normAutofit fontScale="90000"/>
          </a:bodyPr>
          <a:lstStyle/>
          <a:p>
            <a:pPr algn="ctr"/>
            <a:r>
              <a:rPr kumimoji="1" lang="en-US" altLang="ko-KR" sz="4000" dirty="0"/>
              <a:t>Food Classification</a:t>
            </a:r>
            <a:br>
              <a:rPr kumimoji="1" lang="en-US" altLang="ko-KR" dirty="0"/>
            </a:br>
            <a:endParaRPr kumimoji="1" lang="ko-KR" altLang="en-US" dirty="0"/>
          </a:p>
        </p:txBody>
      </p:sp>
      <p:sp>
        <p:nvSpPr>
          <p:cNvPr id="3" name="내용 개체 틀 2">
            <a:extLst>
              <a:ext uri="{FF2B5EF4-FFF2-40B4-BE49-F238E27FC236}">
                <a16:creationId xmlns:a16="http://schemas.microsoft.com/office/drawing/2014/main" id="{8BF5D273-1C97-7246-A4FE-CB94FCE4AA4B}"/>
              </a:ext>
            </a:extLst>
          </p:cNvPr>
          <p:cNvSpPr>
            <a:spLocks noGrp="1"/>
          </p:cNvSpPr>
          <p:nvPr>
            <p:ph idx="1"/>
          </p:nvPr>
        </p:nvSpPr>
        <p:spPr>
          <a:xfrm>
            <a:off x="1626919" y="1911927"/>
            <a:ext cx="9427256" cy="4001466"/>
          </a:xfrm>
        </p:spPr>
        <p:txBody>
          <a:bodyPr>
            <a:normAutofit/>
          </a:bodyPr>
          <a:lstStyle/>
          <a:p>
            <a:r>
              <a:rPr kumimoji="1" lang="en-US" altLang="ko-KR" sz="2400" dirty="0"/>
              <a:t>CNN</a:t>
            </a:r>
          </a:p>
          <a:p>
            <a:endParaRPr kumimoji="1" lang="ko-KR" altLang="en-US" sz="2400" dirty="0"/>
          </a:p>
        </p:txBody>
      </p:sp>
      <p:sp>
        <p:nvSpPr>
          <p:cNvPr id="5" name="내용 개체 틀 2">
            <a:extLst>
              <a:ext uri="{FF2B5EF4-FFF2-40B4-BE49-F238E27FC236}">
                <a16:creationId xmlns:a16="http://schemas.microsoft.com/office/drawing/2014/main" id="{B8482284-66CE-D64D-8B99-FFABD4111CC3}"/>
              </a:ext>
            </a:extLst>
          </p:cNvPr>
          <p:cNvSpPr txBox="1">
            <a:spLocks/>
          </p:cNvSpPr>
          <p:nvPr/>
        </p:nvSpPr>
        <p:spPr>
          <a:xfrm>
            <a:off x="1427150" y="1288671"/>
            <a:ext cx="9603275" cy="498763"/>
          </a:xfrm>
          <a:prstGeom prst="rect">
            <a:avLst/>
          </a:prstGeom>
        </p:spPr>
        <p:txBody>
          <a:bodyPr vert="horz" lIns="91440" tIns="45720" rIns="91440" bIns="45720" rtlCol="0" anchor="t">
            <a:noAutofit/>
          </a:bodyPr>
          <a:lstStyle>
            <a:lvl1pPr marL="228600" indent="-228600" algn="l" defTabSz="914400" rtl="0" eaLnBrk="1" latinLnBrk="1"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en-US" altLang="ko-KR" sz="2800" dirty="0"/>
              <a:t>Algorithm Introduction</a:t>
            </a:r>
          </a:p>
        </p:txBody>
      </p:sp>
      <p:grpSp>
        <p:nvGrpSpPr>
          <p:cNvPr id="142" name="그룹 141">
            <a:extLst>
              <a:ext uri="{FF2B5EF4-FFF2-40B4-BE49-F238E27FC236}">
                <a16:creationId xmlns:a16="http://schemas.microsoft.com/office/drawing/2014/main" id="{8B9DC0CA-7B27-B247-981C-A3219EB01328}"/>
              </a:ext>
            </a:extLst>
          </p:cNvPr>
          <p:cNvGrpSpPr/>
          <p:nvPr/>
        </p:nvGrpSpPr>
        <p:grpSpPr>
          <a:xfrm>
            <a:off x="1731113" y="2521127"/>
            <a:ext cx="1207022" cy="3257373"/>
            <a:chOff x="1145067" y="1324555"/>
            <a:chExt cx="1509233" cy="4072945"/>
          </a:xfrm>
        </p:grpSpPr>
        <p:grpSp>
          <p:nvGrpSpPr>
            <p:cNvPr id="21" name="그룹 20">
              <a:extLst>
                <a:ext uri="{FF2B5EF4-FFF2-40B4-BE49-F238E27FC236}">
                  <a16:creationId xmlns:a16="http://schemas.microsoft.com/office/drawing/2014/main" id="{43524713-09D5-F244-ABAE-0BEB4324AB60}"/>
                </a:ext>
              </a:extLst>
            </p:cNvPr>
            <p:cNvGrpSpPr/>
            <p:nvPr/>
          </p:nvGrpSpPr>
          <p:grpSpPr>
            <a:xfrm>
              <a:off x="1145067" y="1333500"/>
              <a:ext cx="1433033" cy="4064000"/>
              <a:chOff x="1145067" y="1333500"/>
              <a:chExt cx="1433033" cy="4064000"/>
            </a:xfrm>
          </p:grpSpPr>
          <p:cxnSp>
            <p:nvCxnSpPr>
              <p:cNvPr id="6" name="직선 연결선[R] 5">
                <a:extLst>
                  <a:ext uri="{FF2B5EF4-FFF2-40B4-BE49-F238E27FC236}">
                    <a16:creationId xmlns:a16="http://schemas.microsoft.com/office/drawing/2014/main" id="{7B86A312-D499-4C4B-93C7-A4A13DAEB936}"/>
                  </a:ext>
                </a:extLst>
              </p:cNvPr>
              <p:cNvCxnSpPr/>
              <p:nvPr/>
            </p:nvCxnSpPr>
            <p:spPr>
              <a:xfrm>
                <a:off x="25781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직선 연결선[R] 7">
                <a:extLst>
                  <a:ext uri="{FF2B5EF4-FFF2-40B4-BE49-F238E27FC236}">
                    <a16:creationId xmlns:a16="http://schemas.microsoft.com/office/drawing/2014/main" id="{7BE3F585-19D5-9947-AD49-11E2CD66B681}"/>
                  </a:ext>
                </a:extLst>
              </p:cNvPr>
              <p:cNvCxnSpPr/>
              <p:nvPr/>
            </p:nvCxnSpPr>
            <p:spPr>
              <a:xfrm flipH="1" flipV="1">
                <a:off x="1145067"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R] 8">
                <a:extLst>
                  <a:ext uri="{FF2B5EF4-FFF2-40B4-BE49-F238E27FC236}">
                    <a16:creationId xmlns:a16="http://schemas.microsoft.com/office/drawing/2014/main" id="{851860F1-7A09-7F49-98C1-AE79F1B20D4D}"/>
                  </a:ext>
                </a:extLst>
              </p:cNvPr>
              <p:cNvCxnSpPr/>
              <p:nvPr/>
            </p:nvCxnSpPr>
            <p:spPr>
              <a:xfrm flipH="1" flipV="1">
                <a:off x="1155700" y="39624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R] 9">
                <a:extLst>
                  <a:ext uri="{FF2B5EF4-FFF2-40B4-BE49-F238E27FC236}">
                    <a16:creationId xmlns:a16="http://schemas.microsoft.com/office/drawing/2014/main" id="{99E10540-6103-D44B-8906-653888795C53}"/>
                  </a:ext>
                </a:extLst>
              </p:cNvPr>
              <p:cNvCxnSpPr/>
              <p:nvPr/>
            </p:nvCxnSpPr>
            <p:spPr>
              <a:xfrm>
                <a:off x="1160450" y="13335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그룹 26">
              <a:extLst>
                <a:ext uri="{FF2B5EF4-FFF2-40B4-BE49-F238E27FC236}">
                  <a16:creationId xmlns:a16="http://schemas.microsoft.com/office/drawing/2014/main" id="{92D50CF7-9505-F44E-9A35-B1AABC0BDF3F}"/>
                </a:ext>
              </a:extLst>
            </p:cNvPr>
            <p:cNvGrpSpPr/>
            <p:nvPr/>
          </p:nvGrpSpPr>
          <p:grpSpPr>
            <a:xfrm>
              <a:off x="1231900" y="1333500"/>
              <a:ext cx="1422400" cy="4064000"/>
              <a:chOff x="1231900" y="1333500"/>
              <a:chExt cx="1422400" cy="4064000"/>
            </a:xfrm>
          </p:grpSpPr>
          <p:cxnSp>
            <p:nvCxnSpPr>
              <p:cNvPr id="11" name="직선 연결선[R] 10">
                <a:extLst>
                  <a:ext uri="{FF2B5EF4-FFF2-40B4-BE49-F238E27FC236}">
                    <a16:creationId xmlns:a16="http://schemas.microsoft.com/office/drawing/2014/main" id="{C132DF72-73B7-0A4C-8583-1E0B576DD227}"/>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직선 연결선[R] 11">
                <a:extLst>
                  <a:ext uri="{FF2B5EF4-FFF2-40B4-BE49-F238E27FC236}">
                    <a16:creationId xmlns:a16="http://schemas.microsoft.com/office/drawing/2014/main" id="{3487390F-F8FF-654B-A65C-02B6A26C6D08}"/>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직선 연결선[R] 13">
              <a:extLst>
                <a:ext uri="{FF2B5EF4-FFF2-40B4-BE49-F238E27FC236}">
                  <a16:creationId xmlns:a16="http://schemas.microsoft.com/office/drawing/2014/main" id="{569CD43A-1008-DD4D-895A-AFA84CC260AF}"/>
                </a:ext>
              </a:extLst>
            </p:cNvPr>
            <p:cNvCxnSpPr>
              <a:cxnSpLocks/>
            </p:cNvCxnSpPr>
            <p:nvPr/>
          </p:nvCxnSpPr>
          <p:spPr>
            <a:xfrm>
              <a:off x="1161415" y="1324555"/>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R] 16">
              <a:extLst>
                <a:ext uri="{FF2B5EF4-FFF2-40B4-BE49-F238E27FC236}">
                  <a16:creationId xmlns:a16="http://schemas.microsoft.com/office/drawing/2014/main" id="{775E5EFA-9C8E-A24E-B897-E24E18BE1200}"/>
                </a:ext>
              </a:extLst>
            </p:cNvPr>
            <p:cNvCxnSpPr>
              <a:cxnSpLocks/>
            </p:cNvCxnSpPr>
            <p:nvPr/>
          </p:nvCxnSpPr>
          <p:spPr>
            <a:xfrm>
              <a:off x="2578100" y="2755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009C22C2-E84D-E042-8952-85534C3C5BB9}"/>
                </a:ext>
              </a:extLst>
            </p:cNvPr>
            <p:cNvCxnSpPr>
              <a:cxnSpLocks/>
            </p:cNvCxnSpPr>
            <p:nvPr/>
          </p:nvCxnSpPr>
          <p:spPr>
            <a:xfrm>
              <a:off x="2578100" y="5386488"/>
              <a:ext cx="7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7" name="그룹 166">
            <a:extLst>
              <a:ext uri="{FF2B5EF4-FFF2-40B4-BE49-F238E27FC236}">
                <a16:creationId xmlns:a16="http://schemas.microsoft.com/office/drawing/2014/main" id="{DA508F54-B6AA-2141-B580-FA21922A0077}"/>
              </a:ext>
            </a:extLst>
          </p:cNvPr>
          <p:cNvGrpSpPr/>
          <p:nvPr/>
        </p:nvGrpSpPr>
        <p:grpSpPr>
          <a:xfrm>
            <a:off x="3007319" y="2522307"/>
            <a:ext cx="5214174" cy="3257883"/>
            <a:chOff x="2834931" y="1324555"/>
            <a:chExt cx="6519678" cy="4073581"/>
          </a:xfrm>
        </p:grpSpPr>
        <p:grpSp>
          <p:nvGrpSpPr>
            <p:cNvPr id="22" name="그룹 21">
              <a:extLst>
                <a:ext uri="{FF2B5EF4-FFF2-40B4-BE49-F238E27FC236}">
                  <a16:creationId xmlns:a16="http://schemas.microsoft.com/office/drawing/2014/main" id="{09B5A4BC-1E2B-5340-9647-F9C114D221A6}"/>
                </a:ext>
              </a:extLst>
            </p:cNvPr>
            <p:cNvGrpSpPr/>
            <p:nvPr/>
          </p:nvGrpSpPr>
          <p:grpSpPr>
            <a:xfrm>
              <a:off x="2834931" y="1333500"/>
              <a:ext cx="1428283" cy="4064000"/>
              <a:chOff x="1149817" y="1333500"/>
              <a:chExt cx="1428283" cy="4064000"/>
            </a:xfrm>
          </p:grpSpPr>
          <p:cxnSp>
            <p:nvCxnSpPr>
              <p:cNvPr id="23" name="직선 연결선[R] 22">
                <a:extLst>
                  <a:ext uri="{FF2B5EF4-FFF2-40B4-BE49-F238E27FC236}">
                    <a16:creationId xmlns:a16="http://schemas.microsoft.com/office/drawing/2014/main" id="{A2D76683-53DE-3F4C-9E73-9AB9145F86B8}"/>
                  </a:ext>
                </a:extLst>
              </p:cNvPr>
              <p:cNvCxnSpPr/>
              <p:nvPr/>
            </p:nvCxnSpPr>
            <p:spPr>
              <a:xfrm>
                <a:off x="25781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직선 연결선[R] 23">
                <a:extLst>
                  <a:ext uri="{FF2B5EF4-FFF2-40B4-BE49-F238E27FC236}">
                    <a16:creationId xmlns:a16="http://schemas.microsoft.com/office/drawing/2014/main" id="{CCC176CA-359D-DF43-AF5C-67128301D9CC}"/>
                  </a:ext>
                </a:extLst>
              </p:cNvPr>
              <p:cNvCxnSpPr/>
              <p:nvPr/>
            </p:nvCxnSpPr>
            <p:spPr>
              <a:xfrm flipH="1" flipV="1">
                <a:off x="11557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직선 연결선[R] 24">
                <a:extLst>
                  <a:ext uri="{FF2B5EF4-FFF2-40B4-BE49-F238E27FC236}">
                    <a16:creationId xmlns:a16="http://schemas.microsoft.com/office/drawing/2014/main" id="{37A85C1C-E55B-7A41-A4AF-88731329DAA4}"/>
                  </a:ext>
                </a:extLst>
              </p:cNvPr>
              <p:cNvCxnSpPr/>
              <p:nvPr/>
            </p:nvCxnSpPr>
            <p:spPr>
              <a:xfrm flipH="1" flipV="1">
                <a:off x="1155700" y="39624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직선 연결선[R] 25">
                <a:extLst>
                  <a:ext uri="{FF2B5EF4-FFF2-40B4-BE49-F238E27FC236}">
                    <a16:creationId xmlns:a16="http://schemas.microsoft.com/office/drawing/2014/main" id="{735098D8-3051-1349-8CD8-87F6877ADCC7}"/>
                  </a:ext>
                </a:extLst>
              </p:cNvPr>
              <p:cNvCxnSpPr/>
              <p:nvPr/>
            </p:nvCxnSpPr>
            <p:spPr>
              <a:xfrm>
                <a:off x="1149817" y="13335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그룹 27">
              <a:extLst>
                <a:ext uri="{FF2B5EF4-FFF2-40B4-BE49-F238E27FC236}">
                  <a16:creationId xmlns:a16="http://schemas.microsoft.com/office/drawing/2014/main" id="{FE304230-75D3-2C48-BDFD-0294FF622E9E}"/>
                </a:ext>
              </a:extLst>
            </p:cNvPr>
            <p:cNvGrpSpPr/>
            <p:nvPr/>
          </p:nvGrpSpPr>
          <p:grpSpPr>
            <a:xfrm>
              <a:off x="4018482" y="1332675"/>
              <a:ext cx="1422400" cy="4064000"/>
              <a:chOff x="1231900" y="1333500"/>
              <a:chExt cx="1422400" cy="4064000"/>
            </a:xfrm>
          </p:grpSpPr>
          <p:cxnSp>
            <p:nvCxnSpPr>
              <p:cNvPr id="29" name="직선 연결선[R] 28">
                <a:extLst>
                  <a:ext uri="{FF2B5EF4-FFF2-40B4-BE49-F238E27FC236}">
                    <a16:creationId xmlns:a16="http://schemas.microsoft.com/office/drawing/2014/main" id="{455D516C-7EDD-7E40-827F-0B53DC9AA923}"/>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직선 연결선[R] 29">
                <a:extLst>
                  <a:ext uri="{FF2B5EF4-FFF2-40B4-BE49-F238E27FC236}">
                    <a16:creationId xmlns:a16="http://schemas.microsoft.com/office/drawing/2014/main" id="{836D897F-51D8-3548-856D-2333B75AA0B3}"/>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그룹 30">
              <a:extLst>
                <a:ext uri="{FF2B5EF4-FFF2-40B4-BE49-F238E27FC236}">
                  <a16:creationId xmlns:a16="http://schemas.microsoft.com/office/drawing/2014/main" id="{C964DBEF-51DD-6740-9990-A922B05A42BE}"/>
                </a:ext>
              </a:extLst>
            </p:cNvPr>
            <p:cNvGrpSpPr/>
            <p:nvPr/>
          </p:nvGrpSpPr>
          <p:grpSpPr>
            <a:xfrm>
              <a:off x="3600904" y="1332675"/>
              <a:ext cx="1422400" cy="4064000"/>
              <a:chOff x="1231900" y="1333500"/>
              <a:chExt cx="1422400" cy="4064000"/>
            </a:xfrm>
          </p:grpSpPr>
          <p:cxnSp>
            <p:nvCxnSpPr>
              <p:cNvPr id="32" name="직선 연결선[R] 31">
                <a:extLst>
                  <a:ext uri="{FF2B5EF4-FFF2-40B4-BE49-F238E27FC236}">
                    <a16:creationId xmlns:a16="http://schemas.microsoft.com/office/drawing/2014/main" id="{50B0B2F2-C817-E745-B09C-2EE240ECE4EA}"/>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직선 연결선[R] 32">
                <a:extLst>
                  <a:ext uri="{FF2B5EF4-FFF2-40B4-BE49-F238E27FC236}">
                    <a16:creationId xmlns:a16="http://schemas.microsoft.com/office/drawing/2014/main" id="{9A2018D0-72DE-3242-803F-7FD195226C08}"/>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그룹 33">
              <a:extLst>
                <a:ext uri="{FF2B5EF4-FFF2-40B4-BE49-F238E27FC236}">
                  <a16:creationId xmlns:a16="http://schemas.microsoft.com/office/drawing/2014/main" id="{BA15B350-9850-8841-ACA7-EF57E90B3CB7}"/>
                </a:ext>
              </a:extLst>
            </p:cNvPr>
            <p:cNvGrpSpPr/>
            <p:nvPr/>
          </p:nvGrpSpPr>
          <p:grpSpPr>
            <a:xfrm>
              <a:off x="7932208" y="1332675"/>
              <a:ext cx="1422401" cy="4064000"/>
              <a:chOff x="2015009" y="1333500"/>
              <a:chExt cx="1422401" cy="4064000"/>
            </a:xfrm>
          </p:grpSpPr>
          <p:cxnSp>
            <p:nvCxnSpPr>
              <p:cNvPr id="35" name="직선 연결선[R] 34">
                <a:extLst>
                  <a:ext uri="{FF2B5EF4-FFF2-40B4-BE49-F238E27FC236}">
                    <a16:creationId xmlns:a16="http://schemas.microsoft.com/office/drawing/2014/main" id="{81E2B2FC-6ECF-C64F-AC9B-259FE56EF074}"/>
                  </a:ext>
                </a:extLst>
              </p:cNvPr>
              <p:cNvCxnSpPr/>
              <p:nvPr/>
            </p:nvCxnSpPr>
            <p:spPr>
              <a:xfrm flipH="1" flipV="1">
                <a:off x="2015009"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연결선[R] 35">
                <a:extLst>
                  <a:ext uri="{FF2B5EF4-FFF2-40B4-BE49-F238E27FC236}">
                    <a16:creationId xmlns:a16="http://schemas.microsoft.com/office/drawing/2014/main" id="{D9BD1DA9-5F44-5146-ABCA-4EBD5E75C9AE}"/>
                  </a:ext>
                </a:extLst>
              </p:cNvPr>
              <p:cNvCxnSpPr/>
              <p:nvPr/>
            </p:nvCxnSpPr>
            <p:spPr>
              <a:xfrm>
                <a:off x="343741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그룹 39">
              <a:extLst>
                <a:ext uri="{FF2B5EF4-FFF2-40B4-BE49-F238E27FC236}">
                  <a16:creationId xmlns:a16="http://schemas.microsoft.com/office/drawing/2014/main" id="{3304E7F1-5684-5F42-BC59-9BA80AB662CE}"/>
                </a:ext>
              </a:extLst>
            </p:cNvPr>
            <p:cNvGrpSpPr/>
            <p:nvPr/>
          </p:nvGrpSpPr>
          <p:grpSpPr>
            <a:xfrm>
              <a:off x="4785121" y="1332675"/>
              <a:ext cx="1422400" cy="4064000"/>
              <a:chOff x="1231900" y="1333500"/>
              <a:chExt cx="1422400" cy="4064000"/>
            </a:xfrm>
          </p:grpSpPr>
          <p:cxnSp>
            <p:nvCxnSpPr>
              <p:cNvPr id="41" name="직선 연결선[R] 40">
                <a:extLst>
                  <a:ext uri="{FF2B5EF4-FFF2-40B4-BE49-F238E27FC236}">
                    <a16:creationId xmlns:a16="http://schemas.microsoft.com/office/drawing/2014/main" id="{60F34D37-3403-0548-B252-AA89890FBE00}"/>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직선 연결선[R] 41">
                <a:extLst>
                  <a:ext uri="{FF2B5EF4-FFF2-40B4-BE49-F238E27FC236}">
                    <a16:creationId xmlns:a16="http://schemas.microsoft.com/office/drawing/2014/main" id="{F84CE163-6D2E-7C45-B470-439A2CC64E22}"/>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그룹 42">
              <a:extLst>
                <a:ext uri="{FF2B5EF4-FFF2-40B4-BE49-F238E27FC236}">
                  <a16:creationId xmlns:a16="http://schemas.microsoft.com/office/drawing/2014/main" id="{9CE6970D-67D5-284A-9CB1-E77A6DBE1ED8}"/>
                </a:ext>
              </a:extLst>
            </p:cNvPr>
            <p:cNvGrpSpPr/>
            <p:nvPr/>
          </p:nvGrpSpPr>
          <p:grpSpPr>
            <a:xfrm>
              <a:off x="5214163" y="1332675"/>
              <a:ext cx="1422400" cy="4064000"/>
              <a:chOff x="1231900" y="1333500"/>
              <a:chExt cx="1422400" cy="4064000"/>
            </a:xfrm>
          </p:grpSpPr>
          <p:cxnSp>
            <p:nvCxnSpPr>
              <p:cNvPr id="44" name="직선 연결선[R] 43">
                <a:extLst>
                  <a:ext uri="{FF2B5EF4-FFF2-40B4-BE49-F238E27FC236}">
                    <a16:creationId xmlns:a16="http://schemas.microsoft.com/office/drawing/2014/main" id="{0AE659A6-3122-4D46-94EF-BB9A442F71C8}"/>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4A96D7B0-B59C-C841-A974-D5DD64D0DFE1}"/>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그룹 45">
              <a:extLst>
                <a:ext uri="{FF2B5EF4-FFF2-40B4-BE49-F238E27FC236}">
                  <a16:creationId xmlns:a16="http://schemas.microsoft.com/office/drawing/2014/main" id="{219F8D8F-109D-BA41-A044-DF48664161EB}"/>
                </a:ext>
              </a:extLst>
            </p:cNvPr>
            <p:cNvGrpSpPr/>
            <p:nvPr/>
          </p:nvGrpSpPr>
          <p:grpSpPr>
            <a:xfrm>
              <a:off x="5962800" y="1334136"/>
              <a:ext cx="1422400" cy="4064000"/>
              <a:chOff x="1231900" y="1333500"/>
              <a:chExt cx="1422400" cy="4064000"/>
            </a:xfrm>
          </p:grpSpPr>
          <p:cxnSp>
            <p:nvCxnSpPr>
              <p:cNvPr id="47" name="직선 연결선[R] 46">
                <a:extLst>
                  <a:ext uri="{FF2B5EF4-FFF2-40B4-BE49-F238E27FC236}">
                    <a16:creationId xmlns:a16="http://schemas.microsoft.com/office/drawing/2014/main" id="{B204FE10-7A9B-2942-99A1-EDF0BAB03179}"/>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R] 47">
                <a:extLst>
                  <a:ext uri="{FF2B5EF4-FFF2-40B4-BE49-F238E27FC236}">
                    <a16:creationId xmlns:a16="http://schemas.microsoft.com/office/drawing/2014/main" id="{FCD64EC5-2291-E34F-AAB6-99137DFDBBAB}"/>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그룹 48">
              <a:extLst>
                <a:ext uri="{FF2B5EF4-FFF2-40B4-BE49-F238E27FC236}">
                  <a16:creationId xmlns:a16="http://schemas.microsoft.com/office/drawing/2014/main" id="{F434705E-8D76-E748-A6F2-821B66C702D1}"/>
                </a:ext>
              </a:extLst>
            </p:cNvPr>
            <p:cNvGrpSpPr/>
            <p:nvPr/>
          </p:nvGrpSpPr>
          <p:grpSpPr>
            <a:xfrm>
              <a:off x="6400341" y="1332675"/>
              <a:ext cx="1422400" cy="4064000"/>
              <a:chOff x="1231900" y="1333500"/>
              <a:chExt cx="1422400" cy="4064000"/>
            </a:xfrm>
          </p:grpSpPr>
          <p:cxnSp>
            <p:nvCxnSpPr>
              <p:cNvPr id="50" name="직선 연결선[R] 49">
                <a:extLst>
                  <a:ext uri="{FF2B5EF4-FFF2-40B4-BE49-F238E27FC236}">
                    <a16:creationId xmlns:a16="http://schemas.microsoft.com/office/drawing/2014/main" id="{9BE1E229-8754-254D-AC03-76578A6E02C7}"/>
                  </a:ext>
                </a:extLst>
              </p:cNvPr>
              <p:cNvCxnSpPr/>
              <p:nvPr/>
            </p:nvCxnSpPr>
            <p:spPr>
              <a:xfrm flipH="1" flipV="1">
                <a:off x="1231900"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R] 50">
                <a:extLst>
                  <a:ext uri="{FF2B5EF4-FFF2-40B4-BE49-F238E27FC236}">
                    <a16:creationId xmlns:a16="http://schemas.microsoft.com/office/drawing/2014/main" id="{43234970-BB87-C540-8273-96C255D96473}"/>
                  </a:ext>
                </a:extLst>
              </p:cNvPr>
              <p:cNvCxnSpPr/>
              <p:nvPr/>
            </p:nvCxnSpPr>
            <p:spPr>
              <a:xfrm>
                <a:off x="26543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6" name="직선 연결선[R] 55">
              <a:extLst>
                <a:ext uri="{FF2B5EF4-FFF2-40B4-BE49-F238E27FC236}">
                  <a16:creationId xmlns:a16="http://schemas.microsoft.com/office/drawing/2014/main" id="{08725028-DB94-CD4D-B344-E2E07063E625}"/>
                </a:ext>
              </a:extLst>
            </p:cNvPr>
            <p:cNvCxnSpPr>
              <a:cxnSpLocks/>
            </p:cNvCxnSpPr>
            <p:nvPr/>
          </p:nvCxnSpPr>
          <p:spPr>
            <a:xfrm>
              <a:off x="2848765" y="1332675"/>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직선 연결선[R] 56">
              <a:extLst>
                <a:ext uri="{FF2B5EF4-FFF2-40B4-BE49-F238E27FC236}">
                  <a16:creationId xmlns:a16="http://schemas.microsoft.com/office/drawing/2014/main" id="{4EA2D83A-5AAA-4F4C-8D20-9B1E0DDE73B4}"/>
                </a:ext>
              </a:extLst>
            </p:cNvPr>
            <p:cNvCxnSpPr>
              <a:cxnSpLocks/>
            </p:cNvCxnSpPr>
            <p:nvPr/>
          </p:nvCxnSpPr>
          <p:spPr>
            <a:xfrm>
              <a:off x="2840814" y="1332675"/>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직선 연결선[R] 57">
              <a:extLst>
                <a:ext uri="{FF2B5EF4-FFF2-40B4-BE49-F238E27FC236}">
                  <a16:creationId xmlns:a16="http://schemas.microsoft.com/office/drawing/2014/main" id="{0DB66121-D02C-664A-81C5-5B2582B6D90F}"/>
                </a:ext>
              </a:extLst>
            </p:cNvPr>
            <p:cNvCxnSpPr>
              <a:cxnSpLocks/>
            </p:cNvCxnSpPr>
            <p:nvPr/>
          </p:nvCxnSpPr>
          <p:spPr>
            <a:xfrm>
              <a:off x="4265483" y="2752426"/>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R] 76">
              <a:extLst>
                <a:ext uri="{FF2B5EF4-FFF2-40B4-BE49-F238E27FC236}">
                  <a16:creationId xmlns:a16="http://schemas.microsoft.com/office/drawing/2014/main" id="{5B87FDAD-EDC0-5944-99E8-DE4DE5656BC5}"/>
                </a:ext>
              </a:extLst>
            </p:cNvPr>
            <p:cNvCxnSpPr>
              <a:cxnSpLocks/>
            </p:cNvCxnSpPr>
            <p:nvPr/>
          </p:nvCxnSpPr>
          <p:spPr>
            <a:xfrm>
              <a:off x="5447380" y="2765075"/>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직선 연결선[R] 77">
              <a:extLst>
                <a:ext uri="{FF2B5EF4-FFF2-40B4-BE49-F238E27FC236}">
                  <a16:creationId xmlns:a16="http://schemas.microsoft.com/office/drawing/2014/main" id="{3CF369B3-11E3-D84F-B67D-57076EA30970}"/>
                </a:ext>
              </a:extLst>
            </p:cNvPr>
            <p:cNvCxnSpPr>
              <a:cxnSpLocks/>
            </p:cNvCxnSpPr>
            <p:nvPr/>
          </p:nvCxnSpPr>
          <p:spPr>
            <a:xfrm>
              <a:off x="4033176" y="1325282"/>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R] 78">
              <a:extLst>
                <a:ext uri="{FF2B5EF4-FFF2-40B4-BE49-F238E27FC236}">
                  <a16:creationId xmlns:a16="http://schemas.microsoft.com/office/drawing/2014/main" id="{CFB3FB46-41F0-534B-BFD1-273E2BF00293}"/>
                </a:ext>
              </a:extLst>
            </p:cNvPr>
            <p:cNvCxnSpPr>
              <a:cxnSpLocks/>
            </p:cNvCxnSpPr>
            <p:nvPr/>
          </p:nvCxnSpPr>
          <p:spPr>
            <a:xfrm>
              <a:off x="5204807" y="1327175"/>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직선 연결선[R] 79">
              <a:extLst>
                <a:ext uri="{FF2B5EF4-FFF2-40B4-BE49-F238E27FC236}">
                  <a16:creationId xmlns:a16="http://schemas.microsoft.com/office/drawing/2014/main" id="{0F95F4B6-031E-4344-A3F9-D8FF855A7480}"/>
                </a:ext>
              </a:extLst>
            </p:cNvPr>
            <p:cNvCxnSpPr>
              <a:cxnSpLocks/>
            </p:cNvCxnSpPr>
            <p:nvPr/>
          </p:nvCxnSpPr>
          <p:spPr>
            <a:xfrm>
              <a:off x="6400342" y="1332675"/>
              <a:ext cx="15318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직선 연결선[R] 81">
              <a:extLst>
                <a:ext uri="{FF2B5EF4-FFF2-40B4-BE49-F238E27FC236}">
                  <a16:creationId xmlns:a16="http://schemas.microsoft.com/office/drawing/2014/main" id="{F8E2A81B-501F-A544-9573-15A418163ACA}"/>
                </a:ext>
              </a:extLst>
            </p:cNvPr>
            <p:cNvCxnSpPr>
              <a:cxnSpLocks/>
            </p:cNvCxnSpPr>
            <p:nvPr/>
          </p:nvCxnSpPr>
          <p:spPr>
            <a:xfrm>
              <a:off x="6620394" y="2753914"/>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직선 연결선[R] 82">
              <a:extLst>
                <a:ext uri="{FF2B5EF4-FFF2-40B4-BE49-F238E27FC236}">
                  <a16:creationId xmlns:a16="http://schemas.microsoft.com/office/drawing/2014/main" id="{C5E99765-8D6B-4B43-8FF1-3DB5FD5D288A}"/>
                </a:ext>
              </a:extLst>
            </p:cNvPr>
            <p:cNvCxnSpPr>
              <a:cxnSpLocks/>
            </p:cNvCxnSpPr>
            <p:nvPr/>
          </p:nvCxnSpPr>
          <p:spPr>
            <a:xfrm>
              <a:off x="6635743" y="5396675"/>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직선 연결선[R] 83">
              <a:extLst>
                <a:ext uri="{FF2B5EF4-FFF2-40B4-BE49-F238E27FC236}">
                  <a16:creationId xmlns:a16="http://schemas.microsoft.com/office/drawing/2014/main" id="{DD757D6D-38DC-1943-83EC-C30BF29E7ECA}"/>
                </a:ext>
              </a:extLst>
            </p:cNvPr>
            <p:cNvCxnSpPr>
              <a:cxnSpLocks/>
            </p:cNvCxnSpPr>
            <p:nvPr/>
          </p:nvCxnSpPr>
          <p:spPr>
            <a:xfrm>
              <a:off x="7811409" y="2750799"/>
              <a:ext cx="15431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직선 연결선[R] 85">
              <a:extLst>
                <a:ext uri="{FF2B5EF4-FFF2-40B4-BE49-F238E27FC236}">
                  <a16:creationId xmlns:a16="http://schemas.microsoft.com/office/drawing/2014/main" id="{71B7939D-9CE0-8E42-BFE0-5A46E5C48824}"/>
                </a:ext>
              </a:extLst>
            </p:cNvPr>
            <p:cNvCxnSpPr>
              <a:cxnSpLocks/>
            </p:cNvCxnSpPr>
            <p:nvPr/>
          </p:nvCxnSpPr>
          <p:spPr>
            <a:xfrm>
              <a:off x="5447431" y="5393294"/>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직선 연결선[R] 86">
              <a:extLst>
                <a:ext uri="{FF2B5EF4-FFF2-40B4-BE49-F238E27FC236}">
                  <a16:creationId xmlns:a16="http://schemas.microsoft.com/office/drawing/2014/main" id="{8AB395A4-29D8-7644-8486-C311C5F04608}"/>
                </a:ext>
              </a:extLst>
            </p:cNvPr>
            <p:cNvCxnSpPr>
              <a:cxnSpLocks/>
            </p:cNvCxnSpPr>
            <p:nvPr/>
          </p:nvCxnSpPr>
          <p:spPr>
            <a:xfrm>
              <a:off x="4263214" y="5393294"/>
              <a:ext cx="760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직선 연결선[R] 91">
              <a:extLst>
                <a:ext uri="{FF2B5EF4-FFF2-40B4-BE49-F238E27FC236}">
                  <a16:creationId xmlns:a16="http://schemas.microsoft.com/office/drawing/2014/main" id="{FDB73C66-4479-A943-A9F2-F6723316B1DD}"/>
                </a:ext>
              </a:extLst>
            </p:cNvPr>
            <p:cNvCxnSpPr>
              <a:cxnSpLocks/>
            </p:cNvCxnSpPr>
            <p:nvPr/>
          </p:nvCxnSpPr>
          <p:spPr>
            <a:xfrm>
              <a:off x="4018478" y="1331320"/>
              <a:ext cx="0" cy="41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직선 연결선[R] 99">
              <a:extLst>
                <a:ext uri="{FF2B5EF4-FFF2-40B4-BE49-F238E27FC236}">
                  <a16:creationId xmlns:a16="http://schemas.microsoft.com/office/drawing/2014/main" id="{39C421CD-5988-4E45-882C-9960EFEB8963}"/>
                </a:ext>
              </a:extLst>
            </p:cNvPr>
            <p:cNvCxnSpPr>
              <a:cxnSpLocks/>
            </p:cNvCxnSpPr>
            <p:nvPr/>
          </p:nvCxnSpPr>
          <p:spPr>
            <a:xfrm>
              <a:off x="5214163" y="1331320"/>
              <a:ext cx="0" cy="41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직선 연결선[R] 100">
              <a:extLst>
                <a:ext uri="{FF2B5EF4-FFF2-40B4-BE49-F238E27FC236}">
                  <a16:creationId xmlns:a16="http://schemas.microsoft.com/office/drawing/2014/main" id="{1D999D8C-28C3-5D42-8E73-E9BCA2DF2594}"/>
                </a:ext>
              </a:extLst>
            </p:cNvPr>
            <p:cNvCxnSpPr>
              <a:cxnSpLocks/>
            </p:cNvCxnSpPr>
            <p:nvPr/>
          </p:nvCxnSpPr>
          <p:spPr>
            <a:xfrm>
              <a:off x="6400341" y="1324555"/>
              <a:ext cx="0" cy="41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직선 연결선[R] 108">
              <a:extLst>
                <a:ext uri="{FF2B5EF4-FFF2-40B4-BE49-F238E27FC236}">
                  <a16:creationId xmlns:a16="http://schemas.microsoft.com/office/drawing/2014/main" id="{8E5618E9-DABF-6148-A2E0-A56A1B282E22}"/>
                </a:ext>
              </a:extLst>
            </p:cNvPr>
            <p:cNvCxnSpPr>
              <a:cxnSpLocks/>
            </p:cNvCxnSpPr>
            <p:nvPr/>
          </p:nvCxnSpPr>
          <p:spPr>
            <a:xfrm flipH="1" flipV="1">
              <a:off x="5004299" y="4948337"/>
              <a:ext cx="439713" cy="43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직선 연결선[R] 112">
              <a:extLst>
                <a:ext uri="{FF2B5EF4-FFF2-40B4-BE49-F238E27FC236}">
                  <a16:creationId xmlns:a16="http://schemas.microsoft.com/office/drawing/2014/main" id="{B22454B2-4A86-C84E-A2A4-F06EBA01C13F}"/>
                </a:ext>
              </a:extLst>
            </p:cNvPr>
            <p:cNvCxnSpPr>
              <a:cxnSpLocks/>
            </p:cNvCxnSpPr>
            <p:nvPr/>
          </p:nvCxnSpPr>
          <p:spPr>
            <a:xfrm flipH="1" flipV="1">
              <a:off x="7388911" y="4953689"/>
              <a:ext cx="439713" cy="43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직선 연결선[R] 113">
              <a:extLst>
                <a:ext uri="{FF2B5EF4-FFF2-40B4-BE49-F238E27FC236}">
                  <a16:creationId xmlns:a16="http://schemas.microsoft.com/office/drawing/2014/main" id="{86B6FC9C-8AC7-9F4C-9DD8-99F5FAA4B0ED}"/>
                </a:ext>
              </a:extLst>
            </p:cNvPr>
            <p:cNvCxnSpPr>
              <a:cxnSpLocks/>
            </p:cNvCxnSpPr>
            <p:nvPr/>
          </p:nvCxnSpPr>
          <p:spPr>
            <a:xfrm flipH="1" flipV="1">
              <a:off x="6199398" y="4953053"/>
              <a:ext cx="439713" cy="4397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7" name="직사각형 116">
            <a:extLst>
              <a:ext uri="{FF2B5EF4-FFF2-40B4-BE49-F238E27FC236}">
                <a16:creationId xmlns:a16="http://schemas.microsoft.com/office/drawing/2014/main" id="{AD9277FF-3C9E-FE4D-8A83-760AF6E6E297}"/>
              </a:ext>
            </a:extLst>
          </p:cNvPr>
          <p:cNvSpPr/>
          <p:nvPr/>
        </p:nvSpPr>
        <p:spPr>
          <a:xfrm>
            <a:off x="10513315" y="3011895"/>
            <a:ext cx="335151" cy="21774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141" name="그룹 140">
            <a:extLst>
              <a:ext uri="{FF2B5EF4-FFF2-40B4-BE49-F238E27FC236}">
                <a16:creationId xmlns:a16="http://schemas.microsoft.com/office/drawing/2014/main" id="{8031C60E-39AE-2842-8BDE-5CFD4141EAD4}"/>
              </a:ext>
            </a:extLst>
          </p:cNvPr>
          <p:cNvGrpSpPr/>
          <p:nvPr/>
        </p:nvGrpSpPr>
        <p:grpSpPr>
          <a:xfrm>
            <a:off x="2490857" y="4678916"/>
            <a:ext cx="1463014" cy="747616"/>
            <a:chOff x="1790739" y="3187700"/>
            <a:chExt cx="3081736" cy="1574800"/>
          </a:xfrm>
        </p:grpSpPr>
        <p:grpSp>
          <p:nvGrpSpPr>
            <p:cNvPr id="118" name="그룹 117">
              <a:extLst>
                <a:ext uri="{FF2B5EF4-FFF2-40B4-BE49-F238E27FC236}">
                  <a16:creationId xmlns:a16="http://schemas.microsoft.com/office/drawing/2014/main" id="{EBA3DE5B-1C50-7D4B-96D0-927776D6E83E}"/>
                </a:ext>
              </a:extLst>
            </p:cNvPr>
            <p:cNvGrpSpPr/>
            <p:nvPr/>
          </p:nvGrpSpPr>
          <p:grpSpPr>
            <a:xfrm>
              <a:off x="1796526" y="3187700"/>
              <a:ext cx="555300" cy="1574800"/>
              <a:chOff x="1145067" y="1333500"/>
              <a:chExt cx="1433033" cy="4064000"/>
            </a:xfrm>
          </p:grpSpPr>
          <p:cxnSp>
            <p:nvCxnSpPr>
              <p:cNvPr id="119" name="직선 연결선[R] 118">
                <a:extLst>
                  <a:ext uri="{FF2B5EF4-FFF2-40B4-BE49-F238E27FC236}">
                    <a16:creationId xmlns:a16="http://schemas.microsoft.com/office/drawing/2014/main" id="{7D574F64-36AC-AF4F-A9DC-B1791E0693E9}"/>
                  </a:ext>
                </a:extLst>
              </p:cNvPr>
              <p:cNvCxnSpPr/>
              <p:nvPr/>
            </p:nvCxnSpPr>
            <p:spPr>
              <a:xfrm>
                <a:off x="2578100" y="2755900"/>
                <a:ext cx="0" cy="264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직선 연결선[R] 119">
                <a:extLst>
                  <a:ext uri="{FF2B5EF4-FFF2-40B4-BE49-F238E27FC236}">
                    <a16:creationId xmlns:a16="http://schemas.microsoft.com/office/drawing/2014/main" id="{069F1148-1C4E-464B-AE0D-5073E95FD562}"/>
                  </a:ext>
                </a:extLst>
              </p:cNvPr>
              <p:cNvCxnSpPr/>
              <p:nvPr/>
            </p:nvCxnSpPr>
            <p:spPr>
              <a:xfrm flipH="1" flipV="1">
                <a:off x="1145067" y="13335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R] 120">
                <a:extLst>
                  <a:ext uri="{FF2B5EF4-FFF2-40B4-BE49-F238E27FC236}">
                    <a16:creationId xmlns:a16="http://schemas.microsoft.com/office/drawing/2014/main" id="{407687D6-4AC3-0840-A3D5-0F05F365954A}"/>
                  </a:ext>
                </a:extLst>
              </p:cNvPr>
              <p:cNvCxnSpPr/>
              <p:nvPr/>
            </p:nvCxnSpPr>
            <p:spPr>
              <a:xfrm flipH="1" flipV="1">
                <a:off x="1155700" y="3962400"/>
                <a:ext cx="1422400" cy="142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직선 연결선[R] 121">
                <a:extLst>
                  <a:ext uri="{FF2B5EF4-FFF2-40B4-BE49-F238E27FC236}">
                    <a16:creationId xmlns:a16="http://schemas.microsoft.com/office/drawing/2014/main" id="{9EFCBBB7-D04F-1B46-885B-8FA355B41CC3}"/>
                  </a:ext>
                </a:extLst>
              </p:cNvPr>
              <p:cNvCxnSpPr/>
              <p:nvPr/>
            </p:nvCxnSpPr>
            <p:spPr>
              <a:xfrm>
                <a:off x="1160450" y="1333500"/>
                <a:ext cx="0" cy="2641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3" name="직선 연결선[R] 122">
              <a:extLst>
                <a:ext uri="{FF2B5EF4-FFF2-40B4-BE49-F238E27FC236}">
                  <a16:creationId xmlns:a16="http://schemas.microsoft.com/office/drawing/2014/main" id="{1C0FCC9E-1AB1-7C4F-AD17-557790CE1FF1}"/>
                </a:ext>
              </a:extLst>
            </p:cNvPr>
            <p:cNvCxnSpPr>
              <a:cxnSpLocks/>
            </p:cNvCxnSpPr>
            <p:nvPr/>
          </p:nvCxnSpPr>
          <p:spPr>
            <a:xfrm>
              <a:off x="1790739" y="4200612"/>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직선 연결선[R] 123">
              <a:extLst>
                <a:ext uri="{FF2B5EF4-FFF2-40B4-BE49-F238E27FC236}">
                  <a16:creationId xmlns:a16="http://schemas.microsoft.com/office/drawing/2014/main" id="{BB406076-141B-E94C-9985-45F1654B9A30}"/>
                </a:ext>
              </a:extLst>
            </p:cNvPr>
            <p:cNvCxnSpPr>
              <a:cxnSpLocks/>
            </p:cNvCxnSpPr>
            <p:nvPr/>
          </p:nvCxnSpPr>
          <p:spPr>
            <a:xfrm>
              <a:off x="1866900" y="3264061"/>
              <a:ext cx="0" cy="947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직선 연결선[R] 125">
              <a:extLst>
                <a:ext uri="{FF2B5EF4-FFF2-40B4-BE49-F238E27FC236}">
                  <a16:creationId xmlns:a16="http://schemas.microsoft.com/office/drawing/2014/main" id="{010C9E38-9FDF-A149-BE0E-7C10DD5974F9}"/>
                </a:ext>
              </a:extLst>
            </p:cNvPr>
            <p:cNvCxnSpPr>
              <a:cxnSpLocks/>
            </p:cNvCxnSpPr>
            <p:nvPr/>
          </p:nvCxnSpPr>
          <p:spPr>
            <a:xfrm flipH="1" flipV="1">
              <a:off x="1866899" y="4201478"/>
              <a:ext cx="480807" cy="472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직선 연결선[R] 130">
              <a:extLst>
                <a:ext uri="{FF2B5EF4-FFF2-40B4-BE49-F238E27FC236}">
                  <a16:creationId xmlns:a16="http://schemas.microsoft.com/office/drawing/2014/main" id="{6BD624C6-1A72-0F4E-AEDA-E56160E6E546}"/>
                </a:ext>
              </a:extLst>
            </p:cNvPr>
            <p:cNvCxnSpPr>
              <a:cxnSpLocks/>
            </p:cNvCxnSpPr>
            <p:nvPr/>
          </p:nvCxnSpPr>
          <p:spPr>
            <a:xfrm>
              <a:off x="1800646" y="3187700"/>
              <a:ext cx="3071829" cy="9019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3" name="직선 연결선[R] 132">
              <a:extLst>
                <a:ext uri="{FF2B5EF4-FFF2-40B4-BE49-F238E27FC236}">
                  <a16:creationId xmlns:a16="http://schemas.microsoft.com/office/drawing/2014/main" id="{3CDAC3FA-52FF-8A4C-90D2-7AB21DC0E1D7}"/>
                </a:ext>
              </a:extLst>
            </p:cNvPr>
            <p:cNvCxnSpPr>
              <a:cxnSpLocks/>
            </p:cNvCxnSpPr>
            <p:nvPr/>
          </p:nvCxnSpPr>
          <p:spPr>
            <a:xfrm>
              <a:off x="2347706" y="3737691"/>
              <a:ext cx="2524769" cy="3519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5" name="직선 연결선[R] 134">
              <a:extLst>
                <a:ext uri="{FF2B5EF4-FFF2-40B4-BE49-F238E27FC236}">
                  <a16:creationId xmlns:a16="http://schemas.microsoft.com/office/drawing/2014/main" id="{810AD5B3-6AA9-7744-AFBD-6E020A34670E}"/>
                </a:ext>
              </a:extLst>
            </p:cNvPr>
            <p:cNvCxnSpPr>
              <a:cxnSpLocks/>
            </p:cNvCxnSpPr>
            <p:nvPr/>
          </p:nvCxnSpPr>
          <p:spPr>
            <a:xfrm flipV="1">
              <a:off x="2347706" y="4089648"/>
              <a:ext cx="2524769" cy="6601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7" name="직선 연결선[R] 136">
              <a:extLst>
                <a:ext uri="{FF2B5EF4-FFF2-40B4-BE49-F238E27FC236}">
                  <a16:creationId xmlns:a16="http://schemas.microsoft.com/office/drawing/2014/main" id="{0F937E0F-4EA6-8946-A8C1-514D6B9C0609}"/>
                </a:ext>
              </a:extLst>
            </p:cNvPr>
            <p:cNvCxnSpPr>
              <a:cxnSpLocks/>
            </p:cNvCxnSpPr>
            <p:nvPr/>
          </p:nvCxnSpPr>
          <p:spPr>
            <a:xfrm flipV="1">
              <a:off x="1871617" y="4089648"/>
              <a:ext cx="3000858" cy="12167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140" name="직선 화살표 연결선 139">
            <a:extLst>
              <a:ext uri="{FF2B5EF4-FFF2-40B4-BE49-F238E27FC236}">
                <a16:creationId xmlns:a16="http://schemas.microsoft.com/office/drawing/2014/main" id="{E0B871E5-190B-3344-BD52-78D8182B453E}"/>
              </a:ext>
            </a:extLst>
          </p:cNvPr>
          <p:cNvCxnSpPr/>
          <p:nvPr/>
        </p:nvCxnSpPr>
        <p:spPr>
          <a:xfrm>
            <a:off x="9880806" y="4096904"/>
            <a:ext cx="478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BD61038A-03BE-944E-8246-1B99A4834EBF}"/>
              </a:ext>
            </a:extLst>
          </p:cNvPr>
          <p:cNvSpPr txBox="1"/>
          <p:nvPr/>
        </p:nvSpPr>
        <p:spPr>
          <a:xfrm>
            <a:off x="1353617" y="3383154"/>
            <a:ext cx="810228" cy="276999"/>
          </a:xfrm>
          <a:prstGeom prst="rect">
            <a:avLst/>
          </a:prstGeom>
          <a:noFill/>
        </p:spPr>
        <p:txBody>
          <a:bodyPr wrap="square" rtlCol="0">
            <a:spAutoFit/>
          </a:bodyPr>
          <a:lstStyle/>
          <a:p>
            <a:r>
              <a:rPr kumimoji="1" lang="en-US" altLang="ko-KR" sz="1200" dirty="0"/>
              <a:t>128</a:t>
            </a:r>
            <a:endParaRPr kumimoji="1" lang="ko-KR" altLang="en-US" sz="1200" dirty="0"/>
          </a:p>
        </p:txBody>
      </p:sp>
      <p:sp>
        <p:nvSpPr>
          <p:cNvPr id="185" name="TextBox 184">
            <a:extLst>
              <a:ext uri="{FF2B5EF4-FFF2-40B4-BE49-F238E27FC236}">
                <a16:creationId xmlns:a16="http://schemas.microsoft.com/office/drawing/2014/main" id="{7809C627-544C-9A40-8378-FE58E3A7593C}"/>
              </a:ext>
            </a:extLst>
          </p:cNvPr>
          <p:cNvSpPr txBox="1"/>
          <p:nvPr/>
        </p:nvSpPr>
        <p:spPr>
          <a:xfrm>
            <a:off x="1887279" y="5072762"/>
            <a:ext cx="810228" cy="276999"/>
          </a:xfrm>
          <a:prstGeom prst="rect">
            <a:avLst/>
          </a:prstGeom>
          <a:noFill/>
        </p:spPr>
        <p:txBody>
          <a:bodyPr wrap="square" rtlCol="0">
            <a:spAutoFit/>
          </a:bodyPr>
          <a:lstStyle/>
          <a:p>
            <a:r>
              <a:rPr kumimoji="1" lang="en-US" altLang="ko-KR" sz="1200" dirty="0"/>
              <a:t>128</a:t>
            </a:r>
            <a:endParaRPr kumimoji="1" lang="ko-KR" altLang="en-US" sz="1200" dirty="0"/>
          </a:p>
        </p:txBody>
      </p:sp>
      <p:sp>
        <p:nvSpPr>
          <p:cNvPr id="186" name="TextBox 185">
            <a:extLst>
              <a:ext uri="{FF2B5EF4-FFF2-40B4-BE49-F238E27FC236}">
                <a16:creationId xmlns:a16="http://schemas.microsoft.com/office/drawing/2014/main" id="{DB59D717-4A76-E64B-AEFE-75280ED21EF8}"/>
              </a:ext>
            </a:extLst>
          </p:cNvPr>
          <p:cNvSpPr txBox="1"/>
          <p:nvPr/>
        </p:nvSpPr>
        <p:spPr>
          <a:xfrm>
            <a:off x="2475700" y="5219722"/>
            <a:ext cx="173621" cy="276999"/>
          </a:xfrm>
          <a:prstGeom prst="rect">
            <a:avLst/>
          </a:prstGeom>
          <a:noFill/>
        </p:spPr>
        <p:txBody>
          <a:bodyPr wrap="square" rtlCol="0">
            <a:spAutoFit/>
          </a:bodyPr>
          <a:lstStyle/>
          <a:p>
            <a:r>
              <a:rPr kumimoji="1" lang="en-US" altLang="ko-KR" sz="1200" dirty="0"/>
              <a:t>3</a:t>
            </a:r>
            <a:endParaRPr kumimoji="1" lang="ko-KR" altLang="en-US" sz="1200" dirty="0"/>
          </a:p>
        </p:txBody>
      </p:sp>
      <p:sp>
        <p:nvSpPr>
          <p:cNvPr id="188" name="TextBox 187">
            <a:extLst>
              <a:ext uri="{FF2B5EF4-FFF2-40B4-BE49-F238E27FC236}">
                <a16:creationId xmlns:a16="http://schemas.microsoft.com/office/drawing/2014/main" id="{06FA07B1-59FA-8946-A512-D0CB38F823B1}"/>
              </a:ext>
            </a:extLst>
          </p:cNvPr>
          <p:cNvSpPr txBox="1"/>
          <p:nvPr/>
        </p:nvSpPr>
        <p:spPr>
          <a:xfrm>
            <a:off x="2314712" y="4768050"/>
            <a:ext cx="173621" cy="276999"/>
          </a:xfrm>
          <a:prstGeom prst="rect">
            <a:avLst/>
          </a:prstGeom>
          <a:noFill/>
        </p:spPr>
        <p:txBody>
          <a:bodyPr wrap="square" rtlCol="0">
            <a:spAutoFit/>
          </a:bodyPr>
          <a:lstStyle/>
          <a:p>
            <a:r>
              <a:rPr kumimoji="1" lang="en-US" altLang="ko-KR" sz="1200" dirty="0"/>
              <a:t>3</a:t>
            </a:r>
            <a:endParaRPr kumimoji="1" lang="ko-KR" altLang="en-US" sz="1200" dirty="0"/>
          </a:p>
        </p:txBody>
      </p:sp>
      <p:sp>
        <p:nvSpPr>
          <p:cNvPr id="192" name="TextBox 191">
            <a:extLst>
              <a:ext uri="{FF2B5EF4-FFF2-40B4-BE49-F238E27FC236}">
                <a16:creationId xmlns:a16="http://schemas.microsoft.com/office/drawing/2014/main" id="{C3EB37E0-F850-904B-924E-70D5E72260EF}"/>
              </a:ext>
            </a:extLst>
          </p:cNvPr>
          <p:cNvSpPr txBox="1"/>
          <p:nvPr/>
        </p:nvSpPr>
        <p:spPr>
          <a:xfrm>
            <a:off x="3282669" y="3147204"/>
            <a:ext cx="810228" cy="276999"/>
          </a:xfrm>
          <a:prstGeom prst="rect">
            <a:avLst/>
          </a:prstGeom>
          <a:noFill/>
        </p:spPr>
        <p:txBody>
          <a:bodyPr wrap="square" rtlCol="0">
            <a:spAutoFit/>
          </a:bodyPr>
          <a:lstStyle/>
          <a:p>
            <a:r>
              <a:rPr kumimoji="1" lang="en-US" altLang="ko-KR" sz="1200" dirty="0"/>
              <a:t>128</a:t>
            </a:r>
            <a:endParaRPr kumimoji="1" lang="ko-KR" altLang="en-US" sz="1200" dirty="0"/>
          </a:p>
        </p:txBody>
      </p:sp>
      <p:sp>
        <p:nvSpPr>
          <p:cNvPr id="193" name="TextBox 192">
            <a:extLst>
              <a:ext uri="{FF2B5EF4-FFF2-40B4-BE49-F238E27FC236}">
                <a16:creationId xmlns:a16="http://schemas.microsoft.com/office/drawing/2014/main" id="{EB0070B8-943C-1C46-9513-66E37ADDA51D}"/>
              </a:ext>
            </a:extLst>
          </p:cNvPr>
          <p:cNvSpPr txBox="1"/>
          <p:nvPr/>
        </p:nvSpPr>
        <p:spPr>
          <a:xfrm>
            <a:off x="3804905" y="4423280"/>
            <a:ext cx="810228" cy="276999"/>
          </a:xfrm>
          <a:prstGeom prst="rect">
            <a:avLst/>
          </a:prstGeom>
          <a:noFill/>
        </p:spPr>
        <p:txBody>
          <a:bodyPr wrap="square" rtlCol="0">
            <a:spAutoFit/>
          </a:bodyPr>
          <a:lstStyle/>
          <a:p>
            <a:r>
              <a:rPr kumimoji="1" lang="en-US" altLang="ko-KR" sz="1200" dirty="0"/>
              <a:t>128</a:t>
            </a:r>
            <a:endParaRPr kumimoji="1" lang="ko-KR" altLang="en-US" sz="1200" dirty="0"/>
          </a:p>
        </p:txBody>
      </p:sp>
      <p:sp>
        <p:nvSpPr>
          <p:cNvPr id="194" name="TextBox 193">
            <a:extLst>
              <a:ext uri="{FF2B5EF4-FFF2-40B4-BE49-F238E27FC236}">
                <a16:creationId xmlns:a16="http://schemas.microsoft.com/office/drawing/2014/main" id="{FE0D16CC-740F-2C49-BC8E-F817957D3B4F}"/>
              </a:ext>
            </a:extLst>
          </p:cNvPr>
          <p:cNvSpPr txBox="1"/>
          <p:nvPr/>
        </p:nvSpPr>
        <p:spPr>
          <a:xfrm>
            <a:off x="5218018" y="5768343"/>
            <a:ext cx="451443" cy="276999"/>
          </a:xfrm>
          <a:prstGeom prst="rect">
            <a:avLst/>
          </a:prstGeom>
          <a:noFill/>
        </p:spPr>
        <p:txBody>
          <a:bodyPr wrap="square" rtlCol="0">
            <a:spAutoFit/>
          </a:bodyPr>
          <a:lstStyle/>
          <a:p>
            <a:r>
              <a:rPr kumimoji="1" lang="en-US" altLang="ko-KR" sz="1200" dirty="0"/>
              <a:t>16</a:t>
            </a:r>
            <a:endParaRPr kumimoji="1" lang="ko-KR" altLang="en-US" sz="1200" dirty="0"/>
          </a:p>
        </p:txBody>
      </p:sp>
      <p:sp>
        <p:nvSpPr>
          <p:cNvPr id="195" name="TextBox 194">
            <a:extLst>
              <a:ext uri="{FF2B5EF4-FFF2-40B4-BE49-F238E27FC236}">
                <a16:creationId xmlns:a16="http://schemas.microsoft.com/office/drawing/2014/main" id="{EB793AA7-C606-E747-919F-D2B14D715524}"/>
              </a:ext>
            </a:extLst>
          </p:cNvPr>
          <p:cNvSpPr txBox="1"/>
          <p:nvPr/>
        </p:nvSpPr>
        <p:spPr>
          <a:xfrm>
            <a:off x="4282344" y="5756263"/>
            <a:ext cx="451443" cy="276999"/>
          </a:xfrm>
          <a:prstGeom prst="rect">
            <a:avLst/>
          </a:prstGeom>
          <a:noFill/>
        </p:spPr>
        <p:txBody>
          <a:bodyPr wrap="square" rtlCol="0">
            <a:spAutoFit/>
          </a:bodyPr>
          <a:lstStyle/>
          <a:p>
            <a:r>
              <a:rPr kumimoji="1" lang="en-US" altLang="ko-KR" sz="1200" dirty="0"/>
              <a:t>16</a:t>
            </a:r>
            <a:endParaRPr kumimoji="1" lang="ko-KR" altLang="en-US" sz="1200" dirty="0"/>
          </a:p>
        </p:txBody>
      </p:sp>
      <p:sp>
        <p:nvSpPr>
          <p:cNvPr id="196" name="TextBox 195">
            <a:extLst>
              <a:ext uri="{FF2B5EF4-FFF2-40B4-BE49-F238E27FC236}">
                <a16:creationId xmlns:a16="http://schemas.microsoft.com/office/drawing/2014/main" id="{D9C85222-C582-A449-88A9-0A665AA19257}"/>
              </a:ext>
            </a:extLst>
          </p:cNvPr>
          <p:cNvSpPr txBox="1"/>
          <p:nvPr/>
        </p:nvSpPr>
        <p:spPr>
          <a:xfrm>
            <a:off x="7474400" y="5803370"/>
            <a:ext cx="451443" cy="276999"/>
          </a:xfrm>
          <a:prstGeom prst="rect">
            <a:avLst/>
          </a:prstGeom>
          <a:noFill/>
        </p:spPr>
        <p:txBody>
          <a:bodyPr wrap="square" rtlCol="0">
            <a:spAutoFit/>
          </a:bodyPr>
          <a:lstStyle/>
          <a:p>
            <a:r>
              <a:rPr kumimoji="1" lang="en-US" altLang="ko-KR" sz="1200" dirty="0"/>
              <a:t>32</a:t>
            </a:r>
            <a:endParaRPr kumimoji="1" lang="ko-KR" altLang="en-US" sz="1200" dirty="0"/>
          </a:p>
        </p:txBody>
      </p:sp>
      <p:sp>
        <p:nvSpPr>
          <p:cNvPr id="198" name="TextBox 197">
            <a:extLst>
              <a:ext uri="{FF2B5EF4-FFF2-40B4-BE49-F238E27FC236}">
                <a16:creationId xmlns:a16="http://schemas.microsoft.com/office/drawing/2014/main" id="{0A7CB3D9-ECEE-8C4B-9680-A6E3F2154E24}"/>
              </a:ext>
            </a:extLst>
          </p:cNvPr>
          <p:cNvSpPr txBox="1"/>
          <p:nvPr/>
        </p:nvSpPr>
        <p:spPr>
          <a:xfrm>
            <a:off x="9031733" y="5784704"/>
            <a:ext cx="451443" cy="276999"/>
          </a:xfrm>
          <a:prstGeom prst="rect">
            <a:avLst/>
          </a:prstGeom>
          <a:noFill/>
        </p:spPr>
        <p:txBody>
          <a:bodyPr wrap="square" rtlCol="0">
            <a:spAutoFit/>
          </a:bodyPr>
          <a:lstStyle/>
          <a:p>
            <a:r>
              <a:rPr kumimoji="1" lang="en-US" altLang="ko-KR" sz="1200" dirty="0"/>
              <a:t>32</a:t>
            </a:r>
            <a:endParaRPr kumimoji="1" lang="ko-KR" altLang="en-US" sz="1200" dirty="0"/>
          </a:p>
        </p:txBody>
      </p:sp>
      <p:sp>
        <p:nvSpPr>
          <p:cNvPr id="199" name="TextBox 198">
            <a:extLst>
              <a:ext uri="{FF2B5EF4-FFF2-40B4-BE49-F238E27FC236}">
                <a16:creationId xmlns:a16="http://schemas.microsoft.com/office/drawing/2014/main" id="{60608B08-C787-8A45-ADB0-925AC383501F}"/>
              </a:ext>
            </a:extLst>
          </p:cNvPr>
          <p:cNvSpPr txBox="1"/>
          <p:nvPr/>
        </p:nvSpPr>
        <p:spPr>
          <a:xfrm>
            <a:off x="6163410" y="5784704"/>
            <a:ext cx="451443" cy="276999"/>
          </a:xfrm>
          <a:prstGeom prst="rect">
            <a:avLst/>
          </a:prstGeom>
          <a:noFill/>
        </p:spPr>
        <p:txBody>
          <a:bodyPr wrap="square" rtlCol="0">
            <a:spAutoFit/>
          </a:bodyPr>
          <a:lstStyle/>
          <a:p>
            <a:r>
              <a:rPr kumimoji="1" lang="en-US" altLang="ko-KR" sz="1200" dirty="0"/>
              <a:t>16</a:t>
            </a:r>
            <a:endParaRPr kumimoji="1" lang="ko-KR" altLang="en-US" sz="1200" dirty="0"/>
          </a:p>
        </p:txBody>
      </p:sp>
      <p:sp>
        <p:nvSpPr>
          <p:cNvPr id="200" name="TextBox 199">
            <a:extLst>
              <a:ext uri="{FF2B5EF4-FFF2-40B4-BE49-F238E27FC236}">
                <a16:creationId xmlns:a16="http://schemas.microsoft.com/office/drawing/2014/main" id="{A2C8DCE0-ACCF-9D47-9623-3D8F71CC3F05}"/>
              </a:ext>
            </a:extLst>
          </p:cNvPr>
          <p:cNvSpPr txBox="1"/>
          <p:nvPr/>
        </p:nvSpPr>
        <p:spPr>
          <a:xfrm>
            <a:off x="10526510" y="5259735"/>
            <a:ext cx="393539" cy="276999"/>
          </a:xfrm>
          <a:prstGeom prst="rect">
            <a:avLst/>
          </a:prstGeom>
          <a:noFill/>
        </p:spPr>
        <p:txBody>
          <a:bodyPr wrap="square" rtlCol="0">
            <a:spAutoFit/>
          </a:bodyPr>
          <a:lstStyle/>
          <a:p>
            <a:r>
              <a:rPr kumimoji="1" lang="en-US" altLang="ko-KR" sz="1200" dirty="0"/>
              <a:t>10</a:t>
            </a:r>
            <a:endParaRPr kumimoji="1" lang="ko-KR" altLang="en-US" sz="1200" dirty="0"/>
          </a:p>
        </p:txBody>
      </p:sp>
      <p:cxnSp>
        <p:nvCxnSpPr>
          <p:cNvPr id="204" name="직선 연결선[R] 203">
            <a:extLst>
              <a:ext uri="{FF2B5EF4-FFF2-40B4-BE49-F238E27FC236}">
                <a16:creationId xmlns:a16="http://schemas.microsoft.com/office/drawing/2014/main" id="{B2A7BBBA-CAA2-0F40-A1CE-F380F8A8EBFB}"/>
              </a:ext>
            </a:extLst>
          </p:cNvPr>
          <p:cNvCxnSpPr>
            <a:cxnSpLocks/>
          </p:cNvCxnSpPr>
          <p:nvPr/>
        </p:nvCxnSpPr>
        <p:spPr>
          <a:xfrm>
            <a:off x="6989393" y="5769414"/>
            <a:ext cx="1234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직선 연결선[R] 204">
            <a:extLst>
              <a:ext uri="{FF2B5EF4-FFF2-40B4-BE49-F238E27FC236}">
                <a16:creationId xmlns:a16="http://schemas.microsoft.com/office/drawing/2014/main" id="{D21B51C1-ECD2-0149-BF8D-6FEF3709918B}"/>
              </a:ext>
            </a:extLst>
          </p:cNvPr>
          <p:cNvCxnSpPr/>
          <p:nvPr/>
        </p:nvCxnSpPr>
        <p:spPr>
          <a:xfrm flipH="1" flipV="1">
            <a:off x="8651752" y="2530889"/>
            <a:ext cx="1137578" cy="1137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직선 연결선[R] 205">
            <a:extLst>
              <a:ext uri="{FF2B5EF4-FFF2-40B4-BE49-F238E27FC236}">
                <a16:creationId xmlns:a16="http://schemas.microsoft.com/office/drawing/2014/main" id="{D6E62C72-8BD0-2743-9A86-BBFA15FB866C}"/>
              </a:ext>
            </a:extLst>
          </p:cNvPr>
          <p:cNvCxnSpPr/>
          <p:nvPr/>
        </p:nvCxnSpPr>
        <p:spPr>
          <a:xfrm>
            <a:off x="9789331" y="3668466"/>
            <a:ext cx="0" cy="211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직선 연결선[R] 206">
            <a:extLst>
              <a:ext uri="{FF2B5EF4-FFF2-40B4-BE49-F238E27FC236}">
                <a16:creationId xmlns:a16="http://schemas.microsoft.com/office/drawing/2014/main" id="{F5C6F327-7C3A-C04E-904A-BE91B6512E93}"/>
              </a:ext>
            </a:extLst>
          </p:cNvPr>
          <p:cNvCxnSpPr/>
          <p:nvPr/>
        </p:nvCxnSpPr>
        <p:spPr>
          <a:xfrm flipH="1" flipV="1">
            <a:off x="7426627" y="2530889"/>
            <a:ext cx="1137578" cy="1137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직선 연결선[R] 207">
            <a:extLst>
              <a:ext uri="{FF2B5EF4-FFF2-40B4-BE49-F238E27FC236}">
                <a16:creationId xmlns:a16="http://schemas.microsoft.com/office/drawing/2014/main" id="{94FCA288-A348-C24A-A8DA-0397FCC5108D}"/>
              </a:ext>
            </a:extLst>
          </p:cNvPr>
          <p:cNvCxnSpPr/>
          <p:nvPr/>
        </p:nvCxnSpPr>
        <p:spPr>
          <a:xfrm>
            <a:off x="8564205" y="3668466"/>
            <a:ext cx="0" cy="211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직선 연결선[R] 208">
            <a:extLst>
              <a:ext uri="{FF2B5EF4-FFF2-40B4-BE49-F238E27FC236}">
                <a16:creationId xmlns:a16="http://schemas.microsoft.com/office/drawing/2014/main" id="{EA2725C9-9E34-A843-AF62-FB176796E2B8}"/>
              </a:ext>
            </a:extLst>
          </p:cNvPr>
          <p:cNvCxnSpPr>
            <a:cxnSpLocks/>
          </p:cNvCxnSpPr>
          <p:nvPr/>
        </p:nvCxnSpPr>
        <p:spPr>
          <a:xfrm>
            <a:off x="7426628" y="2530889"/>
            <a:ext cx="1225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직선 연결선[R] 209">
            <a:extLst>
              <a:ext uri="{FF2B5EF4-FFF2-40B4-BE49-F238E27FC236}">
                <a16:creationId xmlns:a16="http://schemas.microsoft.com/office/drawing/2014/main" id="{AB4CA486-72CD-F145-A8EF-111CD7A15A06}"/>
              </a:ext>
            </a:extLst>
          </p:cNvPr>
          <p:cNvCxnSpPr>
            <a:cxnSpLocks/>
          </p:cNvCxnSpPr>
          <p:nvPr/>
        </p:nvCxnSpPr>
        <p:spPr>
          <a:xfrm>
            <a:off x="8555142" y="3665046"/>
            <a:ext cx="1234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직선 연결선[R] 210">
            <a:extLst>
              <a:ext uri="{FF2B5EF4-FFF2-40B4-BE49-F238E27FC236}">
                <a16:creationId xmlns:a16="http://schemas.microsoft.com/office/drawing/2014/main" id="{3F4284F0-9B84-8441-BD3E-B6D674E496D4}"/>
              </a:ext>
            </a:extLst>
          </p:cNvPr>
          <p:cNvCxnSpPr>
            <a:cxnSpLocks/>
          </p:cNvCxnSpPr>
          <p:nvPr/>
        </p:nvCxnSpPr>
        <p:spPr>
          <a:xfrm>
            <a:off x="7426627" y="2524395"/>
            <a:ext cx="0" cy="334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직선 연결선[R] 211">
            <a:extLst>
              <a:ext uri="{FF2B5EF4-FFF2-40B4-BE49-F238E27FC236}">
                <a16:creationId xmlns:a16="http://schemas.microsoft.com/office/drawing/2014/main" id="{FFCB5C95-1B7C-2146-AD38-886B2F41192E}"/>
              </a:ext>
            </a:extLst>
          </p:cNvPr>
          <p:cNvCxnSpPr>
            <a:cxnSpLocks/>
          </p:cNvCxnSpPr>
          <p:nvPr/>
        </p:nvCxnSpPr>
        <p:spPr>
          <a:xfrm flipH="1" flipV="1">
            <a:off x="8217245" y="5426828"/>
            <a:ext cx="351665" cy="351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직선 연결선[R] 212">
            <a:extLst>
              <a:ext uri="{FF2B5EF4-FFF2-40B4-BE49-F238E27FC236}">
                <a16:creationId xmlns:a16="http://schemas.microsoft.com/office/drawing/2014/main" id="{737BA93C-FA10-8442-90E4-412CBBCFF182}"/>
              </a:ext>
            </a:extLst>
          </p:cNvPr>
          <p:cNvCxnSpPr>
            <a:cxnSpLocks/>
          </p:cNvCxnSpPr>
          <p:nvPr/>
        </p:nvCxnSpPr>
        <p:spPr>
          <a:xfrm>
            <a:off x="8569757" y="5784028"/>
            <a:ext cx="12341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10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37A461-A945-1E43-944B-FB9869820DB6}"/>
              </a:ext>
            </a:extLst>
          </p:cNvPr>
          <p:cNvSpPr>
            <a:spLocks noGrp="1"/>
          </p:cNvSpPr>
          <p:nvPr>
            <p:ph type="title"/>
          </p:nvPr>
        </p:nvSpPr>
        <p:spPr>
          <a:xfrm>
            <a:off x="1450900" y="718411"/>
            <a:ext cx="9603275" cy="728516"/>
          </a:xfrm>
        </p:spPr>
        <p:txBody>
          <a:bodyPr>
            <a:normAutofit fontScale="90000"/>
          </a:bodyPr>
          <a:lstStyle/>
          <a:p>
            <a:pPr algn="ctr"/>
            <a:r>
              <a:rPr kumimoji="1" lang="en-US" altLang="ko-KR" sz="4000" dirty="0"/>
              <a:t>Food Classification</a:t>
            </a:r>
            <a:br>
              <a:rPr kumimoji="1" lang="en-US" altLang="ko-KR" dirty="0"/>
            </a:br>
            <a:endParaRPr kumimoji="1" lang="ko-KR" altLang="en-US" dirty="0"/>
          </a:p>
        </p:txBody>
      </p:sp>
      <p:pic>
        <p:nvPicPr>
          <p:cNvPr id="6" name="내용 개체 틀 5">
            <a:extLst>
              <a:ext uri="{FF2B5EF4-FFF2-40B4-BE49-F238E27FC236}">
                <a16:creationId xmlns:a16="http://schemas.microsoft.com/office/drawing/2014/main" id="{B36220BF-55FD-B84B-824E-62ACEE6FCD0C}"/>
              </a:ext>
            </a:extLst>
          </p:cNvPr>
          <p:cNvPicPr>
            <a:picLocks noGrp="1" noChangeAspect="1"/>
          </p:cNvPicPr>
          <p:nvPr>
            <p:ph idx="1"/>
          </p:nvPr>
        </p:nvPicPr>
        <p:blipFill>
          <a:blip r:embed="rId3"/>
          <a:stretch>
            <a:fillRect/>
          </a:stretch>
        </p:blipFill>
        <p:spPr>
          <a:xfrm>
            <a:off x="527535" y="1935784"/>
            <a:ext cx="5715366" cy="3118375"/>
          </a:xfrm>
        </p:spPr>
      </p:pic>
      <p:sp>
        <p:nvSpPr>
          <p:cNvPr id="5" name="내용 개체 틀 2">
            <a:extLst>
              <a:ext uri="{FF2B5EF4-FFF2-40B4-BE49-F238E27FC236}">
                <a16:creationId xmlns:a16="http://schemas.microsoft.com/office/drawing/2014/main" id="{B8482284-66CE-D64D-8B99-FFABD4111CC3}"/>
              </a:ext>
            </a:extLst>
          </p:cNvPr>
          <p:cNvSpPr txBox="1">
            <a:spLocks/>
          </p:cNvSpPr>
          <p:nvPr/>
        </p:nvSpPr>
        <p:spPr>
          <a:xfrm>
            <a:off x="1427150" y="1312421"/>
            <a:ext cx="9603275" cy="498763"/>
          </a:xfrm>
          <a:prstGeom prst="rect">
            <a:avLst/>
          </a:prstGeom>
        </p:spPr>
        <p:txBody>
          <a:bodyPr vert="horz" lIns="91440" tIns="45720" rIns="91440" bIns="45720" rtlCol="0" anchor="t">
            <a:noAutofit/>
          </a:bodyPr>
          <a:lstStyle>
            <a:lvl1pPr marL="228600" indent="-228600" algn="l" defTabSz="914400" rtl="0" eaLnBrk="1" latinLnBrk="1"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en-US" altLang="ko-KR" sz="2800" dirty="0"/>
              <a:t>Result with Training Set</a:t>
            </a:r>
          </a:p>
        </p:txBody>
      </p:sp>
      <p:sp>
        <p:nvSpPr>
          <p:cNvPr id="7" name="직사각형 6">
            <a:extLst>
              <a:ext uri="{FF2B5EF4-FFF2-40B4-BE49-F238E27FC236}">
                <a16:creationId xmlns:a16="http://schemas.microsoft.com/office/drawing/2014/main" id="{CA8A3D06-154A-9B46-B06A-4D8C6E280DE1}"/>
              </a:ext>
            </a:extLst>
          </p:cNvPr>
          <p:cNvSpPr/>
          <p:nvPr/>
        </p:nvSpPr>
        <p:spPr>
          <a:xfrm>
            <a:off x="5601423" y="2077349"/>
            <a:ext cx="208683" cy="142783"/>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R" altLang="en-US"/>
          </a:p>
        </p:txBody>
      </p:sp>
      <p:pic>
        <p:nvPicPr>
          <p:cNvPr id="9" name="그림 8">
            <a:extLst>
              <a:ext uri="{FF2B5EF4-FFF2-40B4-BE49-F238E27FC236}">
                <a16:creationId xmlns:a16="http://schemas.microsoft.com/office/drawing/2014/main" id="{F7CA7DFF-2374-3F44-B83D-3E83B2B4B2F7}"/>
              </a:ext>
            </a:extLst>
          </p:cNvPr>
          <p:cNvPicPr>
            <a:picLocks noChangeAspect="1"/>
          </p:cNvPicPr>
          <p:nvPr/>
        </p:nvPicPr>
        <p:blipFill>
          <a:blip r:embed="rId4"/>
          <a:stretch>
            <a:fillRect/>
          </a:stretch>
        </p:blipFill>
        <p:spPr>
          <a:xfrm>
            <a:off x="5005166" y="5116789"/>
            <a:ext cx="1217566" cy="1623421"/>
          </a:xfrm>
          <a:prstGeom prst="rect">
            <a:avLst/>
          </a:prstGeom>
        </p:spPr>
      </p:pic>
      <p:sp>
        <p:nvSpPr>
          <p:cNvPr id="10" name="TextBox 9">
            <a:extLst>
              <a:ext uri="{FF2B5EF4-FFF2-40B4-BE49-F238E27FC236}">
                <a16:creationId xmlns:a16="http://schemas.microsoft.com/office/drawing/2014/main" id="{2CF50FF7-E5D2-EA4C-BADE-2275634F2C4C}"/>
              </a:ext>
            </a:extLst>
          </p:cNvPr>
          <p:cNvSpPr txBox="1"/>
          <p:nvPr/>
        </p:nvSpPr>
        <p:spPr>
          <a:xfrm>
            <a:off x="3705589" y="5809513"/>
            <a:ext cx="2267355" cy="276999"/>
          </a:xfrm>
          <a:prstGeom prst="rect">
            <a:avLst/>
          </a:prstGeom>
          <a:noFill/>
        </p:spPr>
        <p:txBody>
          <a:bodyPr wrap="square" rtlCol="0">
            <a:spAutoFit/>
          </a:bodyPr>
          <a:lstStyle/>
          <a:p>
            <a:r>
              <a:rPr lang="en-US" altLang="ko-KR" sz="1200" dirty="0"/>
              <a:t>(Lukas </a:t>
            </a:r>
            <a:r>
              <a:rPr lang="en-US" altLang="ko-KR" sz="1200" dirty="0" err="1"/>
              <a:t>Bossard</a:t>
            </a:r>
            <a:r>
              <a:rPr lang="en-US" altLang="ko-KR" sz="1200" dirty="0"/>
              <a:t> et al.)</a:t>
            </a:r>
          </a:p>
        </p:txBody>
      </p:sp>
      <p:sp>
        <p:nvSpPr>
          <p:cNvPr id="12" name="직사각형 11">
            <a:extLst>
              <a:ext uri="{FF2B5EF4-FFF2-40B4-BE49-F238E27FC236}">
                <a16:creationId xmlns:a16="http://schemas.microsoft.com/office/drawing/2014/main" id="{A662DC61-06D2-B14F-9D64-951482EF3C82}"/>
              </a:ext>
            </a:extLst>
          </p:cNvPr>
          <p:cNvSpPr/>
          <p:nvPr/>
        </p:nvSpPr>
        <p:spPr>
          <a:xfrm>
            <a:off x="4959333" y="5496425"/>
            <a:ext cx="1196328" cy="159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5" name="그림 14">
            <a:extLst>
              <a:ext uri="{FF2B5EF4-FFF2-40B4-BE49-F238E27FC236}">
                <a16:creationId xmlns:a16="http://schemas.microsoft.com/office/drawing/2014/main" id="{B006AB5D-2772-F646-9C49-51DCBAD88071}"/>
              </a:ext>
            </a:extLst>
          </p:cNvPr>
          <p:cNvPicPr>
            <a:picLocks noChangeAspect="1"/>
          </p:cNvPicPr>
          <p:nvPr/>
        </p:nvPicPr>
        <p:blipFill>
          <a:blip r:embed="rId5"/>
          <a:stretch>
            <a:fillRect/>
          </a:stretch>
        </p:blipFill>
        <p:spPr>
          <a:xfrm>
            <a:off x="6338229" y="1910732"/>
            <a:ext cx="4360567" cy="2403611"/>
          </a:xfrm>
          <a:prstGeom prst="rect">
            <a:avLst/>
          </a:prstGeom>
        </p:spPr>
      </p:pic>
      <p:pic>
        <p:nvPicPr>
          <p:cNvPr id="17" name="그림 16">
            <a:extLst>
              <a:ext uri="{FF2B5EF4-FFF2-40B4-BE49-F238E27FC236}">
                <a16:creationId xmlns:a16="http://schemas.microsoft.com/office/drawing/2014/main" id="{33DB06E8-CFE9-A548-8D3F-21888CCE6F5E}"/>
              </a:ext>
            </a:extLst>
          </p:cNvPr>
          <p:cNvPicPr>
            <a:picLocks noChangeAspect="1"/>
          </p:cNvPicPr>
          <p:nvPr/>
        </p:nvPicPr>
        <p:blipFill>
          <a:blip r:embed="rId6"/>
          <a:stretch>
            <a:fillRect/>
          </a:stretch>
        </p:blipFill>
        <p:spPr>
          <a:xfrm>
            <a:off x="6338232" y="4367735"/>
            <a:ext cx="4360566" cy="2392254"/>
          </a:xfrm>
          <a:prstGeom prst="rect">
            <a:avLst/>
          </a:prstGeom>
        </p:spPr>
      </p:pic>
      <p:sp>
        <p:nvSpPr>
          <p:cNvPr id="19" name="TextBox 18">
            <a:extLst>
              <a:ext uri="{FF2B5EF4-FFF2-40B4-BE49-F238E27FC236}">
                <a16:creationId xmlns:a16="http://schemas.microsoft.com/office/drawing/2014/main" id="{52D066FF-DA50-9948-B9C0-8BC63AD91E30}"/>
              </a:ext>
            </a:extLst>
          </p:cNvPr>
          <p:cNvSpPr txBox="1"/>
          <p:nvPr/>
        </p:nvSpPr>
        <p:spPr>
          <a:xfrm>
            <a:off x="515137" y="5029107"/>
            <a:ext cx="3494762" cy="646331"/>
          </a:xfrm>
          <a:prstGeom prst="rect">
            <a:avLst/>
          </a:prstGeom>
          <a:noFill/>
        </p:spPr>
        <p:txBody>
          <a:bodyPr wrap="square" rtlCol="0">
            <a:spAutoFit/>
          </a:bodyPr>
          <a:lstStyle/>
          <a:p>
            <a:r>
              <a:rPr lang="en-US" altLang="ko-KR" sz="1200" dirty="0"/>
              <a:t>Fig.1. 5 convolution layers and 1 fully connected layer, and the number of filters in each convolution layer is 16,16,16,32,32</a:t>
            </a:r>
            <a:endParaRPr kumimoji="1" lang="ko-KR" altLang="en-US" sz="1200" dirty="0"/>
          </a:p>
        </p:txBody>
      </p:sp>
      <p:sp>
        <p:nvSpPr>
          <p:cNvPr id="20" name="TextBox 19">
            <a:extLst>
              <a:ext uri="{FF2B5EF4-FFF2-40B4-BE49-F238E27FC236}">
                <a16:creationId xmlns:a16="http://schemas.microsoft.com/office/drawing/2014/main" id="{BC71E45A-063C-C449-83BA-62361081435E}"/>
              </a:ext>
            </a:extLst>
          </p:cNvPr>
          <p:cNvSpPr txBox="1"/>
          <p:nvPr/>
        </p:nvSpPr>
        <p:spPr>
          <a:xfrm>
            <a:off x="10681126" y="1877783"/>
            <a:ext cx="1353034" cy="1569660"/>
          </a:xfrm>
          <a:prstGeom prst="rect">
            <a:avLst/>
          </a:prstGeom>
          <a:noFill/>
        </p:spPr>
        <p:txBody>
          <a:bodyPr wrap="square" rtlCol="0">
            <a:spAutoFit/>
          </a:bodyPr>
          <a:lstStyle/>
          <a:p>
            <a:r>
              <a:rPr lang="en-US" altLang="ko-KR" sz="1200" dirty="0"/>
              <a:t>Fig.2. </a:t>
            </a:r>
          </a:p>
          <a:p>
            <a:r>
              <a:rPr lang="en-US" altLang="ko-KR" sz="1200" dirty="0"/>
              <a:t>3 convolution layers and 1 fully connected layer, and the number of filters in each convolution layer is 16,32,32</a:t>
            </a:r>
            <a:endParaRPr kumimoji="1" lang="ko-KR" altLang="en-US" sz="1200" dirty="0"/>
          </a:p>
        </p:txBody>
      </p:sp>
      <p:sp>
        <p:nvSpPr>
          <p:cNvPr id="22" name="TextBox 21">
            <a:extLst>
              <a:ext uri="{FF2B5EF4-FFF2-40B4-BE49-F238E27FC236}">
                <a16:creationId xmlns:a16="http://schemas.microsoft.com/office/drawing/2014/main" id="{556957D0-9A2E-1B40-B193-FE4E195EA967}"/>
              </a:ext>
            </a:extLst>
          </p:cNvPr>
          <p:cNvSpPr txBox="1"/>
          <p:nvPr/>
        </p:nvSpPr>
        <p:spPr>
          <a:xfrm>
            <a:off x="10662701" y="4315523"/>
            <a:ext cx="1371459" cy="1569660"/>
          </a:xfrm>
          <a:prstGeom prst="rect">
            <a:avLst/>
          </a:prstGeom>
          <a:noFill/>
        </p:spPr>
        <p:txBody>
          <a:bodyPr wrap="square" rtlCol="0">
            <a:spAutoFit/>
          </a:bodyPr>
          <a:lstStyle/>
          <a:p>
            <a:r>
              <a:rPr lang="en-US" altLang="ko-KR" sz="1200" dirty="0"/>
              <a:t>Fig.3. </a:t>
            </a:r>
          </a:p>
          <a:p>
            <a:r>
              <a:rPr lang="en-US" altLang="ko-KR" sz="1200" dirty="0"/>
              <a:t>5 convolution layers and 1 fully connected layer, and the number of filters in each convolution layer is 32,32,64,128,128.</a:t>
            </a:r>
            <a:endParaRPr kumimoji="1" lang="ko-KR" altLang="en-US" sz="1200" dirty="0"/>
          </a:p>
        </p:txBody>
      </p:sp>
    </p:spTree>
    <p:extLst>
      <p:ext uri="{BB962C8B-B14F-4D97-AF65-F5344CB8AC3E}">
        <p14:creationId xmlns:p14="http://schemas.microsoft.com/office/powerpoint/2010/main" val="346358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37A461-A945-1E43-944B-FB9869820DB6}"/>
              </a:ext>
            </a:extLst>
          </p:cNvPr>
          <p:cNvSpPr>
            <a:spLocks noGrp="1"/>
          </p:cNvSpPr>
          <p:nvPr>
            <p:ph type="title"/>
          </p:nvPr>
        </p:nvSpPr>
        <p:spPr>
          <a:xfrm>
            <a:off x="1450900" y="718411"/>
            <a:ext cx="9603275" cy="728516"/>
          </a:xfrm>
        </p:spPr>
        <p:txBody>
          <a:bodyPr>
            <a:normAutofit fontScale="90000"/>
          </a:bodyPr>
          <a:lstStyle/>
          <a:p>
            <a:pPr algn="ctr"/>
            <a:r>
              <a:rPr kumimoji="1" lang="en-US" altLang="ko-KR" sz="4000" dirty="0"/>
              <a:t>Food Classification</a:t>
            </a:r>
            <a:br>
              <a:rPr kumimoji="1" lang="en-US" altLang="ko-KR" dirty="0"/>
            </a:br>
            <a:endParaRPr kumimoji="1" lang="ko-KR" altLang="en-US" dirty="0"/>
          </a:p>
        </p:txBody>
      </p:sp>
      <p:pic>
        <p:nvPicPr>
          <p:cNvPr id="6" name="내용 개체 틀 5">
            <a:extLst>
              <a:ext uri="{FF2B5EF4-FFF2-40B4-BE49-F238E27FC236}">
                <a16:creationId xmlns:a16="http://schemas.microsoft.com/office/drawing/2014/main" id="{765B2AD9-18BA-664D-9AB0-B7C6685E1E7B}"/>
              </a:ext>
            </a:extLst>
          </p:cNvPr>
          <p:cNvPicPr>
            <a:picLocks noGrp="1" noChangeAspect="1"/>
          </p:cNvPicPr>
          <p:nvPr>
            <p:ph idx="1"/>
          </p:nvPr>
        </p:nvPicPr>
        <p:blipFill>
          <a:blip r:embed="rId3"/>
          <a:stretch>
            <a:fillRect/>
          </a:stretch>
        </p:blipFill>
        <p:spPr>
          <a:xfrm>
            <a:off x="2617906" y="1974850"/>
            <a:ext cx="7297501" cy="4002088"/>
          </a:xfrm>
        </p:spPr>
      </p:pic>
      <p:sp>
        <p:nvSpPr>
          <p:cNvPr id="5" name="내용 개체 틀 2">
            <a:extLst>
              <a:ext uri="{FF2B5EF4-FFF2-40B4-BE49-F238E27FC236}">
                <a16:creationId xmlns:a16="http://schemas.microsoft.com/office/drawing/2014/main" id="{B8482284-66CE-D64D-8B99-FFABD4111CC3}"/>
              </a:ext>
            </a:extLst>
          </p:cNvPr>
          <p:cNvSpPr txBox="1">
            <a:spLocks/>
          </p:cNvSpPr>
          <p:nvPr/>
        </p:nvSpPr>
        <p:spPr>
          <a:xfrm>
            <a:off x="1427150" y="1312421"/>
            <a:ext cx="9603275" cy="498763"/>
          </a:xfrm>
          <a:prstGeom prst="rect">
            <a:avLst/>
          </a:prstGeom>
        </p:spPr>
        <p:txBody>
          <a:bodyPr vert="horz" lIns="91440" tIns="45720" rIns="91440" bIns="45720" rtlCol="0" anchor="t">
            <a:noAutofit/>
          </a:bodyPr>
          <a:lstStyle>
            <a:lvl1pPr marL="228600" indent="-228600" algn="l" defTabSz="914400" rtl="0" eaLnBrk="1" latinLnBrk="1"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1"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kumimoji="1" lang="en-US" altLang="ko-KR" sz="2800" dirty="0"/>
              <a:t>Result with Testing Set</a:t>
            </a:r>
          </a:p>
        </p:txBody>
      </p:sp>
      <p:sp>
        <p:nvSpPr>
          <p:cNvPr id="7" name="직사각형 6">
            <a:extLst>
              <a:ext uri="{FF2B5EF4-FFF2-40B4-BE49-F238E27FC236}">
                <a16:creationId xmlns:a16="http://schemas.microsoft.com/office/drawing/2014/main" id="{1ED8AA65-7F92-3247-AA20-83B13ED0A793}"/>
              </a:ext>
            </a:extLst>
          </p:cNvPr>
          <p:cNvSpPr/>
          <p:nvPr/>
        </p:nvSpPr>
        <p:spPr>
          <a:xfrm>
            <a:off x="8518967" y="2106594"/>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직사각형 7">
            <a:extLst>
              <a:ext uri="{FF2B5EF4-FFF2-40B4-BE49-F238E27FC236}">
                <a16:creationId xmlns:a16="http://schemas.microsoft.com/office/drawing/2014/main" id="{38E58A65-8F77-7843-81F8-937A85600334}"/>
              </a:ext>
            </a:extLst>
          </p:cNvPr>
          <p:cNvSpPr/>
          <p:nvPr/>
        </p:nvSpPr>
        <p:spPr>
          <a:xfrm>
            <a:off x="5823673" y="3964319"/>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직사각형 8">
            <a:extLst>
              <a:ext uri="{FF2B5EF4-FFF2-40B4-BE49-F238E27FC236}">
                <a16:creationId xmlns:a16="http://schemas.microsoft.com/office/drawing/2014/main" id="{1C5960E2-8436-5248-BA6D-826A695E0320}"/>
              </a:ext>
            </a:extLst>
          </p:cNvPr>
          <p:cNvSpPr/>
          <p:nvPr/>
        </p:nvSpPr>
        <p:spPr>
          <a:xfrm>
            <a:off x="3111660" y="3968749"/>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직사각형 9">
            <a:extLst>
              <a:ext uri="{FF2B5EF4-FFF2-40B4-BE49-F238E27FC236}">
                <a16:creationId xmlns:a16="http://schemas.microsoft.com/office/drawing/2014/main" id="{58099B26-6A3D-344B-9703-4A00C5B53134}"/>
              </a:ext>
            </a:extLst>
          </p:cNvPr>
          <p:cNvSpPr/>
          <p:nvPr/>
        </p:nvSpPr>
        <p:spPr>
          <a:xfrm>
            <a:off x="4455049" y="3968750"/>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86A61A07-217A-E74D-9F35-8932C8CA7032}"/>
              </a:ext>
            </a:extLst>
          </p:cNvPr>
          <p:cNvSpPr/>
          <p:nvPr/>
        </p:nvSpPr>
        <p:spPr>
          <a:xfrm>
            <a:off x="4452394" y="3008051"/>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D2742F93-4547-9B40-B267-0CC406F4F227}"/>
              </a:ext>
            </a:extLst>
          </p:cNvPr>
          <p:cNvSpPr/>
          <p:nvPr/>
        </p:nvSpPr>
        <p:spPr>
          <a:xfrm>
            <a:off x="3111660" y="3008052"/>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C147A2E8-7777-4F44-BB8F-47EC55156FC4}"/>
              </a:ext>
            </a:extLst>
          </p:cNvPr>
          <p:cNvSpPr/>
          <p:nvPr/>
        </p:nvSpPr>
        <p:spPr>
          <a:xfrm>
            <a:off x="5825604" y="4915372"/>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직사각형 14">
            <a:extLst>
              <a:ext uri="{FF2B5EF4-FFF2-40B4-BE49-F238E27FC236}">
                <a16:creationId xmlns:a16="http://schemas.microsoft.com/office/drawing/2014/main" id="{1B9576C3-05F1-1446-9EB4-86CEFB7EE328}"/>
              </a:ext>
            </a:extLst>
          </p:cNvPr>
          <p:cNvSpPr/>
          <p:nvPr/>
        </p:nvSpPr>
        <p:spPr>
          <a:xfrm>
            <a:off x="4461719" y="4928877"/>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직사각형 15">
            <a:extLst>
              <a:ext uri="{FF2B5EF4-FFF2-40B4-BE49-F238E27FC236}">
                <a16:creationId xmlns:a16="http://schemas.microsoft.com/office/drawing/2014/main" id="{0137F636-B6BC-334A-A235-D5FF1121611C}"/>
              </a:ext>
            </a:extLst>
          </p:cNvPr>
          <p:cNvSpPr/>
          <p:nvPr/>
        </p:nvSpPr>
        <p:spPr>
          <a:xfrm>
            <a:off x="3109410" y="4930805"/>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21FDBDD7-37D2-2E49-A5AE-E4F3114DFFC9}"/>
              </a:ext>
            </a:extLst>
          </p:cNvPr>
          <p:cNvSpPr/>
          <p:nvPr/>
        </p:nvSpPr>
        <p:spPr>
          <a:xfrm>
            <a:off x="7162481" y="4909583"/>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8" name="직사각형 17">
            <a:extLst>
              <a:ext uri="{FF2B5EF4-FFF2-40B4-BE49-F238E27FC236}">
                <a16:creationId xmlns:a16="http://schemas.microsoft.com/office/drawing/2014/main" id="{42B4F65E-7A71-8242-810B-04A9B9D267B4}"/>
              </a:ext>
            </a:extLst>
          </p:cNvPr>
          <p:cNvSpPr/>
          <p:nvPr/>
        </p:nvSpPr>
        <p:spPr>
          <a:xfrm>
            <a:off x="8530218" y="4911516"/>
            <a:ext cx="810228" cy="93754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004544626"/>
      </p:ext>
    </p:extLst>
  </p:cSld>
  <p:clrMapOvr>
    <a:masterClrMapping/>
  </p:clrMapOvr>
</p:sld>
</file>

<file path=ppt/theme/theme1.xml><?xml version="1.0" encoding="utf-8"?>
<a:theme xmlns:a="http://schemas.openxmlformats.org/drawingml/2006/main" name="갤러리">
  <a:themeElements>
    <a:clrScheme name="갤러리">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갤러리">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갤러리">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{CE113EE8-DF34-F44D-9262-D8545D0BA252}tf10001119</Template>
  <TotalTime>627</TotalTime>
  <Words>479</Words>
  <Application>Microsoft Macintosh PowerPoint</Application>
  <PresentationFormat>와이드스크린</PresentationFormat>
  <Paragraphs>53</Paragraphs>
  <Slides>5</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vt:i4>
      </vt:variant>
    </vt:vector>
  </HeadingPairs>
  <TitlesOfParts>
    <vt:vector size="9" baseType="lpstr">
      <vt:lpstr>맑은 고딕</vt:lpstr>
      <vt:lpstr>Arial</vt:lpstr>
      <vt:lpstr>Gill Sans MT</vt:lpstr>
      <vt:lpstr>갤러리</vt:lpstr>
      <vt:lpstr>Food Classification </vt:lpstr>
      <vt:lpstr>Food Classification </vt:lpstr>
      <vt:lpstr>Food Classification </vt:lpstr>
      <vt:lpstr>Food Classification </vt:lpstr>
      <vt:lpstr>Food Classification </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Classification </dc:title>
  <dc:creator>박여은</dc:creator>
  <cp:lastModifiedBy>박여은</cp:lastModifiedBy>
  <cp:revision>34</cp:revision>
  <dcterms:created xsi:type="dcterms:W3CDTF">2018-06-18T05:38:10Z</dcterms:created>
  <dcterms:modified xsi:type="dcterms:W3CDTF">2018-06-19T09:04:23Z</dcterms:modified>
</cp:coreProperties>
</file>