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78D6"/>
    <a:srgbClr val="A9C3EB"/>
    <a:srgbClr val="2B2B2D"/>
    <a:srgbClr val="B5D3FF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4161F-344C-40A2-8DAB-89930D8BF581}" v="118" dt="2024-11-05T03:38:13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39" y="-7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, Ka Leung" userId="541129f1-78f9-4b79-9dd5-c893242432f5" providerId="ADAL" clId="{F864161F-344C-40A2-8DAB-89930D8BF581}"/>
    <pc:docChg chg="undo redo custSel modSld">
      <pc:chgData name="YUE, Ka Leung" userId="541129f1-78f9-4b79-9dd5-c893242432f5" providerId="ADAL" clId="{F864161F-344C-40A2-8DAB-89930D8BF581}" dt="2024-11-05T03:51:52.562" v="439" actId="1036"/>
      <pc:docMkLst>
        <pc:docMk/>
      </pc:docMkLst>
      <pc:sldChg chg="modSp mod">
        <pc:chgData name="YUE, Ka Leung" userId="541129f1-78f9-4b79-9dd5-c893242432f5" providerId="ADAL" clId="{F864161F-344C-40A2-8DAB-89930D8BF581}" dt="2024-11-05T03:02:13.098" v="28" actId="20577"/>
        <pc:sldMkLst>
          <pc:docMk/>
          <pc:sldMk cId="2374378964" sldId="257"/>
        </pc:sldMkLst>
        <pc:spChg chg="mod">
          <ac:chgData name="YUE, Ka Leung" userId="541129f1-78f9-4b79-9dd5-c893242432f5" providerId="ADAL" clId="{F864161F-344C-40A2-8DAB-89930D8BF581}" dt="2024-11-05T03:02:13.098" v="28" actId="20577"/>
          <ac:spMkLst>
            <pc:docMk/>
            <pc:sldMk cId="2374378964" sldId="257"/>
            <ac:spMk id="3" creationId="{58834CCC-396A-83AB-0CEC-E12C15CC31A6}"/>
          </ac:spMkLst>
        </pc:spChg>
      </pc:sldChg>
      <pc:sldChg chg="addSp delSp modSp mod">
        <pc:chgData name="YUE, Ka Leung" userId="541129f1-78f9-4b79-9dd5-c893242432f5" providerId="ADAL" clId="{F864161F-344C-40A2-8DAB-89930D8BF581}" dt="2024-11-05T03:51:52.562" v="439" actId="1036"/>
        <pc:sldMkLst>
          <pc:docMk/>
          <pc:sldMk cId="3102949145" sldId="258"/>
        </pc:sldMkLst>
        <pc:spChg chg="mod">
          <ac:chgData name="YUE, Ka Leung" userId="541129f1-78f9-4b79-9dd5-c893242432f5" providerId="ADAL" clId="{F864161F-344C-40A2-8DAB-89930D8BF581}" dt="2024-11-05T03:51:52.562" v="439" actId="1036"/>
          <ac:spMkLst>
            <pc:docMk/>
            <pc:sldMk cId="3102949145" sldId="258"/>
            <ac:spMk id="3" creationId="{87FE9185-727A-05EB-9BBB-ABA356B4242B}"/>
          </ac:spMkLst>
        </pc:spChg>
        <pc:picChg chg="add del mod">
          <ac:chgData name="YUE, Ka Leung" userId="541129f1-78f9-4b79-9dd5-c893242432f5" providerId="ADAL" clId="{F864161F-344C-40A2-8DAB-89930D8BF581}" dt="2024-11-05T03:44:22.031" v="331" actId="478"/>
          <ac:picMkLst>
            <pc:docMk/>
            <pc:sldMk cId="3102949145" sldId="258"/>
            <ac:picMk id="5" creationId="{038652F9-85CF-193E-45DA-7DE65CC98081}"/>
          </ac:picMkLst>
        </pc:picChg>
        <pc:picChg chg="add del mod">
          <ac:chgData name="YUE, Ka Leung" userId="541129f1-78f9-4b79-9dd5-c893242432f5" providerId="ADAL" clId="{F864161F-344C-40A2-8DAB-89930D8BF581}" dt="2024-11-05T03:37:04.762" v="277" actId="478"/>
          <ac:picMkLst>
            <pc:docMk/>
            <pc:sldMk cId="3102949145" sldId="258"/>
            <ac:picMk id="7" creationId="{8EE43075-A467-2ECA-8868-A012125562C1}"/>
          </ac:picMkLst>
        </pc:picChg>
        <pc:picChg chg="add mod">
          <ac:chgData name="YUE, Ka Leung" userId="541129f1-78f9-4b79-9dd5-c893242432f5" providerId="ADAL" clId="{F864161F-344C-40A2-8DAB-89930D8BF581}" dt="2024-11-05T03:37:29.048" v="295" actId="1038"/>
          <ac:picMkLst>
            <pc:docMk/>
            <pc:sldMk cId="3102949145" sldId="258"/>
            <ac:picMk id="9" creationId="{0C6BC097-7C06-3229-05E1-AA7C21CDD1B9}"/>
          </ac:picMkLst>
        </pc:picChg>
        <pc:picChg chg="add mod">
          <ac:chgData name="YUE, Ka Leung" userId="541129f1-78f9-4b79-9dd5-c893242432f5" providerId="ADAL" clId="{F864161F-344C-40A2-8DAB-89930D8BF581}" dt="2024-11-05T03:49:19.293" v="385" actId="1038"/>
          <ac:picMkLst>
            <pc:docMk/>
            <pc:sldMk cId="3102949145" sldId="258"/>
            <ac:picMk id="11" creationId="{E2F116AD-3C1A-6948-CB55-33C36433F3B8}"/>
          </ac:picMkLst>
        </pc:picChg>
        <pc:picChg chg="mod">
          <ac:chgData name="YUE, Ka Leung" userId="541129f1-78f9-4b79-9dd5-c893242432f5" providerId="ADAL" clId="{F864161F-344C-40A2-8DAB-89930D8BF581}" dt="2024-11-05T03:38:13.046" v="329" actId="1038"/>
          <ac:picMkLst>
            <pc:docMk/>
            <pc:sldMk cId="3102949145" sldId="258"/>
            <ac:picMk id="3076" creationId="{1D3F9191-A720-49F1-CC0A-B9C1DC7F8AB6}"/>
          </ac:picMkLst>
        </pc:picChg>
      </pc:sldChg>
      <pc:sldChg chg="modSp mod">
        <pc:chgData name="YUE, Ka Leung" userId="541129f1-78f9-4b79-9dd5-c893242432f5" providerId="ADAL" clId="{F864161F-344C-40A2-8DAB-89930D8BF581}" dt="2024-11-05T03:40:32.912" v="330" actId="20577"/>
        <pc:sldMkLst>
          <pc:docMk/>
          <pc:sldMk cId="3061954038" sldId="259"/>
        </pc:sldMkLst>
        <pc:spChg chg="mod">
          <ac:chgData name="YUE, Ka Leung" userId="541129f1-78f9-4b79-9dd5-c893242432f5" providerId="ADAL" clId="{F864161F-344C-40A2-8DAB-89930D8BF581}" dt="2024-11-05T03:40:32.912" v="330" actId="20577"/>
          <ac:spMkLst>
            <pc:docMk/>
            <pc:sldMk cId="3061954038" sldId="259"/>
            <ac:spMk id="3" creationId="{51D9DE7A-0F75-77AD-0B59-F445955C7F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C1D88-EBBB-43A8-B253-9AED204A1F7E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1273-D3CF-4CB6-BEF6-2B33A79BAD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7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1273-D3CF-4CB6-BEF6-2B33A79BADC6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9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7216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6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25956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575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333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2126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32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010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914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42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506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108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46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84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5AB0-79F4-49E7-8FAC-9523C7F791E9}" type="datetimeFigureOut">
              <a:rPr lang="zh-HK" altLang="en-US" smtClean="0"/>
              <a:t>5/11/2024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E1934C-DD80-4BFB-B8E1-B3683503CF3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963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rchive/p/word2vec/" TargetMode="External"/><Relationship Id="rId2" Type="http://schemas.openxmlformats.org/officeDocument/2006/relationships/hyperlink" Target="https://drive.google.com/file/d/0B7XkCwpI5KDYNlNUTTlSS21pQmM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eagar/ESTR2018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51ECA-52E8-2228-BB54-51975CB9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A peek into word embeddings using word2vec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A8CEC0-636E-8D89-CBA7-7A0583417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Yue Ka Leung (1155214424 - CSCI)</a:t>
            </a:r>
          </a:p>
          <a:p>
            <a:r>
              <a:rPr lang="en-US" altLang="zh-HK" dirty="0"/>
              <a:t>Tang Yu Hin (1155211754 - AIST)</a:t>
            </a:r>
          </a:p>
        </p:txBody>
      </p:sp>
    </p:spTree>
    <p:extLst>
      <p:ext uri="{BB962C8B-B14F-4D97-AF65-F5344CB8AC3E}">
        <p14:creationId xmlns:p14="http://schemas.microsoft.com/office/powerpoint/2010/main" val="1178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110C4-C455-EB1C-F9CA-A6B58019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Word embeddings &amp; Word2Vec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34CCC-396A-83AB-0CEC-E12C15CC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Represent words as vectors. (String </a:t>
            </a:r>
            <a:r>
              <a:rPr lang="en-US" altLang="zh-HK" dirty="0">
                <a:sym typeface="Wingdings" panose="05000000000000000000" pitchFamily="2" charset="2"/>
              </a:rPr>
              <a:t> double[])</a:t>
            </a:r>
            <a:endParaRPr lang="en-US" altLang="zh-HK" dirty="0"/>
          </a:p>
          <a:p>
            <a:pPr lvl="1"/>
            <a:r>
              <a:rPr lang="en-US" altLang="zh-HK" dirty="0"/>
              <a:t>Here we have an example.</a:t>
            </a:r>
          </a:p>
          <a:p>
            <a:pPr lvl="1"/>
            <a:r>
              <a:rPr lang="en-US" altLang="zh-HK" dirty="0"/>
              <a:t>Basis: &lt;</a:t>
            </a:r>
            <a:r>
              <a:rPr lang="zh-HK" altLang="en-US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👑</a:t>
            </a:r>
            <a:r>
              <a:rPr lang="en-US" altLang="zh-HK" dirty="0"/>
              <a:t>, </a:t>
            </a:r>
            <a:r>
              <a:rPr lang="zh-HK" altLang="en-US" b="1" i="0" dirty="0">
                <a:solidFill>
                  <a:srgbClr val="AE78D6"/>
                </a:solidFill>
                <a:effectLst/>
                <a:latin typeface="Google Sans"/>
              </a:rPr>
              <a:t>⚥</a:t>
            </a:r>
            <a:r>
              <a:rPr lang="en-US" altLang="zh-HK" dirty="0"/>
              <a:t>&gt; (instead of the standard &lt;1, 1&gt;)</a:t>
            </a:r>
          </a:p>
          <a:p>
            <a:pPr lvl="1"/>
            <a:r>
              <a:rPr lang="en-US" altLang="zh-HK" i="1" dirty="0"/>
              <a:t>Man</a:t>
            </a:r>
            <a:r>
              <a:rPr lang="en-US" altLang="zh-HK" dirty="0"/>
              <a:t> =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Woman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King</a:t>
            </a:r>
            <a:r>
              <a:rPr lang="en-US" altLang="zh-HK" dirty="0"/>
              <a:t>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</a:t>
            </a:r>
          </a:p>
          <a:p>
            <a:pPr lvl="1"/>
            <a:r>
              <a:rPr lang="en-US" altLang="zh-HK" i="1" dirty="0"/>
              <a:t>Queen</a:t>
            </a:r>
            <a:r>
              <a:rPr lang="en-US" altLang="zh-HK" dirty="0"/>
              <a:t> = </a:t>
            </a:r>
            <a:r>
              <a:rPr lang="en-US" altLang="zh-HK" i="1" dirty="0"/>
              <a:t>King </a:t>
            </a:r>
            <a:r>
              <a:rPr lang="en-US" altLang="zh-HK" dirty="0"/>
              <a:t>– </a:t>
            </a:r>
            <a:r>
              <a:rPr lang="en-US" altLang="zh-HK" i="1" dirty="0"/>
              <a:t>Man </a:t>
            </a:r>
            <a:r>
              <a:rPr lang="en-US" altLang="zh-HK" dirty="0"/>
              <a:t>+ </a:t>
            </a:r>
            <a:r>
              <a:rPr lang="en-US" altLang="zh-HK" i="1" dirty="0"/>
              <a:t>Woman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- &lt;1, </a:t>
            </a:r>
            <a:r>
              <a:rPr lang="en-US" altLang="zh-HK" dirty="0">
                <a:solidFill>
                  <a:srgbClr val="0070C0"/>
                </a:solidFill>
              </a:rPr>
              <a:t>1</a:t>
            </a:r>
            <a:r>
              <a:rPr lang="en-US" altLang="zh-HK" dirty="0"/>
              <a:t>&gt; + </a:t>
            </a:r>
            <a:r>
              <a:rPr lang="en-US" altLang="zh-HK" dirty="0">
                <a:solidFill>
                  <a:schemeClr val="tx1"/>
                </a:solidFill>
              </a:rPr>
              <a:t>&lt;1,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  <a:br>
              <a:rPr lang="en-US" altLang="zh-HK" dirty="0"/>
            </a:br>
            <a:r>
              <a:rPr lang="en-US" altLang="zh-HK" dirty="0"/>
              <a:t>		 = &lt;</a:t>
            </a:r>
            <a:r>
              <a:rPr lang="en-US" altLang="zh-HK" dirty="0">
                <a:solidFill>
                  <a:schemeClr val="accent2"/>
                </a:solidFill>
              </a:rPr>
              <a:t>2</a:t>
            </a:r>
            <a:r>
              <a:rPr lang="en-US" altLang="zh-HK" dirty="0"/>
              <a:t>, </a:t>
            </a:r>
            <a:r>
              <a:rPr lang="en-US" altLang="zh-HK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altLang="zh-HK" dirty="0"/>
              <a:t>&gt;</a:t>
            </a:r>
          </a:p>
          <a:p>
            <a:pPr lvl="1"/>
            <a:endParaRPr lang="en-US" altLang="zh-HK" dirty="0"/>
          </a:p>
          <a:p>
            <a:r>
              <a:rPr lang="en-US" altLang="zh-HK" dirty="0"/>
              <a:t>In real life applications, the vector spaces usually have much higher dimensions.</a:t>
            </a:r>
          </a:p>
          <a:p>
            <a:pPr lvl="1"/>
            <a:endParaRPr lang="en-US" altLang="zh-HK" dirty="0"/>
          </a:p>
          <a:p>
            <a:pPr marL="450000" lvl="1" indent="0">
              <a:buNone/>
            </a:pPr>
            <a:endParaRPr lang="zh-HK" altLang="en-US" dirty="0"/>
          </a:p>
        </p:txBody>
      </p:sp>
      <p:pic>
        <p:nvPicPr>
          <p:cNvPr id="2050" name="Picture 2" descr="Interpreting word representations and topic analysis using matrix  factorization">
            <a:extLst>
              <a:ext uri="{FF2B5EF4-FFF2-40B4-BE49-F238E27FC236}">
                <a16:creationId xmlns:a16="http://schemas.microsoft.com/office/drawing/2014/main" id="{3353F6F6-2512-3873-893B-1EF077E1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24" y="2212394"/>
            <a:ext cx="5156241" cy="275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BCE6E-9556-E06E-36F2-E88F6E24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Probability in Word2Vec models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6310870" cy="40587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zh-HK" dirty="0"/>
                  <a:t>CBOW: input </a:t>
                </a:r>
                <a:r>
                  <a:rPr lang="en-US" altLang="zh-HK" dirty="0">
                    <a:solidFill>
                      <a:srgbClr val="00B0F0"/>
                    </a:solidFill>
                  </a:rPr>
                  <a:t>Outside context words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Center word</a:t>
                </a:r>
              </a:p>
              <a:p>
                <a:r>
                  <a:rPr lang="en-US" altLang="zh-HK" dirty="0">
                    <a:sym typeface="Wingdings" panose="05000000000000000000" pitchFamily="2" charset="2"/>
                  </a:rPr>
                  <a:t>Skip-gram: input </a:t>
                </a:r>
                <a:r>
                  <a:rPr lang="en-US" altLang="zh-HK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Center word </a:t>
                </a:r>
                <a:r>
                  <a:rPr lang="en-US" altLang="zh-HK" dirty="0">
                    <a:sym typeface="Wingdings" panose="05000000000000000000" pitchFamily="2" charset="2"/>
                  </a:rPr>
                  <a:t> output </a:t>
                </a:r>
                <a:r>
                  <a:rPr lang="en-US" altLang="zh-HK" dirty="0">
                    <a:solidFill>
                      <a:srgbClr val="92D050"/>
                    </a:solidFill>
                    <a:sym typeface="Wingdings" panose="05000000000000000000" pitchFamily="2" charset="2"/>
                  </a:rPr>
                  <a:t>Outside context words</a:t>
                </a:r>
              </a:p>
              <a:p>
                <a:pPr marL="450000" lvl="1" indent="0">
                  <a:buNone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We calculate the </a:t>
                </a:r>
                <a:r>
                  <a:rPr lang="en-US" altLang="zh-HK" u="sng" dirty="0">
                    <a:solidFill>
                      <a:srgbClr val="FFC000"/>
                    </a:solidFill>
                  </a:rPr>
                  <a:t>probability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in the training of models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altLang="zh-HK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H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acc>
                              <m:accPr>
                                <m:chr m:val="⃗"/>
                                <m:ctrlPr>
                                  <a:rPr lang="en-US" altLang="zh-HK" sz="22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HK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zh-HK" sz="2200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HK" sz="2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HK" sz="2200" b="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HK" altLang="zh-HK" sz="2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HK" altLang="zh-HK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HK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HK" altLang="zh-HK" sz="2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𝑜𝑐𝑎𝑏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  <m:sup>
                                        <m:r>
                                          <a:rPr lang="en-HK" altLang="zh-HK" sz="2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acc>
                                <m:r>
                                  <a:rPr lang="en-US" altLang="zh-HK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HK" sz="220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HK" altLang="zh-HK" sz="2200" b="0" i="1" dirty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HK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Do you recognize the model being trained from the </a:t>
                </a:r>
                <a:r>
                  <a:rPr lang="en-US" altLang="zh-HK" dirty="0" err="1">
                    <a:solidFill>
                      <a:srgbClr val="FFFF00"/>
                    </a:solidFill>
                  </a:rPr>
                  <a:t>softmax</a:t>
                </a:r>
                <a:r>
                  <a:rPr lang="en-US" altLang="zh-HK" dirty="0">
                    <a:solidFill>
                      <a:srgbClr val="FFFF00"/>
                    </a:solidFill>
                  </a:rPr>
                  <a:t> function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en-US" altLang="zh-HK" u="sng" dirty="0">
                    <a:solidFill>
                      <a:srgbClr val="FFC000"/>
                    </a:solidFill>
                  </a:rPr>
                  <a:t>Probability of words appearing together</a:t>
                </a:r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HK" dirty="0">
                  <a:solidFill>
                    <a:schemeClr val="tx1"/>
                  </a:solidFill>
                </a:endParaRPr>
              </a:p>
              <a:p>
                <a:r>
                  <a:rPr lang="en-US" altLang="zh-HK" dirty="0">
                    <a:solidFill>
                      <a:schemeClr val="tx1"/>
                    </a:solidFill>
                  </a:rPr>
                  <a:t>The trained models compute the </a:t>
                </a:r>
                <a:r>
                  <a:rPr lang="en-US" altLang="zh-HK" u="sng" dirty="0">
                    <a:solidFill>
                      <a:srgbClr val="AE78D6"/>
                    </a:solidFill>
                  </a:rPr>
                  <a:t>cosine similarity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H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>
                          <a:rPr lang="en-US" altLang="zh-H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HK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altLang="zh-HK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zh-HK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HK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HK" u="sng" dirty="0">
                    <a:solidFill>
                      <a:srgbClr val="AE78D6"/>
                    </a:solidFill>
                  </a:rPr>
                  <a:t>Similarity of the semantic meanings of the words</a:t>
                </a:r>
              </a:p>
              <a:p>
                <a:pPr lvl="1"/>
                <a:r>
                  <a:rPr lang="en-US" altLang="zh-HK" dirty="0">
                    <a:solidFill>
                      <a:schemeClr val="tx1"/>
                    </a:solidFill>
                  </a:rPr>
                  <a:t>Note that </a:t>
                </a:r>
                <a:r>
                  <a:rPr lang="en-US" altLang="zh-HK" dirty="0">
                    <a:solidFill>
                      <a:srgbClr val="FF0066"/>
                    </a:solidFill>
                  </a:rPr>
                  <a:t>dot products 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are involved in both the 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HK" altLang="zh-H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HK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HK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zh-HK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7FE9185-727A-05EB-9BBB-ABA356B4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6310870" cy="405875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NLP 101: Word2Vec — Skip-gram and CBOW | by Ria Kulshrestha | Towards Data  Science">
            <a:extLst>
              <a:ext uri="{FF2B5EF4-FFF2-40B4-BE49-F238E27FC236}">
                <a16:creationId xmlns:a16="http://schemas.microsoft.com/office/drawing/2014/main" id="{1D3F9191-A720-49F1-CC0A-B9C1DC7F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66" y="2326193"/>
            <a:ext cx="4952697" cy="271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BC097-7C06-3229-05E1-AA7C21CDD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381" y="4711148"/>
            <a:ext cx="486458" cy="454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F116AD-3C1A-6948-CB55-33C36433F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557" y="2896868"/>
            <a:ext cx="2356741" cy="6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3CE54-9EE7-0EB8-084A-37D13930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Code implementation of the Skip-Gram model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9DE7A-0F75-77AD-0B59-F445955C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We do not have the data to train a model so we are going to use </a:t>
            </a:r>
            <a:r>
              <a:rPr lang="en-US" altLang="zh-HK" dirty="0">
                <a:solidFill>
                  <a:srgbClr val="A9C3E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pre-trained model</a:t>
            </a:r>
            <a:r>
              <a:rPr lang="en-US" altLang="zh-HK" dirty="0">
                <a:solidFill>
                  <a:srgbClr val="B5D3FF"/>
                </a:solidFill>
              </a:rPr>
              <a:t> </a:t>
            </a:r>
            <a:r>
              <a:rPr lang="en-US" altLang="zh-HK" dirty="0"/>
              <a:t>from </a:t>
            </a:r>
            <a:r>
              <a:rPr lang="en-US" altLang="zh-HK" dirty="0">
                <a:solidFill>
                  <a:srgbClr val="A9C3E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Word2Vec</a:t>
            </a:r>
            <a:r>
              <a:rPr lang="en-US" altLang="zh-HK" dirty="0"/>
              <a:t>.</a:t>
            </a:r>
          </a:p>
          <a:p>
            <a:pPr lvl="1"/>
            <a:r>
              <a:rPr lang="en-US" altLang="zh-HK" dirty="0"/>
              <a:t>We code in </a:t>
            </a:r>
            <a:r>
              <a:rPr lang="en-US" altLang="zh-HK" dirty="0">
                <a:solidFill>
                  <a:srgbClr val="FFC000"/>
                </a:solidFill>
              </a:rPr>
              <a:t>Python</a:t>
            </a:r>
            <a:r>
              <a:rPr lang="en-US" altLang="zh-HK" dirty="0"/>
              <a:t> and make use of the </a:t>
            </a:r>
            <a:r>
              <a:rPr lang="en-US" altLang="zh-HK" dirty="0" err="1">
                <a:solidFill>
                  <a:srgbClr val="AE78D6"/>
                </a:solidFill>
              </a:rPr>
              <a:t>Gensim</a:t>
            </a:r>
            <a:r>
              <a:rPr lang="en-US" altLang="zh-HK" dirty="0"/>
              <a:t> library.</a:t>
            </a:r>
          </a:p>
          <a:p>
            <a:pPr lvl="1"/>
            <a:r>
              <a:rPr lang="en-US" altLang="zh-HK" dirty="0"/>
              <a:t>Visit </a:t>
            </a:r>
            <a:r>
              <a:rPr lang="en-US" altLang="zh-HK" dirty="0">
                <a:solidFill>
                  <a:srgbClr val="A9C3E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GitHub Repository</a:t>
            </a:r>
            <a:r>
              <a:rPr lang="en-US" altLang="zh-HK" dirty="0"/>
              <a:t> to read and download the full source code.</a:t>
            </a:r>
          </a:p>
        </p:txBody>
      </p:sp>
    </p:spTree>
    <p:extLst>
      <p:ext uri="{BB962C8B-B14F-4D97-AF65-F5344CB8AC3E}">
        <p14:creationId xmlns:p14="http://schemas.microsoft.com/office/powerpoint/2010/main" val="306195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183</TotalTime>
  <Words>283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Google Sans</vt:lpstr>
      <vt:lpstr>Aptos</vt:lpstr>
      <vt:lpstr>Arial</vt:lpstr>
      <vt:lpstr>Calisto MT</vt:lpstr>
      <vt:lpstr>Cambria Math</vt:lpstr>
      <vt:lpstr>Wingdings</vt:lpstr>
      <vt:lpstr>Wingdings 2</vt:lpstr>
      <vt:lpstr>石板</vt:lpstr>
      <vt:lpstr>A peek into word embeddings using word2vec</vt:lpstr>
      <vt:lpstr>Word embeddings &amp; Word2Vec</vt:lpstr>
      <vt:lpstr>Probability in Word2Vec models</vt:lpstr>
      <vt:lpstr>Code implementation of the Skip-Gram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Ka Leung</dc:creator>
  <cp:lastModifiedBy>YUE, Ka Leung</cp:lastModifiedBy>
  <cp:revision>84</cp:revision>
  <dcterms:created xsi:type="dcterms:W3CDTF">2024-11-04T18:03:44Z</dcterms:created>
  <dcterms:modified xsi:type="dcterms:W3CDTF">2024-11-05T03:51:56Z</dcterms:modified>
</cp:coreProperties>
</file>