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5" r:id="rId6"/>
    <p:sldMasterId id="2147483699" r:id="rId7"/>
  </p:sldMasterIdLst>
  <p:notesMasterIdLst>
    <p:notesMasterId r:id="rId51"/>
  </p:notesMasterIdLst>
  <p:handoutMasterIdLst>
    <p:handoutMasterId r:id="rId52"/>
  </p:handoutMasterIdLst>
  <p:sldIdLst>
    <p:sldId id="291" r:id="rId8"/>
    <p:sldId id="377" r:id="rId9"/>
    <p:sldId id="389" r:id="rId10"/>
    <p:sldId id="390" r:id="rId11"/>
    <p:sldId id="418" r:id="rId12"/>
    <p:sldId id="388" r:id="rId13"/>
    <p:sldId id="391" r:id="rId14"/>
    <p:sldId id="392" r:id="rId15"/>
    <p:sldId id="393" r:id="rId16"/>
    <p:sldId id="379" r:id="rId17"/>
    <p:sldId id="394" r:id="rId18"/>
    <p:sldId id="395" r:id="rId19"/>
    <p:sldId id="414" r:id="rId20"/>
    <p:sldId id="419" r:id="rId21"/>
    <p:sldId id="420" r:id="rId22"/>
    <p:sldId id="396" r:id="rId23"/>
    <p:sldId id="421" r:id="rId24"/>
    <p:sldId id="415" r:id="rId25"/>
    <p:sldId id="397" r:id="rId26"/>
    <p:sldId id="380" r:id="rId27"/>
    <p:sldId id="387" r:id="rId28"/>
    <p:sldId id="422" r:id="rId29"/>
    <p:sldId id="423" r:id="rId30"/>
    <p:sldId id="399" r:id="rId31"/>
    <p:sldId id="416" r:id="rId32"/>
    <p:sldId id="417" r:id="rId33"/>
    <p:sldId id="400" r:id="rId34"/>
    <p:sldId id="381" r:id="rId35"/>
    <p:sldId id="386" r:id="rId36"/>
    <p:sldId id="402" r:id="rId37"/>
    <p:sldId id="403" r:id="rId38"/>
    <p:sldId id="404" r:id="rId39"/>
    <p:sldId id="382" r:id="rId40"/>
    <p:sldId id="385" r:id="rId41"/>
    <p:sldId id="407" r:id="rId42"/>
    <p:sldId id="408" r:id="rId43"/>
    <p:sldId id="383" r:id="rId44"/>
    <p:sldId id="384" r:id="rId45"/>
    <p:sldId id="410" r:id="rId46"/>
    <p:sldId id="411" r:id="rId47"/>
    <p:sldId id="412" r:id="rId48"/>
    <p:sldId id="413" r:id="rId49"/>
    <p:sldId id="292" r:id="rId50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89C"/>
    <a:srgbClr val="4E6FCA"/>
    <a:srgbClr val="F6F7FB"/>
    <a:srgbClr val="252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12"/>
        <p:guide pos="3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6" Type="http://schemas.openxmlformats.org/officeDocument/2006/relationships/tags" Target="tags/tag2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2AA-72E1-4C29-B33D-5D0C8536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5CB-640A-4E72-A5F1-58C77E44AD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2AA-72E1-4C29-B33D-5D0C8536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5CB-640A-4E72-A5F1-58C77E44AD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2AA-72E1-4C29-B33D-5D0C8536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5CB-640A-4E72-A5F1-58C77E44AD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2AA-72E1-4C29-B33D-5D0C8536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5CB-640A-4E72-A5F1-58C77E44AD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2AA-72E1-4C29-B33D-5D0C8536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5CB-640A-4E72-A5F1-58C77E44AD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2AA-72E1-4C29-B33D-5D0C8536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5CB-640A-4E72-A5F1-58C77E44AD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2AA-72E1-4C29-B33D-5D0C8536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5CB-640A-4E72-A5F1-58C77E44AD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2AA-72E1-4C29-B33D-5D0C8536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5CB-640A-4E72-A5F1-58C77E44AD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2AA-72E1-4C29-B33D-5D0C8536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5CB-640A-4E72-A5F1-58C77E44AD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2AA-72E1-4C29-B33D-5D0C8536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5CB-640A-4E72-A5F1-58C77E44AD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82AA-72E1-4C29-B33D-5D0C8536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5CB-640A-4E72-A5F1-58C77E44AD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5" y="1122605"/>
            <a:ext cx="9145408" cy="23881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5" y="3602814"/>
            <a:ext cx="9145408" cy="16561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635" indent="0" algn="ctr">
              <a:buNone/>
              <a:defRPr sz="1600"/>
            </a:lvl6pPr>
            <a:lvl7pPr marL="2744470" indent="0" algn="ctr">
              <a:buNone/>
              <a:defRPr sz="1600"/>
            </a:lvl7pPr>
            <a:lvl8pPr marL="3201670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78" y="1710106"/>
            <a:ext cx="10517219" cy="285335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78" y="4590451"/>
            <a:ext cx="10517219" cy="15005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44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6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9" y="1826018"/>
            <a:ext cx="5182398" cy="4352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150" y="1826018"/>
            <a:ext cx="5182398" cy="4352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7" y="365204"/>
            <a:ext cx="10517219" cy="13258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7" y="1778821"/>
            <a:ext cx="4874324" cy="824089"/>
          </a:xfrm>
        </p:spPr>
        <p:txBody>
          <a:bodyPr anchor="ctr" anchorCtr="0"/>
          <a:lstStyle>
            <a:lvl1pPr marL="0" indent="0">
              <a:buNone/>
              <a:defRPr sz="2805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0965" indent="0">
              <a:buNone/>
              <a:defRPr sz="1800"/>
            </a:lvl4pPr>
            <a:lvl5pPr marL="1828800" indent="0">
              <a:buNone/>
              <a:defRPr sz="1800"/>
            </a:lvl5pPr>
            <a:lvl6pPr marL="2286635" indent="0">
              <a:buNone/>
              <a:defRPr sz="1800"/>
            </a:lvl6pPr>
            <a:lvl7pPr marL="2744470" indent="0">
              <a:buNone/>
              <a:defRPr sz="1800"/>
            </a:lvl7pPr>
            <a:lvl8pPr marL="3201670" indent="0">
              <a:buNone/>
              <a:defRPr sz="1800"/>
            </a:lvl8pPr>
            <a:lvl9pPr marL="3658235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7" y="2665953"/>
            <a:ext cx="4874324" cy="35250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01" y="1778821"/>
            <a:ext cx="4898330" cy="824089"/>
          </a:xfrm>
        </p:spPr>
        <p:txBody>
          <a:bodyPr anchor="ctr" anchorCtr="0"/>
          <a:lstStyle>
            <a:lvl1pPr marL="0" indent="0">
              <a:buNone/>
              <a:defRPr sz="2805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0965" indent="0">
              <a:buNone/>
              <a:defRPr sz="1800"/>
            </a:lvl4pPr>
            <a:lvl5pPr marL="1828800" indent="0">
              <a:buNone/>
              <a:defRPr sz="1800"/>
            </a:lvl5pPr>
            <a:lvl6pPr marL="2286635" indent="0">
              <a:buNone/>
              <a:defRPr sz="1800"/>
            </a:lvl6pPr>
            <a:lvl7pPr marL="2744470" indent="0">
              <a:buNone/>
              <a:defRPr sz="1800"/>
            </a:lvl7pPr>
            <a:lvl8pPr marL="3201670" indent="0">
              <a:buNone/>
              <a:defRPr sz="1800"/>
            </a:lvl8pPr>
            <a:lvl9pPr marL="3658235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01" y="2665953"/>
            <a:ext cx="4898330" cy="35250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7" y="457298"/>
            <a:ext cx="4165990" cy="16005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86" y="457299"/>
            <a:ext cx="6173150" cy="54050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5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800" indent="0">
              <a:buNone/>
              <a:defRPr sz="2000"/>
            </a:lvl5pPr>
            <a:lvl6pPr marL="2286635" indent="0">
              <a:buNone/>
              <a:defRPr sz="2000"/>
            </a:lvl6pPr>
            <a:lvl7pPr marL="2744470" indent="0">
              <a:buNone/>
              <a:defRPr sz="2000"/>
            </a:lvl7pPr>
            <a:lvl8pPr marL="3201670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7" y="2057843"/>
            <a:ext cx="4165990" cy="381240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0965" indent="0">
              <a:buNone/>
              <a:defRPr sz="1400"/>
            </a:lvl4pPr>
            <a:lvl5pPr marL="1828800" indent="0">
              <a:buNone/>
              <a:defRPr sz="1400"/>
            </a:lvl5pPr>
            <a:lvl6pPr marL="2286635" indent="0">
              <a:buNone/>
              <a:defRPr sz="1400"/>
            </a:lvl6pPr>
            <a:lvl7pPr marL="2744470" indent="0">
              <a:buNone/>
              <a:defRPr sz="1400"/>
            </a:lvl7pPr>
            <a:lvl8pPr marL="3201670" indent="0">
              <a:buNone/>
              <a:defRPr sz="1400"/>
            </a:lvl8pPr>
            <a:lvl9pPr marL="3658235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6244" y="365204"/>
            <a:ext cx="2629305" cy="581309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9" y="365204"/>
            <a:ext cx="7735491" cy="5813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329" y="365204"/>
            <a:ext cx="10517219" cy="58130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浅底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40" y="173628"/>
            <a:ext cx="11397200" cy="807635"/>
          </a:xfrm>
        </p:spPr>
        <p:txBody>
          <a:bodyPr>
            <a:normAutofit/>
          </a:bodyPr>
          <a:lstStyle>
            <a:lvl1pPr algn="l">
              <a:defRPr sz="4265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940" y="1298728"/>
            <a:ext cx="11397200" cy="5050605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266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21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2135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512615" y="1111145"/>
            <a:ext cx="11231999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837"/>
            <a:ext cx="12192000" cy="3391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11" y="920835"/>
            <a:ext cx="273600" cy="195428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>
            <a:normAutofit/>
          </a:bodyPr>
          <a:lstStyle>
            <a:lvl1pPr>
              <a:defRPr sz="3735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线连接符 8"/>
          <p:cNvCxnSpPr/>
          <p:nvPr userDrawn="1"/>
        </p:nvCxnSpPr>
        <p:spPr>
          <a:xfrm>
            <a:off x="512615" y="1111145"/>
            <a:ext cx="11231999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600" y="241771"/>
            <a:ext cx="10972800" cy="634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735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600" y="1091877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7" name="直线连接符 8"/>
          <p:cNvCxnSpPr/>
          <p:nvPr userDrawn="1"/>
        </p:nvCxnSpPr>
        <p:spPr>
          <a:xfrm>
            <a:off x="512615" y="1111145"/>
            <a:ext cx="11231999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3" Type="http://schemas.openxmlformats.org/officeDocument/2006/relationships/theme" Target="../theme/theme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82AA-72E1-4C29-B33D-5D0C8536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65CB-640A-4E72-A5F1-58C77E44AD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29" y="365204"/>
            <a:ext cx="10517219" cy="1325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29" y="1826018"/>
            <a:ext cx="10517219" cy="435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29" y="6357719"/>
            <a:ext cx="2743622" cy="36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222" y="6357719"/>
            <a:ext cx="4115434" cy="36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925" y="6357719"/>
            <a:ext cx="2743622" cy="36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87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307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27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47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7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634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26400" y="63501"/>
            <a:ext cx="4085800" cy="5299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transition spd="med">
    <p:pull dir="r"/>
  </p:transition>
  <p:txStyles>
    <p:titleStyle>
      <a:lvl1pPr algn="l" defTabSz="1219200" rtl="0" eaLnBrk="1" latinLnBrk="0" hangingPunct="1">
        <a:spcBef>
          <a:spcPct val="0"/>
        </a:spcBef>
        <a:buNone/>
        <a:defRPr sz="4265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AA89-8751-4CF2-8387-D8FB18C26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A64C-36A0-4691-AE25-4DF9AEFB1E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cnblogs.com/aabbcc/p/8554514.html" TargetMode="External"/><Relationship Id="rId8" Type="http://schemas.openxmlformats.org/officeDocument/2006/relationships/hyperlink" Target="https://blog.csdn.net/qq_41946557/article/details/102964024" TargetMode="External"/><Relationship Id="rId7" Type="http://schemas.openxmlformats.org/officeDocument/2006/relationships/hyperlink" Target="https://blog.csdn.net/sinat_28472983/article/details/84783088" TargetMode="External"/><Relationship Id="rId6" Type="http://schemas.openxmlformats.org/officeDocument/2006/relationships/hyperlink" Target="https://www.jianshu.com/p/3fb3652ff450" TargetMode="External"/><Relationship Id="rId5" Type="http://schemas.openxmlformats.org/officeDocument/2006/relationships/hyperlink" Target="https://www.cnblogs.com/muchen/category/794750.html" TargetMode="External"/><Relationship Id="rId4" Type="http://schemas.openxmlformats.org/officeDocument/2006/relationships/hyperlink" Target="https://www.cnblogs.com/muchen/category/794749.html" TargetMode="External"/><Relationship Id="rId3" Type="http://schemas.openxmlformats.org/officeDocument/2006/relationships/hyperlink" Target="https://blog.csdn.net/houfengfei668/article/details/79619215" TargetMode="External"/><Relationship Id="rId2" Type="http://schemas.openxmlformats.org/officeDocument/2006/relationships/hyperlink" Target="https://www.cnblogs.com/sthinker/p/5965271.html" TargetMode="Externa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s://cloud.tencent.com/developer/article/1490531" TargetMode="External"/><Relationship Id="rId10" Type="http://schemas.openxmlformats.org/officeDocument/2006/relationships/hyperlink" Target="https://dantezhao.gitbooks.io/data-warehouse-in-action/" TargetMode="External"/><Relationship Id="rId1" Type="http://schemas.openxmlformats.org/officeDocument/2006/relationships/hyperlink" Target="https://vdisk.weibo.com/s/tKXtDCqAjCy6" TargetMode="Externa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mailto:huifumanlove@hotmail.com" TargetMode="External"/><Relationship Id="rId2" Type="http://schemas.openxmlformats.org/officeDocument/2006/relationships/hyperlink" Target="https://github.com/geercode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7065" y="5581538"/>
            <a:ext cx="67146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】【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建模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】【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架构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】【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维护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】【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实践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】【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建设步骤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汇报时间：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2019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年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11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汇报人：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geercode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7120" y="4605020"/>
            <a:ext cx="7220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数据仓库分享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498758" y="3268215"/>
            <a:ext cx="941212" cy="1217779"/>
            <a:chOff x="4287496" y="2867642"/>
            <a:chExt cx="2036763" cy="2635249"/>
          </a:xfrm>
        </p:grpSpPr>
        <p:sp>
          <p:nvSpPr>
            <p:cNvPr id="5" name="稻壳儿春秋广告/盗版必究        原创来源：http://chn.docer.com/works?userid=199329941#!/work_time"/>
            <p:cNvSpPr/>
            <p:nvPr/>
          </p:nvSpPr>
          <p:spPr bwMode="auto">
            <a:xfrm>
              <a:off x="4287496" y="3158154"/>
              <a:ext cx="1873250" cy="2344737"/>
            </a:xfrm>
            <a:custGeom>
              <a:avLst/>
              <a:gdLst>
                <a:gd name="T0" fmla="*/ 62 w 1279"/>
                <a:gd name="T1" fmla="*/ 800 h 1599"/>
                <a:gd name="T2" fmla="*/ 62 w 1279"/>
                <a:gd name="T3" fmla="*/ 1432 h 1599"/>
                <a:gd name="T4" fmla="*/ 165 w 1279"/>
                <a:gd name="T5" fmla="*/ 1536 h 1599"/>
                <a:gd name="T6" fmla="*/ 1109 w 1279"/>
                <a:gd name="T7" fmla="*/ 1536 h 1599"/>
                <a:gd name="T8" fmla="*/ 1216 w 1279"/>
                <a:gd name="T9" fmla="*/ 1430 h 1599"/>
                <a:gd name="T10" fmla="*/ 1216 w 1279"/>
                <a:gd name="T11" fmla="*/ 1288 h 1599"/>
                <a:gd name="T12" fmla="*/ 1246 w 1279"/>
                <a:gd name="T13" fmla="*/ 1248 h 1599"/>
                <a:gd name="T14" fmla="*/ 1278 w 1279"/>
                <a:gd name="T15" fmla="*/ 1286 h 1599"/>
                <a:gd name="T16" fmla="*/ 1278 w 1279"/>
                <a:gd name="T17" fmla="*/ 1442 h 1599"/>
                <a:gd name="T18" fmla="*/ 1121 w 1279"/>
                <a:gd name="T19" fmla="*/ 1599 h 1599"/>
                <a:gd name="T20" fmla="*/ 161 w 1279"/>
                <a:gd name="T21" fmla="*/ 1599 h 1599"/>
                <a:gd name="T22" fmla="*/ 0 w 1279"/>
                <a:gd name="T23" fmla="*/ 1436 h 1599"/>
                <a:gd name="T24" fmla="*/ 0 w 1279"/>
                <a:gd name="T25" fmla="*/ 172 h 1599"/>
                <a:gd name="T26" fmla="*/ 171 w 1279"/>
                <a:gd name="T27" fmla="*/ 0 h 1599"/>
                <a:gd name="T28" fmla="*/ 377 w 1279"/>
                <a:gd name="T29" fmla="*/ 0 h 1599"/>
                <a:gd name="T30" fmla="*/ 414 w 1279"/>
                <a:gd name="T31" fmla="*/ 31 h 1599"/>
                <a:gd name="T32" fmla="*/ 377 w 1279"/>
                <a:gd name="T33" fmla="*/ 63 h 1599"/>
                <a:gd name="T34" fmla="*/ 167 w 1279"/>
                <a:gd name="T35" fmla="*/ 63 h 1599"/>
                <a:gd name="T36" fmla="*/ 62 w 1279"/>
                <a:gd name="T37" fmla="*/ 168 h 1599"/>
                <a:gd name="T38" fmla="*/ 62 w 1279"/>
                <a:gd name="T39" fmla="*/ 80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9" h="1599">
                  <a:moveTo>
                    <a:pt x="62" y="800"/>
                  </a:moveTo>
                  <a:cubicBezTo>
                    <a:pt x="62" y="1011"/>
                    <a:pt x="62" y="1221"/>
                    <a:pt x="62" y="1432"/>
                  </a:cubicBezTo>
                  <a:cubicBezTo>
                    <a:pt x="62" y="1500"/>
                    <a:pt x="98" y="1536"/>
                    <a:pt x="165" y="1536"/>
                  </a:cubicBezTo>
                  <a:cubicBezTo>
                    <a:pt x="480" y="1536"/>
                    <a:pt x="795" y="1536"/>
                    <a:pt x="1109" y="1536"/>
                  </a:cubicBezTo>
                  <a:cubicBezTo>
                    <a:pt x="1181" y="1536"/>
                    <a:pt x="1215" y="1502"/>
                    <a:pt x="1216" y="1430"/>
                  </a:cubicBezTo>
                  <a:cubicBezTo>
                    <a:pt x="1216" y="1382"/>
                    <a:pt x="1216" y="1335"/>
                    <a:pt x="1216" y="1288"/>
                  </a:cubicBezTo>
                  <a:cubicBezTo>
                    <a:pt x="1216" y="1264"/>
                    <a:pt x="1228" y="1249"/>
                    <a:pt x="1246" y="1248"/>
                  </a:cubicBezTo>
                  <a:cubicBezTo>
                    <a:pt x="1265" y="1248"/>
                    <a:pt x="1278" y="1263"/>
                    <a:pt x="1278" y="1286"/>
                  </a:cubicBezTo>
                  <a:cubicBezTo>
                    <a:pt x="1279" y="1338"/>
                    <a:pt x="1279" y="1390"/>
                    <a:pt x="1278" y="1442"/>
                  </a:cubicBezTo>
                  <a:cubicBezTo>
                    <a:pt x="1277" y="1524"/>
                    <a:pt x="1202" y="1599"/>
                    <a:pt x="1121" y="1599"/>
                  </a:cubicBezTo>
                  <a:cubicBezTo>
                    <a:pt x="801" y="1599"/>
                    <a:pt x="481" y="1599"/>
                    <a:pt x="161" y="1599"/>
                  </a:cubicBezTo>
                  <a:cubicBezTo>
                    <a:pt x="73" y="1599"/>
                    <a:pt x="0" y="1524"/>
                    <a:pt x="0" y="1436"/>
                  </a:cubicBezTo>
                  <a:cubicBezTo>
                    <a:pt x="0" y="1014"/>
                    <a:pt x="0" y="593"/>
                    <a:pt x="0" y="172"/>
                  </a:cubicBezTo>
                  <a:cubicBezTo>
                    <a:pt x="0" y="72"/>
                    <a:pt x="71" y="1"/>
                    <a:pt x="171" y="0"/>
                  </a:cubicBezTo>
                  <a:cubicBezTo>
                    <a:pt x="239" y="0"/>
                    <a:pt x="308" y="0"/>
                    <a:pt x="377" y="0"/>
                  </a:cubicBezTo>
                  <a:cubicBezTo>
                    <a:pt x="399" y="1"/>
                    <a:pt x="414" y="12"/>
                    <a:pt x="414" y="31"/>
                  </a:cubicBezTo>
                  <a:cubicBezTo>
                    <a:pt x="415" y="50"/>
                    <a:pt x="400" y="63"/>
                    <a:pt x="377" y="63"/>
                  </a:cubicBezTo>
                  <a:cubicBezTo>
                    <a:pt x="307" y="63"/>
                    <a:pt x="237" y="63"/>
                    <a:pt x="167" y="63"/>
                  </a:cubicBezTo>
                  <a:cubicBezTo>
                    <a:pt x="98" y="63"/>
                    <a:pt x="62" y="99"/>
                    <a:pt x="62" y="168"/>
                  </a:cubicBezTo>
                  <a:cubicBezTo>
                    <a:pt x="62" y="379"/>
                    <a:pt x="62" y="589"/>
                    <a:pt x="62" y="80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/>
          </p:nvSpPr>
          <p:spPr bwMode="auto">
            <a:xfrm>
              <a:off x="5552734" y="3153392"/>
              <a:ext cx="608013" cy="1457324"/>
            </a:xfrm>
            <a:custGeom>
              <a:avLst/>
              <a:gdLst>
                <a:gd name="T0" fmla="*/ 352 w 415"/>
                <a:gd name="T1" fmla="*/ 556 h 994"/>
                <a:gd name="T2" fmla="*/ 352 w 415"/>
                <a:gd name="T3" fmla="*/ 168 h 994"/>
                <a:gd name="T4" fmla="*/ 248 w 415"/>
                <a:gd name="T5" fmla="*/ 66 h 994"/>
                <a:gd name="T6" fmla="*/ 48 w 415"/>
                <a:gd name="T7" fmla="*/ 66 h 994"/>
                <a:gd name="T8" fmla="*/ 30 w 415"/>
                <a:gd name="T9" fmla="*/ 66 h 994"/>
                <a:gd name="T10" fmla="*/ 0 w 415"/>
                <a:gd name="T11" fmla="*/ 35 h 994"/>
                <a:gd name="T12" fmla="*/ 30 w 415"/>
                <a:gd name="T13" fmla="*/ 4 h 994"/>
                <a:gd name="T14" fmla="*/ 268 w 415"/>
                <a:gd name="T15" fmla="*/ 5 h 994"/>
                <a:gd name="T16" fmla="*/ 414 w 415"/>
                <a:gd name="T17" fmla="*/ 165 h 994"/>
                <a:gd name="T18" fmla="*/ 414 w 415"/>
                <a:gd name="T19" fmla="*/ 955 h 994"/>
                <a:gd name="T20" fmla="*/ 383 w 415"/>
                <a:gd name="T21" fmla="*/ 994 h 994"/>
                <a:gd name="T22" fmla="*/ 352 w 415"/>
                <a:gd name="T23" fmla="*/ 954 h 994"/>
                <a:gd name="T24" fmla="*/ 352 w 415"/>
                <a:gd name="T25" fmla="*/ 556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5" h="994">
                  <a:moveTo>
                    <a:pt x="352" y="556"/>
                  </a:moveTo>
                  <a:cubicBezTo>
                    <a:pt x="352" y="427"/>
                    <a:pt x="352" y="297"/>
                    <a:pt x="352" y="168"/>
                  </a:cubicBezTo>
                  <a:cubicBezTo>
                    <a:pt x="351" y="102"/>
                    <a:pt x="315" y="66"/>
                    <a:pt x="248" y="66"/>
                  </a:cubicBezTo>
                  <a:cubicBezTo>
                    <a:pt x="182" y="66"/>
                    <a:pt x="115" y="66"/>
                    <a:pt x="48" y="66"/>
                  </a:cubicBezTo>
                  <a:cubicBezTo>
                    <a:pt x="42" y="66"/>
                    <a:pt x="36" y="66"/>
                    <a:pt x="30" y="66"/>
                  </a:cubicBezTo>
                  <a:cubicBezTo>
                    <a:pt x="13" y="64"/>
                    <a:pt x="0" y="51"/>
                    <a:pt x="0" y="35"/>
                  </a:cubicBezTo>
                  <a:cubicBezTo>
                    <a:pt x="0" y="19"/>
                    <a:pt x="12" y="4"/>
                    <a:pt x="30" y="4"/>
                  </a:cubicBezTo>
                  <a:cubicBezTo>
                    <a:pt x="109" y="3"/>
                    <a:pt x="189" y="0"/>
                    <a:pt x="268" y="5"/>
                  </a:cubicBezTo>
                  <a:cubicBezTo>
                    <a:pt x="349" y="9"/>
                    <a:pt x="414" y="84"/>
                    <a:pt x="414" y="165"/>
                  </a:cubicBezTo>
                  <a:cubicBezTo>
                    <a:pt x="415" y="429"/>
                    <a:pt x="414" y="692"/>
                    <a:pt x="414" y="955"/>
                  </a:cubicBezTo>
                  <a:cubicBezTo>
                    <a:pt x="414" y="979"/>
                    <a:pt x="402" y="994"/>
                    <a:pt x="383" y="994"/>
                  </a:cubicBezTo>
                  <a:cubicBezTo>
                    <a:pt x="364" y="994"/>
                    <a:pt x="352" y="979"/>
                    <a:pt x="352" y="954"/>
                  </a:cubicBezTo>
                  <a:cubicBezTo>
                    <a:pt x="352" y="821"/>
                    <a:pt x="352" y="689"/>
                    <a:pt x="352" y="55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4943134" y="2867642"/>
              <a:ext cx="561975" cy="476250"/>
            </a:xfrm>
            <a:custGeom>
              <a:avLst/>
              <a:gdLst>
                <a:gd name="T0" fmla="*/ 64 w 384"/>
                <a:gd name="T1" fmla="*/ 99 h 324"/>
                <a:gd name="T2" fmla="*/ 165 w 384"/>
                <a:gd name="T3" fmla="*/ 5 h 324"/>
                <a:gd name="T4" fmla="*/ 245 w 384"/>
                <a:gd name="T5" fmla="*/ 5 h 324"/>
                <a:gd name="T6" fmla="*/ 319 w 384"/>
                <a:gd name="T7" fmla="*/ 79 h 324"/>
                <a:gd name="T8" fmla="*/ 319 w 384"/>
                <a:gd name="T9" fmla="*/ 99 h 324"/>
                <a:gd name="T10" fmla="*/ 383 w 384"/>
                <a:gd name="T11" fmla="*/ 189 h 324"/>
                <a:gd name="T12" fmla="*/ 383 w 384"/>
                <a:gd name="T13" fmla="*/ 257 h 324"/>
                <a:gd name="T14" fmla="*/ 316 w 384"/>
                <a:gd name="T15" fmla="*/ 324 h 324"/>
                <a:gd name="T16" fmla="*/ 70 w 384"/>
                <a:gd name="T17" fmla="*/ 324 h 324"/>
                <a:gd name="T18" fmla="*/ 1 w 384"/>
                <a:gd name="T19" fmla="*/ 255 h 324"/>
                <a:gd name="T20" fmla="*/ 1 w 384"/>
                <a:gd name="T21" fmla="*/ 181 h 324"/>
                <a:gd name="T22" fmla="*/ 64 w 384"/>
                <a:gd name="T23" fmla="*/ 99 h 324"/>
                <a:gd name="T24" fmla="*/ 64 w 384"/>
                <a:gd name="T25" fmla="*/ 260 h 324"/>
                <a:gd name="T26" fmla="*/ 319 w 384"/>
                <a:gd name="T27" fmla="*/ 260 h 324"/>
                <a:gd name="T28" fmla="*/ 319 w 384"/>
                <a:gd name="T29" fmla="*/ 166 h 324"/>
                <a:gd name="T30" fmla="*/ 64 w 384"/>
                <a:gd name="T31" fmla="*/ 166 h 324"/>
                <a:gd name="T32" fmla="*/ 64 w 384"/>
                <a:gd name="T33" fmla="*/ 260 h 324"/>
                <a:gd name="T34" fmla="*/ 256 w 384"/>
                <a:gd name="T35" fmla="*/ 70 h 324"/>
                <a:gd name="T36" fmla="*/ 129 w 384"/>
                <a:gd name="T37" fmla="*/ 70 h 324"/>
                <a:gd name="T38" fmla="*/ 129 w 384"/>
                <a:gd name="T39" fmla="*/ 100 h 324"/>
                <a:gd name="T40" fmla="*/ 256 w 384"/>
                <a:gd name="T41" fmla="*/ 100 h 324"/>
                <a:gd name="T42" fmla="*/ 256 w 384"/>
                <a:gd name="T43" fmla="*/ 7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4" h="324">
                  <a:moveTo>
                    <a:pt x="64" y="99"/>
                  </a:moveTo>
                  <a:cubicBezTo>
                    <a:pt x="60" y="25"/>
                    <a:pt x="96" y="0"/>
                    <a:pt x="165" y="5"/>
                  </a:cubicBezTo>
                  <a:cubicBezTo>
                    <a:pt x="191" y="7"/>
                    <a:pt x="218" y="5"/>
                    <a:pt x="245" y="5"/>
                  </a:cubicBezTo>
                  <a:cubicBezTo>
                    <a:pt x="292" y="5"/>
                    <a:pt x="319" y="32"/>
                    <a:pt x="319" y="79"/>
                  </a:cubicBezTo>
                  <a:cubicBezTo>
                    <a:pt x="319" y="86"/>
                    <a:pt x="319" y="93"/>
                    <a:pt x="319" y="99"/>
                  </a:cubicBezTo>
                  <a:cubicBezTo>
                    <a:pt x="372" y="117"/>
                    <a:pt x="384" y="133"/>
                    <a:pt x="383" y="189"/>
                  </a:cubicBezTo>
                  <a:cubicBezTo>
                    <a:pt x="383" y="211"/>
                    <a:pt x="384" y="234"/>
                    <a:pt x="383" y="257"/>
                  </a:cubicBezTo>
                  <a:cubicBezTo>
                    <a:pt x="383" y="295"/>
                    <a:pt x="354" y="324"/>
                    <a:pt x="316" y="324"/>
                  </a:cubicBezTo>
                  <a:cubicBezTo>
                    <a:pt x="234" y="324"/>
                    <a:pt x="152" y="324"/>
                    <a:pt x="70" y="324"/>
                  </a:cubicBezTo>
                  <a:cubicBezTo>
                    <a:pt x="29" y="324"/>
                    <a:pt x="1" y="295"/>
                    <a:pt x="1" y="255"/>
                  </a:cubicBezTo>
                  <a:cubicBezTo>
                    <a:pt x="0" y="230"/>
                    <a:pt x="1" y="205"/>
                    <a:pt x="1" y="181"/>
                  </a:cubicBezTo>
                  <a:cubicBezTo>
                    <a:pt x="1" y="132"/>
                    <a:pt x="16" y="112"/>
                    <a:pt x="64" y="99"/>
                  </a:cubicBezTo>
                  <a:close/>
                  <a:moveTo>
                    <a:pt x="64" y="260"/>
                  </a:moveTo>
                  <a:cubicBezTo>
                    <a:pt x="151" y="260"/>
                    <a:pt x="235" y="260"/>
                    <a:pt x="319" y="260"/>
                  </a:cubicBezTo>
                  <a:cubicBezTo>
                    <a:pt x="319" y="228"/>
                    <a:pt x="319" y="197"/>
                    <a:pt x="319" y="166"/>
                  </a:cubicBezTo>
                  <a:cubicBezTo>
                    <a:pt x="234" y="166"/>
                    <a:pt x="149" y="166"/>
                    <a:pt x="64" y="166"/>
                  </a:cubicBezTo>
                  <a:cubicBezTo>
                    <a:pt x="64" y="198"/>
                    <a:pt x="64" y="228"/>
                    <a:pt x="64" y="260"/>
                  </a:cubicBezTo>
                  <a:close/>
                  <a:moveTo>
                    <a:pt x="256" y="70"/>
                  </a:moveTo>
                  <a:cubicBezTo>
                    <a:pt x="212" y="70"/>
                    <a:pt x="170" y="70"/>
                    <a:pt x="129" y="70"/>
                  </a:cubicBezTo>
                  <a:cubicBezTo>
                    <a:pt x="129" y="81"/>
                    <a:pt x="129" y="90"/>
                    <a:pt x="129" y="100"/>
                  </a:cubicBezTo>
                  <a:cubicBezTo>
                    <a:pt x="172" y="100"/>
                    <a:pt x="213" y="100"/>
                    <a:pt x="256" y="100"/>
                  </a:cubicBezTo>
                  <a:cubicBezTo>
                    <a:pt x="256" y="90"/>
                    <a:pt x="256" y="80"/>
                    <a:pt x="256" y="7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稻壳儿春秋广告/盗版必究        原创来源：http://chn.docer.com/works?userid=199329941#!/work_time"/>
            <p:cNvSpPr/>
            <p:nvPr/>
          </p:nvSpPr>
          <p:spPr bwMode="auto">
            <a:xfrm>
              <a:off x="5260634" y="4580554"/>
              <a:ext cx="1063625" cy="719137"/>
            </a:xfrm>
            <a:custGeom>
              <a:avLst/>
              <a:gdLst>
                <a:gd name="T0" fmla="*/ 277 w 726"/>
                <a:gd name="T1" fmla="*/ 413 h 491"/>
                <a:gd name="T2" fmla="*/ 291 w 726"/>
                <a:gd name="T3" fmla="*/ 391 h 491"/>
                <a:gd name="T4" fmla="*/ 659 w 726"/>
                <a:gd name="T5" fmla="*/ 24 h 491"/>
                <a:gd name="T6" fmla="*/ 675 w 726"/>
                <a:gd name="T7" fmla="*/ 9 h 491"/>
                <a:gd name="T8" fmla="*/ 713 w 726"/>
                <a:gd name="T9" fmla="*/ 12 h 491"/>
                <a:gd name="T10" fmla="*/ 718 w 726"/>
                <a:gd name="T11" fmla="*/ 51 h 491"/>
                <a:gd name="T12" fmla="*/ 705 w 726"/>
                <a:gd name="T13" fmla="*/ 66 h 491"/>
                <a:gd name="T14" fmla="*/ 303 w 726"/>
                <a:gd name="T15" fmla="*/ 467 h 491"/>
                <a:gd name="T16" fmla="*/ 243 w 726"/>
                <a:gd name="T17" fmla="*/ 468 h 491"/>
                <a:gd name="T18" fmla="*/ 19 w 726"/>
                <a:gd name="T19" fmla="*/ 244 h 491"/>
                <a:gd name="T20" fmla="*/ 13 w 726"/>
                <a:gd name="T21" fmla="*/ 196 h 491"/>
                <a:gd name="T22" fmla="*/ 64 w 726"/>
                <a:gd name="T23" fmla="*/ 201 h 491"/>
                <a:gd name="T24" fmla="*/ 255 w 726"/>
                <a:gd name="T25" fmla="*/ 392 h 491"/>
                <a:gd name="T26" fmla="*/ 277 w 726"/>
                <a:gd name="T27" fmla="*/ 41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6" h="491">
                  <a:moveTo>
                    <a:pt x="277" y="413"/>
                  </a:moveTo>
                  <a:cubicBezTo>
                    <a:pt x="282" y="405"/>
                    <a:pt x="286" y="397"/>
                    <a:pt x="291" y="391"/>
                  </a:cubicBezTo>
                  <a:cubicBezTo>
                    <a:pt x="414" y="269"/>
                    <a:pt x="536" y="146"/>
                    <a:pt x="659" y="24"/>
                  </a:cubicBezTo>
                  <a:cubicBezTo>
                    <a:pt x="664" y="19"/>
                    <a:pt x="669" y="13"/>
                    <a:pt x="675" y="9"/>
                  </a:cubicBezTo>
                  <a:cubicBezTo>
                    <a:pt x="688" y="0"/>
                    <a:pt x="702" y="1"/>
                    <a:pt x="713" y="12"/>
                  </a:cubicBezTo>
                  <a:cubicBezTo>
                    <a:pt x="724" y="24"/>
                    <a:pt x="726" y="37"/>
                    <a:pt x="718" y="51"/>
                  </a:cubicBezTo>
                  <a:cubicBezTo>
                    <a:pt x="715" y="56"/>
                    <a:pt x="709" y="61"/>
                    <a:pt x="705" y="66"/>
                  </a:cubicBezTo>
                  <a:cubicBezTo>
                    <a:pt x="571" y="199"/>
                    <a:pt x="437" y="333"/>
                    <a:pt x="303" y="467"/>
                  </a:cubicBezTo>
                  <a:cubicBezTo>
                    <a:pt x="279" y="491"/>
                    <a:pt x="266" y="491"/>
                    <a:pt x="243" y="468"/>
                  </a:cubicBezTo>
                  <a:cubicBezTo>
                    <a:pt x="168" y="394"/>
                    <a:pt x="94" y="319"/>
                    <a:pt x="19" y="244"/>
                  </a:cubicBezTo>
                  <a:cubicBezTo>
                    <a:pt x="1" y="226"/>
                    <a:pt x="0" y="210"/>
                    <a:pt x="13" y="196"/>
                  </a:cubicBezTo>
                  <a:cubicBezTo>
                    <a:pt x="27" y="181"/>
                    <a:pt x="46" y="183"/>
                    <a:pt x="64" y="201"/>
                  </a:cubicBezTo>
                  <a:cubicBezTo>
                    <a:pt x="127" y="265"/>
                    <a:pt x="191" y="328"/>
                    <a:pt x="255" y="392"/>
                  </a:cubicBezTo>
                  <a:cubicBezTo>
                    <a:pt x="260" y="397"/>
                    <a:pt x="266" y="403"/>
                    <a:pt x="277" y="41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稻壳儿春秋广告/盗版必究        原创来源：http://chn.docer.com/works?userid=199329941#!/work_time"/>
            <p:cNvSpPr/>
            <p:nvPr/>
          </p:nvSpPr>
          <p:spPr bwMode="auto">
            <a:xfrm>
              <a:off x="5038384" y="3813792"/>
              <a:ext cx="746125" cy="95250"/>
            </a:xfrm>
            <a:custGeom>
              <a:avLst/>
              <a:gdLst>
                <a:gd name="T0" fmla="*/ 254 w 510"/>
                <a:gd name="T1" fmla="*/ 63 h 64"/>
                <a:gd name="T2" fmla="*/ 38 w 510"/>
                <a:gd name="T3" fmla="*/ 62 h 64"/>
                <a:gd name="T4" fmla="*/ 6 w 510"/>
                <a:gd name="T5" fmla="*/ 48 h 64"/>
                <a:gd name="T6" fmla="*/ 4 w 510"/>
                <a:gd name="T7" fmla="*/ 19 h 64"/>
                <a:gd name="T8" fmla="*/ 36 w 510"/>
                <a:gd name="T9" fmla="*/ 1 h 64"/>
                <a:gd name="T10" fmla="*/ 256 w 510"/>
                <a:gd name="T11" fmla="*/ 0 h 64"/>
                <a:gd name="T12" fmla="*/ 470 w 510"/>
                <a:gd name="T13" fmla="*/ 0 h 64"/>
                <a:gd name="T14" fmla="*/ 510 w 510"/>
                <a:gd name="T15" fmla="*/ 32 h 64"/>
                <a:gd name="T16" fmla="*/ 470 w 510"/>
                <a:gd name="T17" fmla="*/ 63 h 64"/>
                <a:gd name="T18" fmla="*/ 254 w 510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64">
                  <a:moveTo>
                    <a:pt x="254" y="63"/>
                  </a:moveTo>
                  <a:cubicBezTo>
                    <a:pt x="182" y="63"/>
                    <a:pt x="110" y="64"/>
                    <a:pt x="38" y="62"/>
                  </a:cubicBezTo>
                  <a:cubicBezTo>
                    <a:pt x="27" y="62"/>
                    <a:pt x="13" y="56"/>
                    <a:pt x="6" y="48"/>
                  </a:cubicBezTo>
                  <a:cubicBezTo>
                    <a:pt x="1" y="42"/>
                    <a:pt x="0" y="25"/>
                    <a:pt x="4" y="19"/>
                  </a:cubicBezTo>
                  <a:cubicBezTo>
                    <a:pt x="11" y="10"/>
                    <a:pt x="25" y="1"/>
                    <a:pt x="36" y="1"/>
                  </a:cubicBezTo>
                  <a:cubicBezTo>
                    <a:pt x="109" y="0"/>
                    <a:pt x="183" y="0"/>
                    <a:pt x="256" y="0"/>
                  </a:cubicBezTo>
                  <a:cubicBezTo>
                    <a:pt x="327" y="0"/>
                    <a:pt x="398" y="0"/>
                    <a:pt x="470" y="0"/>
                  </a:cubicBezTo>
                  <a:cubicBezTo>
                    <a:pt x="495" y="0"/>
                    <a:pt x="510" y="12"/>
                    <a:pt x="510" y="32"/>
                  </a:cubicBezTo>
                  <a:cubicBezTo>
                    <a:pt x="510" y="51"/>
                    <a:pt x="495" y="63"/>
                    <a:pt x="470" y="63"/>
                  </a:cubicBezTo>
                  <a:cubicBezTo>
                    <a:pt x="398" y="63"/>
                    <a:pt x="326" y="63"/>
                    <a:pt x="254" y="6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5036796" y="4142404"/>
              <a:ext cx="746125" cy="93662"/>
            </a:xfrm>
            <a:custGeom>
              <a:avLst/>
              <a:gdLst>
                <a:gd name="T0" fmla="*/ 256 w 510"/>
                <a:gd name="T1" fmla="*/ 0 h 63"/>
                <a:gd name="T2" fmla="*/ 472 w 510"/>
                <a:gd name="T3" fmla="*/ 1 h 63"/>
                <a:gd name="T4" fmla="*/ 497 w 510"/>
                <a:gd name="T5" fmla="*/ 7 h 63"/>
                <a:gd name="T6" fmla="*/ 509 w 510"/>
                <a:gd name="T7" fmla="*/ 40 h 63"/>
                <a:gd name="T8" fmla="*/ 476 w 510"/>
                <a:gd name="T9" fmla="*/ 63 h 63"/>
                <a:gd name="T10" fmla="*/ 292 w 510"/>
                <a:gd name="T11" fmla="*/ 63 h 63"/>
                <a:gd name="T12" fmla="*/ 44 w 510"/>
                <a:gd name="T13" fmla="*/ 63 h 63"/>
                <a:gd name="T14" fmla="*/ 38 w 510"/>
                <a:gd name="T15" fmla="*/ 63 h 63"/>
                <a:gd name="T16" fmla="*/ 1 w 510"/>
                <a:gd name="T17" fmla="*/ 31 h 63"/>
                <a:gd name="T18" fmla="*/ 38 w 510"/>
                <a:gd name="T19" fmla="*/ 0 h 63"/>
                <a:gd name="T20" fmla="*/ 202 w 510"/>
                <a:gd name="T21" fmla="*/ 0 h 63"/>
                <a:gd name="T22" fmla="*/ 256 w 510"/>
                <a:gd name="T23" fmla="*/ 0 h 63"/>
                <a:gd name="T24" fmla="*/ 256 w 510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0" h="63">
                  <a:moveTo>
                    <a:pt x="256" y="0"/>
                  </a:moveTo>
                  <a:cubicBezTo>
                    <a:pt x="328" y="0"/>
                    <a:pt x="400" y="0"/>
                    <a:pt x="472" y="1"/>
                  </a:cubicBezTo>
                  <a:cubicBezTo>
                    <a:pt x="481" y="1"/>
                    <a:pt x="493" y="2"/>
                    <a:pt x="497" y="7"/>
                  </a:cubicBezTo>
                  <a:cubicBezTo>
                    <a:pt x="504" y="16"/>
                    <a:pt x="510" y="30"/>
                    <a:pt x="509" y="40"/>
                  </a:cubicBezTo>
                  <a:cubicBezTo>
                    <a:pt x="507" y="56"/>
                    <a:pt x="492" y="63"/>
                    <a:pt x="476" y="63"/>
                  </a:cubicBezTo>
                  <a:cubicBezTo>
                    <a:pt x="415" y="63"/>
                    <a:pt x="353" y="63"/>
                    <a:pt x="292" y="63"/>
                  </a:cubicBezTo>
                  <a:cubicBezTo>
                    <a:pt x="209" y="63"/>
                    <a:pt x="127" y="63"/>
                    <a:pt x="44" y="63"/>
                  </a:cubicBezTo>
                  <a:cubicBezTo>
                    <a:pt x="42" y="63"/>
                    <a:pt x="40" y="63"/>
                    <a:pt x="38" y="63"/>
                  </a:cubicBezTo>
                  <a:cubicBezTo>
                    <a:pt x="15" y="63"/>
                    <a:pt x="0" y="50"/>
                    <a:pt x="1" y="31"/>
                  </a:cubicBezTo>
                  <a:cubicBezTo>
                    <a:pt x="1" y="13"/>
                    <a:pt x="16" y="0"/>
                    <a:pt x="38" y="0"/>
                  </a:cubicBezTo>
                  <a:cubicBezTo>
                    <a:pt x="93" y="0"/>
                    <a:pt x="147" y="0"/>
                    <a:pt x="202" y="0"/>
                  </a:cubicBezTo>
                  <a:cubicBezTo>
                    <a:pt x="220" y="0"/>
                    <a:pt x="238" y="0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 bwMode="auto">
            <a:xfrm>
              <a:off x="5038384" y="4471016"/>
              <a:ext cx="746125" cy="93662"/>
            </a:xfrm>
            <a:custGeom>
              <a:avLst/>
              <a:gdLst>
                <a:gd name="T0" fmla="*/ 254 w 510"/>
                <a:gd name="T1" fmla="*/ 63 h 63"/>
                <a:gd name="T2" fmla="*/ 40 w 510"/>
                <a:gd name="T3" fmla="*/ 63 h 63"/>
                <a:gd name="T4" fmla="*/ 0 w 510"/>
                <a:gd name="T5" fmla="*/ 32 h 63"/>
                <a:gd name="T6" fmla="*/ 40 w 510"/>
                <a:gd name="T7" fmla="*/ 0 h 63"/>
                <a:gd name="T8" fmla="*/ 472 w 510"/>
                <a:gd name="T9" fmla="*/ 0 h 63"/>
                <a:gd name="T10" fmla="*/ 510 w 510"/>
                <a:gd name="T11" fmla="*/ 32 h 63"/>
                <a:gd name="T12" fmla="*/ 472 w 510"/>
                <a:gd name="T13" fmla="*/ 63 h 63"/>
                <a:gd name="T14" fmla="*/ 254 w 510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63">
                  <a:moveTo>
                    <a:pt x="254" y="63"/>
                  </a:moveTo>
                  <a:cubicBezTo>
                    <a:pt x="183" y="63"/>
                    <a:pt x="112" y="63"/>
                    <a:pt x="40" y="63"/>
                  </a:cubicBezTo>
                  <a:cubicBezTo>
                    <a:pt x="15" y="63"/>
                    <a:pt x="0" y="51"/>
                    <a:pt x="0" y="32"/>
                  </a:cubicBezTo>
                  <a:cubicBezTo>
                    <a:pt x="0" y="12"/>
                    <a:pt x="15" y="0"/>
                    <a:pt x="40" y="0"/>
                  </a:cubicBezTo>
                  <a:cubicBezTo>
                    <a:pt x="184" y="0"/>
                    <a:pt x="328" y="0"/>
                    <a:pt x="472" y="0"/>
                  </a:cubicBezTo>
                  <a:cubicBezTo>
                    <a:pt x="495" y="0"/>
                    <a:pt x="510" y="13"/>
                    <a:pt x="510" y="32"/>
                  </a:cubicBezTo>
                  <a:cubicBezTo>
                    <a:pt x="510" y="50"/>
                    <a:pt x="495" y="63"/>
                    <a:pt x="472" y="63"/>
                  </a:cubicBezTo>
                  <a:cubicBezTo>
                    <a:pt x="399" y="63"/>
                    <a:pt x="327" y="63"/>
                    <a:pt x="254" y="6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4662146" y="4412279"/>
              <a:ext cx="185738" cy="184150"/>
            </a:xfrm>
            <a:custGeom>
              <a:avLst/>
              <a:gdLst>
                <a:gd name="T0" fmla="*/ 63 w 127"/>
                <a:gd name="T1" fmla="*/ 126 h 126"/>
                <a:gd name="T2" fmla="*/ 0 w 127"/>
                <a:gd name="T3" fmla="*/ 63 h 126"/>
                <a:gd name="T4" fmla="*/ 61 w 127"/>
                <a:gd name="T5" fmla="*/ 1 h 126"/>
                <a:gd name="T6" fmla="*/ 126 w 127"/>
                <a:gd name="T7" fmla="*/ 62 h 126"/>
                <a:gd name="T8" fmla="*/ 63 w 127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6">
                  <a:moveTo>
                    <a:pt x="63" y="126"/>
                  </a:moveTo>
                  <a:cubicBezTo>
                    <a:pt x="33" y="126"/>
                    <a:pt x="0" y="94"/>
                    <a:pt x="0" y="63"/>
                  </a:cubicBezTo>
                  <a:cubicBezTo>
                    <a:pt x="0" y="33"/>
                    <a:pt x="31" y="1"/>
                    <a:pt x="61" y="1"/>
                  </a:cubicBezTo>
                  <a:cubicBezTo>
                    <a:pt x="92" y="0"/>
                    <a:pt x="126" y="31"/>
                    <a:pt x="126" y="62"/>
                  </a:cubicBezTo>
                  <a:cubicBezTo>
                    <a:pt x="127" y="92"/>
                    <a:pt x="95" y="125"/>
                    <a:pt x="63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4660559" y="3755054"/>
              <a:ext cx="187325" cy="184150"/>
            </a:xfrm>
            <a:custGeom>
              <a:avLst/>
              <a:gdLst>
                <a:gd name="T0" fmla="*/ 64 w 128"/>
                <a:gd name="T1" fmla="*/ 126 h 126"/>
                <a:gd name="T2" fmla="*/ 1 w 128"/>
                <a:gd name="T3" fmla="*/ 63 h 126"/>
                <a:gd name="T4" fmla="*/ 65 w 128"/>
                <a:gd name="T5" fmla="*/ 1 h 126"/>
                <a:gd name="T6" fmla="*/ 127 w 128"/>
                <a:gd name="T7" fmla="*/ 62 h 126"/>
                <a:gd name="T8" fmla="*/ 64 w 12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64" y="126"/>
                  </a:moveTo>
                  <a:cubicBezTo>
                    <a:pt x="33" y="126"/>
                    <a:pt x="0" y="93"/>
                    <a:pt x="1" y="63"/>
                  </a:cubicBezTo>
                  <a:cubicBezTo>
                    <a:pt x="1" y="32"/>
                    <a:pt x="33" y="0"/>
                    <a:pt x="65" y="1"/>
                  </a:cubicBezTo>
                  <a:cubicBezTo>
                    <a:pt x="94" y="1"/>
                    <a:pt x="127" y="32"/>
                    <a:pt x="127" y="62"/>
                  </a:cubicBezTo>
                  <a:cubicBezTo>
                    <a:pt x="128" y="93"/>
                    <a:pt x="95" y="125"/>
                    <a:pt x="64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4660559" y="4083667"/>
              <a:ext cx="187325" cy="184150"/>
            </a:xfrm>
            <a:custGeom>
              <a:avLst/>
              <a:gdLst>
                <a:gd name="T0" fmla="*/ 64 w 128"/>
                <a:gd name="T1" fmla="*/ 126 h 126"/>
                <a:gd name="T2" fmla="*/ 1 w 128"/>
                <a:gd name="T3" fmla="*/ 63 h 126"/>
                <a:gd name="T4" fmla="*/ 65 w 128"/>
                <a:gd name="T5" fmla="*/ 1 h 126"/>
                <a:gd name="T6" fmla="*/ 127 w 128"/>
                <a:gd name="T7" fmla="*/ 62 h 126"/>
                <a:gd name="T8" fmla="*/ 64 w 12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64" y="126"/>
                  </a:moveTo>
                  <a:cubicBezTo>
                    <a:pt x="33" y="126"/>
                    <a:pt x="0" y="93"/>
                    <a:pt x="1" y="63"/>
                  </a:cubicBezTo>
                  <a:cubicBezTo>
                    <a:pt x="1" y="32"/>
                    <a:pt x="34" y="0"/>
                    <a:pt x="65" y="1"/>
                  </a:cubicBezTo>
                  <a:cubicBezTo>
                    <a:pt x="95" y="1"/>
                    <a:pt x="127" y="33"/>
                    <a:pt x="127" y="62"/>
                  </a:cubicBezTo>
                  <a:cubicBezTo>
                    <a:pt x="128" y="93"/>
                    <a:pt x="95" y="126"/>
                    <a:pt x="64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" name="稻壳儿春秋广告/盗版必究        原创来源：http://chn.docer.com/works?userid=199329941#!/work_time" descr="图片包含 电子产品, 计算机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" b="6667"/>
          <a:stretch>
            <a:fillRect/>
          </a:stretch>
        </p:blipFill>
        <p:spPr>
          <a:xfrm>
            <a:off x="0" y="1106170"/>
            <a:ext cx="12192000" cy="5732145"/>
          </a:xfrm>
          <a:prstGeom prst="rect">
            <a:avLst/>
          </a:prstGeom>
        </p:spPr>
      </p:pic>
      <p:sp>
        <p:nvSpPr>
          <p:cNvPr id="17" name="稻壳儿春秋广告/盗版必究        原创来源：http://chn.docer.com/works?userid=199329941#!/work_time"/>
          <p:cNvSpPr txBox="1"/>
          <p:nvPr/>
        </p:nvSpPr>
        <p:spPr>
          <a:xfrm>
            <a:off x="6788150" y="4036695"/>
            <a:ext cx="4331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数仓建模的方法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 txBox="1"/>
          <p:nvPr/>
        </p:nvSpPr>
        <p:spPr>
          <a:xfrm>
            <a:off x="6787897" y="3205443"/>
            <a:ext cx="5075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800" dirty="0">
                <a:solidFill>
                  <a:srgbClr val="4E6F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800" dirty="0">
                <a:solidFill>
                  <a:srgbClr val="4E6F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zh-CN" altLang="en-US" sz="4800" dirty="0">
              <a:solidFill>
                <a:srgbClr val="4E6FC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Bill </a:t>
            </a:r>
            <a:r>
              <a:rPr lang="en-US" altLang="zh-CN" dirty="0" err="1"/>
              <a:t>Inmon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Ralph Kimball</a:t>
            </a:r>
            <a:endParaRPr lang="en-US" altLang="zh-CN" dirty="0"/>
          </a:p>
          <a:p>
            <a:r>
              <a:rPr lang="zh-CN" altLang="en-US" dirty="0"/>
              <a:t>范式</a:t>
            </a:r>
            <a:endParaRPr lang="en-US" altLang="zh-CN" dirty="0"/>
          </a:p>
          <a:p>
            <a:pPr lvl="1"/>
            <a:r>
              <a:rPr lang="zh-CN" altLang="en-US" dirty="0"/>
              <a:t>第一范式</a:t>
            </a:r>
            <a:r>
              <a:rPr lang="en-US" altLang="zh-CN" dirty="0"/>
              <a:t>(1NF):</a:t>
            </a:r>
            <a:r>
              <a:rPr lang="zh-CN" altLang="en-US" dirty="0"/>
              <a:t>字段不可分割</a:t>
            </a:r>
            <a:endParaRPr lang="en-US" altLang="zh-CN" dirty="0"/>
          </a:p>
          <a:p>
            <a:pPr lvl="1"/>
            <a:r>
              <a:rPr lang="zh-CN" altLang="en-US" dirty="0"/>
              <a:t>第二范式</a:t>
            </a:r>
            <a:r>
              <a:rPr lang="en-US" altLang="zh-CN" dirty="0"/>
              <a:t>(2NF):</a:t>
            </a:r>
            <a:r>
              <a:rPr lang="zh-CN" altLang="en-US" dirty="0"/>
              <a:t>主键、外键为无意义的唯一</a:t>
            </a:r>
            <a:r>
              <a:rPr lang="en-US" altLang="zh-CN" dirty="0"/>
              <a:t>id</a:t>
            </a:r>
            <a:endParaRPr lang="en-US" altLang="zh-CN" dirty="0"/>
          </a:p>
          <a:p>
            <a:pPr lvl="1"/>
            <a:r>
              <a:rPr lang="zh-CN" altLang="en-US" dirty="0"/>
              <a:t>第三范式</a:t>
            </a:r>
            <a:r>
              <a:rPr lang="en-US" altLang="zh-CN" dirty="0"/>
              <a:t>(3NF):</a:t>
            </a:r>
            <a:r>
              <a:rPr lang="zh-CN" altLang="en-US" dirty="0"/>
              <a:t>不可重复存储</a:t>
            </a:r>
            <a:r>
              <a:rPr lang="en-US" altLang="zh-CN" dirty="0"/>
              <a:t>,</a:t>
            </a:r>
            <a:r>
              <a:rPr lang="zh-CN" altLang="en-US" dirty="0"/>
              <a:t>所有数据都可以由推断得到</a:t>
            </a:r>
            <a:endParaRPr lang="en-US" altLang="zh-CN" dirty="0"/>
          </a:p>
          <a:p>
            <a:r>
              <a:rPr lang="zh-CN" altLang="en-US" dirty="0"/>
              <a:t>事务系统建模：第三范式</a:t>
            </a:r>
            <a:r>
              <a:rPr lang="en-US" altLang="zh-CN" dirty="0"/>
              <a:t>+</a:t>
            </a:r>
            <a:r>
              <a:rPr lang="zh-CN" altLang="en-US" dirty="0"/>
              <a:t>为事务速度添加的轻度冗余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维度建模</a:t>
            </a:r>
            <a:r>
              <a:rPr lang="en-US" altLang="zh-CN" dirty="0"/>
              <a:t>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主题：分析的内容集合</a:t>
            </a:r>
            <a:endParaRPr lang="en-US" altLang="zh-CN" dirty="0"/>
          </a:p>
          <a:p>
            <a:r>
              <a:rPr lang="zh-CN" altLang="en-US" dirty="0"/>
              <a:t>事实：分析的内容</a:t>
            </a:r>
            <a:endParaRPr lang="en-US" altLang="zh-CN" dirty="0"/>
          </a:p>
          <a:p>
            <a:r>
              <a:rPr lang="zh-CN" altLang="en-US" dirty="0"/>
              <a:t>维度：分析内容的角度</a:t>
            </a:r>
            <a:endParaRPr lang="en-US" altLang="zh-CN" dirty="0"/>
          </a:p>
          <a:p>
            <a:r>
              <a:rPr lang="zh-CN" altLang="en-US" dirty="0"/>
              <a:t>度量：分析内容的属性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维度建模</a:t>
            </a:r>
            <a:r>
              <a:rPr lang="en-US" altLang="zh-CN" dirty="0"/>
              <a:t>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星型模型</a:t>
            </a:r>
            <a:r>
              <a:rPr lang="en-US" altLang="zh-CN" dirty="0"/>
              <a:t>:</a:t>
            </a:r>
            <a:r>
              <a:rPr lang="zh-CN" altLang="en-US" dirty="0"/>
              <a:t>围绕一个事实众多个单层维度</a:t>
            </a:r>
            <a:endParaRPr lang="en-US" altLang="zh-CN" dirty="0"/>
          </a:p>
          <a:p>
            <a:r>
              <a:rPr lang="zh-CN" altLang="en-US" dirty="0"/>
              <a:t>雪花模型</a:t>
            </a:r>
            <a:r>
              <a:rPr lang="en-US" altLang="zh-CN" dirty="0"/>
              <a:t>:</a:t>
            </a:r>
            <a:r>
              <a:rPr lang="zh-CN" altLang="en-US" dirty="0"/>
              <a:t>围绕一个事实众多维度，维度中存在子维度</a:t>
            </a:r>
            <a:endParaRPr lang="en-US" altLang="zh-CN" dirty="0"/>
          </a:p>
          <a:p>
            <a:r>
              <a:rPr lang="zh-CN" altLang="en-US" dirty="0"/>
              <a:t>星座模型</a:t>
            </a:r>
            <a:r>
              <a:rPr lang="en-US" altLang="zh-CN" dirty="0"/>
              <a:t>:</a:t>
            </a:r>
            <a:r>
              <a:rPr lang="zh-CN" altLang="en-US" dirty="0"/>
              <a:t>拥有多个事实表，共享众多维度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星型模型与雪花模型示例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7" y="1939874"/>
            <a:ext cx="5267325" cy="36195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72" y="2158949"/>
            <a:ext cx="5267325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星座模型示例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64" y="2101389"/>
            <a:ext cx="5070271" cy="265522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表设计</a:t>
            </a:r>
            <a:r>
              <a:rPr lang="en-US" altLang="zh-CN" dirty="0"/>
              <a:t>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全量表：全量保存抽取数据</a:t>
            </a:r>
            <a:endParaRPr lang="en-US" altLang="zh-CN" dirty="0"/>
          </a:p>
          <a:p>
            <a:r>
              <a:rPr lang="zh-CN" altLang="en-US" dirty="0"/>
              <a:t>增量表：保存时间段内变化数据</a:t>
            </a:r>
            <a:endParaRPr lang="en-US" altLang="zh-CN" dirty="0"/>
          </a:p>
          <a:p>
            <a:r>
              <a:rPr lang="zh-CN" altLang="en-US" dirty="0"/>
              <a:t>快照表：保存时间点的全量数据</a:t>
            </a:r>
            <a:endParaRPr lang="en-US" altLang="zh-CN" dirty="0"/>
          </a:p>
          <a:p>
            <a:r>
              <a:rPr lang="zh-CN" altLang="en-US" dirty="0"/>
              <a:t>拉链表：保存所有历史数据变更记录，链末为真实数据</a:t>
            </a:r>
            <a:endParaRPr lang="en-US" altLang="zh-CN" dirty="0"/>
          </a:p>
          <a:p>
            <a:r>
              <a:rPr lang="zh-CN" altLang="en-US" dirty="0"/>
              <a:t>流水表：保存数据记录变化，所有数据均为真实数据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拉链表示意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64" y="1808557"/>
            <a:ext cx="9178272" cy="411407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表设计</a:t>
            </a:r>
            <a:r>
              <a:rPr lang="en-US" altLang="zh-CN" dirty="0"/>
              <a:t>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事实表：分析内容</a:t>
            </a:r>
            <a:endParaRPr lang="en-US" altLang="zh-CN" dirty="0"/>
          </a:p>
          <a:p>
            <a:pPr lvl="1"/>
            <a:r>
              <a:rPr lang="zh-CN" altLang="en-US" dirty="0"/>
              <a:t>事务型：产生了一般不再发生变化</a:t>
            </a:r>
            <a:endParaRPr lang="en-US" altLang="zh-CN" dirty="0"/>
          </a:p>
          <a:p>
            <a:pPr lvl="1"/>
            <a:r>
              <a:rPr lang="zh-CN" altLang="en-US" dirty="0"/>
              <a:t>周期型：产生了以后状态会发生变化</a:t>
            </a:r>
            <a:endParaRPr lang="en-US" altLang="zh-CN" dirty="0"/>
          </a:p>
          <a:p>
            <a:r>
              <a:rPr lang="zh-CN" altLang="en-US" dirty="0"/>
              <a:t>维度表：分析角度</a:t>
            </a:r>
            <a:endParaRPr lang="en-US" altLang="zh-CN" dirty="0"/>
          </a:p>
          <a:p>
            <a:r>
              <a:rPr lang="zh-CN" altLang="en-US" dirty="0"/>
              <a:t>聚合表：计算得出的聚合数据</a:t>
            </a:r>
            <a:endParaRPr lang="en-US" altLang="zh-CN" dirty="0"/>
          </a:p>
          <a:p>
            <a:r>
              <a:rPr lang="zh-CN" altLang="en-US" dirty="0"/>
              <a:t>宽表：由事实表冗余众多个维度字段数据产生的优化查询的表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数据量估计与分库分表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逻辑模型与物理模型</a:t>
            </a:r>
            <a:endParaRPr lang="en-US" altLang="zh-CN" dirty="0"/>
          </a:p>
          <a:p>
            <a:r>
              <a:rPr lang="zh-CN" altLang="en-US" dirty="0"/>
              <a:t>热数据与冷数据</a:t>
            </a:r>
            <a:endParaRPr lang="en-US" altLang="zh-CN" dirty="0"/>
          </a:p>
          <a:p>
            <a:r>
              <a:rPr lang="zh-CN" altLang="en-US" dirty="0"/>
              <a:t>空间换时间</a:t>
            </a:r>
            <a:endParaRPr lang="en-US" altLang="zh-CN" dirty="0"/>
          </a:p>
          <a:p>
            <a:r>
              <a:rPr lang="zh-CN" altLang="en-US" dirty="0"/>
              <a:t>优化读</a:t>
            </a:r>
            <a:r>
              <a:rPr lang="en-US" altLang="zh-CN" dirty="0"/>
              <a:t>vs</a:t>
            </a:r>
            <a:r>
              <a:rPr lang="zh-CN" altLang="en-US" dirty="0"/>
              <a:t>优化写</a:t>
            </a:r>
            <a:endParaRPr lang="en-US" altLang="zh-CN" dirty="0"/>
          </a:p>
          <a:p>
            <a:r>
              <a:rPr lang="zh-CN" altLang="en-US" dirty="0"/>
              <a:t>典型值</a:t>
            </a:r>
            <a:endParaRPr lang="en-US" altLang="zh-CN" dirty="0"/>
          </a:p>
          <a:p>
            <a:pPr lvl="1"/>
            <a:r>
              <a:rPr lang="en-US" altLang="zh-CN" dirty="0" err="1"/>
              <a:t>Mysql</a:t>
            </a:r>
            <a:r>
              <a:rPr lang="zh-CN" altLang="en-US" dirty="0"/>
              <a:t>联表查询表上限在</a:t>
            </a:r>
            <a:r>
              <a:rPr lang="en-US" altLang="zh-CN" dirty="0"/>
              <a:t>2000w…3000w</a:t>
            </a:r>
            <a:r>
              <a:rPr lang="zh-CN" altLang="en-US" dirty="0"/>
              <a:t>条之间，视索引与表约束的情况而定，单表查询</a:t>
            </a:r>
            <a:r>
              <a:rPr lang="en-US" altLang="zh-CN" dirty="0"/>
              <a:t>5.7</a:t>
            </a:r>
            <a:r>
              <a:rPr lang="zh-CN" altLang="en-US" dirty="0"/>
              <a:t>以上</a:t>
            </a:r>
            <a:r>
              <a:rPr lang="en-US" altLang="zh-CN" dirty="0"/>
              <a:t>2</a:t>
            </a:r>
            <a:r>
              <a:rPr lang="zh-CN" altLang="en-US" dirty="0"/>
              <a:t>亿条也没有太大问题，没有更多的经验</a:t>
            </a:r>
            <a:endParaRPr lang="en-US" altLang="zh-CN" dirty="0"/>
          </a:p>
          <a:p>
            <a:pPr lvl="1"/>
            <a:r>
              <a:rPr lang="zh-CN" altLang="en-US" dirty="0"/>
              <a:t>分库方式：业务决定领域与主题来聚集表</a:t>
            </a:r>
            <a:endParaRPr lang="en-US" altLang="zh-CN" dirty="0"/>
          </a:p>
          <a:p>
            <a:pPr lvl="1"/>
            <a:r>
              <a:rPr lang="zh-CN" altLang="en-US" dirty="0"/>
              <a:t>垂直分表：热数据与冷数据、字段大小</a:t>
            </a:r>
            <a:endParaRPr lang="en-US" altLang="zh-CN" dirty="0"/>
          </a:p>
          <a:p>
            <a:pPr lvl="1"/>
            <a:r>
              <a:rPr lang="zh-CN" altLang="en-US" dirty="0"/>
              <a:t>水平分表方式：</a:t>
            </a:r>
            <a:r>
              <a:rPr lang="en-US" altLang="zh-CN" dirty="0"/>
              <a:t>1.</a:t>
            </a:r>
            <a:r>
              <a:rPr lang="zh-CN" altLang="en-US" dirty="0"/>
              <a:t>按时间分表；</a:t>
            </a:r>
            <a:r>
              <a:rPr lang="en-US" altLang="zh-CN" dirty="0"/>
              <a:t>2.</a:t>
            </a:r>
            <a:r>
              <a:rPr lang="zh-CN" altLang="en-US" dirty="0"/>
              <a:t>按</a:t>
            </a:r>
            <a:r>
              <a:rPr lang="en-US" altLang="zh-CN" dirty="0"/>
              <a:t>ID</a:t>
            </a:r>
            <a:r>
              <a:rPr lang="zh-CN" altLang="en-US" dirty="0"/>
              <a:t>区间范围分表；</a:t>
            </a:r>
            <a:r>
              <a:rPr lang="en-US" altLang="zh-CN" dirty="0"/>
              <a:t>3.</a:t>
            </a:r>
            <a:r>
              <a:rPr lang="zh-CN" altLang="en-US" dirty="0"/>
              <a:t>取模分表；</a:t>
            </a:r>
            <a:r>
              <a:rPr lang="en-US" altLang="zh-CN" dirty="0"/>
              <a:t>4.hash</a:t>
            </a:r>
            <a:r>
              <a:rPr lang="zh-CN" altLang="en-US" dirty="0"/>
              <a:t>分表</a:t>
            </a:r>
            <a:r>
              <a:rPr lang="en-US" altLang="zh-CN" dirty="0"/>
              <a:t>(</a:t>
            </a:r>
            <a:r>
              <a:rPr lang="zh-CN" altLang="en-US" dirty="0"/>
              <a:t>一致性哈希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分布式系统的</a:t>
            </a:r>
            <a:r>
              <a:rPr lang="en-US" altLang="zh-CN" dirty="0"/>
              <a:t>ID</a:t>
            </a:r>
            <a:r>
              <a:rPr lang="zh-CN" altLang="en-US" dirty="0"/>
              <a:t>生成：</a:t>
            </a:r>
            <a:r>
              <a:rPr lang="en-US" altLang="zh-CN" dirty="0"/>
              <a:t>1.uuid</a:t>
            </a:r>
            <a:r>
              <a:rPr lang="zh-CN" altLang="en-US" dirty="0"/>
              <a:t>；</a:t>
            </a:r>
            <a:r>
              <a:rPr lang="en-US" altLang="zh-CN" dirty="0"/>
              <a:t>2.snowflake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498758" y="3268215"/>
            <a:ext cx="941212" cy="1217779"/>
            <a:chOff x="4287496" y="2867642"/>
            <a:chExt cx="2036763" cy="2635249"/>
          </a:xfrm>
        </p:grpSpPr>
        <p:sp>
          <p:nvSpPr>
            <p:cNvPr id="5" name="稻壳儿春秋广告/盗版必究        原创来源：http://chn.docer.com/works?userid=199329941#!/work_time"/>
            <p:cNvSpPr/>
            <p:nvPr/>
          </p:nvSpPr>
          <p:spPr bwMode="auto">
            <a:xfrm>
              <a:off x="4287496" y="3158154"/>
              <a:ext cx="1873250" cy="2344737"/>
            </a:xfrm>
            <a:custGeom>
              <a:avLst/>
              <a:gdLst>
                <a:gd name="T0" fmla="*/ 62 w 1279"/>
                <a:gd name="T1" fmla="*/ 800 h 1599"/>
                <a:gd name="T2" fmla="*/ 62 w 1279"/>
                <a:gd name="T3" fmla="*/ 1432 h 1599"/>
                <a:gd name="T4" fmla="*/ 165 w 1279"/>
                <a:gd name="T5" fmla="*/ 1536 h 1599"/>
                <a:gd name="T6" fmla="*/ 1109 w 1279"/>
                <a:gd name="T7" fmla="*/ 1536 h 1599"/>
                <a:gd name="T8" fmla="*/ 1216 w 1279"/>
                <a:gd name="T9" fmla="*/ 1430 h 1599"/>
                <a:gd name="T10" fmla="*/ 1216 w 1279"/>
                <a:gd name="T11" fmla="*/ 1288 h 1599"/>
                <a:gd name="T12" fmla="*/ 1246 w 1279"/>
                <a:gd name="T13" fmla="*/ 1248 h 1599"/>
                <a:gd name="T14" fmla="*/ 1278 w 1279"/>
                <a:gd name="T15" fmla="*/ 1286 h 1599"/>
                <a:gd name="T16" fmla="*/ 1278 w 1279"/>
                <a:gd name="T17" fmla="*/ 1442 h 1599"/>
                <a:gd name="T18" fmla="*/ 1121 w 1279"/>
                <a:gd name="T19" fmla="*/ 1599 h 1599"/>
                <a:gd name="T20" fmla="*/ 161 w 1279"/>
                <a:gd name="T21" fmla="*/ 1599 h 1599"/>
                <a:gd name="T22" fmla="*/ 0 w 1279"/>
                <a:gd name="T23" fmla="*/ 1436 h 1599"/>
                <a:gd name="T24" fmla="*/ 0 w 1279"/>
                <a:gd name="T25" fmla="*/ 172 h 1599"/>
                <a:gd name="T26" fmla="*/ 171 w 1279"/>
                <a:gd name="T27" fmla="*/ 0 h 1599"/>
                <a:gd name="T28" fmla="*/ 377 w 1279"/>
                <a:gd name="T29" fmla="*/ 0 h 1599"/>
                <a:gd name="T30" fmla="*/ 414 w 1279"/>
                <a:gd name="T31" fmla="*/ 31 h 1599"/>
                <a:gd name="T32" fmla="*/ 377 w 1279"/>
                <a:gd name="T33" fmla="*/ 63 h 1599"/>
                <a:gd name="T34" fmla="*/ 167 w 1279"/>
                <a:gd name="T35" fmla="*/ 63 h 1599"/>
                <a:gd name="T36" fmla="*/ 62 w 1279"/>
                <a:gd name="T37" fmla="*/ 168 h 1599"/>
                <a:gd name="T38" fmla="*/ 62 w 1279"/>
                <a:gd name="T39" fmla="*/ 80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9" h="1599">
                  <a:moveTo>
                    <a:pt x="62" y="800"/>
                  </a:moveTo>
                  <a:cubicBezTo>
                    <a:pt x="62" y="1011"/>
                    <a:pt x="62" y="1221"/>
                    <a:pt x="62" y="1432"/>
                  </a:cubicBezTo>
                  <a:cubicBezTo>
                    <a:pt x="62" y="1500"/>
                    <a:pt x="98" y="1536"/>
                    <a:pt x="165" y="1536"/>
                  </a:cubicBezTo>
                  <a:cubicBezTo>
                    <a:pt x="480" y="1536"/>
                    <a:pt x="795" y="1536"/>
                    <a:pt x="1109" y="1536"/>
                  </a:cubicBezTo>
                  <a:cubicBezTo>
                    <a:pt x="1181" y="1536"/>
                    <a:pt x="1215" y="1502"/>
                    <a:pt x="1216" y="1430"/>
                  </a:cubicBezTo>
                  <a:cubicBezTo>
                    <a:pt x="1216" y="1382"/>
                    <a:pt x="1216" y="1335"/>
                    <a:pt x="1216" y="1288"/>
                  </a:cubicBezTo>
                  <a:cubicBezTo>
                    <a:pt x="1216" y="1264"/>
                    <a:pt x="1228" y="1249"/>
                    <a:pt x="1246" y="1248"/>
                  </a:cubicBezTo>
                  <a:cubicBezTo>
                    <a:pt x="1265" y="1248"/>
                    <a:pt x="1278" y="1263"/>
                    <a:pt x="1278" y="1286"/>
                  </a:cubicBezTo>
                  <a:cubicBezTo>
                    <a:pt x="1279" y="1338"/>
                    <a:pt x="1279" y="1390"/>
                    <a:pt x="1278" y="1442"/>
                  </a:cubicBezTo>
                  <a:cubicBezTo>
                    <a:pt x="1277" y="1524"/>
                    <a:pt x="1202" y="1599"/>
                    <a:pt x="1121" y="1599"/>
                  </a:cubicBezTo>
                  <a:cubicBezTo>
                    <a:pt x="801" y="1599"/>
                    <a:pt x="481" y="1599"/>
                    <a:pt x="161" y="1599"/>
                  </a:cubicBezTo>
                  <a:cubicBezTo>
                    <a:pt x="73" y="1599"/>
                    <a:pt x="0" y="1524"/>
                    <a:pt x="0" y="1436"/>
                  </a:cubicBezTo>
                  <a:cubicBezTo>
                    <a:pt x="0" y="1014"/>
                    <a:pt x="0" y="593"/>
                    <a:pt x="0" y="172"/>
                  </a:cubicBezTo>
                  <a:cubicBezTo>
                    <a:pt x="0" y="72"/>
                    <a:pt x="71" y="1"/>
                    <a:pt x="171" y="0"/>
                  </a:cubicBezTo>
                  <a:cubicBezTo>
                    <a:pt x="239" y="0"/>
                    <a:pt x="308" y="0"/>
                    <a:pt x="377" y="0"/>
                  </a:cubicBezTo>
                  <a:cubicBezTo>
                    <a:pt x="399" y="1"/>
                    <a:pt x="414" y="12"/>
                    <a:pt x="414" y="31"/>
                  </a:cubicBezTo>
                  <a:cubicBezTo>
                    <a:pt x="415" y="50"/>
                    <a:pt x="400" y="63"/>
                    <a:pt x="377" y="63"/>
                  </a:cubicBezTo>
                  <a:cubicBezTo>
                    <a:pt x="307" y="63"/>
                    <a:pt x="237" y="63"/>
                    <a:pt x="167" y="63"/>
                  </a:cubicBezTo>
                  <a:cubicBezTo>
                    <a:pt x="98" y="63"/>
                    <a:pt x="62" y="99"/>
                    <a:pt x="62" y="168"/>
                  </a:cubicBezTo>
                  <a:cubicBezTo>
                    <a:pt x="62" y="379"/>
                    <a:pt x="62" y="589"/>
                    <a:pt x="62" y="80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/>
          </p:nvSpPr>
          <p:spPr bwMode="auto">
            <a:xfrm>
              <a:off x="5552734" y="3153392"/>
              <a:ext cx="608013" cy="1457324"/>
            </a:xfrm>
            <a:custGeom>
              <a:avLst/>
              <a:gdLst>
                <a:gd name="T0" fmla="*/ 352 w 415"/>
                <a:gd name="T1" fmla="*/ 556 h 994"/>
                <a:gd name="T2" fmla="*/ 352 w 415"/>
                <a:gd name="T3" fmla="*/ 168 h 994"/>
                <a:gd name="T4" fmla="*/ 248 w 415"/>
                <a:gd name="T5" fmla="*/ 66 h 994"/>
                <a:gd name="T6" fmla="*/ 48 w 415"/>
                <a:gd name="T7" fmla="*/ 66 h 994"/>
                <a:gd name="T8" fmla="*/ 30 w 415"/>
                <a:gd name="T9" fmla="*/ 66 h 994"/>
                <a:gd name="T10" fmla="*/ 0 w 415"/>
                <a:gd name="T11" fmla="*/ 35 h 994"/>
                <a:gd name="T12" fmla="*/ 30 w 415"/>
                <a:gd name="T13" fmla="*/ 4 h 994"/>
                <a:gd name="T14" fmla="*/ 268 w 415"/>
                <a:gd name="T15" fmla="*/ 5 h 994"/>
                <a:gd name="T16" fmla="*/ 414 w 415"/>
                <a:gd name="T17" fmla="*/ 165 h 994"/>
                <a:gd name="T18" fmla="*/ 414 w 415"/>
                <a:gd name="T19" fmla="*/ 955 h 994"/>
                <a:gd name="T20" fmla="*/ 383 w 415"/>
                <a:gd name="T21" fmla="*/ 994 h 994"/>
                <a:gd name="T22" fmla="*/ 352 w 415"/>
                <a:gd name="T23" fmla="*/ 954 h 994"/>
                <a:gd name="T24" fmla="*/ 352 w 415"/>
                <a:gd name="T25" fmla="*/ 556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5" h="994">
                  <a:moveTo>
                    <a:pt x="352" y="556"/>
                  </a:moveTo>
                  <a:cubicBezTo>
                    <a:pt x="352" y="427"/>
                    <a:pt x="352" y="297"/>
                    <a:pt x="352" y="168"/>
                  </a:cubicBezTo>
                  <a:cubicBezTo>
                    <a:pt x="351" y="102"/>
                    <a:pt x="315" y="66"/>
                    <a:pt x="248" y="66"/>
                  </a:cubicBezTo>
                  <a:cubicBezTo>
                    <a:pt x="182" y="66"/>
                    <a:pt x="115" y="66"/>
                    <a:pt x="48" y="66"/>
                  </a:cubicBezTo>
                  <a:cubicBezTo>
                    <a:pt x="42" y="66"/>
                    <a:pt x="36" y="66"/>
                    <a:pt x="30" y="66"/>
                  </a:cubicBezTo>
                  <a:cubicBezTo>
                    <a:pt x="13" y="64"/>
                    <a:pt x="0" y="51"/>
                    <a:pt x="0" y="35"/>
                  </a:cubicBezTo>
                  <a:cubicBezTo>
                    <a:pt x="0" y="19"/>
                    <a:pt x="12" y="4"/>
                    <a:pt x="30" y="4"/>
                  </a:cubicBezTo>
                  <a:cubicBezTo>
                    <a:pt x="109" y="3"/>
                    <a:pt x="189" y="0"/>
                    <a:pt x="268" y="5"/>
                  </a:cubicBezTo>
                  <a:cubicBezTo>
                    <a:pt x="349" y="9"/>
                    <a:pt x="414" y="84"/>
                    <a:pt x="414" y="165"/>
                  </a:cubicBezTo>
                  <a:cubicBezTo>
                    <a:pt x="415" y="429"/>
                    <a:pt x="414" y="692"/>
                    <a:pt x="414" y="955"/>
                  </a:cubicBezTo>
                  <a:cubicBezTo>
                    <a:pt x="414" y="979"/>
                    <a:pt x="402" y="994"/>
                    <a:pt x="383" y="994"/>
                  </a:cubicBezTo>
                  <a:cubicBezTo>
                    <a:pt x="364" y="994"/>
                    <a:pt x="352" y="979"/>
                    <a:pt x="352" y="954"/>
                  </a:cubicBezTo>
                  <a:cubicBezTo>
                    <a:pt x="352" y="821"/>
                    <a:pt x="352" y="689"/>
                    <a:pt x="352" y="55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4943134" y="2867642"/>
              <a:ext cx="561975" cy="476250"/>
            </a:xfrm>
            <a:custGeom>
              <a:avLst/>
              <a:gdLst>
                <a:gd name="T0" fmla="*/ 64 w 384"/>
                <a:gd name="T1" fmla="*/ 99 h 324"/>
                <a:gd name="T2" fmla="*/ 165 w 384"/>
                <a:gd name="T3" fmla="*/ 5 h 324"/>
                <a:gd name="T4" fmla="*/ 245 w 384"/>
                <a:gd name="T5" fmla="*/ 5 h 324"/>
                <a:gd name="T6" fmla="*/ 319 w 384"/>
                <a:gd name="T7" fmla="*/ 79 h 324"/>
                <a:gd name="T8" fmla="*/ 319 w 384"/>
                <a:gd name="T9" fmla="*/ 99 h 324"/>
                <a:gd name="T10" fmla="*/ 383 w 384"/>
                <a:gd name="T11" fmla="*/ 189 h 324"/>
                <a:gd name="T12" fmla="*/ 383 w 384"/>
                <a:gd name="T13" fmla="*/ 257 h 324"/>
                <a:gd name="T14" fmla="*/ 316 w 384"/>
                <a:gd name="T15" fmla="*/ 324 h 324"/>
                <a:gd name="T16" fmla="*/ 70 w 384"/>
                <a:gd name="T17" fmla="*/ 324 h 324"/>
                <a:gd name="T18" fmla="*/ 1 w 384"/>
                <a:gd name="T19" fmla="*/ 255 h 324"/>
                <a:gd name="T20" fmla="*/ 1 w 384"/>
                <a:gd name="T21" fmla="*/ 181 h 324"/>
                <a:gd name="T22" fmla="*/ 64 w 384"/>
                <a:gd name="T23" fmla="*/ 99 h 324"/>
                <a:gd name="T24" fmla="*/ 64 w 384"/>
                <a:gd name="T25" fmla="*/ 260 h 324"/>
                <a:gd name="T26" fmla="*/ 319 w 384"/>
                <a:gd name="T27" fmla="*/ 260 h 324"/>
                <a:gd name="T28" fmla="*/ 319 w 384"/>
                <a:gd name="T29" fmla="*/ 166 h 324"/>
                <a:gd name="T30" fmla="*/ 64 w 384"/>
                <a:gd name="T31" fmla="*/ 166 h 324"/>
                <a:gd name="T32" fmla="*/ 64 w 384"/>
                <a:gd name="T33" fmla="*/ 260 h 324"/>
                <a:gd name="T34" fmla="*/ 256 w 384"/>
                <a:gd name="T35" fmla="*/ 70 h 324"/>
                <a:gd name="T36" fmla="*/ 129 w 384"/>
                <a:gd name="T37" fmla="*/ 70 h 324"/>
                <a:gd name="T38" fmla="*/ 129 w 384"/>
                <a:gd name="T39" fmla="*/ 100 h 324"/>
                <a:gd name="T40" fmla="*/ 256 w 384"/>
                <a:gd name="T41" fmla="*/ 100 h 324"/>
                <a:gd name="T42" fmla="*/ 256 w 384"/>
                <a:gd name="T43" fmla="*/ 7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4" h="324">
                  <a:moveTo>
                    <a:pt x="64" y="99"/>
                  </a:moveTo>
                  <a:cubicBezTo>
                    <a:pt x="60" y="25"/>
                    <a:pt x="96" y="0"/>
                    <a:pt x="165" y="5"/>
                  </a:cubicBezTo>
                  <a:cubicBezTo>
                    <a:pt x="191" y="7"/>
                    <a:pt x="218" y="5"/>
                    <a:pt x="245" y="5"/>
                  </a:cubicBezTo>
                  <a:cubicBezTo>
                    <a:pt x="292" y="5"/>
                    <a:pt x="319" y="32"/>
                    <a:pt x="319" y="79"/>
                  </a:cubicBezTo>
                  <a:cubicBezTo>
                    <a:pt x="319" y="86"/>
                    <a:pt x="319" y="93"/>
                    <a:pt x="319" y="99"/>
                  </a:cubicBezTo>
                  <a:cubicBezTo>
                    <a:pt x="372" y="117"/>
                    <a:pt x="384" y="133"/>
                    <a:pt x="383" y="189"/>
                  </a:cubicBezTo>
                  <a:cubicBezTo>
                    <a:pt x="383" y="211"/>
                    <a:pt x="384" y="234"/>
                    <a:pt x="383" y="257"/>
                  </a:cubicBezTo>
                  <a:cubicBezTo>
                    <a:pt x="383" y="295"/>
                    <a:pt x="354" y="324"/>
                    <a:pt x="316" y="324"/>
                  </a:cubicBezTo>
                  <a:cubicBezTo>
                    <a:pt x="234" y="324"/>
                    <a:pt x="152" y="324"/>
                    <a:pt x="70" y="324"/>
                  </a:cubicBezTo>
                  <a:cubicBezTo>
                    <a:pt x="29" y="324"/>
                    <a:pt x="1" y="295"/>
                    <a:pt x="1" y="255"/>
                  </a:cubicBezTo>
                  <a:cubicBezTo>
                    <a:pt x="0" y="230"/>
                    <a:pt x="1" y="205"/>
                    <a:pt x="1" y="181"/>
                  </a:cubicBezTo>
                  <a:cubicBezTo>
                    <a:pt x="1" y="132"/>
                    <a:pt x="16" y="112"/>
                    <a:pt x="64" y="99"/>
                  </a:cubicBezTo>
                  <a:close/>
                  <a:moveTo>
                    <a:pt x="64" y="260"/>
                  </a:moveTo>
                  <a:cubicBezTo>
                    <a:pt x="151" y="260"/>
                    <a:pt x="235" y="260"/>
                    <a:pt x="319" y="260"/>
                  </a:cubicBezTo>
                  <a:cubicBezTo>
                    <a:pt x="319" y="228"/>
                    <a:pt x="319" y="197"/>
                    <a:pt x="319" y="166"/>
                  </a:cubicBezTo>
                  <a:cubicBezTo>
                    <a:pt x="234" y="166"/>
                    <a:pt x="149" y="166"/>
                    <a:pt x="64" y="166"/>
                  </a:cubicBezTo>
                  <a:cubicBezTo>
                    <a:pt x="64" y="198"/>
                    <a:pt x="64" y="228"/>
                    <a:pt x="64" y="260"/>
                  </a:cubicBezTo>
                  <a:close/>
                  <a:moveTo>
                    <a:pt x="256" y="70"/>
                  </a:moveTo>
                  <a:cubicBezTo>
                    <a:pt x="212" y="70"/>
                    <a:pt x="170" y="70"/>
                    <a:pt x="129" y="70"/>
                  </a:cubicBezTo>
                  <a:cubicBezTo>
                    <a:pt x="129" y="81"/>
                    <a:pt x="129" y="90"/>
                    <a:pt x="129" y="100"/>
                  </a:cubicBezTo>
                  <a:cubicBezTo>
                    <a:pt x="172" y="100"/>
                    <a:pt x="213" y="100"/>
                    <a:pt x="256" y="100"/>
                  </a:cubicBezTo>
                  <a:cubicBezTo>
                    <a:pt x="256" y="90"/>
                    <a:pt x="256" y="80"/>
                    <a:pt x="256" y="7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稻壳儿春秋广告/盗版必究        原创来源：http://chn.docer.com/works?userid=199329941#!/work_time"/>
            <p:cNvSpPr/>
            <p:nvPr/>
          </p:nvSpPr>
          <p:spPr bwMode="auto">
            <a:xfrm>
              <a:off x="5260634" y="4580554"/>
              <a:ext cx="1063625" cy="719137"/>
            </a:xfrm>
            <a:custGeom>
              <a:avLst/>
              <a:gdLst>
                <a:gd name="T0" fmla="*/ 277 w 726"/>
                <a:gd name="T1" fmla="*/ 413 h 491"/>
                <a:gd name="T2" fmla="*/ 291 w 726"/>
                <a:gd name="T3" fmla="*/ 391 h 491"/>
                <a:gd name="T4" fmla="*/ 659 w 726"/>
                <a:gd name="T5" fmla="*/ 24 h 491"/>
                <a:gd name="T6" fmla="*/ 675 w 726"/>
                <a:gd name="T7" fmla="*/ 9 h 491"/>
                <a:gd name="T8" fmla="*/ 713 w 726"/>
                <a:gd name="T9" fmla="*/ 12 h 491"/>
                <a:gd name="T10" fmla="*/ 718 w 726"/>
                <a:gd name="T11" fmla="*/ 51 h 491"/>
                <a:gd name="T12" fmla="*/ 705 w 726"/>
                <a:gd name="T13" fmla="*/ 66 h 491"/>
                <a:gd name="T14" fmla="*/ 303 w 726"/>
                <a:gd name="T15" fmla="*/ 467 h 491"/>
                <a:gd name="T16" fmla="*/ 243 w 726"/>
                <a:gd name="T17" fmla="*/ 468 h 491"/>
                <a:gd name="T18" fmla="*/ 19 w 726"/>
                <a:gd name="T19" fmla="*/ 244 h 491"/>
                <a:gd name="T20" fmla="*/ 13 w 726"/>
                <a:gd name="T21" fmla="*/ 196 h 491"/>
                <a:gd name="T22" fmla="*/ 64 w 726"/>
                <a:gd name="T23" fmla="*/ 201 h 491"/>
                <a:gd name="T24" fmla="*/ 255 w 726"/>
                <a:gd name="T25" fmla="*/ 392 h 491"/>
                <a:gd name="T26" fmla="*/ 277 w 726"/>
                <a:gd name="T27" fmla="*/ 41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6" h="491">
                  <a:moveTo>
                    <a:pt x="277" y="413"/>
                  </a:moveTo>
                  <a:cubicBezTo>
                    <a:pt x="282" y="405"/>
                    <a:pt x="286" y="397"/>
                    <a:pt x="291" y="391"/>
                  </a:cubicBezTo>
                  <a:cubicBezTo>
                    <a:pt x="414" y="269"/>
                    <a:pt x="536" y="146"/>
                    <a:pt x="659" y="24"/>
                  </a:cubicBezTo>
                  <a:cubicBezTo>
                    <a:pt x="664" y="19"/>
                    <a:pt x="669" y="13"/>
                    <a:pt x="675" y="9"/>
                  </a:cubicBezTo>
                  <a:cubicBezTo>
                    <a:pt x="688" y="0"/>
                    <a:pt x="702" y="1"/>
                    <a:pt x="713" y="12"/>
                  </a:cubicBezTo>
                  <a:cubicBezTo>
                    <a:pt x="724" y="24"/>
                    <a:pt x="726" y="37"/>
                    <a:pt x="718" y="51"/>
                  </a:cubicBezTo>
                  <a:cubicBezTo>
                    <a:pt x="715" y="56"/>
                    <a:pt x="709" y="61"/>
                    <a:pt x="705" y="66"/>
                  </a:cubicBezTo>
                  <a:cubicBezTo>
                    <a:pt x="571" y="199"/>
                    <a:pt x="437" y="333"/>
                    <a:pt x="303" y="467"/>
                  </a:cubicBezTo>
                  <a:cubicBezTo>
                    <a:pt x="279" y="491"/>
                    <a:pt x="266" y="491"/>
                    <a:pt x="243" y="468"/>
                  </a:cubicBezTo>
                  <a:cubicBezTo>
                    <a:pt x="168" y="394"/>
                    <a:pt x="94" y="319"/>
                    <a:pt x="19" y="244"/>
                  </a:cubicBezTo>
                  <a:cubicBezTo>
                    <a:pt x="1" y="226"/>
                    <a:pt x="0" y="210"/>
                    <a:pt x="13" y="196"/>
                  </a:cubicBezTo>
                  <a:cubicBezTo>
                    <a:pt x="27" y="181"/>
                    <a:pt x="46" y="183"/>
                    <a:pt x="64" y="201"/>
                  </a:cubicBezTo>
                  <a:cubicBezTo>
                    <a:pt x="127" y="265"/>
                    <a:pt x="191" y="328"/>
                    <a:pt x="255" y="392"/>
                  </a:cubicBezTo>
                  <a:cubicBezTo>
                    <a:pt x="260" y="397"/>
                    <a:pt x="266" y="403"/>
                    <a:pt x="277" y="41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稻壳儿春秋广告/盗版必究        原创来源：http://chn.docer.com/works?userid=199329941#!/work_time"/>
            <p:cNvSpPr/>
            <p:nvPr/>
          </p:nvSpPr>
          <p:spPr bwMode="auto">
            <a:xfrm>
              <a:off x="5038384" y="3813792"/>
              <a:ext cx="746125" cy="95250"/>
            </a:xfrm>
            <a:custGeom>
              <a:avLst/>
              <a:gdLst>
                <a:gd name="T0" fmla="*/ 254 w 510"/>
                <a:gd name="T1" fmla="*/ 63 h 64"/>
                <a:gd name="T2" fmla="*/ 38 w 510"/>
                <a:gd name="T3" fmla="*/ 62 h 64"/>
                <a:gd name="T4" fmla="*/ 6 w 510"/>
                <a:gd name="T5" fmla="*/ 48 h 64"/>
                <a:gd name="T6" fmla="*/ 4 w 510"/>
                <a:gd name="T7" fmla="*/ 19 h 64"/>
                <a:gd name="T8" fmla="*/ 36 w 510"/>
                <a:gd name="T9" fmla="*/ 1 h 64"/>
                <a:gd name="T10" fmla="*/ 256 w 510"/>
                <a:gd name="T11" fmla="*/ 0 h 64"/>
                <a:gd name="T12" fmla="*/ 470 w 510"/>
                <a:gd name="T13" fmla="*/ 0 h 64"/>
                <a:gd name="T14" fmla="*/ 510 w 510"/>
                <a:gd name="T15" fmla="*/ 32 h 64"/>
                <a:gd name="T16" fmla="*/ 470 w 510"/>
                <a:gd name="T17" fmla="*/ 63 h 64"/>
                <a:gd name="T18" fmla="*/ 254 w 510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64">
                  <a:moveTo>
                    <a:pt x="254" y="63"/>
                  </a:moveTo>
                  <a:cubicBezTo>
                    <a:pt x="182" y="63"/>
                    <a:pt x="110" y="64"/>
                    <a:pt x="38" y="62"/>
                  </a:cubicBezTo>
                  <a:cubicBezTo>
                    <a:pt x="27" y="62"/>
                    <a:pt x="13" y="56"/>
                    <a:pt x="6" y="48"/>
                  </a:cubicBezTo>
                  <a:cubicBezTo>
                    <a:pt x="1" y="42"/>
                    <a:pt x="0" y="25"/>
                    <a:pt x="4" y="19"/>
                  </a:cubicBezTo>
                  <a:cubicBezTo>
                    <a:pt x="11" y="10"/>
                    <a:pt x="25" y="1"/>
                    <a:pt x="36" y="1"/>
                  </a:cubicBezTo>
                  <a:cubicBezTo>
                    <a:pt x="109" y="0"/>
                    <a:pt x="183" y="0"/>
                    <a:pt x="256" y="0"/>
                  </a:cubicBezTo>
                  <a:cubicBezTo>
                    <a:pt x="327" y="0"/>
                    <a:pt x="398" y="0"/>
                    <a:pt x="470" y="0"/>
                  </a:cubicBezTo>
                  <a:cubicBezTo>
                    <a:pt x="495" y="0"/>
                    <a:pt x="510" y="12"/>
                    <a:pt x="510" y="32"/>
                  </a:cubicBezTo>
                  <a:cubicBezTo>
                    <a:pt x="510" y="51"/>
                    <a:pt x="495" y="63"/>
                    <a:pt x="470" y="63"/>
                  </a:cubicBezTo>
                  <a:cubicBezTo>
                    <a:pt x="398" y="63"/>
                    <a:pt x="326" y="63"/>
                    <a:pt x="254" y="6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5036796" y="4142404"/>
              <a:ext cx="746125" cy="93662"/>
            </a:xfrm>
            <a:custGeom>
              <a:avLst/>
              <a:gdLst>
                <a:gd name="T0" fmla="*/ 256 w 510"/>
                <a:gd name="T1" fmla="*/ 0 h 63"/>
                <a:gd name="T2" fmla="*/ 472 w 510"/>
                <a:gd name="T3" fmla="*/ 1 h 63"/>
                <a:gd name="T4" fmla="*/ 497 w 510"/>
                <a:gd name="T5" fmla="*/ 7 h 63"/>
                <a:gd name="T6" fmla="*/ 509 w 510"/>
                <a:gd name="T7" fmla="*/ 40 h 63"/>
                <a:gd name="T8" fmla="*/ 476 w 510"/>
                <a:gd name="T9" fmla="*/ 63 h 63"/>
                <a:gd name="T10" fmla="*/ 292 w 510"/>
                <a:gd name="T11" fmla="*/ 63 h 63"/>
                <a:gd name="T12" fmla="*/ 44 w 510"/>
                <a:gd name="T13" fmla="*/ 63 h 63"/>
                <a:gd name="T14" fmla="*/ 38 w 510"/>
                <a:gd name="T15" fmla="*/ 63 h 63"/>
                <a:gd name="T16" fmla="*/ 1 w 510"/>
                <a:gd name="T17" fmla="*/ 31 h 63"/>
                <a:gd name="T18" fmla="*/ 38 w 510"/>
                <a:gd name="T19" fmla="*/ 0 h 63"/>
                <a:gd name="T20" fmla="*/ 202 w 510"/>
                <a:gd name="T21" fmla="*/ 0 h 63"/>
                <a:gd name="T22" fmla="*/ 256 w 510"/>
                <a:gd name="T23" fmla="*/ 0 h 63"/>
                <a:gd name="T24" fmla="*/ 256 w 510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0" h="63">
                  <a:moveTo>
                    <a:pt x="256" y="0"/>
                  </a:moveTo>
                  <a:cubicBezTo>
                    <a:pt x="328" y="0"/>
                    <a:pt x="400" y="0"/>
                    <a:pt x="472" y="1"/>
                  </a:cubicBezTo>
                  <a:cubicBezTo>
                    <a:pt x="481" y="1"/>
                    <a:pt x="493" y="2"/>
                    <a:pt x="497" y="7"/>
                  </a:cubicBezTo>
                  <a:cubicBezTo>
                    <a:pt x="504" y="16"/>
                    <a:pt x="510" y="30"/>
                    <a:pt x="509" y="40"/>
                  </a:cubicBezTo>
                  <a:cubicBezTo>
                    <a:pt x="507" y="56"/>
                    <a:pt x="492" y="63"/>
                    <a:pt x="476" y="63"/>
                  </a:cubicBezTo>
                  <a:cubicBezTo>
                    <a:pt x="415" y="63"/>
                    <a:pt x="353" y="63"/>
                    <a:pt x="292" y="63"/>
                  </a:cubicBezTo>
                  <a:cubicBezTo>
                    <a:pt x="209" y="63"/>
                    <a:pt x="127" y="63"/>
                    <a:pt x="44" y="63"/>
                  </a:cubicBezTo>
                  <a:cubicBezTo>
                    <a:pt x="42" y="63"/>
                    <a:pt x="40" y="63"/>
                    <a:pt x="38" y="63"/>
                  </a:cubicBezTo>
                  <a:cubicBezTo>
                    <a:pt x="15" y="63"/>
                    <a:pt x="0" y="50"/>
                    <a:pt x="1" y="31"/>
                  </a:cubicBezTo>
                  <a:cubicBezTo>
                    <a:pt x="1" y="13"/>
                    <a:pt x="16" y="0"/>
                    <a:pt x="38" y="0"/>
                  </a:cubicBezTo>
                  <a:cubicBezTo>
                    <a:pt x="93" y="0"/>
                    <a:pt x="147" y="0"/>
                    <a:pt x="202" y="0"/>
                  </a:cubicBezTo>
                  <a:cubicBezTo>
                    <a:pt x="220" y="0"/>
                    <a:pt x="238" y="0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 bwMode="auto">
            <a:xfrm>
              <a:off x="5038384" y="4471016"/>
              <a:ext cx="746125" cy="93662"/>
            </a:xfrm>
            <a:custGeom>
              <a:avLst/>
              <a:gdLst>
                <a:gd name="T0" fmla="*/ 254 w 510"/>
                <a:gd name="T1" fmla="*/ 63 h 63"/>
                <a:gd name="T2" fmla="*/ 40 w 510"/>
                <a:gd name="T3" fmla="*/ 63 h 63"/>
                <a:gd name="T4" fmla="*/ 0 w 510"/>
                <a:gd name="T5" fmla="*/ 32 h 63"/>
                <a:gd name="T6" fmla="*/ 40 w 510"/>
                <a:gd name="T7" fmla="*/ 0 h 63"/>
                <a:gd name="T8" fmla="*/ 472 w 510"/>
                <a:gd name="T9" fmla="*/ 0 h 63"/>
                <a:gd name="T10" fmla="*/ 510 w 510"/>
                <a:gd name="T11" fmla="*/ 32 h 63"/>
                <a:gd name="T12" fmla="*/ 472 w 510"/>
                <a:gd name="T13" fmla="*/ 63 h 63"/>
                <a:gd name="T14" fmla="*/ 254 w 510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63">
                  <a:moveTo>
                    <a:pt x="254" y="63"/>
                  </a:moveTo>
                  <a:cubicBezTo>
                    <a:pt x="183" y="63"/>
                    <a:pt x="112" y="63"/>
                    <a:pt x="40" y="63"/>
                  </a:cubicBezTo>
                  <a:cubicBezTo>
                    <a:pt x="15" y="63"/>
                    <a:pt x="0" y="51"/>
                    <a:pt x="0" y="32"/>
                  </a:cubicBezTo>
                  <a:cubicBezTo>
                    <a:pt x="0" y="12"/>
                    <a:pt x="15" y="0"/>
                    <a:pt x="40" y="0"/>
                  </a:cubicBezTo>
                  <a:cubicBezTo>
                    <a:pt x="184" y="0"/>
                    <a:pt x="328" y="0"/>
                    <a:pt x="472" y="0"/>
                  </a:cubicBezTo>
                  <a:cubicBezTo>
                    <a:pt x="495" y="0"/>
                    <a:pt x="510" y="13"/>
                    <a:pt x="510" y="32"/>
                  </a:cubicBezTo>
                  <a:cubicBezTo>
                    <a:pt x="510" y="50"/>
                    <a:pt x="495" y="63"/>
                    <a:pt x="472" y="63"/>
                  </a:cubicBezTo>
                  <a:cubicBezTo>
                    <a:pt x="399" y="63"/>
                    <a:pt x="327" y="63"/>
                    <a:pt x="254" y="6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4662146" y="4412279"/>
              <a:ext cx="185738" cy="184150"/>
            </a:xfrm>
            <a:custGeom>
              <a:avLst/>
              <a:gdLst>
                <a:gd name="T0" fmla="*/ 63 w 127"/>
                <a:gd name="T1" fmla="*/ 126 h 126"/>
                <a:gd name="T2" fmla="*/ 0 w 127"/>
                <a:gd name="T3" fmla="*/ 63 h 126"/>
                <a:gd name="T4" fmla="*/ 61 w 127"/>
                <a:gd name="T5" fmla="*/ 1 h 126"/>
                <a:gd name="T6" fmla="*/ 126 w 127"/>
                <a:gd name="T7" fmla="*/ 62 h 126"/>
                <a:gd name="T8" fmla="*/ 63 w 127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6">
                  <a:moveTo>
                    <a:pt x="63" y="126"/>
                  </a:moveTo>
                  <a:cubicBezTo>
                    <a:pt x="33" y="126"/>
                    <a:pt x="0" y="94"/>
                    <a:pt x="0" y="63"/>
                  </a:cubicBezTo>
                  <a:cubicBezTo>
                    <a:pt x="0" y="33"/>
                    <a:pt x="31" y="1"/>
                    <a:pt x="61" y="1"/>
                  </a:cubicBezTo>
                  <a:cubicBezTo>
                    <a:pt x="92" y="0"/>
                    <a:pt x="126" y="31"/>
                    <a:pt x="126" y="62"/>
                  </a:cubicBezTo>
                  <a:cubicBezTo>
                    <a:pt x="127" y="92"/>
                    <a:pt x="95" y="125"/>
                    <a:pt x="63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4660559" y="3755054"/>
              <a:ext cx="187325" cy="184150"/>
            </a:xfrm>
            <a:custGeom>
              <a:avLst/>
              <a:gdLst>
                <a:gd name="T0" fmla="*/ 64 w 128"/>
                <a:gd name="T1" fmla="*/ 126 h 126"/>
                <a:gd name="T2" fmla="*/ 1 w 128"/>
                <a:gd name="T3" fmla="*/ 63 h 126"/>
                <a:gd name="T4" fmla="*/ 65 w 128"/>
                <a:gd name="T5" fmla="*/ 1 h 126"/>
                <a:gd name="T6" fmla="*/ 127 w 128"/>
                <a:gd name="T7" fmla="*/ 62 h 126"/>
                <a:gd name="T8" fmla="*/ 64 w 12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64" y="126"/>
                  </a:moveTo>
                  <a:cubicBezTo>
                    <a:pt x="33" y="126"/>
                    <a:pt x="0" y="93"/>
                    <a:pt x="1" y="63"/>
                  </a:cubicBezTo>
                  <a:cubicBezTo>
                    <a:pt x="1" y="32"/>
                    <a:pt x="33" y="0"/>
                    <a:pt x="65" y="1"/>
                  </a:cubicBezTo>
                  <a:cubicBezTo>
                    <a:pt x="94" y="1"/>
                    <a:pt x="127" y="32"/>
                    <a:pt x="127" y="62"/>
                  </a:cubicBezTo>
                  <a:cubicBezTo>
                    <a:pt x="128" y="93"/>
                    <a:pt x="95" y="125"/>
                    <a:pt x="64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4660559" y="4083667"/>
              <a:ext cx="187325" cy="184150"/>
            </a:xfrm>
            <a:custGeom>
              <a:avLst/>
              <a:gdLst>
                <a:gd name="T0" fmla="*/ 64 w 128"/>
                <a:gd name="T1" fmla="*/ 126 h 126"/>
                <a:gd name="T2" fmla="*/ 1 w 128"/>
                <a:gd name="T3" fmla="*/ 63 h 126"/>
                <a:gd name="T4" fmla="*/ 65 w 128"/>
                <a:gd name="T5" fmla="*/ 1 h 126"/>
                <a:gd name="T6" fmla="*/ 127 w 128"/>
                <a:gd name="T7" fmla="*/ 62 h 126"/>
                <a:gd name="T8" fmla="*/ 64 w 12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64" y="126"/>
                  </a:moveTo>
                  <a:cubicBezTo>
                    <a:pt x="33" y="126"/>
                    <a:pt x="0" y="93"/>
                    <a:pt x="1" y="63"/>
                  </a:cubicBezTo>
                  <a:cubicBezTo>
                    <a:pt x="1" y="32"/>
                    <a:pt x="34" y="0"/>
                    <a:pt x="65" y="1"/>
                  </a:cubicBezTo>
                  <a:cubicBezTo>
                    <a:pt x="95" y="1"/>
                    <a:pt x="127" y="33"/>
                    <a:pt x="127" y="62"/>
                  </a:cubicBezTo>
                  <a:cubicBezTo>
                    <a:pt x="128" y="93"/>
                    <a:pt x="95" y="126"/>
                    <a:pt x="64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" name="稻壳儿春秋广告/盗版必究        原创来源：http://chn.docer.com/works?userid=199329941#!/work_time" descr="图片包含 电子产品, 计算机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" b="6667"/>
          <a:stretch>
            <a:fillRect/>
          </a:stretch>
        </p:blipFill>
        <p:spPr>
          <a:xfrm>
            <a:off x="0" y="1106170"/>
            <a:ext cx="12192000" cy="5732145"/>
          </a:xfrm>
          <a:prstGeom prst="rect">
            <a:avLst/>
          </a:prstGeom>
        </p:spPr>
      </p:pic>
      <p:sp>
        <p:nvSpPr>
          <p:cNvPr id="17" name="稻壳儿春秋广告/盗版必究        原创来源：http://chn.docer.com/works?userid=199329941#!/work_time"/>
          <p:cNvSpPr txBox="1"/>
          <p:nvPr/>
        </p:nvSpPr>
        <p:spPr>
          <a:xfrm>
            <a:off x="6788150" y="4036695"/>
            <a:ext cx="4331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专业术语解释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 txBox="1"/>
          <p:nvPr/>
        </p:nvSpPr>
        <p:spPr>
          <a:xfrm>
            <a:off x="6787897" y="3205443"/>
            <a:ext cx="5075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dirty="0">
                <a:solidFill>
                  <a:srgbClr val="4E6F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4E6FC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E6FC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4E6FC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498758" y="3268215"/>
            <a:ext cx="941212" cy="1217779"/>
            <a:chOff x="4287496" y="2867642"/>
            <a:chExt cx="2036763" cy="2635249"/>
          </a:xfrm>
        </p:grpSpPr>
        <p:sp>
          <p:nvSpPr>
            <p:cNvPr id="5" name="稻壳儿春秋广告/盗版必究        原创来源：http://chn.docer.com/works?userid=199329941#!/work_time"/>
            <p:cNvSpPr/>
            <p:nvPr/>
          </p:nvSpPr>
          <p:spPr bwMode="auto">
            <a:xfrm>
              <a:off x="4287496" y="3158154"/>
              <a:ext cx="1873250" cy="2344737"/>
            </a:xfrm>
            <a:custGeom>
              <a:avLst/>
              <a:gdLst>
                <a:gd name="T0" fmla="*/ 62 w 1279"/>
                <a:gd name="T1" fmla="*/ 800 h 1599"/>
                <a:gd name="T2" fmla="*/ 62 w 1279"/>
                <a:gd name="T3" fmla="*/ 1432 h 1599"/>
                <a:gd name="T4" fmla="*/ 165 w 1279"/>
                <a:gd name="T5" fmla="*/ 1536 h 1599"/>
                <a:gd name="T6" fmla="*/ 1109 w 1279"/>
                <a:gd name="T7" fmla="*/ 1536 h 1599"/>
                <a:gd name="T8" fmla="*/ 1216 w 1279"/>
                <a:gd name="T9" fmla="*/ 1430 h 1599"/>
                <a:gd name="T10" fmla="*/ 1216 w 1279"/>
                <a:gd name="T11" fmla="*/ 1288 h 1599"/>
                <a:gd name="T12" fmla="*/ 1246 w 1279"/>
                <a:gd name="T13" fmla="*/ 1248 h 1599"/>
                <a:gd name="T14" fmla="*/ 1278 w 1279"/>
                <a:gd name="T15" fmla="*/ 1286 h 1599"/>
                <a:gd name="T16" fmla="*/ 1278 w 1279"/>
                <a:gd name="T17" fmla="*/ 1442 h 1599"/>
                <a:gd name="T18" fmla="*/ 1121 w 1279"/>
                <a:gd name="T19" fmla="*/ 1599 h 1599"/>
                <a:gd name="T20" fmla="*/ 161 w 1279"/>
                <a:gd name="T21" fmla="*/ 1599 h 1599"/>
                <a:gd name="T22" fmla="*/ 0 w 1279"/>
                <a:gd name="T23" fmla="*/ 1436 h 1599"/>
                <a:gd name="T24" fmla="*/ 0 w 1279"/>
                <a:gd name="T25" fmla="*/ 172 h 1599"/>
                <a:gd name="T26" fmla="*/ 171 w 1279"/>
                <a:gd name="T27" fmla="*/ 0 h 1599"/>
                <a:gd name="T28" fmla="*/ 377 w 1279"/>
                <a:gd name="T29" fmla="*/ 0 h 1599"/>
                <a:gd name="T30" fmla="*/ 414 w 1279"/>
                <a:gd name="T31" fmla="*/ 31 h 1599"/>
                <a:gd name="T32" fmla="*/ 377 w 1279"/>
                <a:gd name="T33" fmla="*/ 63 h 1599"/>
                <a:gd name="T34" fmla="*/ 167 w 1279"/>
                <a:gd name="T35" fmla="*/ 63 h 1599"/>
                <a:gd name="T36" fmla="*/ 62 w 1279"/>
                <a:gd name="T37" fmla="*/ 168 h 1599"/>
                <a:gd name="T38" fmla="*/ 62 w 1279"/>
                <a:gd name="T39" fmla="*/ 80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9" h="1599">
                  <a:moveTo>
                    <a:pt x="62" y="800"/>
                  </a:moveTo>
                  <a:cubicBezTo>
                    <a:pt x="62" y="1011"/>
                    <a:pt x="62" y="1221"/>
                    <a:pt x="62" y="1432"/>
                  </a:cubicBezTo>
                  <a:cubicBezTo>
                    <a:pt x="62" y="1500"/>
                    <a:pt x="98" y="1536"/>
                    <a:pt x="165" y="1536"/>
                  </a:cubicBezTo>
                  <a:cubicBezTo>
                    <a:pt x="480" y="1536"/>
                    <a:pt x="795" y="1536"/>
                    <a:pt x="1109" y="1536"/>
                  </a:cubicBezTo>
                  <a:cubicBezTo>
                    <a:pt x="1181" y="1536"/>
                    <a:pt x="1215" y="1502"/>
                    <a:pt x="1216" y="1430"/>
                  </a:cubicBezTo>
                  <a:cubicBezTo>
                    <a:pt x="1216" y="1382"/>
                    <a:pt x="1216" y="1335"/>
                    <a:pt x="1216" y="1288"/>
                  </a:cubicBezTo>
                  <a:cubicBezTo>
                    <a:pt x="1216" y="1264"/>
                    <a:pt x="1228" y="1249"/>
                    <a:pt x="1246" y="1248"/>
                  </a:cubicBezTo>
                  <a:cubicBezTo>
                    <a:pt x="1265" y="1248"/>
                    <a:pt x="1278" y="1263"/>
                    <a:pt x="1278" y="1286"/>
                  </a:cubicBezTo>
                  <a:cubicBezTo>
                    <a:pt x="1279" y="1338"/>
                    <a:pt x="1279" y="1390"/>
                    <a:pt x="1278" y="1442"/>
                  </a:cubicBezTo>
                  <a:cubicBezTo>
                    <a:pt x="1277" y="1524"/>
                    <a:pt x="1202" y="1599"/>
                    <a:pt x="1121" y="1599"/>
                  </a:cubicBezTo>
                  <a:cubicBezTo>
                    <a:pt x="801" y="1599"/>
                    <a:pt x="481" y="1599"/>
                    <a:pt x="161" y="1599"/>
                  </a:cubicBezTo>
                  <a:cubicBezTo>
                    <a:pt x="73" y="1599"/>
                    <a:pt x="0" y="1524"/>
                    <a:pt x="0" y="1436"/>
                  </a:cubicBezTo>
                  <a:cubicBezTo>
                    <a:pt x="0" y="1014"/>
                    <a:pt x="0" y="593"/>
                    <a:pt x="0" y="172"/>
                  </a:cubicBezTo>
                  <a:cubicBezTo>
                    <a:pt x="0" y="72"/>
                    <a:pt x="71" y="1"/>
                    <a:pt x="171" y="0"/>
                  </a:cubicBezTo>
                  <a:cubicBezTo>
                    <a:pt x="239" y="0"/>
                    <a:pt x="308" y="0"/>
                    <a:pt x="377" y="0"/>
                  </a:cubicBezTo>
                  <a:cubicBezTo>
                    <a:pt x="399" y="1"/>
                    <a:pt x="414" y="12"/>
                    <a:pt x="414" y="31"/>
                  </a:cubicBezTo>
                  <a:cubicBezTo>
                    <a:pt x="415" y="50"/>
                    <a:pt x="400" y="63"/>
                    <a:pt x="377" y="63"/>
                  </a:cubicBezTo>
                  <a:cubicBezTo>
                    <a:pt x="307" y="63"/>
                    <a:pt x="237" y="63"/>
                    <a:pt x="167" y="63"/>
                  </a:cubicBezTo>
                  <a:cubicBezTo>
                    <a:pt x="98" y="63"/>
                    <a:pt x="62" y="99"/>
                    <a:pt x="62" y="168"/>
                  </a:cubicBezTo>
                  <a:cubicBezTo>
                    <a:pt x="62" y="379"/>
                    <a:pt x="62" y="589"/>
                    <a:pt x="62" y="80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/>
          </p:nvSpPr>
          <p:spPr bwMode="auto">
            <a:xfrm>
              <a:off x="5552734" y="3153392"/>
              <a:ext cx="608013" cy="1457324"/>
            </a:xfrm>
            <a:custGeom>
              <a:avLst/>
              <a:gdLst>
                <a:gd name="T0" fmla="*/ 352 w 415"/>
                <a:gd name="T1" fmla="*/ 556 h 994"/>
                <a:gd name="T2" fmla="*/ 352 w 415"/>
                <a:gd name="T3" fmla="*/ 168 h 994"/>
                <a:gd name="T4" fmla="*/ 248 w 415"/>
                <a:gd name="T5" fmla="*/ 66 h 994"/>
                <a:gd name="T6" fmla="*/ 48 w 415"/>
                <a:gd name="T7" fmla="*/ 66 h 994"/>
                <a:gd name="T8" fmla="*/ 30 w 415"/>
                <a:gd name="T9" fmla="*/ 66 h 994"/>
                <a:gd name="T10" fmla="*/ 0 w 415"/>
                <a:gd name="T11" fmla="*/ 35 h 994"/>
                <a:gd name="T12" fmla="*/ 30 w 415"/>
                <a:gd name="T13" fmla="*/ 4 h 994"/>
                <a:gd name="T14" fmla="*/ 268 w 415"/>
                <a:gd name="T15" fmla="*/ 5 h 994"/>
                <a:gd name="T16" fmla="*/ 414 w 415"/>
                <a:gd name="T17" fmla="*/ 165 h 994"/>
                <a:gd name="T18" fmla="*/ 414 w 415"/>
                <a:gd name="T19" fmla="*/ 955 h 994"/>
                <a:gd name="T20" fmla="*/ 383 w 415"/>
                <a:gd name="T21" fmla="*/ 994 h 994"/>
                <a:gd name="T22" fmla="*/ 352 w 415"/>
                <a:gd name="T23" fmla="*/ 954 h 994"/>
                <a:gd name="T24" fmla="*/ 352 w 415"/>
                <a:gd name="T25" fmla="*/ 556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5" h="994">
                  <a:moveTo>
                    <a:pt x="352" y="556"/>
                  </a:moveTo>
                  <a:cubicBezTo>
                    <a:pt x="352" y="427"/>
                    <a:pt x="352" y="297"/>
                    <a:pt x="352" y="168"/>
                  </a:cubicBezTo>
                  <a:cubicBezTo>
                    <a:pt x="351" y="102"/>
                    <a:pt x="315" y="66"/>
                    <a:pt x="248" y="66"/>
                  </a:cubicBezTo>
                  <a:cubicBezTo>
                    <a:pt x="182" y="66"/>
                    <a:pt x="115" y="66"/>
                    <a:pt x="48" y="66"/>
                  </a:cubicBezTo>
                  <a:cubicBezTo>
                    <a:pt x="42" y="66"/>
                    <a:pt x="36" y="66"/>
                    <a:pt x="30" y="66"/>
                  </a:cubicBezTo>
                  <a:cubicBezTo>
                    <a:pt x="13" y="64"/>
                    <a:pt x="0" y="51"/>
                    <a:pt x="0" y="35"/>
                  </a:cubicBezTo>
                  <a:cubicBezTo>
                    <a:pt x="0" y="19"/>
                    <a:pt x="12" y="4"/>
                    <a:pt x="30" y="4"/>
                  </a:cubicBezTo>
                  <a:cubicBezTo>
                    <a:pt x="109" y="3"/>
                    <a:pt x="189" y="0"/>
                    <a:pt x="268" y="5"/>
                  </a:cubicBezTo>
                  <a:cubicBezTo>
                    <a:pt x="349" y="9"/>
                    <a:pt x="414" y="84"/>
                    <a:pt x="414" y="165"/>
                  </a:cubicBezTo>
                  <a:cubicBezTo>
                    <a:pt x="415" y="429"/>
                    <a:pt x="414" y="692"/>
                    <a:pt x="414" y="955"/>
                  </a:cubicBezTo>
                  <a:cubicBezTo>
                    <a:pt x="414" y="979"/>
                    <a:pt x="402" y="994"/>
                    <a:pt x="383" y="994"/>
                  </a:cubicBezTo>
                  <a:cubicBezTo>
                    <a:pt x="364" y="994"/>
                    <a:pt x="352" y="979"/>
                    <a:pt x="352" y="954"/>
                  </a:cubicBezTo>
                  <a:cubicBezTo>
                    <a:pt x="352" y="821"/>
                    <a:pt x="352" y="689"/>
                    <a:pt x="352" y="55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4943134" y="2867642"/>
              <a:ext cx="561975" cy="476250"/>
            </a:xfrm>
            <a:custGeom>
              <a:avLst/>
              <a:gdLst>
                <a:gd name="T0" fmla="*/ 64 w 384"/>
                <a:gd name="T1" fmla="*/ 99 h 324"/>
                <a:gd name="T2" fmla="*/ 165 w 384"/>
                <a:gd name="T3" fmla="*/ 5 h 324"/>
                <a:gd name="T4" fmla="*/ 245 w 384"/>
                <a:gd name="T5" fmla="*/ 5 h 324"/>
                <a:gd name="T6" fmla="*/ 319 w 384"/>
                <a:gd name="T7" fmla="*/ 79 h 324"/>
                <a:gd name="T8" fmla="*/ 319 w 384"/>
                <a:gd name="T9" fmla="*/ 99 h 324"/>
                <a:gd name="T10" fmla="*/ 383 w 384"/>
                <a:gd name="T11" fmla="*/ 189 h 324"/>
                <a:gd name="T12" fmla="*/ 383 w 384"/>
                <a:gd name="T13" fmla="*/ 257 h 324"/>
                <a:gd name="T14" fmla="*/ 316 w 384"/>
                <a:gd name="T15" fmla="*/ 324 h 324"/>
                <a:gd name="T16" fmla="*/ 70 w 384"/>
                <a:gd name="T17" fmla="*/ 324 h 324"/>
                <a:gd name="T18" fmla="*/ 1 w 384"/>
                <a:gd name="T19" fmla="*/ 255 h 324"/>
                <a:gd name="T20" fmla="*/ 1 w 384"/>
                <a:gd name="T21" fmla="*/ 181 h 324"/>
                <a:gd name="T22" fmla="*/ 64 w 384"/>
                <a:gd name="T23" fmla="*/ 99 h 324"/>
                <a:gd name="T24" fmla="*/ 64 w 384"/>
                <a:gd name="T25" fmla="*/ 260 h 324"/>
                <a:gd name="T26" fmla="*/ 319 w 384"/>
                <a:gd name="T27" fmla="*/ 260 h 324"/>
                <a:gd name="T28" fmla="*/ 319 w 384"/>
                <a:gd name="T29" fmla="*/ 166 h 324"/>
                <a:gd name="T30" fmla="*/ 64 w 384"/>
                <a:gd name="T31" fmla="*/ 166 h 324"/>
                <a:gd name="T32" fmla="*/ 64 w 384"/>
                <a:gd name="T33" fmla="*/ 260 h 324"/>
                <a:gd name="T34" fmla="*/ 256 w 384"/>
                <a:gd name="T35" fmla="*/ 70 h 324"/>
                <a:gd name="T36" fmla="*/ 129 w 384"/>
                <a:gd name="T37" fmla="*/ 70 h 324"/>
                <a:gd name="T38" fmla="*/ 129 w 384"/>
                <a:gd name="T39" fmla="*/ 100 h 324"/>
                <a:gd name="T40" fmla="*/ 256 w 384"/>
                <a:gd name="T41" fmla="*/ 100 h 324"/>
                <a:gd name="T42" fmla="*/ 256 w 384"/>
                <a:gd name="T43" fmla="*/ 7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4" h="324">
                  <a:moveTo>
                    <a:pt x="64" y="99"/>
                  </a:moveTo>
                  <a:cubicBezTo>
                    <a:pt x="60" y="25"/>
                    <a:pt x="96" y="0"/>
                    <a:pt x="165" y="5"/>
                  </a:cubicBezTo>
                  <a:cubicBezTo>
                    <a:pt x="191" y="7"/>
                    <a:pt x="218" y="5"/>
                    <a:pt x="245" y="5"/>
                  </a:cubicBezTo>
                  <a:cubicBezTo>
                    <a:pt x="292" y="5"/>
                    <a:pt x="319" y="32"/>
                    <a:pt x="319" y="79"/>
                  </a:cubicBezTo>
                  <a:cubicBezTo>
                    <a:pt x="319" y="86"/>
                    <a:pt x="319" y="93"/>
                    <a:pt x="319" y="99"/>
                  </a:cubicBezTo>
                  <a:cubicBezTo>
                    <a:pt x="372" y="117"/>
                    <a:pt x="384" y="133"/>
                    <a:pt x="383" y="189"/>
                  </a:cubicBezTo>
                  <a:cubicBezTo>
                    <a:pt x="383" y="211"/>
                    <a:pt x="384" y="234"/>
                    <a:pt x="383" y="257"/>
                  </a:cubicBezTo>
                  <a:cubicBezTo>
                    <a:pt x="383" y="295"/>
                    <a:pt x="354" y="324"/>
                    <a:pt x="316" y="324"/>
                  </a:cubicBezTo>
                  <a:cubicBezTo>
                    <a:pt x="234" y="324"/>
                    <a:pt x="152" y="324"/>
                    <a:pt x="70" y="324"/>
                  </a:cubicBezTo>
                  <a:cubicBezTo>
                    <a:pt x="29" y="324"/>
                    <a:pt x="1" y="295"/>
                    <a:pt x="1" y="255"/>
                  </a:cubicBezTo>
                  <a:cubicBezTo>
                    <a:pt x="0" y="230"/>
                    <a:pt x="1" y="205"/>
                    <a:pt x="1" y="181"/>
                  </a:cubicBezTo>
                  <a:cubicBezTo>
                    <a:pt x="1" y="132"/>
                    <a:pt x="16" y="112"/>
                    <a:pt x="64" y="99"/>
                  </a:cubicBezTo>
                  <a:close/>
                  <a:moveTo>
                    <a:pt x="64" y="260"/>
                  </a:moveTo>
                  <a:cubicBezTo>
                    <a:pt x="151" y="260"/>
                    <a:pt x="235" y="260"/>
                    <a:pt x="319" y="260"/>
                  </a:cubicBezTo>
                  <a:cubicBezTo>
                    <a:pt x="319" y="228"/>
                    <a:pt x="319" y="197"/>
                    <a:pt x="319" y="166"/>
                  </a:cubicBezTo>
                  <a:cubicBezTo>
                    <a:pt x="234" y="166"/>
                    <a:pt x="149" y="166"/>
                    <a:pt x="64" y="166"/>
                  </a:cubicBezTo>
                  <a:cubicBezTo>
                    <a:pt x="64" y="198"/>
                    <a:pt x="64" y="228"/>
                    <a:pt x="64" y="260"/>
                  </a:cubicBezTo>
                  <a:close/>
                  <a:moveTo>
                    <a:pt x="256" y="70"/>
                  </a:moveTo>
                  <a:cubicBezTo>
                    <a:pt x="212" y="70"/>
                    <a:pt x="170" y="70"/>
                    <a:pt x="129" y="70"/>
                  </a:cubicBezTo>
                  <a:cubicBezTo>
                    <a:pt x="129" y="81"/>
                    <a:pt x="129" y="90"/>
                    <a:pt x="129" y="100"/>
                  </a:cubicBezTo>
                  <a:cubicBezTo>
                    <a:pt x="172" y="100"/>
                    <a:pt x="213" y="100"/>
                    <a:pt x="256" y="100"/>
                  </a:cubicBezTo>
                  <a:cubicBezTo>
                    <a:pt x="256" y="90"/>
                    <a:pt x="256" y="80"/>
                    <a:pt x="256" y="7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稻壳儿春秋广告/盗版必究        原创来源：http://chn.docer.com/works?userid=199329941#!/work_time"/>
            <p:cNvSpPr/>
            <p:nvPr/>
          </p:nvSpPr>
          <p:spPr bwMode="auto">
            <a:xfrm>
              <a:off x="5260634" y="4580554"/>
              <a:ext cx="1063625" cy="719137"/>
            </a:xfrm>
            <a:custGeom>
              <a:avLst/>
              <a:gdLst>
                <a:gd name="T0" fmla="*/ 277 w 726"/>
                <a:gd name="T1" fmla="*/ 413 h 491"/>
                <a:gd name="T2" fmla="*/ 291 w 726"/>
                <a:gd name="T3" fmla="*/ 391 h 491"/>
                <a:gd name="T4" fmla="*/ 659 w 726"/>
                <a:gd name="T5" fmla="*/ 24 h 491"/>
                <a:gd name="T6" fmla="*/ 675 w 726"/>
                <a:gd name="T7" fmla="*/ 9 h 491"/>
                <a:gd name="T8" fmla="*/ 713 w 726"/>
                <a:gd name="T9" fmla="*/ 12 h 491"/>
                <a:gd name="T10" fmla="*/ 718 w 726"/>
                <a:gd name="T11" fmla="*/ 51 h 491"/>
                <a:gd name="T12" fmla="*/ 705 w 726"/>
                <a:gd name="T13" fmla="*/ 66 h 491"/>
                <a:gd name="T14" fmla="*/ 303 w 726"/>
                <a:gd name="T15" fmla="*/ 467 h 491"/>
                <a:gd name="T16" fmla="*/ 243 w 726"/>
                <a:gd name="T17" fmla="*/ 468 h 491"/>
                <a:gd name="T18" fmla="*/ 19 w 726"/>
                <a:gd name="T19" fmla="*/ 244 h 491"/>
                <a:gd name="T20" fmla="*/ 13 w 726"/>
                <a:gd name="T21" fmla="*/ 196 h 491"/>
                <a:gd name="T22" fmla="*/ 64 w 726"/>
                <a:gd name="T23" fmla="*/ 201 h 491"/>
                <a:gd name="T24" fmla="*/ 255 w 726"/>
                <a:gd name="T25" fmla="*/ 392 h 491"/>
                <a:gd name="T26" fmla="*/ 277 w 726"/>
                <a:gd name="T27" fmla="*/ 41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6" h="491">
                  <a:moveTo>
                    <a:pt x="277" y="413"/>
                  </a:moveTo>
                  <a:cubicBezTo>
                    <a:pt x="282" y="405"/>
                    <a:pt x="286" y="397"/>
                    <a:pt x="291" y="391"/>
                  </a:cubicBezTo>
                  <a:cubicBezTo>
                    <a:pt x="414" y="269"/>
                    <a:pt x="536" y="146"/>
                    <a:pt x="659" y="24"/>
                  </a:cubicBezTo>
                  <a:cubicBezTo>
                    <a:pt x="664" y="19"/>
                    <a:pt x="669" y="13"/>
                    <a:pt x="675" y="9"/>
                  </a:cubicBezTo>
                  <a:cubicBezTo>
                    <a:pt x="688" y="0"/>
                    <a:pt x="702" y="1"/>
                    <a:pt x="713" y="12"/>
                  </a:cubicBezTo>
                  <a:cubicBezTo>
                    <a:pt x="724" y="24"/>
                    <a:pt x="726" y="37"/>
                    <a:pt x="718" y="51"/>
                  </a:cubicBezTo>
                  <a:cubicBezTo>
                    <a:pt x="715" y="56"/>
                    <a:pt x="709" y="61"/>
                    <a:pt x="705" y="66"/>
                  </a:cubicBezTo>
                  <a:cubicBezTo>
                    <a:pt x="571" y="199"/>
                    <a:pt x="437" y="333"/>
                    <a:pt x="303" y="467"/>
                  </a:cubicBezTo>
                  <a:cubicBezTo>
                    <a:pt x="279" y="491"/>
                    <a:pt x="266" y="491"/>
                    <a:pt x="243" y="468"/>
                  </a:cubicBezTo>
                  <a:cubicBezTo>
                    <a:pt x="168" y="394"/>
                    <a:pt x="94" y="319"/>
                    <a:pt x="19" y="244"/>
                  </a:cubicBezTo>
                  <a:cubicBezTo>
                    <a:pt x="1" y="226"/>
                    <a:pt x="0" y="210"/>
                    <a:pt x="13" y="196"/>
                  </a:cubicBezTo>
                  <a:cubicBezTo>
                    <a:pt x="27" y="181"/>
                    <a:pt x="46" y="183"/>
                    <a:pt x="64" y="201"/>
                  </a:cubicBezTo>
                  <a:cubicBezTo>
                    <a:pt x="127" y="265"/>
                    <a:pt x="191" y="328"/>
                    <a:pt x="255" y="392"/>
                  </a:cubicBezTo>
                  <a:cubicBezTo>
                    <a:pt x="260" y="397"/>
                    <a:pt x="266" y="403"/>
                    <a:pt x="277" y="41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稻壳儿春秋广告/盗版必究        原创来源：http://chn.docer.com/works?userid=199329941#!/work_time"/>
            <p:cNvSpPr/>
            <p:nvPr/>
          </p:nvSpPr>
          <p:spPr bwMode="auto">
            <a:xfrm>
              <a:off x="5038384" y="3813792"/>
              <a:ext cx="746125" cy="95250"/>
            </a:xfrm>
            <a:custGeom>
              <a:avLst/>
              <a:gdLst>
                <a:gd name="T0" fmla="*/ 254 w 510"/>
                <a:gd name="T1" fmla="*/ 63 h 64"/>
                <a:gd name="T2" fmla="*/ 38 w 510"/>
                <a:gd name="T3" fmla="*/ 62 h 64"/>
                <a:gd name="T4" fmla="*/ 6 w 510"/>
                <a:gd name="T5" fmla="*/ 48 h 64"/>
                <a:gd name="T6" fmla="*/ 4 w 510"/>
                <a:gd name="T7" fmla="*/ 19 h 64"/>
                <a:gd name="T8" fmla="*/ 36 w 510"/>
                <a:gd name="T9" fmla="*/ 1 h 64"/>
                <a:gd name="T10" fmla="*/ 256 w 510"/>
                <a:gd name="T11" fmla="*/ 0 h 64"/>
                <a:gd name="T12" fmla="*/ 470 w 510"/>
                <a:gd name="T13" fmla="*/ 0 h 64"/>
                <a:gd name="T14" fmla="*/ 510 w 510"/>
                <a:gd name="T15" fmla="*/ 32 h 64"/>
                <a:gd name="T16" fmla="*/ 470 w 510"/>
                <a:gd name="T17" fmla="*/ 63 h 64"/>
                <a:gd name="T18" fmla="*/ 254 w 510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64">
                  <a:moveTo>
                    <a:pt x="254" y="63"/>
                  </a:moveTo>
                  <a:cubicBezTo>
                    <a:pt x="182" y="63"/>
                    <a:pt x="110" y="64"/>
                    <a:pt x="38" y="62"/>
                  </a:cubicBezTo>
                  <a:cubicBezTo>
                    <a:pt x="27" y="62"/>
                    <a:pt x="13" y="56"/>
                    <a:pt x="6" y="48"/>
                  </a:cubicBezTo>
                  <a:cubicBezTo>
                    <a:pt x="1" y="42"/>
                    <a:pt x="0" y="25"/>
                    <a:pt x="4" y="19"/>
                  </a:cubicBezTo>
                  <a:cubicBezTo>
                    <a:pt x="11" y="10"/>
                    <a:pt x="25" y="1"/>
                    <a:pt x="36" y="1"/>
                  </a:cubicBezTo>
                  <a:cubicBezTo>
                    <a:pt x="109" y="0"/>
                    <a:pt x="183" y="0"/>
                    <a:pt x="256" y="0"/>
                  </a:cubicBezTo>
                  <a:cubicBezTo>
                    <a:pt x="327" y="0"/>
                    <a:pt x="398" y="0"/>
                    <a:pt x="470" y="0"/>
                  </a:cubicBezTo>
                  <a:cubicBezTo>
                    <a:pt x="495" y="0"/>
                    <a:pt x="510" y="12"/>
                    <a:pt x="510" y="32"/>
                  </a:cubicBezTo>
                  <a:cubicBezTo>
                    <a:pt x="510" y="51"/>
                    <a:pt x="495" y="63"/>
                    <a:pt x="470" y="63"/>
                  </a:cubicBezTo>
                  <a:cubicBezTo>
                    <a:pt x="398" y="63"/>
                    <a:pt x="326" y="63"/>
                    <a:pt x="254" y="6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5036796" y="4142404"/>
              <a:ext cx="746125" cy="93662"/>
            </a:xfrm>
            <a:custGeom>
              <a:avLst/>
              <a:gdLst>
                <a:gd name="T0" fmla="*/ 256 w 510"/>
                <a:gd name="T1" fmla="*/ 0 h 63"/>
                <a:gd name="T2" fmla="*/ 472 w 510"/>
                <a:gd name="T3" fmla="*/ 1 h 63"/>
                <a:gd name="T4" fmla="*/ 497 w 510"/>
                <a:gd name="T5" fmla="*/ 7 h 63"/>
                <a:gd name="T6" fmla="*/ 509 w 510"/>
                <a:gd name="T7" fmla="*/ 40 h 63"/>
                <a:gd name="T8" fmla="*/ 476 w 510"/>
                <a:gd name="T9" fmla="*/ 63 h 63"/>
                <a:gd name="T10" fmla="*/ 292 w 510"/>
                <a:gd name="T11" fmla="*/ 63 h 63"/>
                <a:gd name="T12" fmla="*/ 44 w 510"/>
                <a:gd name="T13" fmla="*/ 63 h 63"/>
                <a:gd name="T14" fmla="*/ 38 w 510"/>
                <a:gd name="T15" fmla="*/ 63 h 63"/>
                <a:gd name="T16" fmla="*/ 1 w 510"/>
                <a:gd name="T17" fmla="*/ 31 h 63"/>
                <a:gd name="T18" fmla="*/ 38 w 510"/>
                <a:gd name="T19" fmla="*/ 0 h 63"/>
                <a:gd name="T20" fmla="*/ 202 w 510"/>
                <a:gd name="T21" fmla="*/ 0 h 63"/>
                <a:gd name="T22" fmla="*/ 256 w 510"/>
                <a:gd name="T23" fmla="*/ 0 h 63"/>
                <a:gd name="T24" fmla="*/ 256 w 510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0" h="63">
                  <a:moveTo>
                    <a:pt x="256" y="0"/>
                  </a:moveTo>
                  <a:cubicBezTo>
                    <a:pt x="328" y="0"/>
                    <a:pt x="400" y="0"/>
                    <a:pt x="472" y="1"/>
                  </a:cubicBezTo>
                  <a:cubicBezTo>
                    <a:pt x="481" y="1"/>
                    <a:pt x="493" y="2"/>
                    <a:pt x="497" y="7"/>
                  </a:cubicBezTo>
                  <a:cubicBezTo>
                    <a:pt x="504" y="16"/>
                    <a:pt x="510" y="30"/>
                    <a:pt x="509" y="40"/>
                  </a:cubicBezTo>
                  <a:cubicBezTo>
                    <a:pt x="507" y="56"/>
                    <a:pt x="492" y="63"/>
                    <a:pt x="476" y="63"/>
                  </a:cubicBezTo>
                  <a:cubicBezTo>
                    <a:pt x="415" y="63"/>
                    <a:pt x="353" y="63"/>
                    <a:pt x="292" y="63"/>
                  </a:cubicBezTo>
                  <a:cubicBezTo>
                    <a:pt x="209" y="63"/>
                    <a:pt x="127" y="63"/>
                    <a:pt x="44" y="63"/>
                  </a:cubicBezTo>
                  <a:cubicBezTo>
                    <a:pt x="42" y="63"/>
                    <a:pt x="40" y="63"/>
                    <a:pt x="38" y="63"/>
                  </a:cubicBezTo>
                  <a:cubicBezTo>
                    <a:pt x="15" y="63"/>
                    <a:pt x="0" y="50"/>
                    <a:pt x="1" y="31"/>
                  </a:cubicBezTo>
                  <a:cubicBezTo>
                    <a:pt x="1" y="13"/>
                    <a:pt x="16" y="0"/>
                    <a:pt x="38" y="0"/>
                  </a:cubicBezTo>
                  <a:cubicBezTo>
                    <a:pt x="93" y="0"/>
                    <a:pt x="147" y="0"/>
                    <a:pt x="202" y="0"/>
                  </a:cubicBezTo>
                  <a:cubicBezTo>
                    <a:pt x="220" y="0"/>
                    <a:pt x="238" y="0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 bwMode="auto">
            <a:xfrm>
              <a:off x="5038384" y="4471016"/>
              <a:ext cx="746125" cy="93662"/>
            </a:xfrm>
            <a:custGeom>
              <a:avLst/>
              <a:gdLst>
                <a:gd name="T0" fmla="*/ 254 w 510"/>
                <a:gd name="T1" fmla="*/ 63 h 63"/>
                <a:gd name="T2" fmla="*/ 40 w 510"/>
                <a:gd name="T3" fmla="*/ 63 h 63"/>
                <a:gd name="T4" fmla="*/ 0 w 510"/>
                <a:gd name="T5" fmla="*/ 32 h 63"/>
                <a:gd name="T6" fmla="*/ 40 w 510"/>
                <a:gd name="T7" fmla="*/ 0 h 63"/>
                <a:gd name="T8" fmla="*/ 472 w 510"/>
                <a:gd name="T9" fmla="*/ 0 h 63"/>
                <a:gd name="T10" fmla="*/ 510 w 510"/>
                <a:gd name="T11" fmla="*/ 32 h 63"/>
                <a:gd name="T12" fmla="*/ 472 w 510"/>
                <a:gd name="T13" fmla="*/ 63 h 63"/>
                <a:gd name="T14" fmla="*/ 254 w 510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63">
                  <a:moveTo>
                    <a:pt x="254" y="63"/>
                  </a:moveTo>
                  <a:cubicBezTo>
                    <a:pt x="183" y="63"/>
                    <a:pt x="112" y="63"/>
                    <a:pt x="40" y="63"/>
                  </a:cubicBezTo>
                  <a:cubicBezTo>
                    <a:pt x="15" y="63"/>
                    <a:pt x="0" y="51"/>
                    <a:pt x="0" y="32"/>
                  </a:cubicBezTo>
                  <a:cubicBezTo>
                    <a:pt x="0" y="12"/>
                    <a:pt x="15" y="0"/>
                    <a:pt x="40" y="0"/>
                  </a:cubicBezTo>
                  <a:cubicBezTo>
                    <a:pt x="184" y="0"/>
                    <a:pt x="328" y="0"/>
                    <a:pt x="472" y="0"/>
                  </a:cubicBezTo>
                  <a:cubicBezTo>
                    <a:pt x="495" y="0"/>
                    <a:pt x="510" y="13"/>
                    <a:pt x="510" y="32"/>
                  </a:cubicBezTo>
                  <a:cubicBezTo>
                    <a:pt x="510" y="50"/>
                    <a:pt x="495" y="63"/>
                    <a:pt x="472" y="63"/>
                  </a:cubicBezTo>
                  <a:cubicBezTo>
                    <a:pt x="399" y="63"/>
                    <a:pt x="327" y="63"/>
                    <a:pt x="254" y="6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4662146" y="4412279"/>
              <a:ext cx="185738" cy="184150"/>
            </a:xfrm>
            <a:custGeom>
              <a:avLst/>
              <a:gdLst>
                <a:gd name="T0" fmla="*/ 63 w 127"/>
                <a:gd name="T1" fmla="*/ 126 h 126"/>
                <a:gd name="T2" fmla="*/ 0 w 127"/>
                <a:gd name="T3" fmla="*/ 63 h 126"/>
                <a:gd name="T4" fmla="*/ 61 w 127"/>
                <a:gd name="T5" fmla="*/ 1 h 126"/>
                <a:gd name="T6" fmla="*/ 126 w 127"/>
                <a:gd name="T7" fmla="*/ 62 h 126"/>
                <a:gd name="T8" fmla="*/ 63 w 127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6">
                  <a:moveTo>
                    <a:pt x="63" y="126"/>
                  </a:moveTo>
                  <a:cubicBezTo>
                    <a:pt x="33" y="126"/>
                    <a:pt x="0" y="94"/>
                    <a:pt x="0" y="63"/>
                  </a:cubicBezTo>
                  <a:cubicBezTo>
                    <a:pt x="0" y="33"/>
                    <a:pt x="31" y="1"/>
                    <a:pt x="61" y="1"/>
                  </a:cubicBezTo>
                  <a:cubicBezTo>
                    <a:pt x="92" y="0"/>
                    <a:pt x="126" y="31"/>
                    <a:pt x="126" y="62"/>
                  </a:cubicBezTo>
                  <a:cubicBezTo>
                    <a:pt x="127" y="92"/>
                    <a:pt x="95" y="125"/>
                    <a:pt x="63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4660559" y="3755054"/>
              <a:ext cx="187325" cy="184150"/>
            </a:xfrm>
            <a:custGeom>
              <a:avLst/>
              <a:gdLst>
                <a:gd name="T0" fmla="*/ 64 w 128"/>
                <a:gd name="T1" fmla="*/ 126 h 126"/>
                <a:gd name="T2" fmla="*/ 1 w 128"/>
                <a:gd name="T3" fmla="*/ 63 h 126"/>
                <a:gd name="T4" fmla="*/ 65 w 128"/>
                <a:gd name="T5" fmla="*/ 1 h 126"/>
                <a:gd name="T6" fmla="*/ 127 w 128"/>
                <a:gd name="T7" fmla="*/ 62 h 126"/>
                <a:gd name="T8" fmla="*/ 64 w 12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64" y="126"/>
                  </a:moveTo>
                  <a:cubicBezTo>
                    <a:pt x="33" y="126"/>
                    <a:pt x="0" y="93"/>
                    <a:pt x="1" y="63"/>
                  </a:cubicBezTo>
                  <a:cubicBezTo>
                    <a:pt x="1" y="32"/>
                    <a:pt x="33" y="0"/>
                    <a:pt x="65" y="1"/>
                  </a:cubicBezTo>
                  <a:cubicBezTo>
                    <a:pt x="94" y="1"/>
                    <a:pt x="127" y="32"/>
                    <a:pt x="127" y="62"/>
                  </a:cubicBezTo>
                  <a:cubicBezTo>
                    <a:pt x="128" y="93"/>
                    <a:pt x="95" y="125"/>
                    <a:pt x="64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4660559" y="4083667"/>
              <a:ext cx="187325" cy="184150"/>
            </a:xfrm>
            <a:custGeom>
              <a:avLst/>
              <a:gdLst>
                <a:gd name="T0" fmla="*/ 64 w 128"/>
                <a:gd name="T1" fmla="*/ 126 h 126"/>
                <a:gd name="T2" fmla="*/ 1 w 128"/>
                <a:gd name="T3" fmla="*/ 63 h 126"/>
                <a:gd name="T4" fmla="*/ 65 w 128"/>
                <a:gd name="T5" fmla="*/ 1 h 126"/>
                <a:gd name="T6" fmla="*/ 127 w 128"/>
                <a:gd name="T7" fmla="*/ 62 h 126"/>
                <a:gd name="T8" fmla="*/ 64 w 12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64" y="126"/>
                  </a:moveTo>
                  <a:cubicBezTo>
                    <a:pt x="33" y="126"/>
                    <a:pt x="0" y="93"/>
                    <a:pt x="1" y="63"/>
                  </a:cubicBezTo>
                  <a:cubicBezTo>
                    <a:pt x="1" y="32"/>
                    <a:pt x="34" y="0"/>
                    <a:pt x="65" y="1"/>
                  </a:cubicBezTo>
                  <a:cubicBezTo>
                    <a:pt x="95" y="1"/>
                    <a:pt x="127" y="33"/>
                    <a:pt x="127" y="62"/>
                  </a:cubicBezTo>
                  <a:cubicBezTo>
                    <a:pt x="128" y="93"/>
                    <a:pt x="95" y="126"/>
                    <a:pt x="64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" name="稻壳儿春秋广告/盗版必究        原创来源：http://chn.docer.com/works?userid=199329941#!/work_time" descr="图片包含 电子产品, 计算机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" b="6667"/>
          <a:stretch>
            <a:fillRect/>
          </a:stretch>
        </p:blipFill>
        <p:spPr>
          <a:xfrm>
            <a:off x="0" y="1106170"/>
            <a:ext cx="12192000" cy="5732145"/>
          </a:xfrm>
          <a:prstGeom prst="rect">
            <a:avLst/>
          </a:prstGeom>
        </p:spPr>
      </p:pic>
      <p:sp>
        <p:nvSpPr>
          <p:cNvPr id="17" name="稻壳儿春秋广告/盗版必究        原创来源：http://chn.docer.com/works?userid=199329941#!/work_time"/>
          <p:cNvSpPr txBox="1"/>
          <p:nvPr/>
        </p:nvSpPr>
        <p:spPr>
          <a:xfrm>
            <a:off x="6788150" y="4036695"/>
            <a:ext cx="4331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数仓典型架构解析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 txBox="1"/>
          <p:nvPr/>
        </p:nvSpPr>
        <p:spPr>
          <a:xfrm>
            <a:off x="6787897" y="3205443"/>
            <a:ext cx="5075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800" dirty="0">
                <a:solidFill>
                  <a:srgbClr val="4E6F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800" dirty="0">
                <a:solidFill>
                  <a:srgbClr val="4E6F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4800" dirty="0">
              <a:solidFill>
                <a:srgbClr val="4E6FC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ODS(</a:t>
            </a:r>
            <a:r>
              <a:rPr lang="zh-CN" altLang="en-US" dirty="0"/>
              <a:t>数据缓冲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STG(</a:t>
            </a:r>
            <a:r>
              <a:rPr lang="zh-CN" altLang="en-US" dirty="0"/>
              <a:t>数据准备层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ODS(</a:t>
            </a:r>
            <a:r>
              <a:rPr lang="zh-CN" altLang="en-US" dirty="0"/>
              <a:t>操作数据层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DW(</a:t>
            </a:r>
            <a:r>
              <a:rPr lang="zh-CN" altLang="en-US" dirty="0"/>
              <a:t>数据仓库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DIM (</a:t>
            </a:r>
            <a:r>
              <a:rPr lang="zh-CN" altLang="en-US" dirty="0"/>
              <a:t>维度数据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DWS (</a:t>
            </a:r>
            <a:r>
              <a:rPr lang="zh-CN" altLang="en-US" dirty="0"/>
              <a:t>汇总数据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DWD (</a:t>
            </a:r>
            <a:r>
              <a:rPr lang="zh-CN" altLang="en-US" dirty="0"/>
              <a:t>详情数据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DM(</a:t>
            </a:r>
            <a:r>
              <a:rPr lang="zh-CN" altLang="en-US" dirty="0"/>
              <a:t>数据集市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宽表</a:t>
            </a:r>
            <a:endParaRPr lang="en-US" altLang="zh-CN" dirty="0"/>
          </a:p>
          <a:p>
            <a:pPr lvl="1"/>
            <a:r>
              <a:rPr lang="en-US" altLang="zh-CN" dirty="0"/>
              <a:t>DWA (</a:t>
            </a:r>
            <a:r>
              <a:rPr lang="zh-CN" altLang="en-US" dirty="0"/>
              <a:t>应用数据层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515" y="1333850"/>
            <a:ext cx="5755986" cy="42286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64" y="1127388"/>
            <a:ext cx="7694278" cy="460322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48" y="439294"/>
            <a:ext cx="7301628" cy="517294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  <a:r>
              <a:rPr lang="en-US" altLang="zh-CN" dirty="0"/>
              <a:t>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数据总线</a:t>
            </a:r>
            <a:r>
              <a:rPr lang="en-US" altLang="zh-CN" dirty="0"/>
              <a:t>---</a:t>
            </a:r>
            <a:r>
              <a:rPr lang="zh-CN" altLang="en-US" dirty="0"/>
              <a:t>离线</a:t>
            </a:r>
            <a:endParaRPr lang="en-US" altLang="zh-CN" dirty="0"/>
          </a:p>
          <a:p>
            <a:pPr lvl="1"/>
            <a:r>
              <a:rPr lang="en-US" altLang="zh-CN" dirty="0" err="1"/>
              <a:t>mycat</a:t>
            </a:r>
            <a:endParaRPr lang="en-US" altLang="zh-CN" dirty="0"/>
          </a:p>
          <a:p>
            <a:r>
              <a:rPr lang="en-US" altLang="zh-CN" dirty="0"/>
              <a:t>CDC</a:t>
            </a:r>
            <a:r>
              <a:rPr lang="zh-CN" altLang="en-US" dirty="0"/>
              <a:t>总线</a:t>
            </a:r>
            <a:r>
              <a:rPr lang="en-US" altLang="zh-CN" dirty="0"/>
              <a:t>---</a:t>
            </a:r>
            <a:r>
              <a:rPr lang="zh-CN" altLang="en-US" dirty="0"/>
              <a:t>实时</a:t>
            </a:r>
            <a:r>
              <a:rPr lang="en-US" altLang="zh-CN" dirty="0"/>
              <a:t>(Capture Data Change)</a:t>
            </a:r>
            <a:endParaRPr lang="en-US" altLang="zh-CN" dirty="0"/>
          </a:p>
          <a:p>
            <a:pPr lvl="1"/>
            <a:r>
              <a:rPr lang="en-US" altLang="zh-CN" dirty="0"/>
              <a:t>canal</a:t>
            </a:r>
            <a:endParaRPr lang="en-US" altLang="zh-CN" dirty="0"/>
          </a:p>
          <a:p>
            <a:pPr lvl="1"/>
            <a:r>
              <a:rPr lang="en-US" altLang="zh-CN" dirty="0" err="1"/>
              <a:t>debezium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  <a:r>
              <a:rPr lang="en-US" altLang="zh-CN" dirty="0"/>
              <a:t>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元数据管理</a:t>
            </a:r>
            <a:endParaRPr lang="en-US" altLang="zh-CN" dirty="0"/>
          </a:p>
          <a:p>
            <a:r>
              <a:rPr lang="zh-CN" altLang="en-US" dirty="0"/>
              <a:t>数据质量监控</a:t>
            </a:r>
            <a:endParaRPr lang="en-US" altLang="zh-CN" dirty="0"/>
          </a:p>
          <a:p>
            <a:pPr lvl="1"/>
            <a:r>
              <a:rPr lang="zh-CN" altLang="en-US" dirty="0"/>
              <a:t>数据校验</a:t>
            </a:r>
            <a:endParaRPr lang="en-US" altLang="zh-CN" dirty="0"/>
          </a:p>
          <a:p>
            <a:r>
              <a:rPr lang="en-US" altLang="zh-CN" dirty="0"/>
              <a:t>ETL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endParaRPr lang="en-US" altLang="zh-CN" dirty="0"/>
          </a:p>
          <a:p>
            <a:pPr lvl="2"/>
            <a:r>
              <a:rPr lang="zh-CN" altLang="en-US" dirty="0"/>
              <a:t>抽取</a:t>
            </a:r>
            <a:r>
              <a:rPr lang="en-US" altLang="zh-CN" dirty="0"/>
              <a:t>(Extract)</a:t>
            </a:r>
            <a:endParaRPr lang="en-US" altLang="zh-CN" dirty="0"/>
          </a:p>
          <a:p>
            <a:pPr lvl="2"/>
            <a:r>
              <a:rPr lang="zh-CN" altLang="en-US" dirty="0"/>
              <a:t>转换</a:t>
            </a:r>
            <a:r>
              <a:rPr lang="en-US" altLang="zh-CN" dirty="0"/>
              <a:t>(Transform)</a:t>
            </a:r>
            <a:endParaRPr lang="en-US" altLang="zh-CN" dirty="0"/>
          </a:p>
          <a:p>
            <a:pPr lvl="2"/>
            <a:r>
              <a:rPr lang="zh-CN" altLang="en-US" dirty="0"/>
              <a:t>加载</a:t>
            </a:r>
            <a:r>
              <a:rPr lang="en-US" altLang="zh-CN" dirty="0"/>
              <a:t>(Load)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ELT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1"/>
            <a:r>
              <a:rPr lang="zh-CN" altLang="en-US" dirty="0"/>
              <a:t>组件</a:t>
            </a:r>
            <a:endParaRPr lang="en-US" altLang="zh-CN" dirty="0"/>
          </a:p>
          <a:p>
            <a:pPr lvl="2"/>
            <a:r>
              <a:rPr lang="en-US" altLang="zh-CN" dirty="0"/>
              <a:t>easy-rules</a:t>
            </a:r>
            <a:endParaRPr lang="en-US" altLang="zh-CN" dirty="0"/>
          </a:p>
          <a:p>
            <a:pPr lvl="2"/>
            <a:r>
              <a:rPr lang="en-US" altLang="zh-CN" dirty="0"/>
              <a:t>kettle</a:t>
            </a:r>
            <a:endParaRPr lang="en-US" altLang="zh-CN" dirty="0"/>
          </a:p>
          <a:p>
            <a:pPr lvl="2"/>
            <a:r>
              <a:rPr lang="en-US" altLang="zh-CN" dirty="0" err="1"/>
              <a:t>sqoop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  <a:r>
              <a:rPr lang="en-US" altLang="zh-CN" dirty="0"/>
              <a:t>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调度</a:t>
            </a:r>
            <a:endParaRPr lang="en-US" altLang="zh-CN" dirty="0"/>
          </a:p>
          <a:p>
            <a:pPr lvl="1"/>
            <a:r>
              <a:rPr lang="en-US" altLang="zh-CN" dirty="0" err="1"/>
              <a:t>xxl</a:t>
            </a:r>
            <a:r>
              <a:rPr lang="en-US" altLang="zh-CN" dirty="0"/>
              <a:t>-job</a:t>
            </a:r>
            <a:endParaRPr lang="en-US" altLang="zh-CN" dirty="0"/>
          </a:p>
          <a:p>
            <a:pPr lvl="1"/>
            <a:r>
              <a:rPr lang="en-US" altLang="zh-CN" dirty="0"/>
              <a:t>oozie</a:t>
            </a:r>
            <a:endParaRPr lang="en-US" altLang="zh-CN" dirty="0"/>
          </a:p>
          <a:p>
            <a:r>
              <a:rPr lang="zh-CN" altLang="en-US" dirty="0"/>
              <a:t>监控报警</a:t>
            </a:r>
            <a:endParaRPr lang="en-US" altLang="zh-CN" dirty="0"/>
          </a:p>
          <a:p>
            <a:pPr lvl="1"/>
            <a:r>
              <a:rPr lang="en-US" altLang="zh-CN" dirty="0" err="1"/>
              <a:t>prometheus</a:t>
            </a:r>
            <a:endParaRPr lang="en-US" altLang="zh-CN" dirty="0"/>
          </a:p>
          <a:p>
            <a:pPr lvl="1"/>
            <a:r>
              <a:rPr lang="en-US" altLang="zh-CN" dirty="0" err="1"/>
              <a:t>grafana</a:t>
            </a:r>
            <a:endParaRPr lang="en-US" altLang="zh-CN" dirty="0"/>
          </a:p>
          <a:p>
            <a:pPr lvl="1"/>
            <a:r>
              <a:rPr lang="en-US" altLang="zh-CN" dirty="0" err="1"/>
              <a:t>zabbix</a:t>
            </a:r>
            <a:endParaRPr lang="en-US" altLang="zh-CN" dirty="0"/>
          </a:p>
          <a:p>
            <a:pPr lvl="1"/>
            <a:r>
              <a:rPr lang="en-US" altLang="zh-CN" dirty="0" err="1"/>
              <a:t>graylog</a:t>
            </a:r>
            <a:endParaRPr lang="en-US" altLang="zh-CN" dirty="0"/>
          </a:p>
          <a:p>
            <a:r>
              <a:rPr lang="zh-CN" altLang="en-US" dirty="0"/>
              <a:t>商务智能</a:t>
            </a:r>
            <a:r>
              <a:rPr lang="en-US" altLang="zh-CN" dirty="0"/>
              <a:t>(BI)</a:t>
            </a:r>
            <a:endParaRPr lang="en-US" altLang="zh-CN" dirty="0"/>
          </a:p>
          <a:p>
            <a:pPr lvl="1"/>
            <a:r>
              <a:rPr lang="en-US" altLang="zh-CN" dirty="0"/>
              <a:t>tableau</a:t>
            </a:r>
            <a:endParaRPr lang="en-US" altLang="zh-CN" dirty="0"/>
          </a:p>
          <a:p>
            <a:pPr lvl="1"/>
            <a:r>
              <a:rPr lang="en-US" altLang="zh-CN" dirty="0" err="1"/>
              <a:t>echarts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数据中台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领域划分</a:t>
            </a:r>
            <a:endParaRPr lang="en-US" altLang="zh-CN" dirty="0"/>
          </a:p>
          <a:p>
            <a:r>
              <a:rPr lang="zh-CN" altLang="en-US" dirty="0"/>
              <a:t>服务规划</a:t>
            </a:r>
            <a:endParaRPr lang="en-US" altLang="zh-CN" dirty="0"/>
          </a:p>
          <a:p>
            <a:r>
              <a:rPr lang="zh-CN" altLang="en-US" dirty="0"/>
              <a:t>网络规划</a:t>
            </a:r>
            <a:endParaRPr lang="en-US" altLang="zh-CN" dirty="0"/>
          </a:p>
          <a:p>
            <a:r>
              <a:rPr lang="zh-CN" altLang="en-US" dirty="0"/>
              <a:t>物理规划</a:t>
            </a:r>
            <a:endParaRPr lang="en-US" altLang="zh-CN" dirty="0"/>
          </a:p>
          <a:p>
            <a:r>
              <a:rPr lang="zh-CN" altLang="en-US" dirty="0"/>
              <a:t>技术栈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498758" y="3268215"/>
            <a:ext cx="941212" cy="1217779"/>
            <a:chOff x="4287496" y="2867642"/>
            <a:chExt cx="2036763" cy="2635249"/>
          </a:xfrm>
        </p:grpSpPr>
        <p:sp>
          <p:nvSpPr>
            <p:cNvPr id="5" name="稻壳儿春秋广告/盗版必究        原创来源：http://chn.docer.com/works?userid=199329941#!/work_time"/>
            <p:cNvSpPr/>
            <p:nvPr/>
          </p:nvSpPr>
          <p:spPr bwMode="auto">
            <a:xfrm>
              <a:off x="4287496" y="3158154"/>
              <a:ext cx="1873250" cy="2344737"/>
            </a:xfrm>
            <a:custGeom>
              <a:avLst/>
              <a:gdLst>
                <a:gd name="T0" fmla="*/ 62 w 1279"/>
                <a:gd name="T1" fmla="*/ 800 h 1599"/>
                <a:gd name="T2" fmla="*/ 62 w 1279"/>
                <a:gd name="T3" fmla="*/ 1432 h 1599"/>
                <a:gd name="T4" fmla="*/ 165 w 1279"/>
                <a:gd name="T5" fmla="*/ 1536 h 1599"/>
                <a:gd name="T6" fmla="*/ 1109 w 1279"/>
                <a:gd name="T7" fmla="*/ 1536 h 1599"/>
                <a:gd name="T8" fmla="*/ 1216 w 1279"/>
                <a:gd name="T9" fmla="*/ 1430 h 1599"/>
                <a:gd name="T10" fmla="*/ 1216 w 1279"/>
                <a:gd name="T11" fmla="*/ 1288 h 1599"/>
                <a:gd name="T12" fmla="*/ 1246 w 1279"/>
                <a:gd name="T13" fmla="*/ 1248 h 1599"/>
                <a:gd name="T14" fmla="*/ 1278 w 1279"/>
                <a:gd name="T15" fmla="*/ 1286 h 1599"/>
                <a:gd name="T16" fmla="*/ 1278 w 1279"/>
                <a:gd name="T17" fmla="*/ 1442 h 1599"/>
                <a:gd name="T18" fmla="*/ 1121 w 1279"/>
                <a:gd name="T19" fmla="*/ 1599 h 1599"/>
                <a:gd name="T20" fmla="*/ 161 w 1279"/>
                <a:gd name="T21" fmla="*/ 1599 h 1599"/>
                <a:gd name="T22" fmla="*/ 0 w 1279"/>
                <a:gd name="T23" fmla="*/ 1436 h 1599"/>
                <a:gd name="T24" fmla="*/ 0 w 1279"/>
                <a:gd name="T25" fmla="*/ 172 h 1599"/>
                <a:gd name="T26" fmla="*/ 171 w 1279"/>
                <a:gd name="T27" fmla="*/ 0 h 1599"/>
                <a:gd name="T28" fmla="*/ 377 w 1279"/>
                <a:gd name="T29" fmla="*/ 0 h 1599"/>
                <a:gd name="T30" fmla="*/ 414 w 1279"/>
                <a:gd name="T31" fmla="*/ 31 h 1599"/>
                <a:gd name="T32" fmla="*/ 377 w 1279"/>
                <a:gd name="T33" fmla="*/ 63 h 1599"/>
                <a:gd name="T34" fmla="*/ 167 w 1279"/>
                <a:gd name="T35" fmla="*/ 63 h 1599"/>
                <a:gd name="T36" fmla="*/ 62 w 1279"/>
                <a:gd name="T37" fmla="*/ 168 h 1599"/>
                <a:gd name="T38" fmla="*/ 62 w 1279"/>
                <a:gd name="T39" fmla="*/ 80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9" h="1599">
                  <a:moveTo>
                    <a:pt x="62" y="800"/>
                  </a:moveTo>
                  <a:cubicBezTo>
                    <a:pt x="62" y="1011"/>
                    <a:pt x="62" y="1221"/>
                    <a:pt x="62" y="1432"/>
                  </a:cubicBezTo>
                  <a:cubicBezTo>
                    <a:pt x="62" y="1500"/>
                    <a:pt x="98" y="1536"/>
                    <a:pt x="165" y="1536"/>
                  </a:cubicBezTo>
                  <a:cubicBezTo>
                    <a:pt x="480" y="1536"/>
                    <a:pt x="795" y="1536"/>
                    <a:pt x="1109" y="1536"/>
                  </a:cubicBezTo>
                  <a:cubicBezTo>
                    <a:pt x="1181" y="1536"/>
                    <a:pt x="1215" y="1502"/>
                    <a:pt x="1216" y="1430"/>
                  </a:cubicBezTo>
                  <a:cubicBezTo>
                    <a:pt x="1216" y="1382"/>
                    <a:pt x="1216" y="1335"/>
                    <a:pt x="1216" y="1288"/>
                  </a:cubicBezTo>
                  <a:cubicBezTo>
                    <a:pt x="1216" y="1264"/>
                    <a:pt x="1228" y="1249"/>
                    <a:pt x="1246" y="1248"/>
                  </a:cubicBezTo>
                  <a:cubicBezTo>
                    <a:pt x="1265" y="1248"/>
                    <a:pt x="1278" y="1263"/>
                    <a:pt x="1278" y="1286"/>
                  </a:cubicBezTo>
                  <a:cubicBezTo>
                    <a:pt x="1279" y="1338"/>
                    <a:pt x="1279" y="1390"/>
                    <a:pt x="1278" y="1442"/>
                  </a:cubicBezTo>
                  <a:cubicBezTo>
                    <a:pt x="1277" y="1524"/>
                    <a:pt x="1202" y="1599"/>
                    <a:pt x="1121" y="1599"/>
                  </a:cubicBezTo>
                  <a:cubicBezTo>
                    <a:pt x="801" y="1599"/>
                    <a:pt x="481" y="1599"/>
                    <a:pt x="161" y="1599"/>
                  </a:cubicBezTo>
                  <a:cubicBezTo>
                    <a:pt x="73" y="1599"/>
                    <a:pt x="0" y="1524"/>
                    <a:pt x="0" y="1436"/>
                  </a:cubicBezTo>
                  <a:cubicBezTo>
                    <a:pt x="0" y="1014"/>
                    <a:pt x="0" y="593"/>
                    <a:pt x="0" y="172"/>
                  </a:cubicBezTo>
                  <a:cubicBezTo>
                    <a:pt x="0" y="72"/>
                    <a:pt x="71" y="1"/>
                    <a:pt x="171" y="0"/>
                  </a:cubicBezTo>
                  <a:cubicBezTo>
                    <a:pt x="239" y="0"/>
                    <a:pt x="308" y="0"/>
                    <a:pt x="377" y="0"/>
                  </a:cubicBezTo>
                  <a:cubicBezTo>
                    <a:pt x="399" y="1"/>
                    <a:pt x="414" y="12"/>
                    <a:pt x="414" y="31"/>
                  </a:cubicBezTo>
                  <a:cubicBezTo>
                    <a:pt x="415" y="50"/>
                    <a:pt x="400" y="63"/>
                    <a:pt x="377" y="63"/>
                  </a:cubicBezTo>
                  <a:cubicBezTo>
                    <a:pt x="307" y="63"/>
                    <a:pt x="237" y="63"/>
                    <a:pt x="167" y="63"/>
                  </a:cubicBezTo>
                  <a:cubicBezTo>
                    <a:pt x="98" y="63"/>
                    <a:pt x="62" y="99"/>
                    <a:pt x="62" y="168"/>
                  </a:cubicBezTo>
                  <a:cubicBezTo>
                    <a:pt x="62" y="379"/>
                    <a:pt x="62" y="589"/>
                    <a:pt x="62" y="80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/>
          </p:nvSpPr>
          <p:spPr bwMode="auto">
            <a:xfrm>
              <a:off x="5552734" y="3153392"/>
              <a:ext cx="608013" cy="1457324"/>
            </a:xfrm>
            <a:custGeom>
              <a:avLst/>
              <a:gdLst>
                <a:gd name="T0" fmla="*/ 352 w 415"/>
                <a:gd name="T1" fmla="*/ 556 h 994"/>
                <a:gd name="T2" fmla="*/ 352 w 415"/>
                <a:gd name="T3" fmla="*/ 168 h 994"/>
                <a:gd name="T4" fmla="*/ 248 w 415"/>
                <a:gd name="T5" fmla="*/ 66 h 994"/>
                <a:gd name="T6" fmla="*/ 48 w 415"/>
                <a:gd name="T7" fmla="*/ 66 h 994"/>
                <a:gd name="T8" fmla="*/ 30 w 415"/>
                <a:gd name="T9" fmla="*/ 66 h 994"/>
                <a:gd name="T10" fmla="*/ 0 w 415"/>
                <a:gd name="T11" fmla="*/ 35 h 994"/>
                <a:gd name="T12" fmla="*/ 30 w 415"/>
                <a:gd name="T13" fmla="*/ 4 h 994"/>
                <a:gd name="T14" fmla="*/ 268 w 415"/>
                <a:gd name="T15" fmla="*/ 5 h 994"/>
                <a:gd name="T16" fmla="*/ 414 w 415"/>
                <a:gd name="T17" fmla="*/ 165 h 994"/>
                <a:gd name="T18" fmla="*/ 414 w 415"/>
                <a:gd name="T19" fmla="*/ 955 h 994"/>
                <a:gd name="T20" fmla="*/ 383 w 415"/>
                <a:gd name="T21" fmla="*/ 994 h 994"/>
                <a:gd name="T22" fmla="*/ 352 w 415"/>
                <a:gd name="T23" fmla="*/ 954 h 994"/>
                <a:gd name="T24" fmla="*/ 352 w 415"/>
                <a:gd name="T25" fmla="*/ 556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5" h="994">
                  <a:moveTo>
                    <a:pt x="352" y="556"/>
                  </a:moveTo>
                  <a:cubicBezTo>
                    <a:pt x="352" y="427"/>
                    <a:pt x="352" y="297"/>
                    <a:pt x="352" y="168"/>
                  </a:cubicBezTo>
                  <a:cubicBezTo>
                    <a:pt x="351" y="102"/>
                    <a:pt x="315" y="66"/>
                    <a:pt x="248" y="66"/>
                  </a:cubicBezTo>
                  <a:cubicBezTo>
                    <a:pt x="182" y="66"/>
                    <a:pt x="115" y="66"/>
                    <a:pt x="48" y="66"/>
                  </a:cubicBezTo>
                  <a:cubicBezTo>
                    <a:pt x="42" y="66"/>
                    <a:pt x="36" y="66"/>
                    <a:pt x="30" y="66"/>
                  </a:cubicBezTo>
                  <a:cubicBezTo>
                    <a:pt x="13" y="64"/>
                    <a:pt x="0" y="51"/>
                    <a:pt x="0" y="35"/>
                  </a:cubicBezTo>
                  <a:cubicBezTo>
                    <a:pt x="0" y="19"/>
                    <a:pt x="12" y="4"/>
                    <a:pt x="30" y="4"/>
                  </a:cubicBezTo>
                  <a:cubicBezTo>
                    <a:pt x="109" y="3"/>
                    <a:pt x="189" y="0"/>
                    <a:pt x="268" y="5"/>
                  </a:cubicBezTo>
                  <a:cubicBezTo>
                    <a:pt x="349" y="9"/>
                    <a:pt x="414" y="84"/>
                    <a:pt x="414" y="165"/>
                  </a:cubicBezTo>
                  <a:cubicBezTo>
                    <a:pt x="415" y="429"/>
                    <a:pt x="414" y="692"/>
                    <a:pt x="414" y="955"/>
                  </a:cubicBezTo>
                  <a:cubicBezTo>
                    <a:pt x="414" y="979"/>
                    <a:pt x="402" y="994"/>
                    <a:pt x="383" y="994"/>
                  </a:cubicBezTo>
                  <a:cubicBezTo>
                    <a:pt x="364" y="994"/>
                    <a:pt x="352" y="979"/>
                    <a:pt x="352" y="954"/>
                  </a:cubicBezTo>
                  <a:cubicBezTo>
                    <a:pt x="352" y="821"/>
                    <a:pt x="352" y="689"/>
                    <a:pt x="352" y="55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4943134" y="2867642"/>
              <a:ext cx="561975" cy="476250"/>
            </a:xfrm>
            <a:custGeom>
              <a:avLst/>
              <a:gdLst>
                <a:gd name="T0" fmla="*/ 64 w 384"/>
                <a:gd name="T1" fmla="*/ 99 h 324"/>
                <a:gd name="T2" fmla="*/ 165 w 384"/>
                <a:gd name="T3" fmla="*/ 5 h 324"/>
                <a:gd name="T4" fmla="*/ 245 w 384"/>
                <a:gd name="T5" fmla="*/ 5 h 324"/>
                <a:gd name="T6" fmla="*/ 319 w 384"/>
                <a:gd name="T7" fmla="*/ 79 h 324"/>
                <a:gd name="T8" fmla="*/ 319 w 384"/>
                <a:gd name="T9" fmla="*/ 99 h 324"/>
                <a:gd name="T10" fmla="*/ 383 w 384"/>
                <a:gd name="T11" fmla="*/ 189 h 324"/>
                <a:gd name="T12" fmla="*/ 383 w 384"/>
                <a:gd name="T13" fmla="*/ 257 h 324"/>
                <a:gd name="T14" fmla="*/ 316 w 384"/>
                <a:gd name="T15" fmla="*/ 324 h 324"/>
                <a:gd name="T16" fmla="*/ 70 w 384"/>
                <a:gd name="T17" fmla="*/ 324 h 324"/>
                <a:gd name="T18" fmla="*/ 1 w 384"/>
                <a:gd name="T19" fmla="*/ 255 h 324"/>
                <a:gd name="T20" fmla="*/ 1 w 384"/>
                <a:gd name="T21" fmla="*/ 181 h 324"/>
                <a:gd name="T22" fmla="*/ 64 w 384"/>
                <a:gd name="T23" fmla="*/ 99 h 324"/>
                <a:gd name="T24" fmla="*/ 64 w 384"/>
                <a:gd name="T25" fmla="*/ 260 h 324"/>
                <a:gd name="T26" fmla="*/ 319 w 384"/>
                <a:gd name="T27" fmla="*/ 260 h 324"/>
                <a:gd name="T28" fmla="*/ 319 w 384"/>
                <a:gd name="T29" fmla="*/ 166 h 324"/>
                <a:gd name="T30" fmla="*/ 64 w 384"/>
                <a:gd name="T31" fmla="*/ 166 h 324"/>
                <a:gd name="T32" fmla="*/ 64 w 384"/>
                <a:gd name="T33" fmla="*/ 260 h 324"/>
                <a:gd name="T34" fmla="*/ 256 w 384"/>
                <a:gd name="T35" fmla="*/ 70 h 324"/>
                <a:gd name="T36" fmla="*/ 129 w 384"/>
                <a:gd name="T37" fmla="*/ 70 h 324"/>
                <a:gd name="T38" fmla="*/ 129 w 384"/>
                <a:gd name="T39" fmla="*/ 100 h 324"/>
                <a:gd name="T40" fmla="*/ 256 w 384"/>
                <a:gd name="T41" fmla="*/ 100 h 324"/>
                <a:gd name="T42" fmla="*/ 256 w 384"/>
                <a:gd name="T43" fmla="*/ 7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4" h="324">
                  <a:moveTo>
                    <a:pt x="64" y="99"/>
                  </a:moveTo>
                  <a:cubicBezTo>
                    <a:pt x="60" y="25"/>
                    <a:pt x="96" y="0"/>
                    <a:pt x="165" y="5"/>
                  </a:cubicBezTo>
                  <a:cubicBezTo>
                    <a:pt x="191" y="7"/>
                    <a:pt x="218" y="5"/>
                    <a:pt x="245" y="5"/>
                  </a:cubicBezTo>
                  <a:cubicBezTo>
                    <a:pt x="292" y="5"/>
                    <a:pt x="319" y="32"/>
                    <a:pt x="319" y="79"/>
                  </a:cubicBezTo>
                  <a:cubicBezTo>
                    <a:pt x="319" y="86"/>
                    <a:pt x="319" y="93"/>
                    <a:pt x="319" y="99"/>
                  </a:cubicBezTo>
                  <a:cubicBezTo>
                    <a:pt x="372" y="117"/>
                    <a:pt x="384" y="133"/>
                    <a:pt x="383" y="189"/>
                  </a:cubicBezTo>
                  <a:cubicBezTo>
                    <a:pt x="383" y="211"/>
                    <a:pt x="384" y="234"/>
                    <a:pt x="383" y="257"/>
                  </a:cubicBezTo>
                  <a:cubicBezTo>
                    <a:pt x="383" y="295"/>
                    <a:pt x="354" y="324"/>
                    <a:pt x="316" y="324"/>
                  </a:cubicBezTo>
                  <a:cubicBezTo>
                    <a:pt x="234" y="324"/>
                    <a:pt x="152" y="324"/>
                    <a:pt x="70" y="324"/>
                  </a:cubicBezTo>
                  <a:cubicBezTo>
                    <a:pt x="29" y="324"/>
                    <a:pt x="1" y="295"/>
                    <a:pt x="1" y="255"/>
                  </a:cubicBezTo>
                  <a:cubicBezTo>
                    <a:pt x="0" y="230"/>
                    <a:pt x="1" y="205"/>
                    <a:pt x="1" y="181"/>
                  </a:cubicBezTo>
                  <a:cubicBezTo>
                    <a:pt x="1" y="132"/>
                    <a:pt x="16" y="112"/>
                    <a:pt x="64" y="99"/>
                  </a:cubicBezTo>
                  <a:close/>
                  <a:moveTo>
                    <a:pt x="64" y="260"/>
                  </a:moveTo>
                  <a:cubicBezTo>
                    <a:pt x="151" y="260"/>
                    <a:pt x="235" y="260"/>
                    <a:pt x="319" y="260"/>
                  </a:cubicBezTo>
                  <a:cubicBezTo>
                    <a:pt x="319" y="228"/>
                    <a:pt x="319" y="197"/>
                    <a:pt x="319" y="166"/>
                  </a:cubicBezTo>
                  <a:cubicBezTo>
                    <a:pt x="234" y="166"/>
                    <a:pt x="149" y="166"/>
                    <a:pt x="64" y="166"/>
                  </a:cubicBezTo>
                  <a:cubicBezTo>
                    <a:pt x="64" y="198"/>
                    <a:pt x="64" y="228"/>
                    <a:pt x="64" y="260"/>
                  </a:cubicBezTo>
                  <a:close/>
                  <a:moveTo>
                    <a:pt x="256" y="70"/>
                  </a:moveTo>
                  <a:cubicBezTo>
                    <a:pt x="212" y="70"/>
                    <a:pt x="170" y="70"/>
                    <a:pt x="129" y="70"/>
                  </a:cubicBezTo>
                  <a:cubicBezTo>
                    <a:pt x="129" y="81"/>
                    <a:pt x="129" y="90"/>
                    <a:pt x="129" y="100"/>
                  </a:cubicBezTo>
                  <a:cubicBezTo>
                    <a:pt x="172" y="100"/>
                    <a:pt x="213" y="100"/>
                    <a:pt x="256" y="100"/>
                  </a:cubicBezTo>
                  <a:cubicBezTo>
                    <a:pt x="256" y="90"/>
                    <a:pt x="256" y="80"/>
                    <a:pt x="256" y="7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稻壳儿春秋广告/盗版必究        原创来源：http://chn.docer.com/works?userid=199329941#!/work_time"/>
            <p:cNvSpPr/>
            <p:nvPr/>
          </p:nvSpPr>
          <p:spPr bwMode="auto">
            <a:xfrm>
              <a:off x="5260634" y="4580554"/>
              <a:ext cx="1063625" cy="719137"/>
            </a:xfrm>
            <a:custGeom>
              <a:avLst/>
              <a:gdLst>
                <a:gd name="T0" fmla="*/ 277 w 726"/>
                <a:gd name="T1" fmla="*/ 413 h 491"/>
                <a:gd name="T2" fmla="*/ 291 w 726"/>
                <a:gd name="T3" fmla="*/ 391 h 491"/>
                <a:gd name="T4" fmla="*/ 659 w 726"/>
                <a:gd name="T5" fmla="*/ 24 h 491"/>
                <a:gd name="T6" fmla="*/ 675 w 726"/>
                <a:gd name="T7" fmla="*/ 9 h 491"/>
                <a:gd name="T8" fmla="*/ 713 w 726"/>
                <a:gd name="T9" fmla="*/ 12 h 491"/>
                <a:gd name="T10" fmla="*/ 718 w 726"/>
                <a:gd name="T11" fmla="*/ 51 h 491"/>
                <a:gd name="T12" fmla="*/ 705 w 726"/>
                <a:gd name="T13" fmla="*/ 66 h 491"/>
                <a:gd name="T14" fmla="*/ 303 w 726"/>
                <a:gd name="T15" fmla="*/ 467 h 491"/>
                <a:gd name="T16" fmla="*/ 243 w 726"/>
                <a:gd name="T17" fmla="*/ 468 h 491"/>
                <a:gd name="T18" fmla="*/ 19 w 726"/>
                <a:gd name="T19" fmla="*/ 244 h 491"/>
                <a:gd name="T20" fmla="*/ 13 w 726"/>
                <a:gd name="T21" fmla="*/ 196 h 491"/>
                <a:gd name="T22" fmla="*/ 64 w 726"/>
                <a:gd name="T23" fmla="*/ 201 h 491"/>
                <a:gd name="T24" fmla="*/ 255 w 726"/>
                <a:gd name="T25" fmla="*/ 392 h 491"/>
                <a:gd name="T26" fmla="*/ 277 w 726"/>
                <a:gd name="T27" fmla="*/ 41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6" h="491">
                  <a:moveTo>
                    <a:pt x="277" y="413"/>
                  </a:moveTo>
                  <a:cubicBezTo>
                    <a:pt x="282" y="405"/>
                    <a:pt x="286" y="397"/>
                    <a:pt x="291" y="391"/>
                  </a:cubicBezTo>
                  <a:cubicBezTo>
                    <a:pt x="414" y="269"/>
                    <a:pt x="536" y="146"/>
                    <a:pt x="659" y="24"/>
                  </a:cubicBezTo>
                  <a:cubicBezTo>
                    <a:pt x="664" y="19"/>
                    <a:pt x="669" y="13"/>
                    <a:pt x="675" y="9"/>
                  </a:cubicBezTo>
                  <a:cubicBezTo>
                    <a:pt x="688" y="0"/>
                    <a:pt x="702" y="1"/>
                    <a:pt x="713" y="12"/>
                  </a:cubicBezTo>
                  <a:cubicBezTo>
                    <a:pt x="724" y="24"/>
                    <a:pt x="726" y="37"/>
                    <a:pt x="718" y="51"/>
                  </a:cubicBezTo>
                  <a:cubicBezTo>
                    <a:pt x="715" y="56"/>
                    <a:pt x="709" y="61"/>
                    <a:pt x="705" y="66"/>
                  </a:cubicBezTo>
                  <a:cubicBezTo>
                    <a:pt x="571" y="199"/>
                    <a:pt x="437" y="333"/>
                    <a:pt x="303" y="467"/>
                  </a:cubicBezTo>
                  <a:cubicBezTo>
                    <a:pt x="279" y="491"/>
                    <a:pt x="266" y="491"/>
                    <a:pt x="243" y="468"/>
                  </a:cubicBezTo>
                  <a:cubicBezTo>
                    <a:pt x="168" y="394"/>
                    <a:pt x="94" y="319"/>
                    <a:pt x="19" y="244"/>
                  </a:cubicBezTo>
                  <a:cubicBezTo>
                    <a:pt x="1" y="226"/>
                    <a:pt x="0" y="210"/>
                    <a:pt x="13" y="196"/>
                  </a:cubicBezTo>
                  <a:cubicBezTo>
                    <a:pt x="27" y="181"/>
                    <a:pt x="46" y="183"/>
                    <a:pt x="64" y="201"/>
                  </a:cubicBezTo>
                  <a:cubicBezTo>
                    <a:pt x="127" y="265"/>
                    <a:pt x="191" y="328"/>
                    <a:pt x="255" y="392"/>
                  </a:cubicBezTo>
                  <a:cubicBezTo>
                    <a:pt x="260" y="397"/>
                    <a:pt x="266" y="403"/>
                    <a:pt x="277" y="41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稻壳儿春秋广告/盗版必究        原创来源：http://chn.docer.com/works?userid=199329941#!/work_time"/>
            <p:cNvSpPr/>
            <p:nvPr/>
          </p:nvSpPr>
          <p:spPr bwMode="auto">
            <a:xfrm>
              <a:off x="5038384" y="3813792"/>
              <a:ext cx="746125" cy="95250"/>
            </a:xfrm>
            <a:custGeom>
              <a:avLst/>
              <a:gdLst>
                <a:gd name="T0" fmla="*/ 254 w 510"/>
                <a:gd name="T1" fmla="*/ 63 h 64"/>
                <a:gd name="T2" fmla="*/ 38 w 510"/>
                <a:gd name="T3" fmla="*/ 62 h 64"/>
                <a:gd name="T4" fmla="*/ 6 w 510"/>
                <a:gd name="T5" fmla="*/ 48 h 64"/>
                <a:gd name="T6" fmla="*/ 4 w 510"/>
                <a:gd name="T7" fmla="*/ 19 h 64"/>
                <a:gd name="T8" fmla="*/ 36 w 510"/>
                <a:gd name="T9" fmla="*/ 1 h 64"/>
                <a:gd name="T10" fmla="*/ 256 w 510"/>
                <a:gd name="T11" fmla="*/ 0 h 64"/>
                <a:gd name="T12" fmla="*/ 470 w 510"/>
                <a:gd name="T13" fmla="*/ 0 h 64"/>
                <a:gd name="T14" fmla="*/ 510 w 510"/>
                <a:gd name="T15" fmla="*/ 32 h 64"/>
                <a:gd name="T16" fmla="*/ 470 w 510"/>
                <a:gd name="T17" fmla="*/ 63 h 64"/>
                <a:gd name="T18" fmla="*/ 254 w 510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64">
                  <a:moveTo>
                    <a:pt x="254" y="63"/>
                  </a:moveTo>
                  <a:cubicBezTo>
                    <a:pt x="182" y="63"/>
                    <a:pt x="110" y="64"/>
                    <a:pt x="38" y="62"/>
                  </a:cubicBezTo>
                  <a:cubicBezTo>
                    <a:pt x="27" y="62"/>
                    <a:pt x="13" y="56"/>
                    <a:pt x="6" y="48"/>
                  </a:cubicBezTo>
                  <a:cubicBezTo>
                    <a:pt x="1" y="42"/>
                    <a:pt x="0" y="25"/>
                    <a:pt x="4" y="19"/>
                  </a:cubicBezTo>
                  <a:cubicBezTo>
                    <a:pt x="11" y="10"/>
                    <a:pt x="25" y="1"/>
                    <a:pt x="36" y="1"/>
                  </a:cubicBezTo>
                  <a:cubicBezTo>
                    <a:pt x="109" y="0"/>
                    <a:pt x="183" y="0"/>
                    <a:pt x="256" y="0"/>
                  </a:cubicBezTo>
                  <a:cubicBezTo>
                    <a:pt x="327" y="0"/>
                    <a:pt x="398" y="0"/>
                    <a:pt x="470" y="0"/>
                  </a:cubicBezTo>
                  <a:cubicBezTo>
                    <a:pt x="495" y="0"/>
                    <a:pt x="510" y="12"/>
                    <a:pt x="510" y="32"/>
                  </a:cubicBezTo>
                  <a:cubicBezTo>
                    <a:pt x="510" y="51"/>
                    <a:pt x="495" y="63"/>
                    <a:pt x="470" y="63"/>
                  </a:cubicBezTo>
                  <a:cubicBezTo>
                    <a:pt x="398" y="63"/>
                    <a:pt x="326" y="63"/>
                    <a:pt x="254" y="6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5036796" y="4142404"/>
              <a:ext cx="746125" cy="93662"/>
            </a:xfrm>
            <a:custGeom>
              <a:avLst/>
              <a:gdLst>
                <a:gd name="T0" fmla="*/ 256 w 510"/>
                <a:gd name="T1" fmla="*/ 0 h 63"/>
                <a:gd name="T2" fmla="*/ 472 w 510"/>
                <a:gd name="T3" fmla="*/ 1 h 63"/>
                <a:gd name="T4" fmla="*/ 497 w 510"/>
                <a:gd name="T5" fmla="*/ 7 h 63"/>
                <a:gd name="T6" fmla="*/ 509 w 510"/>
                <a:gd name="T7" fmla="*/ 40 h 63"/>
                <a:gd name="T8" fmla="*/ 476 w 510"/>
                <a:gd name="T9" fmla="*/ 63 h 63"/>
                <a:gd name="T10" fmla="*/ 292 w 510"/>
                <a:gd name="T11" fmla="*/ 63 h 63"/>
                <a:gd name="T12" fmla="*/ 44 w 510"/>
                <a:gd name="T13" fmla="*/ 63 h 63"/>
                <a:gd name="T14" fmla="*/ 38 w 510"/>
                <a:gd name="T15" fmla="*/ 63 h 63"/>
                <a:gd name="T16" fmla="*/ 1 w 510"/>
                <a:gd name="T17" fmla="*/ 31 h 63"/>
                <a:gd name="T18" fmla="*/ 38 w 510"/>
                <a:gd name="T19" fmla="*/ 0 h 63"/>
                <a:gd name="T20" fmla="*/ 202 w 510"/>
                <a:gd name="T21" fmla="*/ 0 h 63"/>
                <a:gd name="T22" fmla="*/ 256 w 510"/>
                <a:gd name="T23" fmla="*/ 0 h 63"/>
                <a:gd name="T24" fmla="*/ 256 w 510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0" h="63">
                  <a:moveTo>
                    <a:pt x="256" y="0"/>
                  </a:moveTo>
                  <a:cubicBezTo>
                    <a:pt x="328" y="0"/>
                    <a:pt x="400" y="0"/>
                    <a:pt x="472" y="1"/>
                  </a:cubicBezTo>
                  <a:cubicBezTo>
                    <a:pt x="481" y="1"/>
                    <a:pt x="493" y="2"/>
                    <a:pt x="497" y="7"/>
                  </a:cubicBezTo>
                  <a:cubicBezTo>
                    <a:pt x="504" y="16"/>
                    <a:pt x="510" y="30"/>
                    <a:pt x="509" y="40"/>
                  </a:cubicBezTo>
                  <a:cubicBezTo>
                    <a:pt x="507" y="56"/>
                    <a:pt x="492" y="63"/>
                    <a:pt x="476" y="63"/>
                  </a:cubicBezTo>
                  <a:cubicBezTo>
                    <a:pt x="415" y="63"/>
                    <a:pt x="353" y="63"/>
                    <a:pt x="292" y="63"/>
                  </a:cubicBezTo>
                  <a:cubicBezTo>
                    <a:pt x="209" y="63"/>
                    <a:pt x="127" y="63"/>
                    <a:pt x="44" y="63"/>
                  </a:cubicBezTo>
                  <a:cubicBezTo>
                    <a:pt x="42" y="63"/>
                    <a:pt x="40" y="63"/>
                    <a:pt x="38" y="63"/>
                  </a:cubicBezTo>
                  <a:cubicBezTo>
                    <a:pt x="15" y="63"/>
                    <a:pt x="0" y="50"/>
                    <a:pt x="1" y="31"/>
                  </a:cubicBezTo>
                  <a:cubicBezTo>
                    <a:pt x="1" y="13"/>
                    <a:pt x="16" y="0"/>
                    <a:pt x="38" y="0"/>
                  </a:cubicBezTo>
                  <a:cubicBezTo>
                    <a:pt x="93" y="0"/>
                    <a:pt x="147" y="0"/>
                    <a:pt x="202" y="0"/>
                  </a:cubicBezTo>
                  <a:cubicBezTo>
                    <a:pt x="220" y="0"/>
                    <a:pt x="238" y="0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 bwMode="auto">
            <a:xfrm>
              <a:off x="5038384" y="4471016"/>
              <a:ext cx="746125" cy="93662"/>
            </a:xfrm>
            <a:custGeom>
              <a:avLst/>
              <a:gdLst>
                <a:gd name="T0" fmla="*/ 254 w 510"/>
                <a:gd name="T1" fmla="*/ 63 h 63"/>
                <a:gd name="T2" fmla="*/ 40 w 510"/>
                <a:gd name="T3" fmla="*/ 63 h 63"/>
                <a:gd name="T4" fmla="*/ 0 w 510"/>
                <a:gd name="T5" fmla="*/ 32 h 63"/>
                <a:gd name="T6" fmla="*/ 40 w 510"/>
                <a:gd name="T7" fmla="*/ 0 h 63"/>
                <a:gd name="T8" fmla="*/ 472 w 510"/>
                <a:gd name="T9" fmla="*/ 0 h 63"/>
                <a:gd name="T10" fmla="*/ 510 w 510"/>
                <a:gd name="T11" fmla="*/ 32 h 63"/>
                <a:gd name="T12" fmla="*/ 472 w 510"/>
                <a:gd name="T13" fmla="*/ 63 h 63"/>
                <a:gd name="T14" fmla="*/ 254 w 510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63">
                  <a:moveTo>
                    <a:pt x="254" y="63"/>
                  </a:moveTo>
                  <a:cubicBezTo>
                    <a:pt x="183" y="63"/>
                    <a:pt x="112" y="63"/>
                    <a:pt x="40" y="63"/>
                  </a:cubicBezTo>
                  <a:cubicBezTo>
                    <a:pt x="15" y="63"/>
                    <a:pt x="0" y="51"/>
                    <a:pt x="0" y="32"/>
                  </a:cubicBezTo>
                  <a:cubicBezTo>
                    <a:pt x="0" y="12"/>
                    <a:pt x="15" y="0"/>
                    <a:pt x="40" y="0"/>
                  </a:cubicBezTo>
                  <a:cubicBezTo>
                    <a:pt x="184" y="0"/>
                    <a:pt x="328" y="0"/>
                    <a:pt x="472" y="0"/>
                  </a:cubicBezTo>
                  <a:cubicBezTo>
                    <a:pt x="495" y="0"/>
                    <a:pt x="510" y="13"/>
                    <a:pt x="510" y="32"/>
                  </a:cubicBezTo>
                  <a:cubicBezTo>
                    <a:pt x="510" y="50"/>
                    <a:pt x="495" y="63"/>
                    <a:pt x="472" y="63"/>
                  </a:cubicBezTo>
                  <a:cubicBezTo>
                    <a:pt x="399" y="63"/>
                    <a:pt x="327" y="63"/>
                    <a:pt x="254" y="6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4662146" y="4412279"/>
              <a:ext cx="185738" cy="184150"/>
            </a:xfrm>
            <a:custGeom>
              <a:avLst/>
              <a:gdLst>
                <a:gd name="T0" fmla="*/ 63 w 127"/>
                <a:gd name="T1" fmla="*/ 126 h 126"/>
                <a:gd name="T2" fmla="*/ 0 w 127"/>
                <a:gd name="T3" fmla="*/ 63 h 126"/>
                <a:gd name="T4" fmla="*/ 61 w 127"/>
                <a:gd name="T5" fmla="*/ 1 h 126"/>
                <a:gd name="T6" fmla="*/ 126 w 127"/>
                <a:gd name="T7" fmla="*/ 62 h 126"/>
                <a:gd name="T8" fmla="*/ 63 w 127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6">
                  <a:moveTo>
                    <a:pt x="63" y="126"/>
                  </a:moveTo>
                  <a:cubicBezTo>
                    <a:pt x="33" y="126"/>
                    <a:pt x="0" y="94"/>
                    <a:pt x="0" y="63"/>
                  </a:cubicBezTo>
                  <a:cubicBezTo>
                    <a:pt x="0" y="33"/>
                    <a:pt x="31" y="1"/>
                    <a:pt x="61" y="1"/>
                  </a:cubicBezTo>
                  <a:cubicBezTo>
                    <a:pt x="92" y="0"/>
                    <a:pt x="126" y="31"/>
                    <a:pt x="126" y="62"/>
                  </a:cubicBezTo>
                  <a:cubicBezTo>
                    <a:pt x="127" y="92"/>
                    <a:pt x="95" y="125"/>
                    <a:pt x="63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4660559" y="3755054"/>
              <a:ext cx="187325" cy="184150"/>
            </a:xfrm>
            <a:custGeom>
              <a:avLst/>
              <a:gdLst>
                <a:gd name="T0" fmla="*/ 64 w 128"/>
                <a:gd name="T1" fmla="*/ 126 h 126"/>
                <a:gd name="T2" fmla="*/ 1 w 128"/>
                <a:gd name="T3" fmla="*/ 63 h 126"/>
                <a:gd name="T4" fmla="*/ 65 w 128"/>
                <a:gd name="T5" fmla="*/ 1 h 126"/>
                <a:gd name="T6" fmla="*/ 127 w 128"/>
                <a:gd name="T7" fmla="*/ 62 h 126"/>
                <a:gd name="T8" fmla="*/ 64 w 12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64" y="126"/>
                  </a:moveTo>
                  <a:cubicBezTo>
                    <a:pt x="33" y="126"/>
                    <a:pt x="0" y="93"/>
                    <a:pt x="1" y="63"/>
                  </a:cubicBezTo>
                  <a:cubicBezTo>
                    <a:pt x="1" y="32"/>
                    <a:pt x="33" y="0"/>
                    <a:pt x="65" y="1"/>
                  </a:cubicBezTo>
                  <a:cubicBezTo>
                    <a:pt x="94" y="1"/>
                    <a:pt x="127" y="32"/>
                    <a:pt x="127" y="62"/>
                  </a:cubicBezTo>
                  <a:cubicBezTo>
                    <a:pt x="128" y="93"/>
                    <a:pt x="95" y="125"/>
                    <a:pt x="64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4660559" y="4083667"/>
              <a:ext cx="187325" cy="184150"/>
            </a:xfrm>
            <a:custGeom>
              <a:avLst/>
              <a:gdLst>
                <a:gd name="T0" fmla="*/ 64 w 128"/>
                <a:gd name="T1" fmla="*/ 126 h 126"/>
                <a:gd name="T2" fmla="*/ 1 w 128"/>
                <a:gd name="T3" fmla="*/ 63 h 126"/>
                <a:gd name="T4" fmla="*/ 65 w 128"/>
                <a:gd name="T5" fmla="*/ 1 h 126"/>
                <a:gd name="T6" fmla="*/ 127 w 128"/>
                <a:gd name="T7" fmla="*/ 62 h 126"/>
                <a:gd name="T8" fmla="*/ 64 w 12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64" y="126"/>
                  </a:moveTo>
                  <a:cubicBezTo>
                    <a:pt x="33" y="126"/>
                    <a:pt x="0" y="93"/>
                    <a:pt x="1" y="63"/>
                  </a:cubicBezTo>
                  <a:cubicBezTo>
                    <a:pt x="1" y="32"/>
                    <a:pt x="34" y="0"/>
                    <a:pt x="65" y="1"/>
                  </a:cubicBezTo>
                  <a:cubicBezTo>
                    <a:pt x="95" y="1"/>
                    <a:pt x="127" y="33"/>
                    <a:pt x="127" y="62"/>
                  </a:cubicBezTo>
                  <a:cubicBezTo>
                    <a:pt x="128" y="93"/>
                    <a:pt x="95" y="126"/>
                    <a:pt x="64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" name="稻壳儿春秋广告/盗版必究        原创来源：http://chn.docer.com/works?userid=199329941#!/work_time" descr="图片包含 电子产品, 计算机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" b="6667"/>
          <a:stretch>
            <a:fillRect/>
          </a:stretch>
        </p:blipFill>
        <p:spPr>
          <a:xfrm>
            <a:off x="0" y="1106170"/>
            <a:ext cx="12192000" cy="5732145"/>
          </a:xfrm>
          <a:prstGeom prst="rect">
            <a:avLst/>
          </a:prstGeom>
        </p:spPr>
      </p:pic>
      <p:sp>
        <p:nvSpPr>
          <p:cNvPr id="17" name="稻壳儿春秋广告/盗版必究        原创来源：http://chn.docer.com/works?userid=199329941#!/work_time"/>
          <p:cNvSpPr txBox="1"/>
          <p:nvPr/>
        </p:nvSpPr>
        <p:spPr>
          <a:xfrm>
            <a:off x="6788150" y="4036695"/>
            <a:ext cx="4331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维护的要求与细节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 txBox="1"/>
          <p:nvPr/>
        </p:nvSpPr>
        <p:spPr>
          <a:xfrm>
            <a:off x="6787897" y="3205443"/>
            <a:ext cx="5075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800" dirty="0">
                <a:solidFill>
                  <a:srgbClr val="4E6F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800" dirty="0">
                <a:solidFill>
                  <a:srgbClr val="4E6F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zh-CN" altLang="en-US" sz="4800" dirty="0">
              <a:solidFill>
                <a:srgbClr val="4E6FC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代理键与业务键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代理键</a:t>
            </a:r>
            <a:endParaRPr lang="en-US" altLang="zh-CN" dirty="0"/>
          </a:p>
          <a:p>
            <a:r>
              <a:rPr lang="zh-CN" altLang="en-US" dirty="0"/>
              <a:t>业务键</a:t>
            </a:r>
            <a:endParaRPr lang="en-US" altLang="zh-CN" dirty="0"/>
          </a:p>
          <a:p>
            <a:r>
              <a:rPr lang="zh-CN" altLang="en-US" dirty="0"/>
              <a:t>整形</a:t>
            </a:r>
            <a:r>
              <a:rPr lang="en-US" altLang="zh-CN" dirty="0"/>
              <a:t>ID</a:t>
            </a:r>
            <a:r>
              <a:rPr lang="zh-CN" altLang="en-US" dirty="0"/>
              <a:t>与字符</a:t>
            </a:r>
            <a:r>
              <a:rPr lang="en-US" altLang="zh-CN" dirty="0"/>
              <a:t>ID</a:t>
            </a:r>
            <a:endParaRPr lang="en-US" altLang="zh-CN" dirty="0"/>
          </a:p>
          <a:p>
            <a:pPr lvl="1"/>
            <a:r>
              <a:rPr lang="zh-CN" altLang="en-US" dirty="0"/>
              <a:t>整形</a:t>
            </a:r>
            <a:r>
              <a:rPr lang="en-US" altLang="zh-CN" dirty="0"/>
              <a:t>ID</a:t>
            </a:r>
            <a:r>
              <a:rPr lang="zh-CN" altLang="en-US" dirty="0"/>
              <a:t>典型</a:t>
            </a:r>
            <a:r>
              <a:rPr lang="en-US" altLang="zh-CN" dirty="0"/>
              <a:t>:</a:t>
            </a:r>
            <a:r>
              <a:rPr lang="zh-CN" altLang="en-US" dirty="0"/>
              <a:t>自增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snowflake</a:t>
            </a:r>
            <a:endParaRPr lang="en-US" altLang="zh-CN" dirty="0"/>
          </a:p>
          <a:p>
            <a:pPr lvl="1"/>
            <a:r>
              <a:rPr lang="zh-CN" altLang="en-US" dirty="0"/>
              <a:t>字符</a:t>
            </a:r>
            <a:r>
              <a:rPr lang="en-US" altLang="zh-CN" dirty="0"/>
              <a:t>ID</a:t>
            </a:r>
            <a:r>
              <a:rPr lang="zh-CN" altLang="en-US" dirty="0"/>
              <a:t>典型</a:t>
            </a:r>
            <a:r>
              <a:rPr lang="en-US" altLang="zh-CN" dirty="0"/>
              <a:t>:</a:t>
            </a:r>
            <a:r>
              <a:rPr lang="en-US" altLang="zh-CN" dirty="0" err="1"/>
              <a:t>uuid</a:t>
            </a:r>
            <a:r>
              <a:rPr lang="zh-CN" altLang="en-US" dirty="0"/>
              <a:t>、</a:t>
            </a:r>
            <a:r>
              <a:rPr lang="en-US" altLang="zh-CN" dirty="0" err="1"/>
              <a:t>guid</a:t>
            </a:r>
            <a:r>
              <a:rPr lang="zh-CN" altLang="en-US" dirty="0"/>
              <a:t>、</a:t>
            </a:r>
            <a:r>
              <a:rPr lang="en-US" altLang="zh-CN" dirty="0"/>
              <a:t>md5</a:t>
            </a:r>
            <a:endParaRPr lang="en-US" altLang="zh-CN" dirty="0"/>
          </a:p>
          <a:p>
            <a:pPr lvl="1"/>
            <a:r>
              <a:rPr lang="zh-CN" altLang="en-US" dirty="0"/>
              <a:t>区别：整形</a:t>
            </a:r>
            <a:r>
              <a:rPr lang="en-US" altLang="zh-CN" dirty="0"/>
              <a:t>ID</a:t>
            </a:r>
            <a:r>
              <a:rPr lang="zh-CN" altLang="en-US" dirty="0"/>
              <a:t>有序生成，查询性能好；字符</a:t>
            </a:r>
            <a:r>
              <a:rPr lang="en-US" altLang="zh-CN" dirty="0"/>
              <a:t>ID</a:t>
            </a:r>
            <a:r>
              <a:rPr lang="zh-CN" altLang="en-US" dirty="0"/>
              <a:t>取值范围大，无序生成，分布式下生成效率高，分布离散，索引层高高于整形，无法有效利用缓存，查询性能较差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定义：数据仓库是为支持管理决策建立的，面向主题的， 完整的，长久的，随时间变化的数据集合</a:t>
            </a:r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有主题</a:t>
            </a:r>
            <a:endParaRPr lang="en-US" altLang="zh-CN" dirty="0"/>
          </a:p>
          <a:p>
            <a:pPr lvl="1"/>
            <a:r>
              <a:rPr lang="zh-CN" altLang="en-US" dirty="0"/>
              <a:t>大量冗余</a:t>
            </a:r>
            <a:endParaRPr lang="en-US" altLang="zh-CN" dirty="0"/>
          </a:p>
          <a:p>
            <a:pPr lvl="1"/>
            <a:r>
              <a:rPr lang="zh-CN" altLang="en-US" dirty="0"/>
              <a:t>利于查询分析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变化维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快速变化维</a:t>
            </a:r>
            <a:endParaRPr lang="en-US" altLang="zh-CN" dirty="0"/>
          </a:p>
          <a:p>
            <a:r>
              <a:rPr lang="zh-CN" altLang="en-US" dirty="0"/>
              <a:t>缓慢渐变维</a:t>
            </a:r>
            <a:endParaRPr lang="en-US" altLang="zh-CN" dirty="0"/>
          </a:p>
          <a:p>
            <a:pPr lvl="1"/>
            <a:r>
              <a:rPr lang="zh-CN" altLang="en-US" dirty="0"/>
              <a:t>表设计</a:t>
            </a:r>
            <a:endParaRPr lang="en-US" altLang="zh-CN" dirty="0"/>
          </a:p>
          <a:p>
            <a:pPr lvl="2"/>
            <a:r>
              <a:rPr lang="zh-CN" altLang="en-US" dirty="0"/>
              <a:t>始终一致</a:t>
            </a:r>
            <a:endParaRPr lang="en-US" altLang="zh-CN" dirty="0"/>
          </a:p>
          <a:p>
            <a:pPr lvl="2"/>
            <a:r>
              <a:rPr lang="zh-CN" altLang="en-US" dirty="0"/>
              <a:t>保留上次记录</a:t>
            </a:r>
            <a:endParaRPr lang="en-US" altLang="zh-CN" dirty="0"/>
          </a:p>
          <a:p>
            <a:pPr lvl="2"/>
            <a:r>
              <a:rPr lang="zh-CN" altLang="en-US" dirty="0"/>
              <a:t>保留全部记录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75" y="2621880"/>
            <a:ext cx="3877216" cy="4191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75" y="3591662"/>
            <a:ext cx="4353533" cy="4096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75" y="4454381"/>
            <a:ext cx="7668695" cy="60015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退化维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本身维度可扩展，但是对分析无用</a:t>
            </a:r>
            <a:endParaRPr lang="en-US" altLang="zh-CN" dirty="0"/>
          </a:p>
          <a:p>
            <a:r>
              <a:rPr lang="zh-CN" altLang="en-US" dirty="0"/>
              <a:t>例如时间戳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快照：保存数据库快照</a:t>
            </a:r>
            <a:endParaRPr lang="en-US" altLang="zh-CN" dirty="0"/>
          </a:p>
          <a:p>
            <a:r>
              <a:rPr lang="zh-CN" altLang="en-US" dirty="0"/>
              <a:t>恢复：系统异常恢复</a:t>
            </a:r>
            <a:endParaRPr lang="en-US" altLang="zh-CN" dirty="0"/>
          </a:p>
          <a:p>
            <a:r>
              <a:rPr lang="zh-CN" altLang="en-US" dirty="0"/>
              <a:t>重跑：历史数据还原</a:t>
            </a:r>
            <a:endParaRPr lang="en-US" altLang="zh-CN" dirty="0"/>
          </a:p>
          <a:p>
            <a:r>
              <a:rPr lang="zh-CN" altLang="en-US" dirty="0"/>
              <a:t>全量抽取：一次性全量抽取到目的地</a:t>
            </a:r>
            <a:endParaRPr lang="en-US" altLang="zh-CN" dirty="0"/>
          </a:p>
          <a:p>
            <a:r>
              <a:rPr lang="zh-CN" altLang="en-US" dirty="0"/>
              <a:t>增量更新：依据或</a:t>
            </a:r>
            <a:r>
              <a:rPr lang="en-US" altLang="zh-CN" dirty="0"/>
              <a:t>ID</a:t>
            </a:r>
            <a:r>
              <a:rPr lang="zh-CN" altLang="en-US" dirty="0"/>
              <a:t>或版本或时间戳或日志</a:t>
            </a:r>
            <a:r>
              <a:rPr lang="en-US" altLang="zh-CN" dirty="0"/>
              <a:t>ID</a:t>
            </a:r>
            <a:r>
              <a:rPr lang="zh-CN" altLang="en-US" dirty="0"/>
              <a:t>将新数据更新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498758" y="3268215"/>
            <a:ext cx="941212" cy="1217779"/>
            <a:chOff x="4287496" y="2867642"/>
            <a:chExt cx="2036763" cy="2635249"/>
          </a:xfrm>
        </p:grpSpPr>
        <p:sp>
          <p:nvSpPr>
            <p:cNvPr id="5" name="稻壳儿春秋广告/盗版必究        原创来源：http://chn.docer.com/works?userid=199329941#!/work_time"/>
            <p:cNvSpPr/>
            <p:nvPr/>
          </p:nvSpPr>
          <p:spPr bwMode="auto">
            <a:xfrm>
              <a:off x="4287496" y="3158154"/>
              <a:ext cx="1873250" cy="2344737"/>
            </a:xfrm>
            <a:custGeom>
              <a:avLst/>
              <a:gdLst>
                <a:gd name="T0" fmla="*/ 62 w 1279"/>
                <a:gd name="T1" fmla="*/ 800 h 1599"/>
                <a:gd name="T2" fmla="*/ 62 w 1279"/>
                <a:gd name="T3" fmla="*/ 1432 h 1599"/>
                <a:gd name="T4" fmla="*/ 165 w 1279"/>
                <a:gd name="T5" fmla="*/ 1536 h 1599"/>
                <a:gd name="T6" fmla="*/ 1109 w 1279"/>
                <a:gd name="T7" fmla="*/ 1536 h 1599"/>
                <a:gd name="T8" fmla="*/ 1216 w 1279"/>
                <a:gd name="T9" fmla="*/ 1430 h 1599"/>
                <a:gd name="T10" fmla="*/ 1216 w 1279"/>
                <a:gd name="T11" fmla="*/ 1288 h 1599"/>
                <a:gd name="T12" fmla="*/ 1246 w 1279"/>
                <a:gd name="T13" fmla="*/ 1248 h 1599"/>
                <a:gd name="T14" fmla="*/ 1278 w 1279"/>
                <a:gd name="T15" fmla="*/ 1286 h 1599"/>
                <a:gd name="T16" fmla="*/ 1278 w 1279"/>
                <a:gd name="T17" fmla="*/ 1442 h 1599"/>
                <a:gd name="T18" fmla="*/ 1121 w 1279"/>
                <a:gd name="T19" fmla="*/ 1599 h 1599"/>
                <a:gd name="T20" fmla="*/ 161 w 1279"/>
                <a:gd name="T21" fmla="*/ 1599 h 1599"/>
                <a:gd name="T22" fmla="*/ 0 w 1279"/>
                <a:gd name="T23" fmla="*/ 1436 h 1599"/>
                <a:gd name="T24" fmla="*/ 0 w 1279"/>
                <a:gd name="T25" fmla="*/ 172 h 1599"/>
                <a:gd name="T26" fmla="*/ 171 w 1279"/>
                <a:gd name="T27" fmla="*/ 0 h 1599"/>
                <a:gd name="T28" fmla="*/ 377 w 1279"/>
                <a:gd name="T29" fmla="*/ 0 h 1599"/>
                <a:gd name="T30" fmla="*/ 414 w 1279"/>
                <a:gd name="T31" fmla="*/ 31 h 1599"/>
                <a:gd name="T32" fmla="*/ 377 w 1279"/>
                <a:gd name="T33" fmla="*/ 63 h 1599"/>
                <a:gd name="T34" fmla="*/ 167 w 1279"/>
                <a:gd name="T35" fmla="*/ 63 h 1599"/>
                <a:gd name="T36" fmla="*/ 62 w 1279"/>
                <a:gd name="T37" fmla="*/ 168 h 1599"/>
                <a:gd name="T38" fmla="*/ 62 w 1279"/>
                <a:gd name="T39" fmla="*/ 80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9" h="1599">
                  <a:moveTo>
                    <a:pt x="62" y="800"/>
                  </a:moveTo>
                  <a:cubicBezTo>
                    <a:pt x="62" y="1011"/>
                    <a:pt x="62" y="1221"/>
                    <a:pt x="62" y="1432"/>
                  </a:cubicBezTo>
                  <a:cubicBezTo>
                    <a:pt x="62" y="1500"/>
                    <a:pt x="98" y="1536"/>
                    <a:pt x="165" y="1536"/>
                  </a:cubicBezTo>
                  <a:cubicBezTo>
                    <a:pt x="480" y="1536"/>
                    <a:pt x="795" y="1536"/>
                    <a:pt x="1109" y="1536"/>
                  </a:cubicBezTo>
                  <a:cubicBezTo>
                    <a:pt x="1181" y="1536"/>
                    <a:pt x="1215" y="1502"/>
                    <a:pt x="1216" y="1430"/>
                  </a:cubicBezTo>
                  <a:cubicBezTo>
                    <a:pt x="1216" y="1382"/>
                    <a:pt x="1216" y="1335"/>
                    <a:pt x="1216" y="1288"/>
                  </a:cubicBezTo>
                  <a:cubicBezTo>
                    <a:pt x="1216" y="1264"/>
                    <a:pt x="1228" y="1249"/>
                    <a:pt x="1246" y="1248"/>
                  </a:cubicBezTo>
                  <a:cubicBezTo>
                    <a:pt x="1265" y="1248"/>
                    <a:pt x="1278" y="1263"/>
                    <a:pt x="1278" y="1286"/>
                  </a:cubicBezTo>
                  <a:cubicBezTo>
                    <a:pt x="1279" y="1338"/>
                    <a:pt x="1279" y="1390"/>
                    <a:pt x="1278" y="1442"/>
                  </a:cubicBezTo>
                  <a:cubicBezTo>
                    <a:pt x="1277" y="1524"/>
                    <a:pt x="1202" y="1599"/>
                    <a:pt x="1121" y="1599"/>
                  </a:cubicBezTo>
                  <a:cubicBezTo>
                    <a:pt x="801" y="1599"/>
                    <a:pt x="481" y="1599"/>
                    <a:pt x="161" y="1599"/>
                  </a:cubicBezTo>
                  <a:cubicBezTo>
                    <a:pt x="73" y="1599"/>
                    <a:pt x="0" y="1524"/>
                    <a:pt x="0" y="1436"/>
                  </a:cubicBezTo>
                  <a:cubicBezTo>
                    <a:pt x="0" y="1014"/>
                    <a:pt x="0" y="593"/>
                    <a:pt x="0" y="172"/>
                  </a:cubicBezTo>
                  <a:cubicBezTo>
                    <a:pt x="0" y="72"/>
                    <a:pt x="71" y="1"/>
                    <a:pt x="171" y="0"/>
                  </a:cubicBezTo>
                  <a:cubicBezTo>
                    <a:pt x="239" y="0"/>
                    <a:pt x="308" y="0"/>
                    <a:pt x="377" y="0"/>
                  </a:cubicBezTo>
                  <a:cubicBezTo>
                    <a:pt x="399" y="1"/>
                    <a:pt x="414" y="12"/>
                    <a:pt x="414" y="31"/>
                  </a:cubicBezTo>
                  <a:cubicBezTo>
                    <a:pt x="415" y="50"/>
                    <a:pt x="400" y="63"/>
                    <a:pt x="377" y="63"/>
                  </a:cubicBezTo>
                  <a:cubicBezTo>
                    <a:pt x="307" y="63"/>
                    <a:pt x="237" y="63"/>
                    <a:pt x="167" y="63"/>
                  </a:cubicBezTo>
                  <a:cubicBezTo>
                    <a:pt x="98" y="63"/>
                    <a:pt x="62" y="99"/>
                    <a:pt x="62" y="168"/>
                  </a:cubicBezTo>
                  <a:cubicBezTo>
                    <a:pt x="62" y="379"/>
                    <a:pt x="62" y="589"/>
                    <a:pt x="62" y="80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/>
          </p:nvSpPr>
          <p:spPr bwMode="auto">
            <a:xfrm>
              <a:off x="5552734" y="3153392"/>
              <a:ext cx="608013" cy="1457324"/>
            </a:xfrm>
            <a:custGeom>
              <a:avLst/>
              <a:gdLst>
                <a:gd name="T0" fmla="*/ 352 w 415"/>
                <a:gd name="T1" fmla="*/ 556 h 994"/>
                <a:gd name="T2" fmla="*/ 352 w 415"/>
                <a:gd name="T3" fmla="*/ 168 h 994"/>
                <a:gd name="T4" fmla="*/ 248 w 415"/>
                <a:gd name="T5" fmla="*/ 66 h 994"/>
                <a:gd name="T6" fmla="*/ 48 w 415"/>
                <a:gd name="T7" fmla="*/ 66 h 994"/>
                <a:gd name="T8" fmla="*/ 30 w 415"/>
                <a:gd name="T9" fmla="*/ 66 h 994"/>
                <a:gd name="T10" fmla="*/ 0 w 415"/>
                <a:gd name="T11" fmla="*/ 35 h 994"/>
                <a:gd name="T12" fmla="*/ 30 w 415"/>
                <a:gd name="T13" fmla="*/ 4 h 994"/>
                <a:gd name="T14" fmla="*/ 268 w 415"/>
                <a:gd name="T15" fmla="*/ 5 h 994"/>
                <a:gd name="T16" fmla="*/ 414 w 415"/>
                <a:gd name="T17" fmla="*/ 165 h 994"/>
                <a:gd name="T18" fmla="*/ 414 w 415"/>
                <a:gd name="T19" fmla="*/ 955 h 994"/>
                <a:gd name="T20" fmla="*/ 383 w 415"/>
                <a:gd name="T21" fmla="*/ 994 h 994"/>
                <a:gd name="T22" fmla="*/ 352 w 415"/>
                <a:gd name="T23" fmla="*/ 954 h 994"/>
                <a:gd name="T24" fmla="*/ 352 w 415"/>
                <a:gd name="T25" fmla="*/ 556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5" h="994">
                  <a:moveTo>
                    <a:pt x="352" y="556"/>
                  </a:moveTo>
                  <a:cubicBezTo>
                    <a:pt x="352" y="427"/>
                    <a:pt x="352" y="297"/>
                    <a:pt x="352" y="168"/>
                  </a:cubicBezTo>
                  <a:cubicBezTo>
                    <a:pt x="351" y="102"/>
                    <a:pt x="315" y="66"/>
                    <a:pt x="248" y="66"/>
                  </a:cubicBezTo>
                  <a:cubicBezTo>
                    <a:pt x="182" y="66"/>
                    <a:pt x="115" y="66"/>
                    <a:pt x="48" y="66"/>
                  </a:cubicBezTo>
                  <a:cubicBezTo>
                    <a:pt x="42" y="66"/>
                    <a:pt x="36" y="66"/>
                    <a:pt x="30" y="66"/>
                  </a:cubicBezTo>
                  <a:cubicBezTo>
                    <a:pt x="13" y="64"/>
                    <a:pt x="0" y="51"/>
                    <a:pt x="0" y="35"/>
                  </a:cubicBezTo>
                  <a:cubicBezTo>
                    <a:pt x="0" y="19"/>
                    <a:pt x="12" y="4"/>
                    <a:pt x="30" y="4"/>
                  </a:cubicBezTo>
                  <a:cubicBezTo>
                    <a:pt x="109" y="3"/>
                    <a:pt x="189" y="0"/>
                    <a:pt x="268" y="5"/>
                  </a:cubicBezTo>
                  <a:cubicBezTo>
                    <a:pt x="349" y="9"/>
                    <a:pt x="414" y="84"/>
                    <a:pt x="414" y="165"/>
                  </a:cubicBezTo>
                  <a:cubicBezTo>
                    <a:pt x="415" y="429"/>
                    <a:pt x="414" y="692"/>
                    <a:pt x="414" y="955"/>
                  </a:cubicBezTo>
                  <a:cubicBezTo>
                    <a:pt x="414" y="979"/>
                    <a:pt x="402" y="994"/>
                    <a:pt x="383" y="994"/>
                  </a:cubicBezTo>
                  <a:cubicBezTo>
                    <a:pt x="364" y="994"/>
                    <a:pt x="352" y="979"/>
                    <a:pt x="352" y="954"/>
                  </a:cubicBezTo>
                  <a:cubicBezTo>
                    <a:pt x="352" y="821"/>
                    <a:pt x="352" y="689"/>
                    <a:pt x="352" y="55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4943134" y="2867642"/>
              <a:ext cx="561975" cy="476250"/>
            </a:xfrm>
            <a:custGeom>
              <a:avLst/>
              <a:gdLst>
                <a:gd name="T0" fmla="*/ 64 w 384"/>
                <a:gd name="T1" fmla="*/ 99 h 324"/>
                <a:gd name="T2" fmla="*/ 165 w 384"/>
                <a:gd name="T3" fmla="*/ 5 h 324"/>
                <a:gd name="T4" fmla="*/ 245 w 384"/>
                <a:gd name="T5" fmla="*/ 5 h 324"/>
                <a:gd name="T6" fmla="*/ 319 w 384"/>
                <a:gd name="T7" fmla="*/ 79 h 324"/>
                <a:gd name="T8" fmla="*/ 319 w 384"/>
                <a:gd name="T9" fmla="*/ 99 h 324"/>
                <a:gd name="T10" fmla="*/ 383 w 384"/>
                <a:gd name="T11" fmla="*/ 189 h 324"/>
                <a:gd name="T12" fmla="*/ 383 w 384"/>
                <a:gd name="T13" fmla="*/ 257 h 324"/>
                <a:gd name="T14" fmla="*/ 316 w 384"/>
                <a:gd name="T15" fmla="*/ 324 h 324"/>
                <a:gd name="T16" fmla="*/ 70 w 384"/>
                <a:gd name="T17" fmla="*/ 324 h 324"/>
                <a:gd name="T18" fmla="*/ 1 w 384"/>
                <a:gd name="T19" fmla="*/ 255 h 324"/>
                <a:gd name="T20" fmla="*/ 1 w 384"/>
                <a:gd name="T21" fmla="*/ 181 h 324"/>
                <a:gd name="T22" fmla="*/ 64 w 384"/>
                <a:gd name="T23" fmla="*/ 99 h 324"/>
                <a:gd name="T24" fmla="*/ 64 w 384"/>
                <a:gd name="T25" fmla="*/ 260 h 324"/>
                <a:gd name="T26" fmla="*/ 319 w 384"/>
                <a:gd name="T27" fmla="*/ 260 h 324"/>
                <a:gd name="T28" fmla="*/ 319 w 384"/>
                <a:gd name="T29" fmla="*/ 166 h 324"/>
                <a:gd name="T30" fmla="*/ 64 w 384"/>
                <a:gd name="T31" fmla="*/ 166 h 324"/>
                <a:gd name="T32" fmla="*/ 64 w 384"/>
                <a:gd name="T33" fmla="*/ 260 h 324"/>
                <a:gd name="T34" fmla="*/ 256 w 384"/>
                <a:gd name="T35" fmla="*/ 70 h 324"/>
                <a:gd name="T36" fmla="*/ 129 w 384"/>
                <a:gd name="T37" fmla="*/ 70 h 324"/>
                <a:gd name="T38" fmla="*/ 129 w 384"/>
                <a:gd name="T39" fmla="*/ 100 h 324"/>
                <a:gd name="T40" fmla="*/ 256 w 384"/>
                <a:gd name="T41" fmla="*/ 100 h 324"/>
                <a:gd name="T42" fmla="*/ 256 w 384"/>
                <a:gd name="T43" fmla="*/ 7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4" h="324">
                  <a:moveTo>
                    <a:pt x="64" y="99"/>
                  </a:moveTo>
                  <a:cubicBezTo>
                    <a:pt x="60" y="25"/>
                    <a:pt x="96" y="0"/>
                    <a:pt x="165" y="5"/>
                  </a:cubicBezTo>
                  <a:cubicBezTo>
                    <a:pt x="191" y="7"/>
                    <a:pt x="218" y="5"/>
                    <a:pt x="245" y="5"/>
                  </a:cubicBezTo>
                  <a:cubicBezTo>
                    <a:pt x="292" y="5"/>
                    <a:pt x="319" y="32"/>
                    <a:pt x="319" y="79"/>
                  </a:cubicBezTo>
                  <a:cubicBezTo>
                    <a:pt x="319" y="86"/>
                    <a:pt x="319" y="93"/>
                    <a:pt x="319" y="99"/>
                  </a:cubicBezTo>
                  <a:cubicBezTo>
                    <a:pt x="372" y="117"/>
                    <a:pt x="384" y="133"/>
                    <a:pt x="383" y="189"/>
                  </a:cubicBezTo>
                  <a:cubicBezTo>
                    <a:pt x="383" y="211"/>
                    <a:pt x="384" y="234"/>
                    <a:pt x="383" y="257"/>
                  </a:cubicBezTo>
                  <a:cubicBezTo>
                    <a:pt x="383" y="295"/>
                    <a:pt x="354" y="324"/>
                    <a:pt x="316" y="324"/>
                  </a:cubicBezTo>
                  <a:cubicBezTo>
                    <a:pt x="234" y="324"/>
                    <a:pt x="152" y="324"/>
                    <a:pt x="70" y="324"/>
                  </a:cubicBezTo>
                  <a:cubicBezTo>
                    <a:pt x="29" y="324"/>
                    <a:pt x="1" y="295"/>
                    <a:pt x="1" y="255"/>
                  </a:cubicBezTo>
                  <a:cubicBezTo>
                    <a:pt x="0" y="230"/>
                    <a:pt x="1" y="205"/>
                    <a:pt x="1" y="181"/>
                  </a:cubicBezTo>
                  <a:cubicBezTo>
                    <a:pt x="1" y="132"/>
                    <a:pt x="16" y="112"/>
                    <a:pt x="64" y="99"/>
                  </a:cubicBezTo>
                  <a:close/>
                  <a:moveTo>
                    <a:pt x="64" y="260"/>
                  </a:moveTo>
                  <a:cubicBezTo>
                    <a:pt x="151" y="260"/>
                    <a:pt x="235" y="260"/>
                    <a:pt x="319" y="260"/>
                  </a:cubicBezTo>
                  <a:cubicBezTo>
                    <a:pt x="319" y="228"/>
                    <a:pt x="319" y="197"/>
                    <a:pt x="319" y="166"/>
                  </a:cubicBezTo>
                  <a:cubicBezTo>
                    <a:pt x="234" y="166"/>
                    <a:pt x="149" y="166"/>
                    <a:pt x="64" y="166"/>
                  </a:cubicBezTo>
                  <a:cubicBezTo>
                    <a:pt x="64" y="198"/>
                    <a:pt x="64" y="228"/>
                    <a:pt x="64" y="260"/>
                  </a:cubicBezTo>
                  <a:close/>
                  <a:moveTo>
                    <a:pt x="256" y="70"/>
                  </a:moveTo>
                  <a:cubicBezTo>
                    <a:pt x="212" y="70"/>
                    <a:pt x="170" y="70"/>
                    <a:pt x="129" y="70"/>
                  </a:cubicBezTo>
                  <a:cubicBezTo>
                    <a:pt x="129" y="81"/>
                    <a:pt x="129" y="90"/>
                    <a:pt x="129" y="100"/>
                  </a:cubicBezTo>
                  <a:cubicBezTo>
                    <a:pt x="172" y="100"/>
                    <a:pt x="213" y="100"/>
                    <a:pt x="256" y="100"/>
                  </a:cubicBezTo>
                  <a:cubicBezTo>
                    <a:pt x="256" y="90"/>
                    <a:pt x="256" y="80"/>
                    <a:pt x="256" y="7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稻壳儿春秋广告/盗版必究        原创来源：http://chn.docer.com/works?userid=199329941#!/work_time"/>
            <p:cNvSpPr/>
            <p:nvPr/>
          </p:nvSpPr>
          <p:spPr bwMode="auto">
            <a:xfrm>
              <a:off x="5260634" y="4580554"/>
              <a:ext cx="1063625" cy="719137"/>
            </a:xfrm>
            <a:custGeom>
              <a:avLst/>
              <a:gdLst>
                <a:gd name="T0" fmla="*/ 277 w 726"/>
                <a:gd name="T1" fmla="*/ 413 h 491"/>
                <a:gd name="T2" fmla="*/ 291 w 726"/>
                <a:gd name="T3" fmla="*/ 391 h 491"/>
                <a:gd name="T4" fmla="*/ 659 w 726"/>
                <a:gd name="T5" fmla="*/ 24 h 491"/>
                <a:gd name="T6" fmla="*/ 675 w 726"/>
                <a:gd name="T7" fmla="*/ 9 h 491"/>
                <a:gd name="T8" fmla="*/ 713 w 726"/>
                <a:gd name="T9" fmla="*/ 12 h 491"/>
                <a:gd name="T10" fmla="*/ 718 w 726"/>
                <a:gd name="T11" fmla="*/ 51 h 491"/>
                <a:gd name="T12" fmla="*/ 705 w 726"/>
                <a:gd name="T13" fmla="*/ 66 h 491"/>
                <a:gd name="T14" fmla="*/ 303 w 726"/>
                <a:gd name="T15" fmla="*/ 467 h 491"/>
                <a:gd name="T16" fmla="*/ 243 w 726"/>
                <a:gd name="T17" fmla="*/ 468 h 491"/>
                <a:gd name="T18" fmla="*/ 19 w 726"/>
                <a:gd name="T19" fmla="*/ 244 h 491"/>
                <a:gd name="T20" fmla="*/ 13 w 726"/>
                <a:gd name="T21" fmla="*/ 196 h 491"/>
                <a:gd name="T22" fmla="*/ 64 w 726"/>
                <a:gd name="T23" fmla="*/ 201 h 491"/>
                <a:gd name="T24" fmla="*/ 255 w 726"/>
                <a:gd name="T25" fmla="*/ 392 h 491"/>
                <a:gd name="T26" fmla="*/ 277 w 726"/>
                <a:gd name="T27" fmla="*/ 41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6" h="491">
                  <a:moveTo>
                    <a:pt x="277" y="413"/>
                  </a:moveTo>
                  <a:cubicBezTo>
                    <a:pt x="282" y="405"/>
                    <a:pt x="286" y="397"/>
                    <a:pt x="291" y="391"/>
                  </a:cubicBezTo>
                  <a:cubicBezTo>
                    <a:pt x="414" y="269"/>
                    <a:pt x="536" y="146"/>
                    <a:pt x="659" y="24"/>
                  </a:cubicBezTo>
                  <a:cubicBezTo>
                    <a:pt x="664" y="19"/>
                    <a:pt x="669" y="13"/>
                    <a:pt x="675" y="9"/>
                  </a:cubicBezTo>
                  <a:cubicBezTo>
                    <a:pt x="688" y="0"/>
                    <a:pt x="702" y="1"/>
                    <a:pt x="713" y="12"/>
                  </a:cubicBezTo>
                  <a:cubicBezTo>
                    <a:pt x="724" y="24"/>
                    <a:pt x="726" y="37"/>
                    <a:pt x="718" y="51"/>
                  </a:cubicBezTo>
                  <a:cubicBezTo>
                    <a:pt x="715" y="56"/>
                    <a:pt x="709" y="61"/>
                    <a:pt x="705" y="66"/>
                  </a:cubicBezTo>
                  <a:cubicBezTo>
                    <a:pt x="571" y="199"/>
                    <a:pt x="437" y="333"/>
                    <a:pt x="303" y="467"/>
                  </a:cubicBezTo>
                  <a:cubicBezTo>
                    <a:pt x="279" y="491"/>
                    <a:pt x="266" y="491"/>
                    <a:pt x="243" y="468"/>
                  </a:cubicBezTo>
                  <a:cubicBezTo>
                    <a:pt x="168" y="394"/>
                    <a:pt x="94" y="319"/>
                    <a:pt x="19" y="244"/>
                  </a:cubicBezTo>
                  <a:cubicBezTo>
                    <a:pt x="1" y="226"/>
                    <a:pt x="0" y="210"/>
                    <a:pt x="13" y="196"/>
                  </a:cubicBezTo>
                  <a:cubicBezTo>
                    <a:pt x="27" y="181"/>
                    <a:pt x="46" y="183"/>
                    <a:pt x="64" y="201"/>
                  </a:cubicBezTo>
                  <a:cubicBezTo>
                    <a:pt x="127" y="265"/>
                    <a:pt x="191" y="328"/>
                    <a:pt x="255" y="392"/>
                  </a:cubicBezTo>
                  <a:cubicBezTo>
                    <a:pt x="260" y="397"/>
                    <a:pt x="266" y="403"/>
                    <a:pt x="277" y="41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稻壳儿春秋广告/盗版必究        原创来源：http://chn.docer.com/works?userid=199329941#!/work_time"/>
            <p:cNvSpPr/>
            <p:nvPr/>
          </p:nvSpPr>
          <p:spPr bwMode="auto">
            <a:xfrm>
              <a:off x="5038384" y="3813792"/>
              <a:ext cx="746125" cy="95250"/>
            </a:xfrm>
            <a:custGeom>
              <a:avLst/>
              <a:gdLst>
                <a:gd name="T0" fmla="*/ 254 w 510"/>
                <a:gd name="T1" fmla="*/ 63 h 64"/>
                <a:gd name="T2" fmla="*/ 38 w 510"/>
                <a:gd name="T3" fmla="*/ 62 h 64"/>
                <a:gd name="T4" fmla="*/ 6 w 510"/>
                <a:gd name="T5" fmla="*/ 48 h 64"/>
                <a:gd name="T6" fmla="*/ 4 w 510"/>
                <a:gd name="T7" fmla="*/ 19 h 64"/>
                <a:gd name="T8" fmla="*/ 36 w 510"/>
                <a:gd name="T9" fmla="*/ 1 h 64"/>
                <a:gd name="T10" fmla="*/ 256 w 510"/>
                <a:gd name="T11" fmla="*/ 0 h 64"/>
                <a:gd name="T12" fmla="*/ 470 w 510"/>
                <a:gd name="T13" fmla="*/ 0 h 64"/>
                <a:gd name="T14" fmla="*/ 510 w 510"/>
                <a:gd name="T15" fmla="*/ 32 h 64"/>
                <a:gd name="T16" fmla="*/ 470 w 510"/>
                <a:gd name="T17" fmla="*/ 63 h 64"/>
                <a:gd name="T18" fmla="*/ 254 w 510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64">
                  <a:moveTo>
                    <a:pt x="254" y="63"/>
                  </a:moveTo>
                  <a:cubicBezTo>
                    <a:pt x="182" y="63"/>
                    <a:pt x="110" y="64"/>
                    <a:pt x="38" y="62"/>
                  </a:cubicBezTo>
                  <a:cubicBezTo>
                    <a:pt x="27" y="62"/>
                    <a:pt x="13" y="56"/>
                    <a:pt x="6" y="48"/>
                  </a:cubicBezTo>
                  <a:cubicBezTo>
                    <a:pt x="1" y="42"/>
                    <a:pt x="0" y="25"/>
                    <a:pt x="4" y="19"/>
                  </a:cubicBezTo>
                  <a:cubicBezTo>
                    <a:pt x="11" y="10"/>
                    <a:pt x="25" y="1"/>
                    <a:pt x="36" y="1"/>
                  </a:cubicBezTo>
                  <a:cubicBezTo>
                    <a:pt x="109" y="0"/>
                    <a:pt x="183" y="0"/>
                    <a:pt x="256" y="0"/>
                  </a:cubicBezTo>
                  <a:cubicBezTo>
                    <a:pt x="327" y="0"/>
                    <a:pt x="398" y="0"/>
                    <a:pt x="470" y="0"/>
                  </a:cubicBezTo>
                  <a:cubicBezTo>
                    <a:pt x="495" y="0"/>
                    <a:pt x="510" y="12"/>
                    <a:pt x="510" y="32"/>
                  </a:cubicBezTo>
                  <a:cubicBezTo>
                    <a:pt x="510" y="51"/>
                    <a:pt x="495" y="63"/>
                    <a:pt x="470" y="63"/>
                  </a:cubicBezTo>
                  <a:cubicBezTo>
                    <a:pt x="398" y="63"/>
                    <a:pt x="326" y="63"/>
                    <a:pt x="254" y="6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5036796" y="4142404"/>
              <a:ext cx="746125" cy="93662"/>
            </a:xfrm>
            <a:custGeom>
              <a:avLst/>
              <a:gdLst>
                <a:gd name="T0" fmla="*/ 256 w 510"/>
                <a:gd name="T1" fmla="*/ 0 h 63"/>
                <a:gd name="T2" fmla="*/ 472 w 510"/>
                <a:gd name="T3" fmla="*/ 1 h 63"/>
                <a:gd name="T4" fmla="*/ 497 w 510"/>
                <a:gd name="T5" fmla="*/ 7 h 63"/>
                <a:gd name="T6" fmla="*/ 509 w 510"/>
                <a:gd name="T7" fmla="*/ 40 h 63"/>
                <a:gd name="T8" fmla="*/ 476 w 510"/>
                <a:gd name="T9" fmla="*/ 63 h 63"/>
                <a:gd name="T10" fmla="*/ 292 w 510"/>
                <a:gd name="T11" fmla="*/ 63 h 63"/>
                <a:gd name="T12" fmla="*/ 44 w 510"/>
                <a:gd name="T13" fmla="*/ 63 h 63"/>
                <a:gd name="T14" fmla="*/ 38 w 510"/>
                <a:gd name="T15" fmla="*/ 63 h 63"/>
                <a:gd name="T16" fmla="*/ 1 w 510"/>
                <a:gd name="T17" fmla="*/ 31 h 63"/>
                <a:gd name="T18" fmla="*/ 38 w 510"/>
                <a:gd name="T19" fmla="*/ 0 h 63"/>
                <a:gd name="T20" fmla="*/ 202 w 510"/>
                <a:gd name="T21" fmla="*/ 0 h 63"/>
                <a:gd name="T22" fmla="*/ 256 w 510"/>
                <a:gd name="T23" fmla="*/ 0 h 63"/>
                <a:gd name="T24" fmla="*/ 256 w 510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0" h="63">
                  <a:moveTo>
                    <a:pt x="256" y="0"/>
                  </a:moveTo>
                  <a:cubicBezTo>
                    <a:pt x="328" y="0"/>
                    <a:pt x="400" y="0"/>
                    <a:pt x="472" y="1"/>
                  </a:cubicBezTo>
                  <a:cubicBezTo>
                    <a:pt x="481" y="1"/>
                    <a:pt x="493" y="2"/>
                    <a:pt x="497" y="7"/>
                  </a:cubicBezTo>
                  <a:cubicBezTo>
                    <a:pt x="504" y="16"/>
                    <a:pt x="510" y="30"/>
                    <a:pt x="509" y="40"/>
                  </a:cubicBezTo>
                  <a:cubicBezTo>
                    <a:pt x="507" y="56"/>
                    <a:pt x="492" y="63"/>
                    <a:pt x="476" y="63"/>
                  </a:cubicBezTo>
                  <a:cubicBezTo>
                    <a:pt x="415" y="63"/>
                    <a:pt x="353" y="63"/>
                    <a:pt x="292" y="63"/>
                  </a:cubicBezTo>
                  <a:cubicBezTo>
                    <a:pt x="209" y="63"/>
                    <a:pt x="127" y="63"/>
                    <a:pt x="44" y="63"/>
                  </a:cubicBezTo>
                  <a:cubicBezTo>
                    <a:pt x="42" y="63"/>
                    <a:pt x="40" y="63"/>
                    <a:pt x="38" y="63"/>
                  </a:cubicBezTo>
                  <a:cubicBezTo>
                    <a:pt x="15" y="63"/>
                    <a:pt x="0" y="50"/>
                    <a:pt x="1" y="31"/>
                  </a:cubicBezTo>
                  <a:cubicBezTo>
                    <a:pt x="1" y="13"/>
                    <a:pt x="16" y="0"/>
                    <a:pt x="38" y="0"/>
                  </a:cubicBezTo>
                  <a:cubicBezTo>
                    <a:pt x="93" y="0"/>
                    <a:pt x="147" y="0"/>
                    <a:pt x="202" y="0"/>
                  </a:cubicBezTo>
                  <a:cubicBezTo>
                    <a:pt x="220" y="0"/>
                    <a:pt x="238" y="0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 bwMode="auto">
            <a:xfrm>
              <a:off x="5038384" y="4471016"/>
              <a:ext cx="746125" cy="93662"/>
            </a:xfrm>
            <a:custGeom>
              <a:avLst/>
              <a:gdLst>
                <a:gd name="T0" fmla="*/ 254 w 510"/>
                <a:gd name="T1" fmla="*/ 63 h 63"/>
                <a:gd name="T2" fmla="*/ 40 w 510"/>
                <a:gd name="T3" fmla="*/ 63 h 63"/>
                <a:gd name="T4" fmla="*/ 0 w 510"/>
                <a:gd name="T5" fmla="*/ 32 h 63"/>
                <a:gd name="T6" fmla="*/ 40 w 510"/>
                <a:gd name="T7" fmla="*/ 0 h 63"/>
                <a:gd name="T8" fmla="*/ 472 w 510"/>
                <a:gd name="T9" fmla="*/ 0 h 63"/>
                <a:gd name="T10" fmla="*/ 510 w 510"/>
                <a:gd name="T11" fmla="*/ 32 h 63"/>
                <a:gd name="T12" fmla="*/ 472 w 510"/>
                <a:gd name="T13" fmla="*/ 63 h 63"/>
                <a:gd name="T14" fmla="*/ 254 w 510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63">
                  <a:moveTo>
                    <a:pt x="254" y="63"/>
                  </a:moveTo>
                  <a:cubicBezTo>
                    <a:pt x="183" y="63"/>
                    <a:pt x="112" y="63"/>
                    <a:pt x="40" y="63"/>
                  </a:cubicBezTo>
                  <a:cubicBezTo>
                    <a:pt x="15" y="63"/>
                    <a:pt x="0" y="51"/>
                    <a:pt x="0" y="32"/>
                  </a:cubicBezTo>
                  <a:cubicBezTo>
                    <a:pt x="0" y="12"/>
                    <a:pt x="15" y="0"/>
                    <a:pt x="40" y="0"/>
                  </a:cubicBezTo>
                  <a:cubicBezTo>
                    <a:pt x="184" y="0"/>
                    <a:pt x="328" y="0"/>
                    <a:pt x="472" y="0"/>
                  </a:cubicBezTo>
                  <a:cubicBezTo>
                    <a:pt x="495" y="0"/>
                    <a:pt x="510" y="13"/>
                    <a:pt x="510" y="32"/>
                  </a:cubicBezTo>
                  <a:cubicBezTo>
                    <a:pt x="510" y="50"/>
                    <a:pt x="495" y="63"/>
                    <a:pt x="472" y="63"/>
                  </a:cubicBezTo>
                  <a:cubicBezTo>
                    <a:pt x="399" y="63"/>
                    <a:pt x="327" y="63"/>
                    <a:pt x="254" y="6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4662146" y="4412279"/>
              <a:ext cx="185738" cy="184150"/>
            </a:xfrm>
            <a:custGeom>
              <a:avLst/>
              <a:gdLst>
                <a:gd name="T0" fmla="*/ 63 w 127"/>
                <a:gd name="T1" fmla="*/ 126 h 126"/>
                <a:gd name="T2" fmla="*/ 0 w 127"/>
                <a:gd name="T3" fmla="*/ 63 h 126"/>
                <a:gd name="T4" fmla="*/ 61 w 127"/>
                <a:gd name="T5" fmla="*/ 1 h 126"/>
                <a:gd name="T6" fmla="*/ 126 w 127"/>
                <a:gd name="T7" fmla="*/ 62 h 126"/>
                <a:gd name="T8" fmla="*/ 63 w 127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6">
                  <a:moveTo>
                    <a:pt x="63" y="126"/>
                  </a:moveTo>
                  <a:cubicBezTo>
                    <a:pt x="33" y="126"/>
                    <a:pt x="0" y="94"/>
                    <a:pt x="0" y="63"/>
                  </a:cubicBezTo>
                  <a:cubicBezTo>
                    <a:pt x="0" y="33"/>
                    <a:pt x="31" y="1"/>
                    <a:pt x="61" y="1"/>
                  </a:cubicBezTo>
                  <a:cubicBezTo>
                    <a:pt x="92" y="0"/>
                    <a:pt x="126" y="31"/>
                    <a:pt x="126" y="62"/>
                  </a:cubicBezTo>
                  <a:cubicBezTo>
                    <a:pt x="127" y="92"/>
                    <a:pt x="95" y="125"/>
                    <a:pt x="63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4660559" y="3755054"/>
              <a:ext cx="187325" cy="184150"/>
            </a:xfrm>
            <a:custGeom>
              <a:avLst/>
              <a:gdLst>
                <a:gd name="T0" fmla="*/ 64 w 128"/>
                <a:gd name="T1" fmla="*/ 126 h 126"/>
                <a:gd name="T2" fmla="*/ 1 w 128"/>
                <a:gd name="T3" fmla="*/ 63 h 126"/>
                <a:gd name="T4" fmla="*/ 65 w 128"/>
                <a:gd name="T5" fmla="*/ 1 h 126"/>
                <a:gd name="T6" fmla="*/ 127 w 128"/>
                <a:gd name="T7" fmla="*/ 62 h 126"/>
                <a:gd name="T8" fmla="*/ 64 w 12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64" y="126"/>
                  </a:moveTo>
                  <a:cubicBezTo>
                    <a:pt x="33" y="126"/>
                    <a:pt x="0" y="93"/>
                    <a:pt x="1" y="63"/>
                  </a:cubicBezTo>
                  <a:cubicBezTo>
                    <a:pt x="1" y="32"/>
                    <a:pt x="33" y="0"/>
                    <a:pt x="65" y="1"/>
                  </a:cubicBezTo>
                  <a:cubicBezTo>
                    <a:pt x="94" y="1"/>
                    <a:pt x="127" y="32"/>
                    <a:pt x="127" y="62"/>
                  </a:cubicBezTo>
                  <a:cubicBezTo>
                    <a:pt x="128" y="93"/>
                    <a:pt x="95" y="125"/>
                    <a:pt x="64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4660559" y="4083667"/>
              <a:ext cx="187325" cy="184150"/>
            </a:xfrm>
            <a:custGeom>
              <a:avLst/>
              <a:gdLst>
                <a:gd name="T0" fmla="*/ 64 w 128"/>
                <a:gd name="T1" fmla="*/ 126 h 126"/>
                <a:gd name="T2" fmla="*/ 1 w 128"/>
                <a:gd name="T3" fmla="*/ 63 h 126"/>
                <a:gd name="T4" fmla="*/ 65 w 128"/>
                <a:gd name="T5" fmla="*/ 1 h 126"/>
                <a:gd name="T6" fmla="*/ 127 w 128"/>
                <a:gd name="T7" fmla="*/ 62 h 126"/>
                <a:gd name="T8" fmla="*/ 64 w 12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64" y="126"/>
                  </a:moveTo>
                  <a:cubicBezTo>
                    <a:pt x="33" y="126"/>
                    <a:pt x="0" y="93"/>
                    <a:pt x="1" y="63"/>
                  </a:cubicBezTo>
                  <a:cubicBezTo>
                    <a:pt x="1" y="32"/>
                    <a:pt x="34" y="0"/>
                    <a:pt x="65" y="1"/>
                  </a:cubicBezTo>
                  <a:cubicBezTo>
                    <a:pt x="95" y="1"/>
                    <a:pt x="127" y="33"/>
                    <a:pt x="127" y="62"/>
                  </a:cubicBezTo>
                  <a:cubicBezTo>
                    <a:pt x="128" y="93"/>
                    <a:pt x="95" y="126"/>
                    <a:pt x="64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" name="稻壳儿春秋广告/盗版必究        原创来源：http://chn.docer.com/works?userid=199329941#!/work_time" descr="图片包含 电子产品, 计算机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" b="6667"/>
          <a:stretch>
            <a:fillRect/>
          </a:stretch>
        </p:blipFill>
        <p:spPr>
          <a:xfrm>
            <a:off x="0" y="1106170"/>
            <a:ext cx="12192000" cy="5732145"/>
          </a:xfrm>
          <a:prstGeom prst="rect">
            <a:avLst/>
          </a:prstGeom>
        </p:spPr>
      </p:pic>
      <p:sp>
        <p:nvSpPr>
          <p:cNvPr id="17" name="稻壳儿春秋广告/盗版必究        原创来源：http://chn.docer.com/works?userid=199329941#!/work_time"/>
          <p:cNvSpPr txBox="1"/>
          <p:nvPr/>
        </p:nvSpPr>
        <p:spPr>
          <a:xfrm>
            <a:off x="6788150" y="4036695"/>
            <a:ext cx="4331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常用组件与业界标准实践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 txBox="1"/>
          <p:nvPr/>
        </p:nvSpPr>
        <p:spPr>
          <a:xfrm>
            <a:off x="6787897" y="3205443"/>
            <a:ext cx="5075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800" dirty="0">
                <a:solidFill>
                  <a:srgbClr val="4E6F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4800" dirty="0">
                <a:solidFill>
                  <a:srgbClr val="4E6F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4800" dirty="0">
              <a:solidFill>
                <a:srgbClr val="4E6FC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en-US" altLang="zh-CN" dirty="0" err="1"/>
              <a:t>mysql</a:t>
            </a:r>
            <a:endParaRPr lang="en-US" altLang="zh-CN" dirty="0"/>
          </a:p>
          <a:p>
            <a:pPr lvl="1"/>
            <a:r>
              <a:rPr lang="en-US" altLang="zh-CN" dirty="0" err="1"/>
              <a:t>elasticsearch</a:t>
            </a:r>
            <a:endParaRPr lang="en-US" altLang="zh-CN" dirty="0"/>
          </a:p>
          <a:p>
            <a:pPr lvl="1"/>
            <a:r>
              <a:rPr lang="en-US" altLang="zh-CN" dirty="0" err="1"/>
              <a:t>greenplum</a:t>
            </a:r>
            <a:endParaRPr lang="en-US" altLang="zh-CN" dirty="0"/>
          </a:p>
          <a:p>
            <a:pPr lvl="1"/>
            <a:r>
              <a:rPr lang="en-US" altLang="zh-CN" dirty="0"/>
              <a:t>hive</a:t>
            </a:r>
            <a:endParaRPr lang="en-US" altLang="zh-CN" dirty="0"/>
          </a:p>
          <a:p>
            <a:pPr lvl="1"/>
            <a:r>
              <a:rPr lang="en-US" altLang="zh-CN" dirty="0" err="1"/>
              <a:t>hbase</a:t>
            </a:r>
            <a:endParaRPr lang="en-US" altLang="zh-CN" dirty="0"/>
          </a:p>
          <a:p>
            <a:r>
              <a:rPr lang="zh-CN" altLang="en-US" dirty="0"/>
              <a:t>中间件</a:t>
            </a:r>
            <a:endParaRPr lang="en-US" altLang="zh-CN" dirty="0"/>
          </a:p>
          <a:p>
            <a:pPr lvl="1"/>
            <a:r>
              <a:rPr lang="en-US" altLang="zh-CN" dirty="0" err="1"/>
              <a:t>kafka</a:t>
            </a:r>
            <a:endParaRPr lang="en-US" altLang="zh-CN" dirty="0"/>
          </a:p>
          <a:p>
            <a:pPr lvl="1"/>
            <a:r>
              <a:rPr lang="en-US" altLang="zh-CN" dirty="0" err="1"/>
              <a:t>cdh</a:t>
            </a:r>
            <a:endParaRPr lang="en-US" altLang="zh-CN" dirty="0"/>
          </a:p>
          <a:p>
            <a:pPr lvl="1"/>
            <a:r>
              <a:rPr lang="en-US" altLang="zh-CN" dirty="0" err="1"/>
              <a:t>hadoop</a:t>
            </a:r>
            <a:endParaRPr lang="en-US" altLang="zh-CN" dirty="0"/>
          </a:p>
          <a:p>
            <a:pPr lvl="1"/>
            <a:r>
              <a:rPr lang="en-US" altLang="zh-CN" dirty="0"/>
              <a:t>spark</a:t>
            </a:r>
            <a:endParaRPr lang="en-US" altLang="zh-CN" dirty="0"/>
          </a:p>
          <a:p>
            <a:pPr lvl="1"/>
            <a:r>
              <a:rPr lang="en-US" altLang="zh-CN" dirty="0"/>
              <a:t>impala</a:t>
            </a:r>
            <a:endParaRPr lang="en-US" altLang="zh-CN" dirty="0"/>
          </a:p>
          <a:p>
            <a:pPr lvl="1"/>
            <a:r>
              <a:rPr lang="en-US" altLang="zh-CN" dirty="0"/>
              <a:t>hue</a:t>
            </a:r>
            <a:endParaRPr lang="en-US" altLang="zh-CN" dirty="0"/>
          </a:p>
          <a:p>
            <a:pPr lvl="1"/>
            <a:r>
              <a:rPr lang="en-US" altLang="zh-CN" dirty="0" err="1"/>
              <a:t>flink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阿里巴巴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21" y="1825625"/>
            <a:ext cx="6012757" cy="4351338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马蜂窝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41" y="1825625"/>
            <a:ext cx="9551717" cy="4351338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498758" y="3268215"/>
            <a:ext cx="941212" cy="1217779"/>
            <a:chOff x="4287496" y="2867642"/>
            <a:chExt cx="2036763" cy="2635249"/>
          </a:xfrm>
        </p:grpSpPr>
        <p:sp>
          <p:nvSpPr>
            <p:cNvPr id="5" name="稻壳儿春秋广告/盗版必究        原创来源：http://chn.docer.com/works?userid=199329941#!/work_time"/>
            <p:cNvSpPr/>
            <p:nvPr/>
          </p:nvSpPr>
          <p:spPr bwMode="auto">
            <a:xfrm>
              <a:off x="4287496" y="3158154"/>
              <a:ext cx="1873250" cy="2344737"/>
            </a:xfrm>
            <a:custGeom>
              <a:avLst/>
              <a:gdLst>
                <a:gd name="T0" fmla="*/ 62 w 1279"/>
                <a:gd name="T1" fmla="*/ 800 h 1599"/>
                <a:gd name="T2" fmla="*/ 62 w 1279"/>
                <a:gd name="T3" fmla="*/ 1432 h 1599"/>
                <a:gd name="T4" fmla="*/ 165 w 1279"/>
                <a:gd name="T5" fmla="*/ 1536 h 1599"/>
                <a:gd name="T6" fmla="*/ 1109 w 1279"/>
                <a:gd name="T7" fmla="*/ 1536 h 1599"/>
                <a:gd name="T8" fmla="*/ 1216 w 1279"/>
                <a:gd name="T9" fmla="*/ 1430 h 1599"/>
                <a:gd name="T10" fmla="*/ 1216 w 1279"/>
                <a:gd name="T11" fmla="*/ 1288 h 1599"/>
                <a:gd name="T12" fmla="*/ 1246 w 1279"/>
                <a:gd name="T13" fmla="*/ 1248 h 1599"/>
                <a:gd name="T14" fmla="*/ 1278 w 1279"/>
                <a:gd name="T15" fmla="*/ 1286 h 1599"/>
                <a:gd name="T16" fmla="*/ 1278 w 1279"/>
                <a:gd name="T17" fmla="*/ 1442 h 1599"/>
                <a:gd name="T18" fmla="*/ 1121 w 1279"/>
                <a:gd name="T19" fmla="*/ 1599 h 1599"/>
                <a:gd name="T20" fmla="*/ 161 w 1279"/>
                <a:gd name="T21" fmla="*/ 1599 h 1599"/>
                <a:gd name="T22" fmla="*/ 0 w 1279"/>
                <a:gd name="T23" fmla="*/ 1436 h 1599"/>
                <a:gd name="T24" fmla="*/ 0 w 1279"/>
                <a:gd name="T25" fmla="*/ 172 h 1599"/>
                <a:gd name="T26" fmla="*/ 171 w 1279"/>
                <a:gd name="T27" fmla="*/ 0 h 1599"/>
                <a:gd name="T28" fmla="*/ 377 w 1279"/>
                <a:gd name="T29" fmla="*/ 0 h 1599"/>
                <a:gd name="T30" fmla="*/ 414 w 1279"/>
                <a:gd name="T31" fmla="*/ 31 h 1599"/>
                <a:gd name="T32" fmla="*/ 377 w 1279"/>
                <a:gd name="T33" fmla="*/ 63 h 1599"/>
                <a:gd name="T34" fmla="*/ 167 w 1279"/>
                <a:gd name="T35" fmla="*/ 63 h 1599"/>
                <a:gd name="T36" fmla="*/ 62 w 1279"/>
                <a:gd name="T37" fmla="*/ 168 h 1599"/>
                <a:gd name="T38" fmla="*/ 62 w 1279"/>
                <a:gd name="T39" fmla="*/ 80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9" h="1599">
                  <a:moveTo>
                    <a:pt x="62" y="800"/>
                  </a:moveTo>
                  <a:cubicBezTo>
                    <a:pt x="62" y="1011"/>
                    <a:pt x="62" y="1221"/>
                    <a:pt x="62" y="1432"/>
                  </a:cubicBezTo>
                  <a:cubicBezTo>
                    <a:pt x="62" y="1500"/>
                    <a:pt x="98" y="1536"/>
                    <a:pt x="165" y="1536"/>
                  </a:cubicBezTo>
                  <a:cubicBezTo>
                    <a:pt x="480" y="1536"/>
                    <a:pt x="795" y="1536"/>
                    <a:pt x="1109" y="1536"/>
                  </a:cubicBezTo>
                  <a:cubicBezTo>
                    <a:pt x="1181" y="1536"/>
                    <a:pt x="1215" y="1502"/>
                    <a:pt x="1216" y="1430"/>
                  </a:cubicBezTo>
                  <a:cubicBezTo>
                    <a:pt x="1216" y="1382"/>
                    <a:pt x="1216" y="1335"/>
                    <a:pt x="1216" y="1288"/>
                  </a:cubicBezTo>
                  <a:cubicBezTo>
                    <a:pt x="1216" y="1264"/>
                    <a:pt x="1228" y="1249"/>
                    <a:pt x="1246" y="1248"/>
                  </a:cubicBezTo>
                  <a:cubicBezTo>
                    <a:pt x="1265" y="1248"/>
                    <a:pt x="1278" y="1263"/>
                    <a:pt x="1278" y="1286"/>
                  </a:cubicBezTo>
                  <a:cubicBezTo>
                    <a:pt x="1279" y="1338"/>
                    <a:pt x="1279" y="1390"/>
                    <a:pt x="1278" y="1442"/>
                  </a:cubicBezTo>
                  <a:cubicBezTo>
                    <a:pt x="1277" y="1524"/>
                    <a:pt x="1202" y="1599"/>
                    <a:pt x="1121" y="1599"/>
                  </a:cubicBezTo>
                  <a:cubicBezTo>
                    <a:pt x="801" y="1599"/>
                    <a:pt x="481" y="1599"/>
                    <a:pt x="161" y="1599"/>
                  </a:cubicBezTo>
                  <a:cubicBezTo>
                    <a:pt x="73" y="1599"/>
                    <a:pt x="0" y="1524"/>
                    <a:pt x="0" y="1436"/>
                  </a:cubicBezTo>
                  <a:cubicBezTo>
                    <a:pt x="0" y="1014"/>
                    <a:pt x="0" y="593"/>
                    <a:pt x="0" y="172"/>
                  </a:cubicBezTo>
                  <a:cubicBezTo>
                    <a:pt x="0" y="72"/>
                    <a:pt x="71" y="1"/>
                    <a:pt x="171" y="0"/>
                  </a:cubicBezTo>
                  <a:cubicBezTo>
                    <a:pt x="239" y="0"/>
                    <a:pt x="308" y="0"/>
                    <a:pt x="377" y="0"/>
                  </a:cubicBezTo>
                  <a:cubicBezTo>
                    <a:pt x="399" y="1"/>
                    <a:pt x="414" y="12"/>
                    <a:pt x="414" y="31"/>
                  </a:cubicBezTo>
                  <a:cubicBezTo>
                    <a:pt x="415" y="50"/>
                    <a:pt x="400" y="63"/>
                    <a:pt x="377" y="63"/>
                  </a:cubicBezTo>
                  <a:cubicBezTo>
                    <a:pt x="307" y="63"/>
                    <a:pt x="237" y="63"/>
                    <a:pt x="167" y="63"/>
                  </a:cubicBezTo>
                  <a:cubicBezTo>
                    <a:pt x="98" y="63"/>
                    <a:pt x="62" y="99"/>
                    <a:pt x="62" y="168"/>
                  </a:cubicBezTo>
                  <a:cubicBezTo>
                    <a:pt x="62" y="379"/>
                    <a:pt x="62" y="589"/>
                    <a:pt x="62" y="80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" name="稻壳儿春秋广告/盗版必究        原创来源：http://chn.docer.com/works?userid=199329941#!/work_time"/>
            <p:cNvSpPr/>
            <p:nvPr/>
          </p:nvSpPr>
          <p:spPr bwMode="auto">
            <a:xfrm>
              <a:off x="5552734" y="3153392"/>
              <a:ext cx="608013" cy="1457324"/>
            </a:xfrm>
            <a:custGeom>
              <a:avLst/>
              <a:gdLst>
                <a:gd name="T0" fmla="*/ 352 w 415"/>
                <a:gd name="T1" fmla="*/ 556 h 994"/>
                <a:gd name="T2" fmla="*/ 352 w 415"/>
                <a:gd name="T3" fmla="*/ 168 h 994"/>
                <a:gd name="T4" fmla="*/ 248 w 415"/>
                <a:gd name="T5" fmla="*/ 66 h 994"/>
                <a:gd name="T6" fmla="*/ 48 w 415"/>
                <a:gd name="T7" fmla="*/ 66 h 994"/>
                <a:gd name="T8" fmla="*/ 30 w 415"/>
                <a:gd name="T9" fmla="*/ 66 h 994"/>
                <a:gd name="T10" fmla="*/ 0 w 415"/>
                <a:gd name="T11" fmla="*/ 35 h 994"/>
                <a:gd name="T12" fmla="*/ 30 w 415"/>
                <a:gd name="T13" fmla="*/ 4 h 994"/>
                <a:gd name="T14" fmla="*/ 268 w 415"/>
                <a:gd name="T15" fmla="*/ 5 h 994"/>
                <a:gd name="T16" fmla="*/ 414 w 415"/>
                <a:gd name="T17" fmla="*/ 165 h 994"/>
                <a:gd name="T18" fmla="*/ 414 w 415"/>
                <a:gd name="T19" fmla="*/ 955 h 994"/>
                <a:gd name="T20" fmla="*/ 383 w 415"/>
                <a:gd name="T21" fmla="*/ 994 h 994"/>
                <a:gd name="T22" fmla="*/ 352 w 415"/>
                <a:gd name="T23" fmla="*/ 954 h 994"/>
                <a:gd name="T24" fmla="*/ 352 w 415"/>
                <a:gd name="T25" fmla="*/ 556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5" h="994">
                  <a:moveTo>
                    <a:pt x="352" y="556"/>
                  </a:moveTo>
                  <a:cubicBezTo>
                    <a:pt x="352" y="427"/>
                    <a:pt x="352" y="297"/>
                    <a:pt x="352" y="168"/>
                  </a:cubicBezTo>
                  <a:cubicBezTo>
                    <a:pt x="351" y="102"/>
                    <a:pt x="315" y="66"/>
                    <a:pt x="248" y="66"/>
                  </a:cubicBezTo>
                  <a:cubicBezTo>
                    <a:pt x="182" y="66"/>
                    <a:pt x="115" y="66"/>
                    <a:pt x="48" y="66"/>
                  </a:cubicBezTo>
                  <a:cubicBezTo>
                    <a:pt x="42" y="66"/>
                    <a:pt x="36" y="66"/>
                    <a:pt x="30" y="66"/>
                  </a:cubicBezTo>
                  <a:cubicBezTo>
                    <a:pt x="13" y="64"/>
                    <a:pt x="0" y="51"/>
                    <a:pt x="0" y="35"/>
                  </a:cubicBezTo>
                  <a:cubicBezTo>
                    <a:pt x="0" y="19"/>
                    <a:pt x="12" y="4"/>
                    <a:pt x="30" y="4"/>
                  </a:cubicBezTo>
                  <a:cubicBezTo>
                    <a:pt x="109" y="3"/>
                    <a:pt x="189" y="0"/>
                    <a:pt x="268" y="5"/>
                  </a:cubicBezTo>
                  <a:cubicBezTo>
                    <a:pt x="349" y="9"/>
                    <a:pt x="414" y="84"/>
                    <a:pt x="414" y="165"/>
                  </a:cubicBezTo>
                  <a:cubicBezTo>
                    <a:pt x="415" y="429"/>
                    <a:pt x="414" y="692"/>
                    <a:pt x="414" y="955"/>
                  </a:cubicBezTo>
                  <a:cubicBezTo>
                    <a:pt x="414" y="979"/>
                    <a:pt x="402" y="994"/>
                    <a:pt x="383" y="994"/>
                  </a:cubicBezTo>
                  <a:cubicBezTo>
                    <a:pt x="364" y="994"/>
                    <a:pt x="352" y="979"/>
                    <a:pt x="352" y="954"/>
                  </a:cubicBezTo>
                  <a:cubicBezTo>
                    <a:pt x="352" y="821"/>
                    <a:pt x="352" y="689"/>
                    <a:pt x="352" y="55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4943134" y="2867642"/>
              <a:ext cx="561975" cy="476250"/>
            </a:xfrm>
            <a:custGeom>
              <a:avLst/>
              <a:gdLst>
                <a:gd name="T0" fmla="*/ 64 w 384"/>
                <a:gd name="T1" fmla="*/ 99 h 324"/>
                <a:gd name="T2" fmla="*/ 165 w 384"/>
                <a:gd name="T3" fmla="*/ 5 h 324"/>
                <a:gd name="T4" fmla="*/ 245 w 384"/>
                <a:gd name="T5" fmla="*/ 5 h 324"/>
                <a:gd name="T6" fmla="*/ 319 w 384"/>
                <a:gd name="T7" fmla="*/ 79 h 324"/>
                <a:gd name="T8" fmla="*/ 319 w 384"/>
                <a:gd name="T9" fmla="*/ 99 h 324"/>
                <a:gd name="T10" fmla="*/ 383 w 384"/>
                <a:gd name="T11" fmla="*/ 189 h 324"/>
                <a:gd name="T12" fmla="*/ 383 w 384"/>
                <a:gd name="T13" fmla="*/ 257 h 324"/>
                <a:gd name="T14" fmla="*/ 316 w 384"/>
                <a:gd name="T15" fmla="*/ 324 h 324"/>
                <a:gd name="T16" fmla="*/ 70 w 384"/>
                <a:gd name="T17" fmla="*/ 324 h 324"/>
                <a:gd name="T18" fmla="*/ 1 w 384"/>
                <a:gd name="T19" fmla="*/ 255 h 324"/>
                <a:gd name="T20" fmla="*/ 1 w 384"/>
                <a:gd name="T21" fmla="*/ 181 h 324"/>
                <a:gd name="T22" fmla="*/ 64 w 384"/>
                <a:gd name="T23" fmla="*/ 99 h 324"/>
                <a:gd name="T24" fmla="*/ 64 w 384"/>
                <a:gd name="T25" fmla="*/ 260 h 324"/>
                <a:gd name="T26" fmla="*/ 319 w 384"/>
                <a:gd name="T27" fmla="*/ 260 h 324"/>
                <a:gd name="T28" fmla="*/ 319 w 384"/>
                <a:gd name="T29" fmla="*/ 166 h 324"/>
                <a:gd name="T30" fmla="*/ 64 w 384"/>
                <a:gd name="T31" fmla="*/ 166 h 324"/>
                <a:gd name="T32" fmla="*/ 64 w 384"/>
                <a:gd name="T33" fmla="*/ 260 h 324"/>
                <a:gd name="T34" fmla="*/ 256 w 384"/>
                <a:gd name="T35" fmla="*/ 70 h 324"/>
                <a:gd name="T36" fmla="*/ 129 w 384"/>
                <a:gd name="T37" fmla="*/ 70 h 324"/>
                <a:gd name="T38" fmla="*/ 129 w 384"/>
                <a:gd name="T39" fmla="*/ 100 h 324"/>
                <a:gd name="T40" fmla="*/ 256 w 384"/>
                <a:gd name="T41" fmla="*/ 100 h 324"/>
                <a:gd name="T42" fmla="*/ 256 w 384"/>
                <a:gd name="T43" fmla="*/ 7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4" h="324">
                  <a:moveTo>
                    <a:pt x="64" y="99"/>
                  </a:moveTo>
                  <a:cubicBezTo>
                    <a:pt x="60" y="25"/>
                    <a:pt x="96" y="0"/>
                    <a:pt x="165" y="5"/>
                  </a:cubicBezTo>
                  <a:cubicBezTo>
                    <a:pt x="191" y="7"/>
                    <a:pt x="218" y="5"/>
                    <a:pt x="245" y="5"/>
                  </a:cubicBezTo>
                  <a:cubicBezTo>
                    <a:pt x="292" y="5"/>
                    <a:pt x="319" y="32"/>
                    <a:pt x="319" y="79"/>
                  </a:cubicBezTo>
                  <a:cubicBezTo>
                    <a:pt x="319" y="86"/>
                    <a:pt x="319" y="93"/>
                    <a:pt x="319" y="99"/>
                  </a:cubicBezTo>
                  <a:cubicBezTo>
                    <a:pt x="372" y="117"/>
                    <a:pt x="384" y="133"/>
                    <a:pt x="383" y="189"/>
                  </a:cubicBezTo>
                  <a:cubicBezTo>
                    <a:pt x="383" y="211"/>
                    <a:pt x="384" y="234"/>
                    <a:pt x="383" y="257"/>
                  </a:cubicBezTo>
                  <a:cubicBezTo>
                    <a:pt x="383" y="295"/>
                    <a:pt x="354" y="324"/>
                    <a:pt x="316" y="324"/>
                  </a:cubicBezTo>
                  <a:cubicBezTo>
                    <a:pt x="234" y="324"/>
                    <a:pt x="152" y="324"/>
                    <a:pt x="70" y="324"/>
                  </a:cubicBezTo>
                  <a:cubicBezTo>
                    <a:pt x="29" y="324"/>
                    <a:pt x="1" y="295"/>
                    <a:pt x="1" y="255"/>
                  </a:cubicBezTo>
                  <a:cubicBezTo>
                    <a:pt x="0" y="230"/>
                    <a:pt x="1" y="205"/>
                    <a:pt x="1" y="181"/>
                  </a:cubicBezTo>
                  <a:cubicBezTo>
                    <a:pt x="1" y="132"/>
                    <a:pt x="16" y="112"/>
                    <a:pt x="64" y="99"/>
                  </a:cubicBezTo>
                  <a:close/>
                  <a:moveTo>
                    <a:pt x="64" y="260"/>
                  </a:moveTo>
                  <a:cubicBezTo>
                    <a:pt x="151" y="260"/>
                    <a:pt x="235" y="260"/>
                    <a:pt x="319" y="260"/>
                  </a:cubicBezTo>
                  <a:cubicBezTo>
                    <a:pt x="319" y="228"/>
                    <a:pt x="319" y="197"/>
                    <a:pt x="319" y="166"/>
                  </a:cubicBezTo>
                  <a:cubicBezTo>
                    <a:pt x="234" y="166"/>
                    <a:pt x="149" y="166"/>
                    <a:pt x="64" y="166"/>
                  </a:cubicBezTo>
                  <a:cubicBezTo>
                    <a:pt x="64" y="198"/>
                    <a:pt x="64" y="228"/>
                    <a:pt x="64" y="260"/>
                  </a:cubicBezTo>
                  <a:close/>
                  <a:moveTo>
                    <a:pt x="256" y="70"/>
                  </a:moveTo>
                  <a:cubicBezTo>
                    <a:pt x="212" y="70"/>
                    <a:pt x="170" y="70"/>
                    <a:pt x="129" y="70"/>
                  </a:cubicBezTo>
                  <a:cubicBezTo>
                    <a:pt x="129" y="81"/>
                    <a:pt x="129" y="90"/>
                    <a:pt x="129" y="100"/>
                  </a:cubicBezTo>
                  <a:cubicBezTo>
                    <a:pt x="172" y="100"/>
                    <a:pt x="213" y="100"/>
                    <a:pt x="256" y="100"/>
                  </a:cubicBezTo>
                  <a:cubicBezTo>
                    <a:pt x="256" y="90"/>
                    <a:pt x="256" y="80"/>
                    <a:pt x="256" y="7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稻壳儿春秋广告/盗版必究        原创来源：http://chn.docer.com/works?userid=199329941#!/work_time"/>
            <p:cNvSpPr/>
            <p:nvPr/>
          </p:nvSpPr>
          <p:spPr bwMode="auto">
            <a:xfrm>
              <a:off x="5260634" y="4580554"/>
              <a:ext cx="1063625" cy="719137"/>
            </a:xfrm>
            <a:custGeom>
              <a:avLst/>
              <a:gdLst>
                <a:gd name="T0" fmla="*/ 277 w 726"/>
                <a:gd name="T1" fmla="*/ 413 h 491"/>
                <a:gd name="T2" fmla="*/ 291 w 726"/>
                <a:gd name="T3" fmla="*/ 391 h 491"/>
                <a:gd name="T4" fmla="*/ 659 w 726"/>
                <a:gd name="T5" fmla="*/ 24 h 491"/>
                <a:gd name="T6" fmla="*/ 675 w 726"/>
                <a:gd name="T7" fmla="*/ 9 h 491"/>
                <a:gd name="T8" fmla="*/ 713 w 726"/>
                <a:gd name="T9" fmla="*/ 12 h 491"/>
                <a:gd name="T10" fmla="*/ 718 w 726"/>
                <a:gd name="T11" fmla="*/ 51 h 491"/>
                <a:gd name="T12" fmla="*/ 705 w 726"/>
                <a:gd name="T13" fmla="*/ 66 h 491"/>
                <a:gd name="T14" fmla="*/ 303 w 726"/>
                <a:gd name="T15" fmla="*/ 467 h 491"/>
                <a:gd name="T16" fmla="*/ 243 w 726"/>
                <a:gd name="T17" fmla="*/ 468 h 491"/>
                <a:gd name="T18" fmla="*/ 19 w 726"/>
                <a:gd name="T19" fmla="*/ 244 h 491"/>
                <a:gd name="T20" fmla="*/ 13 w 726"/>
                <a:gd name="T21" fmla="*/ 196 h 491"/>
                <a:gd name="T22" fmla="*/ 64 w 726"/>
                <a:gd name="T23" fmla="*/ 201 h 491"/>
                <a:gd name="T24" fmla="*/ 255 w 726"/>
                <a:gd name="T25" fmla="*/ 392 h 491"/>
                <a:gd name="T26" fmla="*/ 277 w 726"/>
                <a:gd name="T27" fmla="*/ 41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6" h="491">
                  <a:moveTo>
                    <a:pt x="277" y="413"/>
                  </a:moveTo>
                  <a:cubicBezTo>
                    <a:pt x="282" y="405"/>
                    <a:pt x="286" y="397"/>
                    <a:pt x="291" y="391"/>
                  </a:cubicBezTo>
                  <a:cubicBezTo>
                    <a:pt x="414" y="269"/>
                    <a:pt x="536" y="146"/>
                    <a:pt x="659" y="24"/>
                  </a:cubicBezTo>
                  <a:cubicBezTo>
                    <a:pt x="664" y="19"/>
                    <a:pt x="669" y="13"/>
                    <a:pt x="675" y="9"/>
                  </a:cubicBezTo>
                  <a:cubicBezTo>
                    <a:pt x="688" y="0"/>
                    <a:pt x="702" y="1"/>
                    <a:pt x="713" y="12"/>
                  </a:cubicBezTo>
                  <a:cubicBezTo>
                    <a:pt x="724" y="24"/>
                    <a:pt x="726" y="37"/>
                    <a:pt x="718" y="51"/>
                  </a:cubicBezTo>
                  <a:cubicBezTo>
                    <a:pt x="715" y="56"/>
                    <a:pt x="709" y="61"/>
                    <a:pt x="705" y="66"/>
                  </a:cubicBezTo>
                  <a:cubicBezTo>
                    <a:pt x="571" y="199"/>
                    <a:pt x="437" y="333"/>
                    <a:pt x="303" y="467"/>
                  </a:cubicBezTo>
                  <a:cubicBezTo>
                    <a:pt x="279" y="491"/>
                    <a:pt x="266" y="491"/>
                    <a:pt x="243" y="468"/>
                  </a:cubicBezTo>
                  <a:cubicBezTo>
                    <a:pt x="168" y="394"/>
                    <a:pt x="94" y="319"/>
                    <a:pt x="19" y="244"/>
                  </a:cubicBezTo>
                  <a:cubicBezTo>
                    <a:pt x="1" y="226"/>
                    <a:pt x="0" y="210"/>
                    <a:pt x="13" y="196"/>
                  </a:cubicBezTo>
                  <a:cubicBezTo>
                    <a:pt x="27" y="181"/>
                    <a:pt x="46" y="183"/>
                    <a:pt x="64" y="201"/>
                  </a:cubicBezTo>
                  <a:cubicBezTo>
                    <a:pt x="127" y="265"/>
                    <a:pt x="191" y="328"/>
                    <a:pt x="255" y="392"/>
                  </a:cubicBezTo>
                  <a:cubicBezTo>
                    <a:pt x="260" y="397"/>
                    <a:pt x="266" y="403"/>
                    <a:pt x="277" y="41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稻壳儿春秋广告/盗版必究        原创来源：http://chn.docer.com/works?userid=199329941#!/work_time"/>
            <p:cNvSpPr/>
            <p:nvPr/>
          </p:nvSpPr>
          <p:spPr bwMode="auto">
            <a:xfrm>
              <a:off x="5038384" y="3813792"/>
              <a:ext cx="746125" cy="95250"/>
            </a:xfrm>
            <a:custGeom>
              <a:avLst/>
              <a:gdLst>
                <a:gd name="T0" fmla="*/ 254 w 510"/>
                <a:gd name="T1" fmla="*/ 63 h 64"/>
                <a:gd name="T2" fmla="*/ 38 w 510"/>
                <a:gd name="T3" fmla="*/ 62 h 64"/>
                <a:gd name="T4" fmla="*/ 6 w 510"/>
                <a:gd name="T5" fmla="*/ 48 h 64"/>
                <a:gd name="T6" fmla="*/ 4 w 510"/>
                <a:gd name="T7" fmla="*/ 19 h 64"/>
                <a:gd name="T8" fmla="*/ 36 w 510"/>
                <a:gd name="T9" fmla="*/ 1 h 64"/>
                <a:gd name="T10" fmla="*/ 256 w 510"/>
                <a:gd name="T11" fmla="*/ 0 h 64"/>
                <a:gd name="T12" fmla="*/ 470 w 510"/>
                <a:gd name="T13" fmla="*/ 0 h 64"/>
                <a:gd name="T14" fmla="*/ 510 w 510"/>
                <a:gd name="T15" fmla="*/ 32 h 64"/>
                <a:gd name="T16" fmla="*/ 470 w 510"/>
                <a:gd name="T17" fmla="*/ 63 h 64"/>
                <a:gd name="T18" fmla="*/ 254 w 510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64">
                  <a:moveTo>
                    <a:pt x="254" y="63"/>
                  </a:moveTo>
                  <a:cubicBezTo>
                    <a:pt x="182" y="63"/>
                    <a:pt x="110" y="64"/>
                    <a:pt x="38" y="62"/>
                  </a:cubicBezTo>
                  <a:cubicBezTo>
                    <a:pt x="27" y="62"/>
                    <a:pt x="13" y="56"/>
                    <a:pt x="6" y="48"/>
                  </a:cubicBezTo>
                  <a:cubicBezTo>
                    <a:pt x="1" y="42"/>
                    <a:pt x="0" y="25"/>
                    <a:pt x="4" y="19"/>
                  </a:cubicBezTo>
                  <a:cubicBezTo>
                    <a:pt x="11" y="10"/>
                    <a:pt x="25" y="1"/>
                    <a:pt x="36" y="1"/>
                  </a:cubicBezTo>
                  <a:cubicBezTo>
                    <a:pt x="109" y="0"/>
                    <a:pt x="183" y="0"/>
                    <a:pt x="256" y="0"/>
                  </a:cubicBezTo>
                  <a:cubicBezTo>
                    <a:pt x="327" y="0"/>
                    <a:pt x="398" y="0"/>
                    <a:pt x="470" y="0"/>
                  </a:cubicBezTo>
                  <a:cubicBezTo>
                    <a:pt x="495" y="0"/>
                    <a:pt x="510" y="12"/>
                    <a:pt x="510" y="32"/>
                  </a:cubicBezTo>
                  <a:cubicBezTo>
                    <a:pt x="510" y="51"/>
                    <a:pt x="495" y="63"/>
                    <a:pt x="470" y="63"/>
                  </a:cubicBezTo>
                  <a:cubicBezTo>
                    <a:pt x="398" y="63"/>
                    <a:pt x="326" y="63"/>
                    <a:pt x="254" y="6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5036796" y="4142404"/>
              <a:ext cx="746125" cy="93662"/>
            </a:xfrm>
            <a:custGeom>
              <a:avLst/>
              <a:gdLst>
                <a:gd name="T0" fmla="*/ 256 w 510"/>
                <a:gd name="T1" fmla="*/ 0 h 63"/>
                <a:gd name="T2" fmla="*/ 472 w 510"/>
                <a:gd name="T3" fmla="*/ 1 h 63"/>
                <a:gd name="T4" fmla="*/ 497 w 510"/>
                <a:gd name="T5" fmla="*/ 7 h 63"/>
                <a:gd name="T6" fmla="*/ 509 w 510"/>
                <a:gd name="T7" fmla="*/ 40 h 63"/>
                <a:gd name="T8" fmla="*/ 476 w 510"/>
                <a:gd name="T9" fmla="*/ 63 h 63"/>
                <a:gd name="T10" fmla="*/ 292 w 510"/>
                <a:gd name="T11" fmla="*/ 63 h 63"/>
                <a:gd name="T12" fmla="*/ 44 w 510"/>
                <a:gd name="T13" fmla="*/ 63 h 63"/>
                <a:gd name="T14" fmla="*/ 38 w 510"/>
                <a:gd name="T15" fmla="*/ 63 h 63"/>
                <a:gd name="T16" fmla="*/ 1 w 510"/>
                <a:gd name="T17" fmla="*/ 31 h 63"/>
                <a:gd name="T18" fmla="*/ 38 w 510"/>
                <a:gd name="T19" fmla="*/ 0 h 63"/>
                <a:gd name="T20" fmla="*/ 202 w 510"/>
                <a:gd name="T21" fmla="*/ 0 h 63"/>
                <a:gd name="T22" fmla="*/ 256 w 510"/>
                <a:gd name="T23" fmla="*/ 0 h 63"/>
                <a:gd name="T24" fmla="*/ 256 w 510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0" h="63">
                  <a:moveTo>
                    <a:pt x="256" y="0"/>
                  </a:moveTo>
                  <a:cubicBezTo>
                    <a:pt x="328" y="0"/>
                    <a:pt x="400" y="0"/>
                    <a:pt x="472" y="1"/>
                  </a:cubicBezTo>
                  <a:cubicBezTo>
                    <a:pt x="481" y="1"/>
                    <a:pt x="493" y="2"/>
                    <a:pt x="497" y="7"/>
                  </a:cubicBezTo>
                  <a:cubicBezTo>
                    <a:pt x="504" y="16"/>
                    <a:pt x="510" y="30"/>
                    <a:pt x="509" y="40"/>
                  </a:cubicBezTo>
                  <a:cubicBezTo>
                    <a:pt x="507" y="56"/>
                    <a:pt x="492" y="63"/>
                    <a:pt x="476" y="63"/>
                  </a:cubicBezTo>
                  <a:cubicBezTo>
                    <a:pt x="415" y="63"/>
                    <a:pt x="353" y="63"/>
                    <a:pt x="292" y="63"/>
                  </a:cubicBezTo>
                  <a:cubicBezTo>
                    <a:pt x="209" y="63"/>
                    <a:pt x="127" y="63"/>
                    <a:pt x="44" y="63"/>
                  </a:cubicBezTo>
                  <a:cubicBezTo>
                    <a:pt x="42" y="63"/>
                    <a:pt x="40" y="63"/>
                    <a:pt x="38" y="63"/>
                  </a:cubicBezTo>
                  <a:cubicBezTo>
                    <a:pt x="15" y="63"/>
                    <a:pt x="0" y="50"/>
                    <a:pt x="1" y="31"/>
                  </a:cubicBezTo>
                  <a:cubicBezTo>
                    <a:pt x="1" y="13"/>
                    <a:pt x="16" y="0"/>
                    <a:pt x="38" y="0"/>
                  </a:cubicBezTo>
                  <a:cubicBezTo>
                    <a:pt x="93" y="0"/>
                    <a:pt x="147" y="0"/>
                    <a:pt x="202" y="0"/>
                  </a:cubicBezTo>
                  <a:cubicBezTo>
                    <a:pt x="220" y="0"/>
                    <a:pt x="238" y="0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 bwMode="auto">
            <a:xfrm>
              <a:off x="5038384" y="4471016"/>
              <a:ext cx="746125" cy="93662"/>
            </a:xfrm>
            <a:custGeom>
              <a:avLst/>
              <a:gdLst>
                <a:gd name="T0" fmla="*/ 254 w 510"/>
                <a:gd name="T1" fmla="*/ 63 h 63"/>
                <a:gd name="T2" fmla="*/ 40 w 510"/>
                <a:gd name="T3" fmla="*/ 63 h 63"/>
                <a:gd name="T4" fmla="*/ 0 w 510"/>
                <a:gd name="T5" fmla="*/ 32 h 63"/>
                <a:gd name="T6" fmla="*/ 40 w 510"/>
                <a:gd name="T7" fmla="*/ 0 h 63"/>
                <a:gd name="T8" fmla="*/ 472 w 510"/>
                <a:gd name="T9" fmla="*/ 0 h 63"/>
                <a:gd name="T10" fmla="*/ 510 w 510"/>
                <a:gd name="T11" fmla="*/ 32 h 63"/>
                <a:gd name="T12" fmla="*/ 472 w 510"/>
                <a:gd name="T13" fmla="*/ 63 h 63"/>
                <a:gd name="T14" fmla="*/ 254 w 510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63">
                  <a:moveTo>
                    <a:pt x="254" y="63"/>
                  </a:moveTo>
                  <a:cubicBezTo>
                    <a:pt x="183" y="63"/>
                    <a:pt x="112" y="63"/>
                    <a:pt x="40" y="63"/>
                  </a:cubicBezTo>
                  <a:cubicBezTo>
                    <a:pt x="15" y="63"/>
                    <a:pt x="0" y="51"/>
                    <a:pt x="0" y="32"/>
                  </a:cubicBezTo>
                  <a:cubicBezTo>
                    <a:pt x="0" y="12"/>
                    <a:pt x="15" y="0"/>
                    <a:pt x="40" y="0"/>
                  </a:cubicBezTo>
                  <a:cubicBezTo>
                    <a:pt x="184" y="0"/>
                    <a:pt x="328" y="0"/>
                    <a:pt x="472" y="0"/>
                  </a:cubicBezTo>
                  <a:cubicBezTo>
                    <a:pt x="495" y="0"/>
                    <a:pt x="510" y="13"/>
                    <a:pt x="510" y="32"/>
                  </a:cubicBezTo>
                  <a:cubicBezTo>
                    <a:pt x="510" y="50"/>
                    <a:pt x="495" y="63"/>
                    <a:pt x="472" y="63"/>
                  </a:cubicBezTo>
                  <a:cubicBezTo>
                    <a:pt x="399" y="63"/>
                    <a:pt x="327" y="63"/>
                    <a:pt x="254" y="63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4662146" y="4412279"/>
              <a:ext cx="185738" cy="184150"/>
            </a:xfrm>
            <a:custGeom>
              <a:avLst/>
              <a:gdLst>
                <a:gd name="T0" fmla="*/ 63 w 127"/>
                <a:gd name="T1" fmla="*/ 126 h 126"/>
                <a:gd name="T2" fmla="*/ 0 w 127"/>
                <a:gd name="T3" fmla="*/ 63 h 126"/>
                <a:gd name="T4" fmla="*/ 61 w 127"/>
                <a:gd name="T5" fmla="*/ 1 h 126"/>
                <a:gd name="T6" fmla="*/ 126 w 127"/>
                <a:gd name="T7" fmla="*/ 62 h 126"/>
                <a:gd name="T8" fmla="*/ 63 w 127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6">
                  <a:moveTo>
                    <a:pt x="63" y="126"/>
                  </a:moveTo>
                  <a:cubicBezTo>
                    <a:pt x="33" y="126"/>
                    <a:pt x="0" y="94"/>
                    <a:pt x="0" y="63"/>
                  </a:cubicBezTo>
                  <a:cubicBezTo>
                    <a:pt x="0" y="33"/>
                    <a:pt x="31" y="1"/>
                    <a:pt x="61" y="1"/>
                  </a:cubicBezTo>
                  <a:cubicBezTo>
                    <a:pt x="92" y="0"/>
                    <a:pt x="126" y="31"/>
                    <a:pt x="126" y="62"/>
                  </a:cubicBezTo>
                  <a:cubicBezTo>
                    <a:pt x="127" y="92"/>
                    <a:pt x="95" y="125"/>
                    <a:pt x="63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4660559" y="3755054"/>
              <a:ext cx="187325" cy="184150"/>
            </a:xfrm>
            <a:custGeom>
              <a:avLst/>
              <a:gdLst>
                <a:gd name="T0" fmla="*/ 64 w 128"/>
                <a:gd name="T1" fmla="*/ 126 h 126"/>
                <a:gd name="T2" fmla="*/ 1 w 128"/>
                <a:gd name="T3" fmla="*/ 63 h 126"/>
                <a:gd name="T4" fmla="*/ 65 w 128"/>
                <a:gd name="T5" fmla="*/ 1 h 126"/>
                <a:gd name="T6" fmla="*/ 127 w 128"/>
                <a:gd name="T7" fmla="*/ 62 h 126"/>
                <a:gd name="T8" fmla="*/ 64 w 12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64" y="126"/>
                  </a:moveTo>
                  <a:cubicBezTo>
                    <a:pt x="33" y="126"/>
                    <a:pt x="0" y="93"/>
                    <a:pt x="1" y="63"/>
                  </a:cubicBezTo>
                  <a:cubicBezTo>
                    <a:pt x="1" y="32"/>
                    <a:pt x="33" y="0"/>
                    <a:pt x="65" y="1"/>
                  </a:cubicBezTo>
                  <a:cubicBezTo>
                    <a:pt x="94" y="1"/>
                    <a:pt x="127" y="32"/>
                    <a:pt x="127" y="62"/>
                  </a:cubicBezTo>
                  <a:cubicBezTo>
                    <a:pt x="128" y="93"/>
                    <a:pt x="95" y="125"/>
                    <a:pt x="64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4660559" y="4083667"/>
              <a:ext cx="187325" cy="184150"/>
            </a:xfrm>
            <a:custGeom>
              <a:avLst/>
              <a:gdLst>
                <a:gd name="T0" fmla="*/ 64 w 128"/>
                <a:gd name="T1" fmla="*/ 126 h 126"/>
                <a:gd name="T2" fmla="*/ 1 w 128"/>
                <a:gd name="T3" fmla="*/ 63 h 126"/>
                <a:gd name="T4" fmla="*/ 65 w 128"/>
                <a:gd name="T5" fmla="*/ 1 h 126"/>
                <a:gd name="T6" fmla="*/ 127 w 128"/>
                <a:gd name="T7" fmla="*/ 62 h 126"/>
                <a:gd name="T8" fmla="*/ 64 w 12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64" y="126"/>
                  </a:moveTo>
                  <a:cubicBezTo>
                    <a:pt x="33" y="126"/>
                    <a:pt x="0" y="93"/>
                    <a:pt x="1" y="63"/>
                  </a:cubicBezTo>
                  <a:cubicBezTo>
                    <a:pt x="1" y="32"/>
                    <a:pt x="34" y="0"/>
                    <a:pt x="65" y="1"/>
                  </a:cubicBezTo>
                  <a:cubicBezTo>
                    <a:pt x="95" y="1"/>
                    <a:pt x="127" y="33"/>
                    <a:pt x="127" y="62"/>
                  </a:cubicBezTo>
                  <a:cubicBezTo>
                    <a:pt x="128" y="93"/>
                    <a:pt x="95" y="126"/>
                    <a:pt x="64" y="126"/>
                  </a:cubicBezTo>
                  <a:close/>
                </a:path>
              </a:pathLst>
            </a:custGeom>
            <a:solidFill>
              <a:srgbClr val="4E6F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" name="稻壳儿春秋广告/盗版必究        原创来源：http://chn.docer.com/works?userid=199329941#!/work_time" descr="图片包含 电子产品, 计算机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" b="6667"/>
          <a:stretch>
            <a:fillRect/>
          </a:stretch>
        </p:blipFill>
        <p:spPr>
          <a:xfrm>
            <a:off x="0" y="1106170"/>
            <a:ext cx="12192000" cy="5732145"/>
          </a:xfrm>
          <a:prstGeom prst="rect">
            <a:avLst/>
          </a:prstGeom>
        </p:spPr>
      </p:pic>
      <p:sp>
        <p:nvSpPr>
          <p:cNvPr id="17" name="稻壳儿春秋广告/盗版必究        原创来源：http://chn.docer.com/works?userid=199329941#!/work_time"/>
          <p:cNvSpPr txBox="1"/>
          <p:nvPr/>
        </p:nvSpPr>
        <p:spPr>
          <a:xfrm>
            <a:off x="6788150" y="4036695"/>
            <a:ext cx="4331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基于公司情况的实施步骤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 txBox="1"/>
          <p:nvPr/>
        </p:nvSpPr>
        <p:spPr>
          <a:xfrm>
            <a:off x="6787897" y="3205443"/>
            <a:ext cx="5075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800" dirty="0">
                <a:solidFill>
                  <a:srgbClr val="4E6F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4800" dirty="0">
                <a:solidFill>
                  <a:srgbClr val="4E6F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建设步骤</a:t>
            </a:r>
            <a:endParaRPr lang="zh-CN" altLang="en-US" sz="4800" dirty="0">
              <a:solidFill>
                <a:srgbClr val="4E6FC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/>
              <a:t>×</a:t>
            </a:r>
            <a:r>
              <a:rPr lang="zh-CN" altLang="en-US" dirty="0"/>
              <a:t>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/>
              <a:t>:</a:t>
            </a:r>
            <a:r>
              <a:rPr lang="zh-CN" altLang="en-US" dirty="0"/>
              <a:t>上海团队前期在做金融数仓的时候没有理论知识的引导，建设时间短，快速产出要求大，设计的数据库是偏事务型数据的。现阶段又开始金融数据平台的建设，要求在数据流中合并公司自身修改的数据，并要兼容多家数据源的数据融合。</a:t>
            </a:r>
            <a:endParaRPr lang="en-US" altLang="zh-CN" dirty="0"/>
          </a:p>
          <a:p>
            <a:r>
              <a:rPr lang="zh-CN" altLang="en-US" dirty="0"/>
              <a:t>挑战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时间短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人员少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要求快速产出</a:t>
            </a:r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重复建设</a:t>
            </a:r>
            <a:endParaRPr lang="en-US" altLang="zh-CN" dirty="0"/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瀑布开发没有敏捷开发相应速度快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快速业务投递</a:t>
            </a:r>
            <a:r>
              <a:rPr lang="en-US" altLang="zh-CN" dirty="0"/>
              <a:t>(</a:t>
            </a:r>
            <a:r>
              <a:rPr lang="zh-CN" altLang="en-US" dirty="0"/>
              <a:t>优先满足业务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根据人员资源配比制定建设流程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大量使用开源工具，减少人员更迭带来的成本，尽量降低</a:t>
            </a:r>
            <a:r>
              <a:rPr lang="en-US" altLang="zh-CN" dirty="0"/>
              <a:t>ETL</a:t>
            </a:r>
            <a:r>
              <a:rPr lang="zh-CN" altLang="en-US" dirty="0"/>
              <a:t>的开发要求，最好就是写</a:t>
            </a:r>
            <a:r>
              <a:rPr lang="en-US" altLang="zh-CN" dirty="0" err="1"/>
              <a:t>sql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严格分层，上游针对模型输入，下游针对模型输出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积累工具链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OLTP</a:t>
            </a:r>
            <a:r>
              <a:rPr lang="zh-CN" altLang="en-US" dirty="0"/>
              <a:t>与</a:t>
            </a:r>
            <a:r>
              <a:rPr lang="en-US" altLang="zh-CN" dirty="0"/>
              <a:t>OLAP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OLTP(On-Line Transaction Processing</a:t>
            </a:r>
            <a:r>
              <a:rPr lang="zh-CN" altLang="en-US" dirty="0"/>
              <a:t>联机事务处理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数据级别</a:t>
            </a:r>
            <a:r>
              <a:rPr lang="en-US" altLang="zh-CN" dirty="0"/>
              <a:t>: GB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数据来源</a:t>
            </a:r>
            <a:r>
              <a:rPr lang="en-US" altLang="zh-CN" dirty="0"/>
              <a:t>: </a:t>
            </a:r>
            <a:r>
              <a:rPr lang="zh-CN" altLang="en-US" dirty="0"/>
              <a:t>来源单一</a:t>
            </a:r>
            <a:r>
              <a:rPr lang="en-US" altLang="zh-CN" dirty="0"/>
              <a:t>,</a:t>
            </a:r>
            <a:r>
              <a:rPr lang="zh-CN" altLang="en-US" dirty="0"/>
              <a:t>存储的是格式化的数据</a:t>
            </a:r>
            <a:endParaRPr lang="en-US" altLang="zh-CN" dirty="0"/>
          </a:p>
          <a:p>
            <a:pPr lvl="1"/>
            <a:r>
              <a:rPr lang="zh-CN" altLang="en-US" dirty="0"/>
              <a:t>存储的是实时数据</a:t>
            </a:r>
            <a:endParaRPr lang="en-US" altLang="zh-CN" dirty="0"/>
          </a:p>
          <a:p>
            <a:pPr lvl="1"/>
            <a:r>
              <a:rPr lang="zh-CN" altLang="en-US" dirty="0"/>
              <a:t>只能提供简单的分析计算</a:t>
            </a:r>
            <a:r>
              <a:rPr lang="en-US" altLang="zh-CN" dirty="0"/>
              <a:t>,</a:t>
            </a:r>
            <a:r>
              <a:rPr lang="zh-CN" altLang="en-US" dirty="0"/>
              <a:t>如求和</a:t>
            </a:r>
            <a:endParaRPr lang="en-US" altLang="zh-CN" dirty="0"/>
          </a:p>
          <a:p>
            <a:pPr lvl="1"/>
            <a:r>
              <a:rPr lang="zh-CN" altLang="en-US" dirty="0"/>
              <a:t>具有完整的事务能力</a:t>
            </a:r>
            <a:endParaRPr lang="en-US" altLang="zh-CN" dirty="0"/>
          </a:p>
          <a:p>
            <a:pPr lvl="1"/>
            <a:r>
              <a:rPr lang="zh-CN" altLang="en-US" dirty="0"/>
              <a:t>设计数据库时</a:t>
            </a:r>
            <a:r>
              <a:rPr lang="en-US" altLang="zh-CN" dirty="0"/>
              <a:t>, </a:t>
            </a:r>
            <a:r>
              <a:rPr lang="zh-CN" altLang="en-US" dirty="0"/>
              <a:t>数据库中字段尽量设计精简</a:t>
            </a:r>
            <a:endParaRPr lang="en-US" altLang="zh-CN" dirty="0"/>
          </a:p>
          <a:p>
            <a:pPr lvl="1"/>
            <a:r>
              <a:rPr lang="zh-CN" altLang="en-US" dirty="0"/>
              <a:t>具有完整的增删改查的能力</a:t>
            </a:r>
            <a:endParaRPr lang="en-US" altLang="zh-CN" dirty="0"/>
          </a:p>
          <a:p>
            <a:r>
              <a:rPr lang="en-US" altLang="zh-CN" dirty="0"/>
              <a:t>OLAP(On-Line Analytical Processing</a:t>
            </a:r>
            <a:r>
              <a:rPr lang="zh-CN" altLang="en-US" dirty="0"/>
              <a:t>联机分析处理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数据级别</a:t>
            </a:r>
            <a:r>
              <a:rPr lang="en-US" altLang="zh-CN" dirty="0"/>
              <a:t>: TB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数据来源</a:t>
            </a:r>
            <a:r>
              <a:rPr lang="en-US" altLang="zh-CN" dirty="0"/>
              <a:t>: </a:t>
            </a:r>
            <a:r>
              <a:rPr lang="zh-CN" altLang="en-US" dirty="0"/>
              <a:t>来源多样</a:t>
            </a:r>
            <a:r>
              <a:rPr lang="en-US" altLang="zh-CN" dirty="0"/>
              <a:t>,</a:t>
            </a:r>
            <a:r>
              <a:rPr lang="zh-CN" altLang="en-US" dirty="0"/>
              <a:t>种类繁多</a:t>
            </a:r>
            <a:r>
              <a:rPr lang="en-US" altLang="zh-CN" dirty="0"/>
              <a:t>(</a:t>
            </a:r>
            <a:r>
              <a:rPr lang="zh-CN" altLang="en-US" dirty="0"/>
              <a:t>结构化</a:t>
            </a:r>
            <a:r>
              <a:rPr lang="en-US" altLang="zh-CN" dirty="0"/>
              <a:t>,</a:t>
            </a:r>
            <a:r>
              <a:rPr lang="zh-CN" altLang="en-US" dirty="0"/>
              <a:t>半结构化如</a:t>
            </a:r>
            <a:r>
              <a:rPr lang="en-US" altLang="zh-CN" dirty="0"/>
              <a:t>xml,</a:t>
            </a:r>
            <a:r>
              <a:rPr lang="zh-CN" altLang="en-US" dirty="0"/>
              <a:t>非结构化如图片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存储的是离线数据</a:t>
            </a:r>
            <a:endParaRPr lang="en-US" altLang="zh-CN" dirty="0"/>
          </a:p>
          <a:p>
            <a:pPr lvl="1"/>
            <a:r>
              <a:rPr lang="zh-CN" altLang="en-US" dirty="0"/>
              <a:t>可以进行复杂的分析计算，且可以管理数据</a:t>
            </a:r>
            <a:endParaRPr lang="en-US" altLang="zh-CN" dirty="0"/>
          </a:p>
          <a:p>
            <a:pPr lvl="1"/>
            <a:r>
              <a:rPr lang="zh-CN" altLang="en-US" dirty="0"/>
              <a:t>不强调事务</a:t>
            </a:r>
            <a:endParaRPr lang="en-US" altLang="zh-CN" dirty="0"/>
          </a:p>
          <a:p>
            <a:pPr lvl="1"/>
            <a:r>
              <a:rPr lang="zh-CN" altLang="en-US" dirty="0"/>
              <a:t>人为制造冗杂</a:t>
            </a:r>
            <a:r>
              <a:rPr lang="en-US" altLang="zh-CN" dirty="0"/>
              <a:t>, </a:t>
            </a:r>
            <a:r>
              <a:rPr lang="zh-CN" altLang="en-US" dirty="0"/>
              <a:t>如</a:t>
            </a:r>
            <a:r>
              <a:rPr lang="en-US" altLang="zh-CN" dirty="0" err="1"/>
              <a:t>hadoop</a:t>
            </a:r>
            <a:r>
              <a:rPr lang="zh-CN" altLang="en-US" dirty="0"/>
              <a:t>中的复本</a:t>
            </a:r>
            <a:endParaRPr lang="en-US" altLang="zh-CN" dirty="0"/>
          </a:p>
          <a:p>
            <a:pPr lvl="1"/>
            <a:r>
              <a:rPr lang="zh-CN" altLang="en-US" dirty="0"/>
              <a:t>支持增删查</a:t>
            </a:r>
            <a:r>
              <a:rPr lang="en-US" altLang="zh-CN" dirty="0"/>
              <a:t>,</a:t>
            </a:r>
            <a:r>
              <a:rPr lang="zh-CN" altLang="en-US" dirty="0"/>
              <a:t>但不支持改</a:t>
            </a:r>
            <a:r>
              <a:rPr lang="en-US" altLang="zh-CN" dirty="0"/>
              <a:t>,</a:t>
            </a:r>
            <a:r>
              <a:rPr lang="zh-CN" altLang="en-US" dirty="0"/>
              <a:t>一次写多次读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1.0 </a:t>
            </a:r>
            <a:r>
              <a:rPr lang="zh-CN" altLang="en-US" dirty="0"/>
              <a:t>维护现有模式</a:t>
            </a:r>
            <a:endParaRPr lang="en-US" altLang="zh-CN" dirty="0"/>
          </a:p>
          <a:p>
            <a:r>
              <a:rPr lang="en-US" altLang="zh-CN" dirty="0"/>
              <a:t>2.0 </a:t>
            </a:r>
            <a:r>
              <a:rPr lang="zh-CN" altLang="en-US" dirty="0"/>
              <a:t>维度模型上线</a:t>
            </a:r>
            <a:endParaRPr lang="en-US" altLang="zh-CN" dirty="0"/>
          </a:p>
          <a:p>
            <a:r>
              <a:rPr lang="en-US" altLang="zh-CN" dirty="0"/>
              <a:t>3.0 </a:t>
            </a:r>
            <a:r>
              <a:rPr lang="zh-CN" altLang="en-US" dirty="0"/>
              <a:t>工具链建设</a:t>
            </a:r>
            <a:endParaRPr lang="en-US" altLang="zh-CN" dirty="0"/>
          </a:p>
          <a:p>
            <a:r>
              <a:rPr lang="en-US" altLang="zh-CN" dirty="0"/>
              <a:t>4.0 </a:t>
            </a:r>
            <a:r>
              <a:rPr lang="zh-CN" altLang="en-US" dirty="0"/>
              <a:t>数据中台建设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公司战略、投入、产出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以上所有的想法是偏技术的一个比较完整的建设流程，具体实施要取决于公司战略、投入与产出的要求，只是个远景目标，便于大家清晰目标，几年的时间都不一定能完成这样的一个系统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参考类目：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/>
              <a:t>书目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数据仓库基础  </a:t>
            </a:r>
            <a:r>
              <a:rPr lang="en-US" altLang="zh-CN" sz="2000" dirty="0" err="1"/>
              <a:t>Paulraj</a:t>
            </a:r>
            <a:r>
              <a:rPr lang="en-US" altLang="zh-CN" sz="2000" dirty="0"/>
              <a:t> Ponniah </a:t>
            </a:r>
            <a:r>
              <a:rPr lang="en-US" altLang="zh-CN" sz="2000" dirty="0">
                <a:hlinkClick r:id="rId1"/>
              </a:rPr>
              <a:t>https://vdisk.weibo.com/s/tKXtDCqAjCy6</a:t>
            </a:r>
            <a:endParaRPr lang="en-US" altLang="zh-CN" sz="2000" dirty="0"/>
          </a:p>
          <a:p>
            <a:r>
              <a:rPr lang="zh-CN" altLang="en-US" sz="2000" dirty="0"/>
              <a:t>网文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数据立方体</a:t>
            </a:r>
            <a:r>
              <a:rPr lang="en-US" altLang="zh-CN" sz="2000" dirty="0"/>
              <a:t>(Cube)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2"/>
              </a:rPr>
              <a:t>https://www.cnblogs.com/sthinker/p/5965271.html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2000" dirty="0"/>
              <a:t>拉链表、增量表、全量表 </a:t>
            </a:r>
            <a:r>
              <a:rPr lang="en-US" altLang="zh-CN" sz="2000" dirty="0">
                <a:hlinkClick r:id="rId3"/>
              </a:rPr>
              <a:t>https://blog.csdn.net/houfengfei668/article/details/79619215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数据库系列 </a:t>
            </a:r>
            <a:r>
              <a:rPr lang="en-US" altLang="zh-CN" sz="2000" dirty="0">
                <a:hlinkClick r:id="rId4"/>
              </a:rPr>
              <a:t>https://www.cnblogs.com/muchen/category/794749.html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数据仓库系列 </a:t>
            </a:r>
            <a:r>
              <a:rPr lang="en-US" altLang="zh-CN" sz="2000" dirty="0">
                <a:hlinkClick r:id="rId5"/>
              </a:rPr>
              <a:t>https://www.cnblogs.com/muchen/category/794750.html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2000" dirty="0"/>
              <a:t>朋友圈设计 </a:t>
            </a:r>
            <a:r>
              <a:rPr lang="en-US" altLang="zh-CN" sz="2000" dirty="0">
                <a:hlinkClick r:id="rId6"/>
              </a:rPr>
              <a:t>https://www.jianshu.com/p/3fb3652ff450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2000" dirty="0"/>
              <a:t>阿里巴巴数据仓库架构 </a:t>
            </a:r>
            <a:r>
              <a:rPr lang="en-US" altLang="zh-CN" sz="2000" dirty="0">
                <a:hlinkClick r:id="rId7"/>
              </a:rPr>
              <a:t>https://blog.csdn.net/sinat_28472983/article/details/84783088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2000" dirty="0"/>
              <a:t>马蜂窝数据仓库架构 </a:t>
            </a:r>
            <a:r>
              <a:rPr lang="en-US" altLang="zh-CN" sz="2000" dirty="0">
                <a:hlinkClick r:id="rId8"/>
              </a:rPr>
              <a:t>https://blog.csdn.net/qq_41946557/article/details/102964024</a:t>
            </a:r>
            <a:endParaRPr lang="en-US" altLang="zh-CN" sz="2000" dirty="0"/>
          </a:p>
          <a:p>
            <a:pPr lvl="1"/>
            <a:r>
              <a:rPr lang="zh-CN" altLang="en-US" sz="2000" dirty="0"/>
              <a:t>机器学习的分类与主要算法对比 </a:t>
            </a:r>
            <a:r>
              <a:rPr lang="en-US" altLang="zh-CN" sz="2000" dirty="0">
                <a:hlinkClick r:id="rId9"/>
              </a:rPr>
              <a:t>https://www.cnblogs.com/aabbcc/p/8554514.html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数据仓库实践 </a:t>
            </a:r>
            <a:r>
              <a:rPr lang="en-US" altLang="zh-CN" sz="2000" dirty="0">
                <a:hlinkClick r:id="rId10"/>
              </a:rPr>
              <a:t>https://dantezhao.gitbooks.io/data-warehouse-in-action/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2000" dirty="0"/>
              <a:t>分布式</a:t>
            </a:r>
            <a:r>
              <a:rPr lang="en-US" altLang="zh-CN" sz="2000" dirty="0"/>
              <a:t>ID</a:t>
            </a:r>
            <a:r>
              <a:rPr lang="zh-CN" altLang="en-US" sz="2000" dirty="0"/>
              <a:t>生成方案 </a:t>
            </a:r>
            <a:r>
              <a:rPr lang="en-US" altLang="zh-CN" sz="2000" dirty="0">
                <a:hlinkClick r:id="rId11"/>
              </a:rPr>
              <a:t>https://cloud.tencent.com/developer/article/1490531</a:t>
            </a:r>
            <a:r>
              <a:rPr lang="en-US" altLang="zh-CN" sz="2000" dirty="0"/>
              <a:t>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44303" y="2103189"/>
            <a:ext cx="430276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0F589C"/>
                </a:solidFill>
                <a:latin typeface="Arial" panose="020B0604020202020204" pitchFamily="34" charset="0"/>
                <a:ea typeface="黑体" panose="02010609060101010101" charset="-122"/>
              </a:rPr>
              <a:t>THANKS</a:t>
            </a:r>
            <a:endParaRPr lang="en-US" altLang="zh-CN" sz="8000" dirty="0">
              <a:solidFill>
                <a:srgbClr val="0F589C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6907" y="4934349"/>
            <a:ext cx="3064350" cy="39748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66460" y="4934465"/>
            <a:ext cx="4705671" cy="476885"/>
          </a:xfrm>
          <a:prstGeom prst="rect">
            <a:avLst/>
          </a:prstGeom>
          <a:noFill/>
        </p:spPr>
        <p:txBody>
          <a:bodyPr wrap="square" lIns="108000" tIns="0" rIns="0" bIns="108000" rtlCol="0" anchor="ctr" anchorCtr="0">
            <a:spAutoFit/>
          </a:bodyPr>
          <a:lstStyle/>
          <a:p>
            <a:r>
              <a:rPr lang="en-US" altLang="zh-CN" sz="1200" dirty="0">
                <a:solidFill>
                  <a:srgbClr val="0F589C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  <a:hlinkClick r:id="rId2"/>
              </a:rPr>
              <a:t>https://github.com/geercode</a:t>
            </a:r>
            <a:endParaRPr lang="en-US" altLang="zh-CN" sz="1200" dirty="0">
              <a:solidFill>
                <a:srgbClr val="0F589C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r>
              <a:rPr lang="en-US" altLang="zh-CN" sz="1200" dirty="0">
                <a:solidFill>
                  <a:srgbClr val="0F589C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  <a:hlinkClick r:id="rId3"/>
              </a:rPr>
              <a:t>huifumanlove@hotmail.com</a:t>
            </a:r>
            <a:endParaRPr lang="en-US" altLang="zh-CN" sz="1200" dirty="0">
              <a:solidFill>
                <a:srgbClr val="0F589C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信息系统中</a:t>
            </a:r>
            <a:r>
              <a:rPr lang="en-US" altLang="zh-CN" sz="1200" dirty="0"/>
              <a:t>OLTP</a:t>
            </a:r>
            <a:r>
              <a:rPr lang="zh-CN" altLang="en-US" sz="1200" dirty="0"/>
              <a:t>与</a:t>
            </a:r>
            <a:r>
              <a:rPr lang="en-US" altLang="zh-CN" sz="1200" dirty="0"/>
              <a:t>OLAP</a:t>
            </a:r>
            <a:r>
              <a:rPr lang="zh-CN" altLang="en-US" sz="1200" dirty="0"/>
              <a:t>的典型关系与区别</a:t>
            </a:r>
            <a:endParaRPr lang="zh-CN" altLang="en-US" sz="1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2601" y="2590004"/>
            <a:ext cx="5239109" cy="2664169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3079" y="980012"/>
            <a:ext cx="4329351" cy="42741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几个常见概念的解释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数据仓库</a:t>
            </a:r>
            <a:endParaRPr lang="en-US" altLang="zh-CN" dirty="0"/>
          </a:p>
          <a:p>
            <a:pPr lvl="1"/>
            <a:r>
              <a:rPr lang="zh-CN" altLang="en-US" dirty="0"/>
              <a:t>存储关系式数据、查询分析优化的数据系统，围绕主题来建设</a:t>
            </a:r>
            <a:endParaRPr lang="en-US" altLang="zh-CN" dirty="0"/>
          </a:p>
          <a:p>
            <a:r>
              <a:rPr lang="zh-CN" altLang="en-US" dirty="0"/>
              <a:t>数据集市</a:t>
            </a:r>
            <a:endParaRPr lang="en-US" altLang="zh-CN" dirty="0"/>
          </a:p>
          <a:p>
            <a:pPr lvl="1"/>
            <a:r>
              <a:rPr lang="zh-CN" altLang="en-US" dirty="0"/>
              <a:t>存储数据仓库中的部分数据，可以合并主题，针对查询进一步优化，隔离用户与数据仓库</a:t>
            </a:r>
            <a:endParaRPr lang="en-US" altLang="zh-CN" dirty="0"/>
          </a:p>
          <a:p>
            <a:r>
              <a:rPr lang="zh-CN" altLang="en-US" dirty="0"/>
              <a:t>数据中心</a:t>
            </a:r>
            <a:endParaRPr lang="en-US" altLang="zh-CN" dirty="0"/>
          </a:p>
          <a:p>
            <a:pPr lvl="1"/>
            <a:r>
              <a:rPr lang="zh-CN" altLang="en-US" dirty="0"/>
              <a:t>存储数据的大型物理信息系统</a:t>
            </a:r>
            <a:endParaRPr lang="en-US" altLang="zh-CN" dirty="0"/>
          </a:p>
          <a:p>
            <a:r>
              <a:rPr lang="zh-CN" altLang="en-US" dirty="0"/>
              <a:t>数据湖</a:t>
            </a:r>
            <a:endParaRPr lang="en-US" altLang="zh-CN" dirty="0"/>
          </a:p>
          <a:p>
            <a:pPr lvl="1"/>
            <a:r>
              <a:rPr lang="zh-CN" altLang="en-US" dirty="0"/>
              <a:t>存储关系式数据与非关系式数据的系统集合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主数据与数据立方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主数据：主数据是指在整个企业范围内各个系统</a:t>
            </a:r>
            <a:r>
              <a:rPr lang="en-US" altLang="zh-CN" sz="2000" dirty="0"/>
              <a:t>(</a:t>
            </a:r>
            <a:r>
              <a:rPr lang="zh-CN" altLang="en-US" sz="2000" dirty="0"/>
              <a:t>操作</a:t>
            </a:r>
            <a:r>
              <a:rPr lang="en-US" altLang="zh-CN" sz="2000" dirty="0"/>
              <a:t>/</a:t>
            </a:r>
            <a:r>
              <a:rPr lang="zh-CN" altLang="en-US" sz="2000" dirty="0"/>
              <a:t>事务型应用系统以及分析型系统</a:t>
            </a:r>
            <a:r>
              <a:rPr lang="en-US" altLang="zh-CN" sz="2000" dirty="0"/>
              <a:t>)</a:t>
            </a:r>
            <a:r>
              <a:rPr lang="zh-CN" altLang="en-US" sz="2000" dirty="0"/>
              <a:t>间要共享的、高价值的数据。也称企业基准数据。</a:t>
            </a:r>
            <a:endParaRPr lang="en-US" altLang="zh-CN" sz="2000" dirty="0"/>
          </a:p>
          <a:p>
            <a:r>
              <a:rPr lang="zh-CN" altLang="en-US" sz="2000" dirty="0"/>
              <a:t>数据立方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DataCube</a:t>
            </a:r>
            <a:r>
              <a:rPr lang="en-US" altLang="zh-CN" sz="2000" dirty="0"/>
              <a:t>)</a:t>
            </a:r>
            <a:r>
              <a:rPr lang="zh-CN" altLang="en-US" sz="2000" dirty="0"/>
              <a:t>：由维度构建出来的多维空间，包含了所有要分析的基础数据，所有的聚合数据操作都在立方体上进行。</a:t>
            </a:r>
            <a:endParaRPr lang="en-US" altLang="zh-CN" sz="2000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44" y="2909695"/>
            <a:ext cx="4322403" cy="3402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(Slice)</a:t>
            </a:r>
            <a:endParaRPr lang="en-US" altLang="zh-CN" dirty="0"/>
          </a:p>
          <a:p>
            <a:r>
              <a:rPr lang="zh-CN" altLang="en-US" dirty="0"/>
              <a:t>切块</a:t>
            </a:r>
            <a:r>
              <a:rPr lang="en-US" altLang="zh-CN" dirty="0"/>
              <a:t>(Dice)</a:t>
            </a:r>
            <a:endParaRPr lang="en-US" altLang="zh-CN" dirty="0"/>
          </a:p>
          <a:p>
            <a:r>
              <a:rPr lang="zh-CN" altLang="en-US" dirty="0"/>
              <a:t>旋转</a:t>
            </a:r>
            <a:r>
              <a:rPr lang="en-US" altLang="zh-CN" dirty="0"/>
              <a:t>(Pivot)</a:t>
            </a:r>
            <a:endParaRPr lang="en-US" altLang="zh-CN" dirty="0"/>
          </a:p>
          <a:p>
            <a:r>
              <a:rPr lang="zh-CN" altLang="en-US" dirty="0"/>
              <a:t>上卷</a:t>
            </a:r>
            <a:r>
              <a:rPr lang="en-US" altLang="zh-CN" dirty="0"/>
              <a:t>(</a:t>
            </a:r>
            <a:r>
              <a:rPr lang="en-US" altLang="zh-CN" dirty="0" err="1"/>
              <a:t>RollUp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下钻</a:t>
            </a:r>
            <a:r>
              <a:rPr lang="en-US" altLang="zh-CN" dirty="0"/>
              <a:t>(</a:t>
            </a:r>
            <a:r>
              <a:rPr lang="en-US" altLang="zh-CN" dirty="0" err="1"/>
              <a:t>DrillDown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聚合</a:t>
            </a:r>
            <a:r>
              <a:rPr lang="en-US" altLang="zh-CN" dirty="0"/>
              <a:t>(Aggregate)</a:t>
            </a:r>
            <a:endParaRPr lang="en-US" altLang="zh-CN" dirty="0"/>
          </a:p>
          <a:p>
            <a:r>
              <a:rPr lang="zh-CN" altLang="en-US" dirty="0"/>
              <a:t>机器学习</a:t>
            </a:r>
            <a:r>
              <a:rPr lang="en-US" altLang="zh-CN" dirty="0"/>
              <a:t>(</a:t>
            </a:r>
            <a:r>
              <a:rPr lang="en-US" altLang="zh-CN" dirty="0" err="1"/>
              <a:t>MachineLearning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数据挖掘</a:t>
            </a:r>
            <a:r>
              <a:rPr lang="en-US" altLang="zh-CN" dirty="0"/>
              <a:t>(</a:t>
            </a:r>
            <a:r>
              <a:rPr lang="en-US" altLang="zh-CN" dirty="0" err="1"/>
              <a:t>DataMining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深度学习</a:t>
            </a:r>
            <a:r>
              <a:rPr lang="en-US" altLang="zh-CN" dirty="0"/>
              <a:t>(</a:t>
            </a:r>
            <a:r>
              <a:rPr lang="en-US" altLang="zh-CN" dirty="0" err="1"/>
              <a:t>DeepLearning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人工智能</a:t>
            </a:r>
            <a:r>
              <a:rPr lang="en-US" altLang="zh-CN" dirty="0"/>
              <a:t>(Artificial Intelligence)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离线查询</a:t>
            </a:r>
            <a:endParaRPr lang="en-US" altLang="zh-CN" dirty="0"/>
          </a:p>
          <a:p>
            <a:r>
              <a:rPr lang="zh-CN" altLang="en-US" dirty="0"/>
              <a:t>实时查询</a:t>
            </a:r>
            <a:endParaRPr lang="en-US" altLang="zh-CN" dirty="0"/>
          </a:p>
          <a:p>
            <a:pPr lvl="1"/>
            <a:r>
              <a:rPr lang="zh-CN" altLang="en-US" dirty="0"/>
              <a:t>流数据处理</a:t>
            </a:r>
            <a:r>
              <a:rPr lang="en-US" altLang="zh-CN" dirty="0"/>
              <a:t>(</a:t>
            </a:r>
            <a:r>
              <a:rPr lang="en-US" altLang="zh-CN" dirty="0" err="1"/>
              <a:t>StreamComputing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dirty="0" err="1"/>
              <a:t>kapper</a:t>
            </a:r>
            <a:r>
              <a:rPr lang="zh-CN" altLang="en-US" dirty="0"/>
              <a:t>架构</a:t>
            </a:r>
            <a:endParaRPr lang="en-US" altLang="zh-CN" dirty="0"/>
          </a:p>
          <a:p>
            <a:pPr lvl="2"/>
            <a:r>
              <a:rPr lang="en-US" altLang="zh-CN" dirty="0"/>
              <a:t>lambda</a:t>
            </a:r>
            <a:r>
              <a:rPr lang="zh-CN" altLang="en-US" dirty="0"/>
              <a:t>架构</a:t>
            </a:r>
            <a:endParaRPr lang="en-US" altLang="zh-CN" dirty="0"/>
          </a:p>
          <a:p>
            <a:r>
              <a:rPr lang="zh-CN" altLang="en-US" dirty="0"/>
              <a:t>座席查询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262b9fb0-894f-43a7-8fe3-1fbe42059239}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108000" tIns="0" rIns="0" bIns="108000" rtlCol="0" anchor="ctr" anchorCtr="0">
        <a:spAutoFit/>
      </a:bodyPr>
      <a:lstStyle>
        <a:defPPr algn="l">
          <a:lnSpc>
            <a:spcPct val="150000"/>
          </a:lnSpc>
          <a:defRPr sz="2400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108000" tIns="0" rIns="0" bIns="108000" rtlCol="0" anchor="ctr" anchorCtr="0">
        <a:spAutoFit/>
      </a:bodyPr>
      <a:lstStyle>
        <a:defPPr algn="l">
          <a:lnSpc>
            <a:spcPct val="150000"/>
          </a:lnSpc>
          <a:defRPr sz="2400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108000" tIns="0" rIns="0" bIns="108000" rtlCol="0" anchor="ctr" anchorCtr="0">
        <a:spAutoFit/>
      </a:bodyPr>
      <a:lstStyle>
        <a:defPPr algn="l">
          <a:lnSpc>
            <a:spcPct val="150000"/>
          </a:lnSpc>
          <a:defRPr sz="2400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3481</Words>
  <Application>WPS 演示</Application>
  <PresentationFormat>宽屏</PresentationFormat>
  <Paragraphs>320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黑体</vt:lpstr>
      <vt:lpstr>等线</vt:lpstr>
      <vt:lpstr>Arial Unicode MS</vt:lpstr>
      <vt:lpstr>Calibri Light</vt:lpstr>
      <vt:lpstr>Calibri</vt:lpstr>
      <vt:lpstr>Arial</vt:lpstr>
      <vt:lpstr>等线 Light</vt:lpstr>
      <vt:lpstr>3_Office 主题​​</vt:lpstr>
      <vt:lpstr>1_Office 主题​​</vt:lpstr>
      <vt:lpstr>自定义设计方案</vt:lpstr>
      <vt:lpstr>Office 主题</vt:lpstr>
      <vt:lpstr>1_Office 主题</vt:lpstr>
      <vt:lpstr>2_Office 主题​​</vt:lpstr>
      <vt:lpstr>PowerPoint 演示文稿</vt:lpstr>
      <vt:lpstr>PowerPoint 演示文稿</vt:lpstr>
      <vt:lpstr>数据仓库</vt:lpstr>
      <vt:lpstr>OLTP与OLAP</vt:lpstr>
      <vt:lpstr>信息系统中OLTP与OLAP的典型关系与区别</vt:lpstr>
      <vt:lpstr>几个常见概念的解释</vt:lpstr>
      <vt:lpstr>主数据与数据立方</vt:lpstr>
      <vt:lpstr>分析操作</vt:lpstr>
      <vt:lpstr>实时性</vt:lpstr>
      <vt:lpstr>PowerPoint 演示文稿</vt:lpstr>
      <vt:lpstr>ER建模</vt:lpstr>
      <vt:lpstr>维度建模α</vt:lpstr>
      <vt:lpstr>维度建模β</vt:lpstr>
      <vt:lpstr>星型模型与雪花模型示例</vt:lpstr>
      <vt:lpstr>星座模型示例</vt:lpstr>
      <vt:lpstr>表设计α</vt:lpstr>
      <vt:lpstr>拉链表示意</vt:lpstr>
      <vt:lpstr>表设计β</vt:lpstr>
      <vt:lpstr>数据量估计与分库分表</vt:lpstr>
      <vt:lpstr>PowerPoint 演示文稿</vt:lpstr>
      <vt:lpstr>典型结构</vt:lpstr>
      <vt:lpstr>PowerPoint 演示文稿</vt:lpstr>
      <vt:lpstr>PowerPoint 演示文稿</vt:lpstr>
      <vt:lpstr>工具α</vt:lpstr>
      <vt:lpstr>工具β</vt:lpstr>
      <vt:lpstr>工具γ</vt:lpstr>
      <vt:lpstr>数据中台</vt:lpstr>
      <vt:lpstr>PowerPoint 演示文稿</vt:lpstr>
      <vt:lpstr>代理键与业务键</vt:lpstr>
      <vt:lpstr>变化维</vt:lpstr>
      <vt:lpstr>退化维</vt:lpstr>
      <vt:lpstr>操作</vt:lpstr>
      <vt:lpstr>PowerPoint 演示文稿</vt:lpstr>
      <vt:lpstr>常用组件</vt:lpstr>
      <vt:lpstr>阿里巴巴</vt:lpstr>
      <vt:lpstr>马蜂窝</vt:lpstr>
      <vt:lpstr>PowerPoint 演示文稿</vt:lpstr>
      <vt:lpstr>背景×挑战</vt:lpstr>
      <vt:lpstr>原则</vt:lpstr>
      <vt:lpstr>步骤</vt:lpstr>
      <vt:lpstr>公司战略、投入、产出</vt:lpstr>
      <vt:lpstr>参考类目：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春波</dc:creator>
  <cp:lastModifiedBy>MuttSmith</cp:lastModifiedBy>
  <cp:revision>243</cp:revision>
  <dcterms:created xsi:type="dcterms:W3CDTF">2018-04-17T13:47:00Z</dcterms:created>
  <dcterms:modified xsi:type="dcterms:W3CDTF">2021-01-24T11:12:39Z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  <property fmtid="{D5CDD505-2E9C-101B-9397-08002B2CF9AE}" pid="3" name="KSORubyTemplateID">
    <vt:lpwstr>2</vt:lpwstr>
  </property>
</Properties>
</file>