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59" r:id="rId3"/>
    <p:sldId id="260" r:id="rId4"/>
    <p:sldId id="263" r:id="rId5"/>
    <p:sldId id="262" r:id="rId6"/>
    <p:sldId id="339" r:id="rId7"/>
    <p:sldId id="340" r:id="rId8"/>
    <p:sldId id="341" r:id="rId9"/>
    <p:sldId id="344" r:id="rId10"/>
    <p:sldId id="267" r:id="rId11"/>
    <p:sldId id="295" r:id="rId12"/>
    <p:sldId id="327" r:id="rId13"/>
    <p:sldId id="326" r:id="rId14"/>
    <p:sldId id="273" r:id="rId15"/>
    <p:sldId id="296" r:id="rId16"/>
    <p:sldId id="328" r:id="rId17"/>
    <p:sldId id="335" r:id="rId18"/>
    <p:sldId id="336" r:id="rId19"/>
    <p:sldId id="337" r:id="rId20"/>
    <p:sldId id="338" r:id="rId21"/>
    <p:sldId id="359" r:id="rId22"/>
    <p:sldId id="278" r:id="rId23"/>
    <p:sldId id="298" r:id="rId24"/>
    <p:sldId id="291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5692"/>
    <a:srgbClr val="17C0D4"/>
    <a:srgbClr val="FFFFFF"/>
    <a:srgbClr val="FF9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1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96"/>
      </p:cViewPr>
      <p:guideLst>
        <p:guide orient="horz" pos="219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notesMaster" Target="notesMasters/notesMaster1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C6DD99-F3AF-45D3-BA20-68BB8C4AC6C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6FF6B9-B625-4EAA-87A1-8EC05E4C577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  <a:custGeom>
            <a:avLst/>
            <a:gdLst>
              <a:gd name="connsiteX0" fmla="*/ 3723825 w 7391400"/>
              <a:gd name="connsiteY0" fmla="*/ 0 h 6858000"/>
              <a:gd name="connsiteX1" fmla="*/ 7391400 w 7391400"/>
              <a:gd name="connsiteY1" fmla="*/ 0 h 6858000"/>
              <a:gd name="connsiteX2" fmla="*/ 3667575 w 7391400"/>
              <a:gd name="connsiteY2" fmla="*/ 6858000 h 6858000"/>
              <a:gd name="connsiteX3" fmla="*/ 0 w 739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1400" h="6858000">
                <a:moveTo>
                  <a:pt x="3723825" y="0"/>
                </a:moveTo>
                <a:lnTo>
                  <a:pt x="7391400" y="0"/>
                </a:lnTo>
                <a:lnTo>
                  <a:pt x="3667575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rtlCol="0">
            <a:noAutofit/>
          </a:bodyPr>
          <a:lstStyle/>
          <a:p>
            <a:pPr lvl="0"/>
            <a:endParaRPr lang="en-US" noProof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0"/>
          </p:nvPr>
        </p:nvSpPr>
        <p:spPr>
          <a:xfrm>
            <a:off x="1647461" y="2286530"/>
            <a:ext cx="2068012" cy="2398892"/>
          </a:xfrm>
          <a:custGeom>
            <a:avLst/>
            <a:gdLst>
              <a:gd name="connsiteX0" fmla="*/ 1034006 w 2068012"/>
              <a:gd name="connsiteY0" fmla="*/ 0 h 2398892"/>
              <a:gd name="connsiteX1" fmla="*/ 2068012 w 2068012"/>
              <a:gd name="connsiteY1" fmla="*/ 517003 h 2398892"/>
              <a:gd name="connsiteX2" fmla="*/ 2068012 w 2068012"/>
              <a:gd name="connsiteY2" fmla="*/ 1881889 h 2398892"/>
              <a:gd name="connsiteX3" fmla="*/ 1034006 w 2068012"/>
              <a:gd name="connsiteY3" fmla="*/ 2398892 h 2398892"/>
              <a:gd name="connsiteX4" fmla="*/ 0 w 2068012"/>
              <a:gd name="connsiteY4" fmla="*/ 1881889 h 2398892"/>
              <a:gd name="connsiteX5" fmla="*/ 0 w 2068012"/>
              <a:gd name="connsiteY5" fmla="*/ 517003 h 2398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68012" h="2398892">
                <a:moveTo>
                  <a:pt x="1034006" y="0"/>
                </a:moveTo>
                <a:lnTo>
                  <a:pt x="2068012" y="517003"/>
                </a:lnTo>
                <a:lnTo>
                  <a:pt x="2068012" y="1881889"/>
                </a:lnTo>
                <a:lnTo>
                  <a:pt x="1034006" y="2398892"/>
                </a:lnTo>
                <a:lnTo>
                  <a:pt x="0" y="1881889"/>
                </a:lnTo>
                <a:lnTo>
                  <a:pt x="0" y="517003"/>
                </a:lnTo>
                <a:close/>
              </a:path>
            </a:pathLst>
          </a:custGeom>
        </p:spPr>
        <p:txBody>
          <a:bodyPr rtlCol="0">
            <a:noAutofit/>
          </a:bodyPr>
          <a:lstStyle/>
          <a:p>
            <a:pPr lvl="0"/>
            <a:endParaRPr lang="en-US" noProof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4622156" y="1776318"/>
            <a:ext cx="2947686" cy="3419316"/>
          </a:xfrm>
          <a:custGeom>
            <a:avLst/>
            <a:gdLst>
              <a:gd name="connsiteX0" fmla="*/ 1473843 w 2947686"/>
              <a:gd name="connsiteY0" fmla="*/ 0 h 3419316"/>
              <a:gd name="connsiteX1" fmla="*/ 2947686 w 2947686"/>
              <a:gd name="connsiteY1" fmla="*/ 736922 h 3419316"/>
              <a:gd name="connsiteX2" fmla="*/ 2947686 w 2947686"/>
              <a:gd name="connsiteY2" fmla="*/ 2682394 h 3419316"/>
              <a:gd name="connsiteX3" fmla="*/ 1473843 w 2947686"/>
              <a:gd name="connsiteY3" fmla="*/ 3419316 h 3419316"/>
              <a:gd name="connsiteX4" fmla="*/ 0 w 2947686"/>
              <a:gd name="connsiteY4" fmla="*/ 2682394 h 3419316"/>
              <a:gd name="connsiteX5" fmla="*/ 0 w 2947686"/>
              <a:gd name="connsiteY5" fmla="*/ 736922 h 3419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47686" h="3419316">
                <a:moveTo>
                  <a:pt x="1473843" y="0"/>
                </a:moveTo>
                <a:lnTo>
                  <a:pt x="2947686" y="736922"/>
                </a:lnTo>
                <a:lnTo>
                  <a:pt x="2947686" y="2682394"/>
                </a:lnTo>
                <a:lnTo>
                  <a:pt x="1473843" y="3419316"/>
                </a:lnTo>
                <a:lnTo>
                  <a:pt x="0" y="2682394"/>
                </a:lnTo>
                <a:lnTo>
                  <a:pt x="0" y="736922"/>
                </a:lnTo>
                <a:close/>
              </a:path>
            </a:pathLst>
          </a:custGeom>
        </p:spPr>
        <p:txBody>
          <a:bodyPr rtlCol="0">
            <a:noAutofit/>
          </a:bodyPr>
          <a:lstStyle/>
          <a:p>
            <a:pPr lvl="0"/>
            <a:endParaRPr lang="en-US" noProof="0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2"/>
          </p:nvPr>
        </p:nvSpPr>
        <p:spPr>
          <a:xfrm>
            <a:off x="8476524" y="2286530"/>
            <a:ext cx="2068012" cy="2398892"/>
          </a:xfrm>
          <a:custGeom>
            <a:avLst/>
            <a:gdLst>
              <a:gd name="connsiteX0" fmla="*/ 1034006 w 2068012"/>
              <a:gd name="connsiteY0" fmla="*/ 0 h 2398892"/>
              <a:gd name="connsiteX1" fmla="*/ 2068012 w 2068012"/>
              <a:gd name="connsiteY1" fmla="*/ 517003 h 2398892"/>
              <a:gd name="connsiteX2" fmla="*/ 2068012 w 2068012"/>
              <a:gd name="connsiteY2" fmla="*/ 1881889 h 2398892"/>
              <a:gd name="connsiteX3" fmla="*/ 1034006 w 2068012"/>
              <a:gd name="connsiteY3" fmla="*/ 2398892 h 2398892"/>
              <a:gd name="connsiteX4" fmla="*/ 0 w 2068012"/>
              <a:gd name="connsiteY4" fmla="*/ 1881889 h 2398892"/>
              <a:gd name="connsiteX5" fmla="*/ 0 w 2068012"/>
              <a:gd name="connsiteY5" fmla="*/ 517003 h 2398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68012" h="2398892">
                <a:moveTo>
                  <a:pt x="1034006" y="0"/>
                </a:moveTo>
                <a:lnTo>
                  <a:pt x="2068012" y="517003"/>
                </a:lnTo>
                <a:lnTo>
                  <a:pt x="2068012" y="1881889"/>
                </a:lnTo>
                <a:lnTo>
                  <a:pt x="1034006" y="2398892"/>
                </a:lnTo>
                <a:lnTo>
                  <a:pt x="0" y="1881889"/>
                </a:lnTo>
                <a:lnTo>
                  <a:pt x="0" y="517003"/>
                </a:lnTo>
                <a:close/>
              </a:path>
            </a:pathLst>
          </a:custGeom>
        </p:spPr>
        <p:txBody>
          <a:bodyPr rtlCol="0">
            <a:noAutofit/>
          </a:bodyPr>
          <a:lstStyle/>
          <a:p>
            <a:pPr lvl="0"/>
            <a:endParaRPr lang="en-US" noProof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099456" y="1"/>
            <a:ext cx="10278077" cy="6858000"/>
          </a:xfrm>
          <a:custGeom>
            <a:avLst/>
            <a:gdLst>
              <a:gd name="connsiteX0" fmla="*/ 3723825 w 7391400"/>
              <a:gd name="connsiteY0" fmla="*/ 0 h 6858000"/>
              <a:gd name="connsiteX1" fmla="*/ 7391400 w 7391400"/>
              <a:gd name="connsiteY1" fmla="*/ 0 h 6858000"/>
              <a:gd name="connsiteX2" fmla="*/ 3667575 w 7391400"/>
              <a:gd name="connsiteY2" fmla="*/ 6858000 h 6858000"/>
              <a:gd name="connsiteX3" fmla="*/ 0 w 739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1400" h="6858000">
                <a:moveTo>
                  <a:pt x="3723825" y="0"/>
                </a:moveTo>
                <a:lnTo>
                  <a:pt x="7391400" y="0"/>
                </a:lnTo>
                <a:lnTo>
                  <a:pt x="3667575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rtlCol="0">
            <a:noAutofit/>
          </a:bodyPr>
          <a:lstStyle/>
          <a:p>
            <a:pPr lvl="0"/>
            <a:endParaRPr lang="en-US" noProof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781799" cy="6858000"/>
          </a:xfrm>
          <a:custGeom>
            <a:avLst/>
            <a:gdLst>
              <a:gd name="connsiteX0" fmla="*/ 0 w 6781799"/>
              <a:gd name="connsiteY0" fmla="*/ 0 h 6858000"/>
              <a:gd name="connsiteX1" fmla="*/ 3618136 w 6781799"/>
              <a:gd name="connsiteY1" fmla="*/ 0 h 6858000"/>
              <a:gd name="connsiteX2" fmla="*/ 6781799 w 6781799"/>
              <a:gd name="connsiteY2" fmla="*/ 6858000 h 6858000"/>
              <a:gd name="connsiteX3" fmla="*/ 0 w 678179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81799" h="6858000">
                <a:moveTo>
                  <a:pt x="0" y="0"/>
                </a:moveTo>
                <a:lnTo>
                  <a:pt x="3618136" y="0"/>
                </a:lnTo>
                <a:lnTo>
                  <a:pt x="678179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rtlCol="0">
            <a:noAutofit/>
          </a:bodyPr>
          <a:lstStyle/>
          <a:p>
            <a:pPr lvl="0"/>
            <a:endParaRPr lang="en-US" noProof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359790" y="332295"/>
            <a:ext cx="11472420" cy="6193410"/>
          </a:xfrm>
          <a:custGeom>
            <a:avLst/>
            <a:gdLst>
              <a:gd name="connsiteX0" fmla="*/ 0 w 11472420"/>
              <a:gd name="connsiteY0" fmla="*/ 0 h 6193410"/>
              <a:gd name="connsiteX1" fmla="*/ 11472420 w 11472420"/>
              <a:gd name="connsiteY1" fmla="*/ 0 h 6193410"/>
              <a:gd name="connsiteX2" fmla="*/ 11472420 w 11472420"/>
              <a:gd name="connsiteY2" fmla="*/ 6193410 h 6193410"/>
              <a:gd name="connsiteX3" fmla="*/ 0 w 11472420"/>
              <a:gd name="connsiteY3" fmla="*/ 6193410 h 6193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72420" h="6193410">
                <a:moveTo>
                  <a:pt x="0" y="0"/>
                </a:moveTo>
                <a:lnTo>
                  <a:pt x="11472420" y="0"/>
                </a:lnTo>
                <a:lnTo>
                  <a:pt x="11472420" y="6193410"/>
                </a:lnTo>
                <a:lnTo>
                  <a:pt x="0" y="6193410"/>
                </a:lnTo>
                <a:close/>
              </a:path>
            </a:pathLst>
          </a:custGeom>
        </p:spPr>
        <p:txBody>
          <a:bodyPr rtlCol="0">
            <a:noAutofit/>
          </a:bodyPr>
          <a:lstStyle/>
          <a:p>
            <a:pPr lvl="0"/>
            <a:endParaRPr lang="en-US" noProof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1999" cy="3022599"/>
          </a:xfrm>
          <a:custGeom>
            <a:avLst/>
            <a:gdLst>
              <a:gd name="connsiteX0" fmla="*/ 0 w 12191999"/>
              <a:gd name="connsiteY0" fmla="*/ 0 h 3022599"/>
              <a:gd name="connsiteX1" fmla="*/ 12191999 w 12191999"/>
              <a:gd name="connsiteY1" fmla="*/ 0 h 3022599"/>
              <a:gd name="connsiteX2" fmla="*/ 12191999 w 12191999"/>
              <a:gd name="connsiteY2" fmla="*/ 3022599 h 3022599"/>
              <a:gd name="connsiteX3" fmla="*/ 0 w 12191999"/>
              <a:gd name="connsiteY3" fmla="*/ 3022599 h 3022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3022599">
                <a:moveTo>
                  <a:pt x="0" y="0"/>
                </a:moveTo>
                <a:lnTo>
                  <a:pt x="12191999" y="0"/>
                </a:lnTo>
                <a:lnTo>
                  <a:pt x="12191999" y="3022599"/>
                </a:lnTo>
                <a:lnTo>
                  <a:pt x="0" y="3022599"/>
                </a:lnTo>
                <a:close/>
              </a:path>
            </a:pathLst>
          </a:custGeom>
        </p:spPr>
        <p:txBody>
          <a:bodyPr rtlCol="0">
            <a:noAutofit/>
          </a:bodyPr>
          <a:lstStyle/>
          <a:p>
            <a:pPr lvl="0"/>
            <a:endParaRPr lang="en-US" noProof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318000" y="2971800"/>
            <a:ext cx="35560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感谢您下载包图网平台上提供的</a:t>
            </a:r>
            <a:r>
              <a:rPr lang="en-US" altLang="zh-CN" sz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PPT</a:t>
            </a:r>
            <a:r>
              <a:rPr lang="zh-CN" altLang="en-US" sz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作品，为了您和包图网以及原创作者的利益，请勿复制、传播、销售，否则将承担法律责任！包图网将对作品进行维权，按照传播下载次数进行十倍的索取赔偿！</a:t>
            </a:r>
            <a:endParaRPr lang="zh-CN" altLang="en-US" sz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en-US" altLang="zh-CN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ibaotu.com</a:t>
            </a:r>
            <a:endParaRPr lang="en-US" altLang="zh-CN" sz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hyperlink" Target="https://git.jufandev.com/architect/docs/blob/master/instruction/tml.md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753"/>
          <a:stretch>
            <a:fillRect/>
          </a:stretch>
        </p:blipFill>
        <p:spPr>
          <a:xfrm>
            <a:off x="1" y="0"/>
            <a:ext cx="5297714" cy="427219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477" b="-236"/>
          <a:stretch>
            <a:fillRect/>
          </a:stretch>
        </p:blipFill>
        <p:spPr>
          <a:xfrm rot="5400000">
            <a:off x="320675" y="2689225"/>
            <a:ext cx="3848100" cy="4489450"/>
          </a:xfrm>
          <a:prstGeom prst="rect">
            <a:avLst/>
          </a:prstGeom>
        </p:spPr>
      </p:pic>
      <p:sp>
        <p:nvSpPr>
          <p:cNvPr id="16" name="TextBox 71"/>
          <p:cNvSpPr txBox="1"/>
          <p:nvPr/>
        </p:nvSpPr>
        <p:spPr>
          <a:xfrm>
            <a:off x="4270126" y="4246748"/>
            <a:ext cx="5059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gradFill>
                  <a:gsLst>
                    <a:gs pos="0">
                      <a:srgbClr val="17C0D4"/>
                    </a:gs>
                    <a:gs pos="100000">
                      <a:srgbClr val="345692"/>
                    </a:gs>
                  </a:gsLst>
                  <a:lin ang="5400000" scaled="1"/>
                </a:gradFill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rPr>
              <a:t>【</a:t>
            </a:r>
            <a:r>
              <a:rPr lang="zh-CN" altLang="en-US" sz="1600" dirty="0">
                <a:gradFill>
                  <a:gsLst>
                    <a:gs pos="0">
                      <a:srgbClr val="17C0D4"/>
                    </a:gs>
                    <a:gs pos="100000">
                      <a:srgbClr val="345692"/>
                    </a:gs>
                  </a:gsLst>
                  <a:lin ang="5400000" scaled="1"/>
                </a:gradFill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rPr>
              <a:t>基本概念</a:t>
            </a:r>
            <a:r>
              <a:rPr lang="en-US" altLang="zh-CN" sz="1600" dirty="0">
                <a:gradFill>
                  <a:gsLst>
                    <a:gs pos="0">
                      <a:srgbClr val="17C0D4"/>
                    </a:gs>
                    <a:gs pos="100000">
                      <a:srgbClr val="345692"/>
                    </a:gs>
                  </a:gsLst>
                  <a:lin ang="5400000" scaled="1"/>
                </a:gradFill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rPr>
              <a:t>】【</a:t>
            </a:r>
            <a:r>
              <a:rPr lang="zh-CN" altLang="en-US" sz="1600" dirty="0">
                <a:gradFill>
                  <a:gsLst>
                    <a:gs pos="0">
                      <a:srgbClr val="17C0D4"/>
                    </a:gs>
                    <a:gs pos="100000">
                      <a:srgbClr val="345692"/>
                    </a:gs>
                  </a:gsLst>
                  <a:lin ang="5400000" scaled="1"/>
                </a:gradFill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rPr>
              <a:t>组件对比</a:t>
            </a:r>
            <a:r>
              <a:rPr lang="en-US" altLang="zh-CN" sz="1600" dirty="0">
                <a:gradFill>
                  <a:gsLst>
                    <a:gs pos="0">
                      <a:srgbClr val="17C0D4"/>
                    </a:gs>
                    <a:gs pos="100000">
                      <a:srgbClr val="345692"/>
                    </a:gs>
                  </a:gsLst>
                  <a:lin ang="5400000" scaled="1"/>
                </a:gradFill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rPr>
              <a:t>】【</a:t>
            </a:r>
            <a:r>
              <a:rPr lang="zh-CN" altLang="en-US" sz="1600" dirty="0">
                <a:gradFill>
                  <a:gsLst>
                    <a:gs pos="0">
                      <a:srgbClr val="17C0D4"/>
                    </a:gs>
                    <a:gs pos="100000">
                      <a:srgbClr val="345692"/>
                    </a:gs>
                  </a:gsLst>
                  <a:lin ang="5400000" scaled="1"/>
                </a:gradFill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rPr>
              <a:t>最终选型</a:t>
            </a:r>
            <a:r>
              <a:rPr lang="en-US" altLang="zh-CN" sz="1600" dirty="0">
                <a:gradFill>
                  <a:gsLst>
                    <a:gs pos="0">
                      <a:srgbClr val="17C0D4"/>
                    </a:gs>
                    <a:gs pos="100000">
                      <a:srgbClr val="345692"/>
                    </a:gs>
                  </a:gsLst>
                  <a:lin ang="5400000" scaled="1"/>
                </a:gradFill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rPr>
              <a:t>】【</a:t>
            </a:r>
            <a:r>
              <a:rPr lang="zh-CN" altLang="en-US" sz="1600" dirty="0">
                <a:gradFill>
                  <a:gsLst>
                    <a:gs pos="0">
                      <a:srgbClr val="17C0D4"/>
                    </a:gs>
                    <a:gs pos="100000">
                      <a:srgbClr val="345692"/>
                    </a:gs>
                  </a:gsLst>
                  <a:lin ang="5400000" scaled="1"/>
                </a:gradFill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rPr>
              <a:t>实施步骤</a:t>
            </a:r>
            <a:r>
              <a:rPr lang="en-US" altLang="zh-CN" sz="1600" dirty="0">
                <a:gradFill>
                  <a:gsLst>
                    <a:gs pos="0">
                      <a:srgbClr val="17C0D4"/>
                    </a:gs>
                    <a:gs pos="100000">
                      <a:srgbClr val="345692"/>
                    </a:gs>
                  </a:gsLst>
                  <a:lin ang="5400000" scaled="1"/>
                </a:gradFill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rPr>
              <a:t>】</a:t>
            </a:r>
            <a:endParaRPr lang="zh-CN" altLang="en-US" sz="1600" dirty="0">
              <a:gradFill>
                <a:gsLst>
                  <a:gs pos="0">
                    <a:srgbClr val="17C0D4"/>
                  </a:gs>
                  <a:gs pos="100000">
                    <a:srgbClr val="345692"/>
                  </a:gs>
                </a:gsLst>
                <a:lin ang="5400000" scaled="1"/>
              </a:gradFill>
              <a:latin typeface="Arial" panose="020B0604020202020204"/>
              <a:ea typeface="微软雅黑" panose="020B0503020204020204" pitchFamily="34" charset="-122"/>
              <a:cs typeface="+mn-ea"/>
              <a:sym typeface="Arial" panose="020B0604020202020204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270126" y="3497760"/>
            <a:ext cx="7518212" cy="748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4265" b="1" spc="400" dirty="0">
                <a:gradFill>
                  <a:gsLst>
                    <a:gs pos="0">
                      <a:srgbClr val="17C0D4"/>
                    </a:gs>
                    <a:gs pos="100000">
                      <a:srgbClr val="345692"/>
                    </a:gs>
                  </a:gsLst>
                  <a:lin ang="5400000" scaled="1"/>
                </a:gradFill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rPr>
              <a:t>系统监控全局规划</a:t>
            </a:r>
            <a:endParaRPr lang="zh-CN" altLang="en-US" sz="4265" b="1" spc="400" dirty="0">
              <a:gradFill>
                <a:gsLst>
                  <a:gs pos="0">
                    <a:srgbClr val="17C0D4"/>
                  </a:gs>
                  <a:gs pos="100000">
                    <a:srgbClr val="345692"/>
                  </a:gs>
                </a:gsLst>
                <a:lin ang="5400000" scaled="1"/>
              </a:gradFill>
              <a:latin typeface="Arial" panose="020B0604020202020204"/>
              <a:ea typeface="微软雅黑" panose="020B0503020204020204" pitchFamily="34" charset="-122"/>
              <a:cs typeface="+mn-ea"/>
              <a:sym typeface="Arial" panose="020B0604020202020204"/>
            </a:endParaRPr>
          </a:p>
        </p:txBody>
      </p:sp>
      <p:sp>
        <p:nvSpPr>
          <p:cNvPr id="18" name="TextBox 84"/>
          <p:cNvSpPr txBox="1"/>
          <p:nvPr/>
        </p:nvSpPr>
        <p:spPr>
          <a:xfrm>
            <a:off x="4375056" y="4611220"/>
            <a:ext cx="4163826" cy="316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65" dirty="0">
                <a:gradFill>
                  <a:gsLst>
                    <a:gs pos="0">
                      <a:srgbClr val="17C0D4"/>
                    </a:gs>
                    <a:gs pos="100000">
                      <a:srgbClr val="345692"/>
                    </a:gs>
                  </a:gsLst>
                  <a:lin ang="5400000" scaled="1"/>
                </a:gradFill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rPr>
              <a:t>汇报时间：</a:t>
            </a:r>
            <a:r>
              <a:rPr lang="en-US" altLang="zh-CN" sz="1465" dirty="0" smtClean="0">
                <a:gradFill>
                  <a:gsLst>
                    <a:gs pos="0">
                      <a:srgbClr val="17C0D4"/>
                    </a:gs>
                    <a:gs pos="100000">
                      <a:srgbClr val="345692"/>
                    </a:gs>
                  </a:gsLst>
                  <a:lin ang="5400000" scaled="1"/>
                </a:gradFill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rPr>
              <a:t>2019</a:t>
            </a:r>
            <a:r>
              <a:rPr lang="zh-CN" altLang="en-US" sz="1465" dirty="0" smtClean="0">
                <a:gradFill>
                  <a:gsLst>
                    <a:gs pos="0">
                      <a:srgbClr val="17C0D4"/>
                    </a:gs>
                    <a:gs pos="100000">
                      <a:srgbClr val="345692"/>
                    </a:gs>
                  </a:gsLst>
                  <a:lin ang="5400000" scaled="1"/>
                </a:gradFill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rPr>
              <a:t>年</a:t>
            </a:r>
            <a:r>
              <a:rPr lang="en-US" altLang="zh-CN" sz="1465" dirty="0" smtClean="0">
                <a:gradFill>
                  <a:gsLst>
                    <a:gs pos="0">
                      <a:srgbClr val="17C0D4"/>
                    </a:gs>
                    <a:gs pos="100000">
                      <a:srgbClr val="345692"/>
                    </a:gs>
                  </a:gsLst>
                  <a:lin ang="5400000" scaled="1"/>
                </a:gradFill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rPr>
              <a:t>3</a:t>
            </a:r>
            <a:r>
              <a:rPr lang="zh-CN" altLang="en-US" sz="1465" dirty="0" smtClean="0">
                <a:gradFill>
                  <a:gsLst>
                    <a:gs pos="0">
                      <a:srgbClr val="17C0D4"/>
                    </a:gs>
                    <a:gs pos="100000">
                      <a:srgbClr val="345692"/>
                    </a:gs>
                  </a:gsLst>
                  <a:lin ang="5400000" scaled="1"/>
                </a:gradFill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rPr>
              <a:t>月      </a:t>
            </a:r>
            <a:r>
              <a:rPr lang="zh-CN" altLang="en-US" sz="1465" dirty="0">
                <a:gradFill>
                  <a:gsLst>
                    <a:gs pos="0">
                      <a:srgbClr val="17C0D4"/>
                    </a:gs>
                    <a:gs pos="100000">
                      <a:srgbClr val="345692"/>
                    </a:gs>
                  </a:gsLst>
                  <a:lin ang="5400000" scaled="1"/>
                </a:gradFill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rPr>
              <a:t>汇报人</a:t>
            </a:r>
            <a:r>
              <a:rPr lang="zh-CN" altLang="en-US" sz="1465" dirty="0" smtClean="0">
                <a:gradFill>
                  <a:gsLst>
                    <a:gs pos="0">
                      <a:srgbClr val="17C0D4"/>
                    </a:gs>
                    <a:gs pos="100000">
                      <a:srgbClr val="345692"/>
                    </a:gs>
                  </a:gsLst>
                  <a:lin ang="5400000" scaled="1"/>
                </a:gradFill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rPr>
              <a:t>：</a:t>
            </a:r>
            <a:r>
              <a:rPr lang="en-US" altLang="zh-CN" sz="1465" dirty="0" smtClean="0">
                <a:gradFill>
                  <a:gsLst>
                    <a:gs pos="0">
                      <a:srgbClr val="17C0D4"/>
                    </a:gs>
                    <a:gs pos="100000">
                      <a:srgbClr val="345692"/>
                    </a:gs>
                  </a:gsLst>
                  <a:lin ang="5400000" scaled="1"/>
                </a:gradFill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rPr>
              <a:t>geercode</a:t>
            </a:r>
            <a:endParaRPr lang="en-US" altLang="zh-CN" sz="1465" dirty="0" smtClean="0">
              <a:gradFill>
                <a:gsLst>
                  <a:gs pos="0">
                    <a:srgbClr val="17C0D4"/>
                  </a:gs>
                  <a:gs pos="100000">
                    <a:srgbClr val="345692"/>
                  </a:gs>
                </a:gsLst>
                <a:lin ang="5400000" scaled="1"/>
              </a:gradFill>
              <a:latin typeface="Arial" panose="020B0604020202020204"/>
              <a:ea typeface="微软雅黑" panose="020B0503020204020204" pitchFamily="34" charset="-122"/>
              <a:cs typeface="+mn-ea"/>
              <a:sym typeface="Arial" panose="020B0604020202020204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270375" y="2345690"/>
            <a:ext cx="4142105" cy="1445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8800" b="1" spc="400" dirty="0" smtClean="0">
                <a:gradFill>
                  <a:gsLst>
                    <a:gs pos="0">
                      <a:srgbClr val="17C0D4"/>
                    </a:gs>
                    <a:gs pos="100000">
                      <a:srgbClr val="345692"/>
                    </a:gs>
                  </a:gsLst>
                  <a:lin ang="5400000" scaled="1"/>
                </a:gradFill>
                <a:latin typeface="Arial" panose="020B0604020202020204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/>
              </a:rPr>
              <a:t>2019</a:t>
            </a:r>
            <a:endParaRPr lang="zh-CN" altLang="en-US" sz="8800" b="1" spc="400" dirty="0">
              <a:gradFill>
                <a:gsLst>
                  <a:gs pos="0">
                    <a:srgbClr val="17C0D4"/>
                  </a:gs>
                  <a:gs pos="100000">
                    <a:srgbClr val="345692"/>
                  </a:gs>
                </a:gsLst>
                <a:lin ang="5400000" scaled="1"/>
              </a:gradFill>
              <a:latin typeface="Arial" panose="020B0604020202020204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文本框 88"/>
          <p:cNvSpPr txBox="1"/>
          <p:nvPr/>
        </p:nvSpPr>
        <p:spPr>
          <a:xfrm>
            <a:off x="8482965" y="798195"/>
            <a:ext cx="33864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sz="2800" b="1" dirty="0" smtClean="0">
                <a:solidFill>
                  <a:srgbClr val="FFFFFF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组织结构合并方案</a:t>
            </a:r>
            <a:endParaRPr lang="zh-CN" sz="2800" b="1" dirty="0" smtClean="0">
              <a:solidFill>
                <a:srgbClr val="FFFFFF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8933815" y="1320165"/>
            <a:ext cx="29356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smtClean="0">
                <a:solidFill>
                  <a:srgbClr val="FFFFFF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reorganization</a:t>
            </a:r>
            <a:endParaRPr lang="en-US" sz="2800" dirty="0" smtClean="0">
              <a:solidFill>
                <a:srgbClr val="FFFFFF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8441055" y="2110105"/>
            <a:ext cx="3717290" cy="2748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200">
              <a:lnSpc>
                <a:spcPct val="120000"/>
              </a:lnSpc>
              <a:defRPr sz="1800"/>
            </a:pPr>
            <a:r>
              <a:rPr lang="zh-CN" altLang="en-US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基础架构技术人员分职责合并</a:t>
            </a:r>
            <a:endParaRPr lang="zh-CN" altLang="en-US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defTabSz="1219200">
              <a:lnSpc>
                <a:spcPct val="120000"/>
              </a:lnSpc>
              <a:defRPr sz="1800"/>
            </a:pPr>
            <a:endParaRPr lang="zh-CN" altLang="en-US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defTabSz="1219200">
              <a:lnSpc>
                <a:spcPct val="120000"/>
              </a:lnSpc>
              <a:defRPr sz="1800"/>
            </a:pPr>
            <a:r>
              <a:rPr lang="zh-CN" altLang="en-US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业务技术人员慢慢合并</a:t>
            </a:r>
            <a:endParaRPr lang="zh-CN" altLang="en-US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defTabSz="1219200">
              <a:lnSpc>
                <a:spcPct val="120000"/>
              </a:lnSpc>
              <a:defRPr sz="1800"/>
            </a:pPr>
            <a:endParaRPr lang="zh-CN" altLang="en-US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defTabSz="1219200">
              <a:lnSpc>
                <a:spcPct val="120000"/>
              </a:lnSpc>
              <a:defRPr sz="1800"/>
            </a:pPr>
            <a:r>
              <a:rPr lang="zh-CN" altLang="en-US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根据个人意愿与能力调整开发职责</a:t>
            </a:r>
            <a:endParaRPr lang="zh-CN" altLang="en-US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defTabSz="1219200">
              <a:lnSpc>
                <a:spcPct val="120000"/>
              </a:lnSpc>
              <a:defRPr sz="1800"/>
            </a:pPr>
            <a:endParaRPr lang="zh-CN" altLang="en-US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defTabSz="1219200">
              <a:lnSpc>
                <a:spcPct val="120000"/>
              </a:lnSpc>
              <a:defRPr sz="1800"/>
            </a:pPr>
            <a:r>
              <a:rPr lang="zh-CN" altLang="en-US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以上纯属个人认为比较合理的情况</a:t>
            </a:r>
            <a:endParaRPr lang="en-US" altLang="zh-CN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defTabSz="1219200">
              <a:lnSpc>
                <a:spcPct val="120000"/>
              </a:lnSpc>
              <a:defRPr sz="1800"/>
            </a:pPr>
            <a:endParaRPr lang="en-US" altLang="zh-CN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507365" y="890905"/>
            <a:ext cx="35115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404040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Metrics</a:t>
            </a:r>
            <a:endParaRPr lang="en-US" altLang="zh-CN" sz="2800" b="1" dirty="0" smtClean="0">
              <a:solidFill>
                <a:srgbClr val="404040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507365" y="1514475"/>
            <a:ext cx="70745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gradFill>
                  <a:gsLst>
                    <a:gs pos="100000">
                      <a:srgbClr val="345692"/>
                    </a:gs>
                    <a:gs pos="0">
                      <a:srgbClr val="17C0D4"/>
                    </a:gs>
                  </a:gsLst>
                  <a:lin ang="5400000" scaled="1"/>
                </a:gra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度量组件</a:t>
            </a:r>
            <a:endParaRPr lang="zh-CN" altLang="en-US" sz="2800" dirty="0" smtClean="0">
              <a:gradFill>
                <a:gsLst>
                  <a:gs pos="100000">
                    <a:srgbClr val="345692"/>
                  </a:gs>
                  <a:gs pos="0">
                    <a:srgbClr val="17C0D4"/>
                  </a:gs>
                </a:gsLst>
                <a:lin ang="5400000" scaled="1"/>
              </a:gra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508000" y="2354580"/>
          <a:ext cx="11020425" cy="29724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2895"/>
                <a:gridCol w="2308860"/>
                <a:gridCol w="2491105"/>
                <a:gridCol w="1654175"/>
                <a:gridCol w="1729105"/>
                <a:gridCol w="1264285"/>
              </a:tblGrid>
              <a:tr h="5588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组件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优点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缺点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突出问题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报警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发布运维难度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14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阿里云自带监控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即购即用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自定义能力差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时效性不足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有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无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261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zabbix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传统运维优秀组件、监控利器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扩展能力差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无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有，需要接入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低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264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springbootadmin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针对springboot栈进行专门开发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社区不够活跃，最近版本发展方向有些奇怪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需要二次开发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有，需要开发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低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264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prometheus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针对时序数据，CNCF社区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需要agent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无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有，需要配置接入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低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文本框 88"/>
          <p:cNvSpPr txBox="1"/>
          <p:nvPr/>
        </p:nvSpPr>
        <p:spPr>
          <a:xfrm>
            <a:off x="8482965" y="798195"/>
            <a:ext cx="33864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sz="2800" b="1" dirty="0" smtClean="0">
                <a:solidFill>
                  <a:srgbClr val="FFFFFF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组织结构合并方案</a:t>
            </a:r>
            <a:endParaRPr lang="zh-CN" sz="2800" b="1" dirty="0" smtClean="0">
              <a:solidFill>
                <a:srgbClr val="FFFFFF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8933815" y="1320165"/>
            <a:ext cx="29356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smtClean="0">
                <a:solidFill>
                  <a:srgbClr val="FFFFFF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reorganization</a:t>
            </a:r>
            <a:endParaRPr lang="en-US" sz="2800" dirty="0" smtClean="0">
              <a:solidFill>
                <a:srgbClr val="FFFFFF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8441055" y="2110105"/>
            <a:ext cx="3717290" cy="2748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200">
              <a:lnSpc>
                <a:spcPct val="120000"/>
              </a:lnSpc>
              <a:defRPr sz="1800"/>
            </a:pPr>
            <a:r>
              <a:rPr lang="zh-CN" altLang="en-US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基础架构技术人员分职责合并</a:t>
            </a:r>
            <a:endParaRPr lang="zh-CN" altLang="en-US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defTabSz="1219200">
              <a:lnSpc>
                <a:spcPct val="120000"/>
              </a:lnSpc>
              <a:defRPr sz="1800"/>
            </a:pPr>
            <a:endParaRPr lang="zh-CN" altLang="en-US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defTabSz="1219200">
              <a:lnSpc>
                <a:spcPct val="120000"/>
              </a:lnSpc>
              <a:defRPr sz="1800"/>
            </a:pPr>
            <a:r>
              <a:rPr lang="zh-CN" altLang="en-US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业务技术人员慢慢合并</a:t>
            </a:r>
            <a:endParaRPr lang="zh-CN" altLang="en-US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defTabSz="1219200">
              <a:lnSpc>
                <a:spcPct val="120000"/>
              </a:lnSpc>
              <a:defRPr sz="1800"/>
            </a:pPr>
            <a:endParaRPr lang="zh-CN" altLang="en-US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defTabSz="1219200">
              <a:lnSpc>
                <a:spcPct val="120000"/>
              </a:lnSpc>
              <a:defRPr sz="1800"/>
            </a:pPr>
            <a:r>
              <a:rPr lang="zh-CN" altLang="en-US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根据个人意愿与能力调整开发职责</a:t>
            </a:r>
            <a:endParaRPr lang="zh-CN" altLang="en-US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defTabSz="1219200">
              <a:lnSpc>
                <a:spcPct val="120000"/>
              </a:lnSpc>
              <a:defRPr sz="1800"/>
            </a:pPr>
            <a:endParaRPr lang="zh-CN" altLang="en-US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defTabSz="1219200">
              <a:lnSpc>
                <a:spcPct val="120000"/>
              </a:lnSpc>
              <a:defRPr sz="1800"/>
            </a:pPr>
            <a:r>
              <a:rPr lang="zh-CN" altLang="en-US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以上纯属个人认为比较合理的情况</a:t>
            </a:r>
            <a:endParaRPr lang="en-US" altLang="zh-CN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defTabSz="1219200">
              <a:lnSpc>
                <a:spcPct val="120000"/>
              </a:lnSpc>
              <a:defRPr sz="1800"/>
            </a:pPr>
            <a:endParaRPr lang="en-US" altLang="zh-CN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507365" y="890905"/>
            <a:ext cx="35115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404040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Logging</a:t>
            </a:r>
            <a:endParaRPr lang="en-US" altLang="zh-CN" sz="2800" b="1" dirty="0" smtClean="0">
              <a:solidFill>
                <a:srgbClr val="404040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507365" y="1514475"/>
            <a:ext cx="70745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gradFill>
                  <a:gsLst>
                    <a:gs pos="100000">
                      <a:srgbClr val="345692"/>
                    </a:gs>
                    <a:gs pos="0">
                      <a:srgbClr val="17C0D4"/>
                    </a:gs>
                  </a:gsLst>
                  <a:lin ang="5400000" scaled="1"/>
                </a:gra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日志收集组件</a:t>
            </a:r>
            <a:endParaRPr lang="zh-CN" altLang="en-US" sz="2800" dirty="0" smtClean="0">
              <a:gradFill>
                <a:gsLst>
                  <a:gs pos="100000">
                    <a:srgbClr val="345692"/>
                  </a:gs>
                  <a:gs pos="0">
                    <a:srgbClr val="17C0D4"/>
                  </a:gs>
                </a:gsLst>
                <a:lin ang="5400000" scaled="1"/>
              </a:gra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606425" y="2451100"/>
          <a:ext cx="10759440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8850"/>
                <a:gridCol w="3009900"/>
                <a:gridCol w="2454910"/>
                <a:gridCol w="2080260"/>
                <a:gridCol w="764540"/>
                <a:gridCol w="1490980"/>
              </a:tblGrid>
              <a:tr h="51816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组件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优点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缺点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突出问题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报警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发布运维难度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elk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索引通用实现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数据量级在TB级，查询语法复杂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对日志情景无强化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有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中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graylog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日志专门强化，一体设计，内置报警模块，查询语法简单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数据量级在TB级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无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有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低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大数据收集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收据量级基本无限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需要自己开发，代码侵入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需要大量开发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无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高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文本框 88"/>
          <p:cNvSpPr txBox="1"/>
          <p:nvPr/>
        </p:nvSpPr>
        <p:spPr>
          <a:xfrm>
            <a:off x="8482965" y="798195"/>
            <a:ext cx="33864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sz="2800" b="1" dirty="0" smtClean="0">
                <a:solidFill>
                  <a:srgbClr val="FFFFFF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组织结构合并方案</a:t>
            </a:r>
            <a:endParaRPr lang="zh-CN" sz="2800" b="1" dirty="0" smtClean="0">
              <a:solidFill>
                <a:srgbClr val="FFFFFF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8933815" y="1320165"/>
            <a:ext cx="29356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smtClean="0">
                <a:solidFill>
                  <a:srgbClr val="FFFFFF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reorganization</a:t>
            </a:r>
            <a:endParaRPr lang="en-US" sz="2800" dirty="0" smtClean="0">
              <a:solidFill>
                <a:srgbClr val="FFFFFF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8441055" y="2110105"/>
            <a:ext cx="3717290" cy="2748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200">
              <a:lnSpc>
                <a:spcPct val="120000"/>
              </a:lnSpc>
              <a:defRPr sz="1800"/>
            </a:pPr>
            <a:r>
              <a:rPr lang="zh-CN" altLang="en-US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基础架构技术人员分职责合并</a:t>
            </a:r>
            <a:endParaRPr lang="zh-CN" altLang="en-US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defTabSz="1219200">
              <a:lnSpc>
                <a:spcPct val="120000"/>
              </a:lnSpc>
              <a:defRPr sz="1800"/>
            </a:pPr>
            <a:endParaRPr lang="zh-CN" altLang="en-US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defTabSz="1219200">
              <a:lnSpc>
                <a:spcPct val="120000"/>
              </a:lnSpc>
              <a:defRPr sz="1800"/>
            </a:pPr>
            <a:r>
              <a:rPr lang="zh-CN" altLang="en-US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业务技术人员慢慢合并</a:t>
            </a:r>
            <a:endParaRPr lang="zh-CN" altLang="en-US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defTabSz="1219200">
              <a:lnSpc>
                <a:spcPct val="120000"/>
              </a:lnSpc>
              <a:defRPr sz="1800"/>
            </a:pPr>
            <a:endParaRPr lang="zh-CN" altLang="en-US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defTabSz="1219200">
              <a:lnSpc>
                <a:spcPct val="120000"/>
              </a:lnSpc>
              <a:defRPr sz="1800"/>
            </a:pPr>
            <a:r>
              <a:rPr lang="zh-CN" altLang="en-US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根据个人意愿与能力调整开发职责</a:t>
            </a:r>
            <a:endParaRPr lang="zh-CN" altLang="en-US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defTabSz="1219200">
              <a:lnSpc>
                <a:spcPct val="120000"/>
              </a:lnSpc>
              <a:defRPr sz="1800"/>
            </a:pPr>
            <a:endParaRPr lang="zh-CN" altLang="en-US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defTabSz="1219200">
              <a:lnSpc>
                <a:spcPct val="120000"/>
              </a:lnSpc>
              <a:defRPr sz="1800"/>
            </a:pPr>
            <a:r>
              <a:rPr lang="zh-CN" altLang="en-US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以上纯属个人认为比较合理的情况</a:t>
            </a:r>
            <a:endParaRPr lang="en-US" altLang="zh-CN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defTabSz="1219200">
              <a:lnSpc>
                <a:spcPct val="120000"/>
              </a:lnSpc>
              <a:defRPr sz="1800"/>
            </a:pPr>
            <a:endParaRPr lang="en-US" altLang="zh-CN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507365" y="890905"/>
            <a:ext cx="35115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404040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Tracing</a:t>
            </a:r>
            <a:endParaRPr lang="en-US" altLang="zh-CN" sz="2800" b="1" dirty="0" smtClean="0">
              <a:solidFill>
                <a:srgbClr val="404040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507365" y="1514475"/>
            <a:ext cx="70745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gradFill>
                  <a:gsLst>
                    <a:gs pos="100000">
                      <a:srgbClr val="345692"/>
                    </a:gs>
                    <a:gs pos="0">
                      <a:srgbClr val="17C0D4"/>
                    </a:gs>
                  </a:gsLst>
                  <a:lin ang="5400000" scaled="1"/>
                </a:gra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追踪组件</a:t>
            </a:r>
            <a:endParaRPr lang="zh-CN" altLang="en-US" sz="2800" dirty="0" smtClean="0">
              <a:gradFill>
                <a:gsLst>
                  <a:gs pos="100000">
                    <a:srgbClr val="345692"/>
                  </a:gs>
                  <a:gs pos="0">
                    <a:srgbClr val="17C0D4"/>
                  </a:gs>
                </a:gsLst>
                <a:lin ang="5400000" scaled="1"/>
              </a:gra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507365" y="2225040"/>
          <a:ext cx="11075035" cy="366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6665"/>
                <a:gridCol w="2355850"/>
                <a:gridCol w="3260090"/>
                <a:gridCol w="2762250"/>
                <a:gridCol w="1440180"/>
              </a:tblGrid>
              <a:tr h="31686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组件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优点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缺点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突出问题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发布运维难度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623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zipkin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社区活跃，追踪事实标准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缺少一些监控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无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中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686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jeager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基于zipkin，uber背书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用go模仿zipkin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模仿者，自吹强过zipkin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中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641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opentracing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open </a:t>
                      </a:r>
                      <a:r>
                        <a:rPr lang="zh-CN" sz="14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tracing标准倡导者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目前没有标准接口，只是个文档性质的东西，开源的组件也是bug多，体验不好，甚至于bug能影响业务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低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686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pinpoint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不单纯是一个tracing组件，很成熟，可以监控的信息很多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性能差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已经离开源世界跑得太远回不了头了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极高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623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skywalking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设计思路上非常高超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对zipkin的支持也事实上是空洞的，接入进去并不好使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因为zipkin传输的traceid是字符串，skywalking记录的是整形，无法查询某一个trace的拓扑结构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高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686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OpenCensus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谷歌开源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实践可能是在国外更多一些，国内很少，未进行深入调研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国内社区不活跃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高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601345" y="6032500"/>
            <a:ext cx="109804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rgbClr val="FF0000"/>
                </a:solidFill>
              </a:rPr>
              <a:t>注</a:t>
            </a:r>
            <a:r>
              <a:rPr lang="en-US" altLang="zh-CN" sz="1400">
                <a:solidFill>
                  <a:srgbClr val="FF0000"/>
                </a:solidFill>
              </a:rPr>
              <a:t>:以上所有组件都支持zipkin格式的数据收集，尽管都可以收集，但是收集过去的表现不太一样</a:t>
            </a:r>
            <a:endParaRPr lang="en-US" altLang="zh-CN" sz="14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606116" y="2411195"/>
            <a:ext cx="6192760" cy="1043736"/>
            <a:chOff x="4954587" y="1808397"/>
            <a:chExt cx="4644570" cy="782802"/>
          </a:xfrm>
        </p:grpSpPr>
        <p:sp>
          <p:nvSpPr>
            <p:cNvPr id="3" name="TextBox 71"/>
            <p:cNvSpPr txBox="1"/>
            <p:nvPr/>
          </p:nvSpPr>
          <p:spPr>
            <a:xfrm>
              <a:off x="6799220" y="2301639"/>
              <a:ext cx="899160" cy="2895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600" dirty="0">
                  <a:latin typeface="Arial" panose="020B0604020202020204"/>
                  <a:ea typeface="微软雅黑" panose="020B0503020204020204" pitchFamily="34" charset="-122"/>
                  <a:cs typeface="+mn-ea"/>
                  <a:sym typeface="Arial" panose="020B0604020202020204"/>
                </a:rPr>
                <a:t>现状与选型</a:t>
              </a:r>
              <a:endParaRPr lang="zh-CN" altLang="en-US" sz="1600" dirty="0"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4954587" y="1808397"/>
              <a:ext cx="4644570" cy="5610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4265" b="1" spc="400" dirty="0" smtClean="0">
                  <a:solidFill>
                    <a:srgbClr val="333333"/>
                  </a:solidFill>
                  <a:latin typeface="Arial" panose="020B0604020202020204"/>
                  <a:ea typeface="微软雅黑" panose="020B0503020204020204" pitchFamily="34" charset="-122"/>
                  <a:cs typeface="+mn-ea"/>
                  <a:sym typeface="Arial" panose="020B0604020202020204"/>
                </a:rPr>
                <a:t>最终选型</a:t>
              </a:r>
              <a:endParaRPr lang="zh-CN" altLang="en-US" sz="4265" b="1" spc="400" dirty="0">
                <a:solidFill>
                  <a:srgbClr val="333333"/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1102784" y="14818"/>
            <a:ext cx="5198533" cy="6858001"/>
            <a:chOff x="827088" y="11113"/>
            <a:chExt cx="3898900" cy="5143501"/>
          </a:xfrm>
        </p:grpSpPr>
        <p:sp>
          <p:nvSpPr>
            <p:cNvPr id="34" name="AutoShape 50"/>
            <p:cNvSpPr>
              <a:spLocks noChangeAspect="1" noChangeArrowheads="1" noTextEdit="1"/>
            </p:cNvSpPr>
            <p:nvPr/>
          </p:nvSpPr>
          <p:spPr bwMode="auto">
            <a:xfrm>
              <a:off x="827088" y="11113"/>
              <a:ext cx="3898900" cy="514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35" name="Freeform 52"/>
            <p:cNvSpPr/>
            <p:nvPr/>
          </p:nvSpPr>
          <p:spPr bwMode="auto">
            <a:xfrm>
              <a:off x="1055688" y="1230313"/>
              <a:ext cx="1646238" cy="1646238"/>
            </a:xfrm>
            <a:custGeom>
              <a:avLst/>
              <a:gdLst>
                <a:gd name="T0" fmla="*/ 1037 w 1037"/>
                <a:gd name="T1" fmla="*/ 519 h 1037"/>
                <a:gd name="T2" fmla="*/ 518 w 1037"/>
                <a:gd name="T3" fmla="*/ 1037 h 1037"/>
                <a:gd name="T4" fmla="*/ 0 w 1037"/>
                <a:gd name="T5" fmla="*/ 519 h 1037"/>
                <a:gd name="T6" fmla="*/ 518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8" y="1037"/>
                  </a:lnTo>
                  <a:lnTo>
                    <a:pt x="0" y="519"/>
                  </a:lnTo>
                  <a:lnTo>
                    <a:pt x="518" y="0"/>
                  </a:lnTo>
                  <a:lnTo>
                    <a:pt x="1037" y="519"/>
                  </a:lnTo>
                  <a:close/>
                </a:path>
              </a:pathLst>
            </a:custGeom>
            <a:gradFill>
              <a:gsLst>
                <a:gs pos="100000">
                  <a:srgbClr val="345692"/>
                </a:gs>
                <a:gs pos="0">
                  <a:srgbClr val="17C0D4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36" name="Freeform 53"/>
            <p:cNvSpPr/>
            <p:nvPr/>
          </p:nvSpPr>
          <p:spPr bwMode="auto">
            <a:xfrm>
              <a:off x="1055688" y="1230313"/>
              <a:ext cx="1646238" cy="1646238"/>
            </a:xfrm>
            <a:custGeom>
              <a:avLst/>
              <a:gdLst>
                <a:gd name="T0" fmla="*/ 1037 w 1037"/>
                <a:gd name="T1" fmla="*/ 519 h 1037"/>
                <a:gd name="T2" fmla="*/ 518 w 1037"/>
                <a:gd name="T3" fmla="*/ 1037 h 1037"/>
                <a:gd name="T4" fmla="*/ 0 w 1037"/>
                <a:gd name="T5" fmla="*/ 519 h 1037"/>
                <a:gd name="T6" fmla="*/ 518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8" y="1037"/>
                  </a:lnTo>
                  <a:lnTo>
                    <a:pt x="0" y="519"/>
                  </a:lnTo>
                  <a:lnTo>
                    <a:pt x="518" y="0"/>
                  </a:lnTo>
                  <a:lnTo>
                    <a:pt x="1037" y="51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37" name="Freeform 54"/>
            <p:cNvSpPr/>
            <p:nvPr/>
          </p:nvSpPr>
          <p:spPr bwMode="auto">
            <a:xfrm>
              <a:off x="1878013" y="406401"/>
              <a:ext cx="1646238" cy="1646238"/>
            </a:xfrm>
            <a:custGeom>
              <a:avLst/>
              <a:gdLst>
                <a:gd name="T0" fmla="*/ 1037 w 1037"/>
                <a:gd name="T1" fmla="*/ 519 h 1037"/>
                <a:gd name="T2" fmla="*/ 519 w 1037"/>
                <a:gd name="T3" fmla="*/ 1037 h 1037"/>
                <a:gd name="T4" fmla="*/ 0 w 1037"/>
                <a:gd name="T5" fmla="*/ 519 h 1037"/>
                <a:gd name="T6" fmla="*/ 519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9" y="1037"/>
                  </a:lnTo>
                  <a:lnTo>
                    <a:pt x="0" y="519"/>
                  </a:lnTo>
                  <a:lnTo>
                    <a:pt x="519" y="0"/>
                  </a:lnTo>
                  <a:lnTo>
                    <a:pt x="1037" y="519"/>
                  </a:lnTo>
                  <a:close/>
                </a:path>
              </a:pathLst>
            </a:custGeom>
            <a:gradFill>
              <a:gsLst>
                <a:gs pos="100000">
                  <a:srgbClr val="345692"/>
                </a:gs>
                <a:gs pos="0">
                  <a:srgbClr val="17C0D4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38" name="Freeform 55"/>
            <p:cNvSpPr/>
            <p:nvPr/>
          </p:nvSpPr>
          <p:spPr bwMode="auto">
            <a:xfrm>
              <a:off x="1878013" y="406401"/>
              <a:ext cx="1646238" cy="1646238"/>
            </a:xfrm>
            <a:custGeom>
              <a:avLst/>
              <a:gdLst>
                <a:gd name="T0" fmla="*/ 1037 w 1037"/>
                <a:gd name="T1" fmla="*/ 519 h 1037"/>
                <a:gd name="T2" fmla="*/ 519 w 1037"/>
                <a:gd name="T3" fmla="*/ 1037 h 1037"/>
                <a:gd name="T4" fmla="*/ 0 w 1037"/>
                <a:gd name="T5" fmla="*/ 519 h 1037"/>
                <a:gd name="T6" fmla="*/ 519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9" y="1037"/>
                  </a:lnTo>
                  <a:lnTo>
                    <a:pt x="0" y="519"/>
                  </a:lnTo>
                  <a:lnTo>
                    <a:pt x="519" y="0"/>
                  </a:lnTo>
                  <a:lnTo>
                    <a:pt x="1037" y="51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39" name="Freeform 56"/>
            <p:cNvSpPr/>
            <p:nvPr/>
          </p:nvSpPr>
          <p:spPr bwMode="auto">
            <a:xfrm>
              <a:off x="923926" y="476251"/>
              <a:ext cx="962025" cy="962025"/>
            </a:xfrm>
            <a:custGeom>
              <a:avLst/>
              <a:gdLst>
                <a:gd name="T0" fmla="*/ 606 w 606"/>
                <a:gd name="T1" fmla="*/ 303 h 606"/>
                <a:gd name="T2" fmla="*/ 303 w 606"/>
                <a:gd name="T3" fmla="*/ 606 h 606"/>
                <a:gd name="T4" fmla="*/ 0 w 606"/>
                <a:gd name="T5" fmla="*/ 303 h 606"/>
                <a:gd name="T6" fmla="*/ 303 w 606"/>
                <a:gd name="T7" fmla="*/ 0 h 606"/>
                <a:gd name="T8" fmla="*/ 606 w 606"/>
                <a:gd name="T9" fmla="*/ 303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6" h="606">
                  <a:moveTo>
                    <a:pt x="606" y="303"/>
                  </a:moveTo>
                  <a:lnTo>
                    <a:pt x="303" y="606"/>
                  </a:lnTo>
                  <a:lnTo>
                    <a:pt x="0" y="303"/>
                  </a:lnTo>
                  <a:lnTo>
                    <a:pt x="303" y="0"/>
                  </a:lnTo>
                  <a:lnTo>
                    <a:pt x="606" y="303"/>
                  </a:lnTo>
                  <a:close/>
                </a:path>
              </a:pathLst>
            </a:custGeom>
            <a:gradFill>
              <a:gsLst>
                <a:gs pos="100000">
                  <a:srgbClr val="345692"/>
                </a:gs>
                <a:gs pos="0">
                  <a:srgbClr val="17C0D4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40" name="Freeform 57"/>
            <p:cNvSpPr/>
            <p:nvPr/>
          </p:nvSpPr>
          <p:spPr bwMode="auto">
            <a:xfrm>
              <a:off x="923926" y="476251"/>
              <a:ext cx="962025" cy="962025"/>
            </a:xfrm>
            <a:custGeom>
              <a:avLst/>
              <a:gdLst>
                <a:gd name="T0" fmla="*/ 606 w 606"/>
                <a:gd name="T1" fmla="*/ 303 h 606"/>
                <a:gd name="T2" fmla="*/ 303 w 606"/>
                <a:gd name="T3" fmla="*/ 606 h 606"/>
                <a:gd name="T4" fmla="*/ 0 w 606"/>
                <a:gd name="T5" fmla="*/ 303 h 606"/>
                <a:gd name="T6" fmla="*/ 303 w 606"/>
                <a:gd name="T7" fmla="*/ 0 h 606"/>
                <a:gd name="T8" fmla="*/ 606 w 606"/>
                <a:gd name="T9" fmla="*/ 303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6" h="606">
                  <a:moveTo>
                    <a:pt x="606" y="303"/>
                  </a:moveTo>
                  <a:lnTo>
                    <a:pt x="303" y="606"/>
                  </a:lnTo>
                  <a:lnTo>
                    <a:pt x="0" y="303"/>
                  </a:lnTo>
                  <a:lnTo>
                    <a:pt x="303" y="0"/>
                  </a:lnTo>
                  <a:lnTo>
                    <a:pt x="606" y="30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41" name="Freeform 58"/>
            <p:cNvSpPr/>
            <p:nvPr/>
          </p:nvSpPr>
          <p:spPr bwMode="auto">
            <a:xfrm>
              <a:off x="1878013" y="2054226"/>
              <a:ext cx="1646238" cy="1644650"/>
            </a:xfrm>
            <a:custGeom>
              <a:avLst/>
              <a:gdLst>
                <a:gd name="T0" fmla="*/ 1037 w 1037"/>
                <a:gd name="T1" fmla="*/ 518 h 1036"/>
                <a:gd name="T2" fmla="*/ 519 w 1037"/>
                <a:gd name="T3" fmla="*/ 1036 h 1036"/>
                <a:gd name="T4" fmla="*/ 0 w 1037"/>
                <a:gd name="T5" fmla="*/ 518 h 1036"/>
                <a:gd name="T6" fmla="*/ 519 w 1037"/>
                <a:gd name="T7" fmla="*/ 0 h 1036"/>
                <a:gd name="T8" fmla="*/ 1037 w 1037"/>
                <a:gd name="T9" fmla="*/ 518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6">
                  <a:moveTo>
                    <a:pt x="1037" y="518"/>
                  </a:moveTo>
                  <a:lnTo>
                    <a:pt x="519" y="1036"/>
                  </a:lnTo>
                  <a:lnTo>
                    <a:pt x="0" y="518"/>
                  </a:lnTo>
                  <a:lnTo>
                    <a:pt x="519" y="0"/>
                  </a:lnTo>
                  <a:lnTo>
                    <a:pt x="1037" y="518"/>
                  </a:lnTo>
                  <a:close/>
                </a:path>
              </a:pathLst>
            </a:custGeom>
            <a:gradFill>
              <a:gsLst>
                <a:gs pos="100000">
                  <a:srgbClr val="345692"/>
                </a:gs>
                <a:gs pos="0">
                  <a:srgbClr val="17C0D4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42" name="Freeform 59"/>
            <p:cNvSpPr/>
            <p:nvPr/>
          </p:nvSpPr>
          <p:spPr bwMode="auto">
            <a:xfrm>
              <a:off x="1878013" y="2054226"/>
              <a:ext cx="1646238" cy="1644650"/>
            </a:xfrm>
            <a:custGeom>
              <a:avLst/>
              <a:gdLst>
                <a:gd name="T0" fmla="*/ 1037 w 1037"/>
                <a:gd name="T1" fmla="*/ 518 h 1036"/>
                <a:gd name="T2" fmla="*/ 519 w 1037"/>
                <a:gd name="T3" fmla="*/ 1036 h 1036"/>
                <a:gd name="T4" fmla="*/ 0 w 1037"/>
                <a:gd name="T5" fmla="*/ 518 h 1036"/>
                <a:gd name="T6" fmla="*/ 519 w 1037"/>
                <a:gd name="T7" fmla="*/ 0 h 1036"/>
                <a:gd name="T8" fmla="*/ 1037 w 1037"/>
                <a:gd name="T9" fmla="*/ 518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6">
                  <a:moveTo>
                    <a:pt x="1037" y="518"/>
                  </a:moveTo>
                  <a:lnTo>
                    <a:pt x="519" y="1036"/>
                  </a:lnTo>
                  <a:lnTo>
                    <a:pt x="0" y="518"/>
                  </a:lnTo>
                  <a:lnTo>
                    <a:pt x="519" y="0"/>
                  </a:lnTo>
                  <a:lnTo>
                    <a:pt x="1037" y="51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43" name="Freeform 60"/>
            <p:cNvSpPr/>
            <p:nvPr/>
          </p:nvSpPr>
          <p:spPr bwMode="auto">
            <a:xfrm>
              <a:off x="2011363" y="3421063"/>
              <a:ext cx="646113" cy="646113"/>
            </a:xfrm>
            <a:custGeom>
              <a:avLst/>
              <a:gdLst>
                <a:gd name="T0" fmla="*/ 407 w 407"/>
                <a:gd name="T1" fmla="*/ 203 h 407"/>
                <a:gd name="T2" fmla="*/ 203 w 407"/>
                <a:gd name="T3" fmla="*/ 407 h 407"/>
                <a:gd name="T4" fmla="*/ 0 w 407"/>
                <a:gd name="T5" fmla="*/ 203 h 407"/>
                <a:gd name="T6" fmla="*/ 203 w 407"/>
                <a:gd name="T7" fmla="*/ 0 h 407"/>
                <a:gd name="T8" fmla="*/ 407 w 407"/>
                <a:gd name="T9" fmla="*/ 203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7" h="407">
                  <a:moveTo>
                    <a:pt x="407" y="203"/>
                  </a:moveTo>
                  <a:lnTo>
                    <a:pt x="203" y="407"/>
                  </a:lnTo>
                  <a:lnTo>
                    <a:pt x="0" y="203"/>
                  </a:lnTo>
                  <a:lnTo>
                    <a:pt x="203" y="0"/>
                  </a:lnTo>
                  <a:lnTo>
                    <a:pt x="407" y="203"/>
                  </a:lnTo>
                  <a:close/>
                </a:path>
              </a:pathLst>
            </a:custGeom>
            <a:gradFill>
              <a:gsLst>
                <a:gs pos="100000">
                  <a:srgbClr val="345692"/>
                </a:gs>
                <a:gs pos="0">
                  <a:srgbClr val="17C0D4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44" name="Freeform 61"/>
            <p:cNvSpPr>
              <a:spLocks noEditPoints="1"/>
            </p:cNvSpPr>
            <p:nvPr/>
          </p:nvSpPr>
          <p:spPr bwMode="auto">
            <a:xfrm>
              <a:off x="2884488" y="11113"/>
              <a:ext cx="1839913" cy="3322638"/>
            </a:xfrm>
            <a:custGeom>
              <a:avLst/>
              <a:gdLst>
                <a:gd name="T0" fmla="*/ 4 w 1159"/>
                <a:gd name="T1" fmla="*/ 1166 h 2093"/>
                <a:gd name="T2" fmla="*/ 0 w 1159"/>
                <a:gd name="T3" fmla="*/ 1171 h 2093"/>
                <a:gd name="T4" fmla="*/ 921 w 1159"/>
                <a:gd name="T5" fmla="*/ 2093 h 2093"/>
                <a:gd name="T6" fmla="*/ 1159 w 1159"/>
                <a:gd name="T7" fmla="*/ 1855 h 2093"/>
                <a:gd name="T8" fmla="*/ 1159 w 1159"/>
                <a:gd name="T9" fmla="*/ 1846 h 2093"/>
                <a:gd name="T10" fmla="*/ 921 w 1159"/>
                <a:gd name="T11" fmla="*/ 2084 h 2093"/>
                <a:gd name="T12" fmla="*/ 4 w 1159"/>
                <a:gd name="T13" fmla="*/ 1166 h 2093"/>
                <a:gd name="T14" fmla="*/ 478 w 1159"/>
                <a:gd name="T15" fmla="*/ 0 h 2093"/>
                <a:gd name="T16" fmla="*/ 469 w 1159"/>
                <a:gd name="T17" fmla="*/ 0 h 2093"/>
                <a:gd name="T18" fmla="*/ 52 w 1159"/>
                <a:gd name="T19" fmla="*/ 417 h 2093"/>
                <a:gd name="T20" fmla="*/ 56 w 1159"/>
                <a:gd name="T21" fmla="*/ 421 h 2093"/>
                <a:gd name="T22" fmla="*/ 478 w 1159"/>
                <a:gd name="T23" fmla="*/ 0 h 20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59" h="2093">
                  <a:moveTo>
                    <a:pt x="4" y="1166"/>
                  </a:moveTo>
                  <a:lnTo>
                    <a:pt x="0" y="1171"/>
                  </a:lnTo>
                  <a:lnTo>
                    <a:pt x="921" y="2093"/>
                  </a:lnTo>
                  <a:lnTo>
                    <a:pt x="1159" y="1855"/>
                  </a:lnTo>
                  <a:lnTo>
                    <a:pt x="1159" y="1846"/>
                  </a:lnTo>
                  <a:lnTo>
                    <a:pt x="921" y="2084"/>
                  </a:lnTo>
                  <a:lnTo>
                    <a:pt x="4" y="1166"/>
                  </a:lnTo>
                  <a:close/>
                  <a:moveTo>
                    <a:pt x="478" y="0"/>
                  </a:moveTo>
                  <a:lnTo>
                    <a:pt x="469" y="0"/>
                  </a:lnTo>
                  <a:lnTo>
                    <a:pt x="52" y="417"/>
                  </a:lnTo>
                  <a:lnTo>
                    <a:pt x="56" y="421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rgbClr val="99DD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45" name="Freeform 62"/>
            <p:cNvSpPr>
              <a:spLocks noEditPoints="1"/>
            </p:cNvSpPr>
            <p:nvPr/>
          </p:nvSpPr>
          <p:spPr bwMode="auto">
            <a:xfrm>
              <a:off x="2884488" y="11113"/>
              <a:ext cx="1839913" cy="3322638"/>
            </a:xfrm>
            <a:custGeom>
              <a:avLst/>
              <a:gdLst>
                <a:gd name="T0" fmla="*/ 4 w 1159"/>
                <a:gd name="T1" fmla="*/ 1166 h 2093"/>
                <a:gd name="T2" fmla="*/ 0 w 1159"/>
                <a:gd name="T3" fmla="*/ 1171 h 2093"/>
                <a:gd name="T4" fmla="*/ 921 w 1159"/>
                <a:gd name="T5" fmla="*/ 2093 h 2093"/>
                <a:gd name="T6" fmla="*/ 1159 w 1159"/>
                <a:gd name="T7" fmla="*/ 1855 h 2093"/>
                <a:gd name="T8" fmla="*/ 1159 w 1159"/>
                <a:gd name="T9" fmla="*/ 1846 h 2093"/>
                <a:gd name="T10" fmla="*/ 921 w 1159"/>
                <a:gd name="T11" fmla="*/ 2084 h 2093"/>
                <a:gd name="T12" fmla="*/ 4 w 1159"/>
                <a:gd name="T13" fmla="*/ 1166 h 2093"/>
                <a:gd name="T14" fmla="*/ 478 w 1159"/>
                <a:gd name="T15" fmla="*/ 0 h 2093"/>
                <a:gd name="T16" fmla="*/ 469 w 1159"/>
                <a:gd name="T17" fmla="*/ 0 h 2093"/>
                <a:gd name="T18" fmla="*/ 52 w 1159"/>
                <a:gd name="T19" fmla="*/ 417 h 2093"/>
                <a:gd name="T20" fmla="*/ 56 w 1159"/>
                <a:gd name="T21" fmla="*/ 421 h 2093"/>
                <a:gd name="T22" fmla="*/ 478 w 1159"/>
                <a:gd name="T23" fmla="*/ 0 h 20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59" h="2093">
                  <a:moveTo>
                    <a:pt x="4" y="1166"/>
                  </a:moveTo>
                  <a:lnTo>
                    <a:pt x="0" y="1171"/>
                  </a:lnTo>
                  <a:lnTo>
                    <a:pt x="921" y="2093"/>
                  </a:lnTo>
                  <a:lnTo>
                    <a:pt x="1159" y="1855"/>
                  </a:lnTo>
                  <a:lnTo>
                    <a:pt x="1159" y="1846"/>
                  </a:lnTo>
                  <a:lnTo>
                    <a:pt x="921" y="2084"/>
                  </a:lnTo>
                  <a:lnTo>
                    <a:pt x="4" y="1166"/>
                  </a:lnTo>
                  <a:moveTo>
                    <a:pt x="478" y="0"/>
                  </a:moveTo>
                  <a:lnTo>
                    <a:pt x="469" y="0"/>
                  </a:lnTo>
                  <a:lnTo>
                    <a:pt x="52" y="417"/>
                  </a:lnTo>
                  <a:lnTo>
                    <a:pt x="56" y="421"/>
                  </a:lnTo>
                  <a:lnTo>
                    <a:pt x="47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46" name="Freeform 63"/>
            <p:cNvSpPr/>
            <p:nvPr/>
          </p:nvSpPr>
          <p:spPr bwMode="auto">
            <a:xfrm>
              <a:off x="2327276" y="673101"/>
              <a:ext cx="646113" cy="1196975"/>
            </a:xfrm>
            <a:custGeom>
              <a:avLst/>
              <a:gdLst>
                <a:gd name="T0" fmla="*/ 403 w 407"/>
                <a:gd name="T1" fmla="*/ 0 h 754"/>
                <a:gd name="T2" fmla="*/ 2 w 407"/>
                <a:gd name="T3" fmla="*/ 401 h 754"/>
                <a:gd name="T4" fmla="*/ 0 w 407"/>
                <a:gd name="T5" fmla="*/ 403 h 754"/>
                <a:gd name="T6" fmla="*/ 351 w 407"/>
                <a:gd name="T7" fmla="*/ 754 h 754"/>
                <a:gd name="T8" fmla="*/ 355 w 407"/>
                <a:gd name="T9" fmla="*/ 749 h 754"/>
                <a:gd name="T10" fmla="*/ 9 w 407"/>
                <a:gd name="T11" fmla="*/ 403 h 754"/>
                <a:gd name="T12" fmla="*/ 407 w 407"/>
                <a:gd name="T13" fmla="*/ 4 h 754"/>
                <a:gd name="T14" fmla="*/ 403 w 407"/>
                <a:gd name="T15" fmla="*/ 0 h 7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7" h="754">
                  <a:moveTo>
                    <a:pt x="403" y="0"/>
                  </a:moveTo>
                  <a:lnTo>
                    <a:pt x="2" y="401"/>
                  </a:lnTo>
                  <a:lnTo>
                    <a:pt x="0" y="403"/>
                  </a:lnTo>
                  <a:lnTo>
                    <a:pt x="351" y="754"/>
                  </a:lnTo>
                  <a:lnTo>
                    <a:pt x="355" y="749"/>
                  </a:lnTo>
                  <a:lnTo>
                    <a:pt x="9" y="403"/>
                  </a:lnTo>
                  <a:lnTo>
                    <a:pt x="407" y="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47" name="Freeform 64"/>
            <p:cNvSpPr/>
            <p:nvPr/>
          </p:nvSpPr>
          <p:spPr bwMode="auto">
            <a:xfrm>
              <a:off x="2327276" y="673101"/>
              <a:ext cx="646113" cy="1196975"/>
            </a:xfrm>
            <a:custGeom>
              <a:avLst/>
              <a:gdLst>
                <a:gd name="T0" fmla="*/ 403 w 407"/>
                <a:gd name="T1" fmla="*/ 0 h 754"/>
                <a:gd name="T2" fmla="*/ 2 w 407"/>
                <a:gd name="T3" fmla="*/ 401 h 754"/>
                <a:gd name="T4" fmla="*/ 0 w 407"/>
                <a:gd name="T5" fmla="*/ 403 h 754"/>
                <a:gd name="T6" fmla="*/ 351 w 407"/>
                <a:gd name="T7" fmla="*/ 754 h 754"/>
                <a:gd name="T8" fmla="*/ 355 w 407"/>
                <a:gd name="T9" fmla="*/ 749 h 754"/>
                <a:gd name="T10" fmla="*/ 9 w 407"/>
                <a:gd name="T11" fmla="*/ 403 h 754"/>
                <a:gd name="T12" fmla="*/ 407 w 407"/>
                <a:gd name="T13" fmla="*/ 4 h 754"/>
                <a:gd name="T14" fmla="*/ 403 w 407"/>
                <a:gd name="T15" fmla="*/ 0 h 7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7" h="754">
                  <a:moveTo>
                    <a:pt x="403" y="0"/>
                  </a:moveTo>
                  <a:lnTo>
                    <a:pt x="2" y="401"/>
                  </a:lnTo>
                  <a:lnTo>
                    <a:pt x="0" y="403"/>
                  </a:lnTo>
                  <a:lnTo>
                    <a:pt x="351" y="754"/>
                  </a:lnTo>
                  <a:lnTo>
                    <a:pt x="355" y="749"/>
                  </a:lnTo>
                  <a:lnTo>
                    <a:pt x="9" y="403"/>
                  </a:lnTo>
                  <a:lnTo>
                    <a:pt x="407" y="4"/>
                  </a:lnTo>
                  <a:lnTo>
                    <a:pt x="40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48" name="Freeform 65"/>
            <p:cNvSpPr>
              <a:spLocks noEditPoints="1"/>
            </p:cNvSpPr>
            <p:nvPr/>
          </p:nvSpPr>
          <p:spPr bwMode="auto">
            <a:xfrm>
              <a:off x="827088" y="371476"/>
              <a:ext cx="2776538" cy="4783138"/>
            </a:xfrm>
            <a:custGeom>
              <a:avLst/>
              <a:gdLst>
                <a:gd name="T0" fmla="*/ 1638 w 1749"/>
                <a:gd name="T1" fmla="*/ 1639 h 3013"/>
                <a:gd name="T2" fmla="*/ 1634 w 1749"/>
                <a:gd name="T3" fmla="*/ 1643 h 3013"/>
                <a:gd name="T4" fmla="*/ 1740 w 1749"/>
                <a:gd name="T5" fmla="*/ 1749 h 3013"/>
                <a:gd name="T6" fmla="*/ 477 w 1749"/>
                <a:gd name="T7" fmla="*/ 3013 h 3013"/>
                <a:gd name="T8" fmla="*/ 486 w 1749"/>
                <a:gd name="T9" fmla="*/ 3013 h 3013"/>
                <a:gd name="T10" fmla="*/ 1749 w 1749"/>
                <a:gd name="T11" fmla="*/ 1749 h 3013"/>
                <a:gd name="T12" fmla="*/ 1638 w 1749"/>
                <a:gd name="T13" fmla="*/ 1639 h 3013"/>
                <a:gd name="T14" fmla="*/ 518 w 1749"/>
                <a:gd name="T15" fmla="*/ 518 h 3013"/>
                <a:gd name="T16" fmla="*/ 513 w 1749"/>
                <a:gd name="T17" fmla="*/ 523 h 3013"/>
                <a:gd name="T18" fmla="*/ 597 w 1749"/>
                <a:gd name="T19" fmla="*/ 606 h 3013"/>
                <a:gd name="T20" fmla="*/ 602 w 1749"/>
                <a:gd name="T21" fmla="*/ 602 h 3013"/>
                <a:gd name="T22" fmla="*/ 518 w 1749"/>
                <a:gd name="T23" fmla="*/ 518 h 3013"/>
                <a:gd name="T24" fmla="*/ 0 w 1749"/>
                <a:gd name="T25" fmla="*/ 0 h 3013"/>
                <a:gd name="T26" fmla="*/ 0 w 1749"/>
                <a:gd name="T27" fmla="*/ 0 h 3013"/>
                <a:gd name="T28" fmla="*/ 0 w 1749"/>
                <a:gd name="T29" fmla="*/ 9 h 3013"/>
                <a:gd name="T30" fmla="*/ 0 w 1749"/>
                <a:gd name="T31" fmla="*/ 9 h 3013"/>
                <a:gd name="T32" fmla="*/ 211 w 1749"/>
                <a:gd name="T33" fmla="*/ 219 h 3013"/>
                <a:gd name="T34" fmla="*/ 215 w 1749"/>
                <a:gd name="T35" fmla="*/ 215 h 3013"/>
                <a:gd name="T36" fmla="*/ 3 w 1749"/>
                <a:gd name="T37" fmla="*/ 2 h 3013"/>
                <a:gd name="T38" fmla="*/ 0 w 1749"/>
                <a:gd name="T39" fmla="*/ 0 h 30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49" h="3013">
                  <a:moveTo>
                    <a:pt x="1638" y="1639"/>
                  </a:moveTo>
                  <a:lnTo>
                    <a:pt x="1634" y="1643"/>
                  </a:lnTo>
                  <a:lnTo>
                    <a:pt x="1740" y="1749"/>
                  </a:lnTo>
                  <a:lnTo>
                    <a:pt x="477" y="3013"/>
                  </a:lnTo>
                  <a:lnTo>
                    <a:pt x="486" y="3013"/>
                  </a:lnTo>
                  <a:lnTo>
                    <a:pt x="1749" y="1749"/>
                  </a:lnTo>
                  <a:lnTo>
                    <a:pt x="1638" y="1639"/>
                  </a:lnTo>
                  <a:close/>
                  <a:moveTo>
                    <a:pt x="518" y="518"/>
                  </a:moveTo>
                  <a:lnTo>
                    <a:pt x="513" y="523"/>
                  </a:lnTo>
                  <a:lnTo>
                    <a:pt x="597" y="606"/>
                  </a:lnTo>
                  <a:lnTo>
                    <a:pt x="602" y="602"/>
                  </a:lnTo>
                  <a:lnTo>
                    <a:pt x="518" y="518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211" y="219"/>
                  </a:lnTo>
                  <a:lnTo>
                    <a:pt x="215" y="215"/>
                  </a:lnTo>
                  <a:lnTo>
                    <a:pt x="3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DD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49" name="Freeform 66"/>
            <p:cNvSpPr>
              <a:spLocks noEditPoints="1"/>
            </p:cNvSpPr>
            <p:nvPr/>
          </p:nvSpPr>
          <p:spPr bwMode="auto">
            <a:xfrm>
              <a:off x="827088" y="371476"/>
              <a:ext cx="2776538" cy="4783138"/>
            </a:xfrm>
            <a:custGeom>
              <a:avLst/>
              <a:gdLst>
                <a:gd name="T0" fmla="*/ 1638 w 1749"/>
                <a:gd name="T1" fmla="*/ 1639 h 3013"/>
                <a:gd name="T2" fmla="*/ 1634 w 1749"/>
                <a:gd name="T3" fmla="*/ 1643 h 3013"/>
                <a:gd name="T4" fmla="*/ 1740 w 1749"/>
                <a:gd name="T5" fmla="*/ 1749 h 3013"/>
                <a:gd name="T6" fmla="*/ 477 w 1749"/>
                <a:gd name="T7" fmla="*/ 3013 h 3013"/>
                <a:gd name="T8" fmla="*/ 486 w 1749"/>
                <a:gd name="T9" fmla="*/ 3013 h 3013"/>
                <a:gd name="T10" fmla="*/ 1749 w 1749"/>
                <a:gd name="T11" fmla="*/ 1749 h 3013"/>
                <a:gd name="T12" fmla="*/ 1638 w 1749"/>
                <a:gd name="T13" fmla="*/ 1639 h 3013"/>
                <a:gd name="T14" fmla="*/ 518 w 1749"/>
                <a:gd name="T15" fmla="*/ 518 h 3013"/>
                <a:gd name="T16" fmla="*/ 513 w 1749"/>
                <a:gd name="T17" fmla="*/ 523 h 3013"/>
                <a:gd name="T18" fmla="*/ 597 w 1749"/>
                <a:gd name="T19" fmla="*/ 606 h 3013"/>
                <a:gd name="T20" fmla="*/ 602 w 1749"/>
                <a:gd name="T21" fmla="*/ 602 h 3013"/>
                <a:gd name="T22" fmla="*/ 518 w 1749"/>
                <a:gd name="T23" fmla="*/ 518 h 3013"/>
                <a:gd name="T24" fmla="*/ 0 w 1749"/>
                <a:gd name="T25" fmla="*/ 0 h 3013"/>
                <a:gd name="T26" fmla="*/ 0 w 1749"/>
                <a:gd name="T27" fmla="*/ 0 h 3013"/>
                <a:gd name="T28" fmla="*/ 0 w 1749"/>
                <a:gd name="T29" fmla="*/ 9 h 3013"/>
                <a:gd name="T30" fmla="*/ 0 w 1749"/>
                <a:gd name="T31" fmla="*/ 9 h 3013"/>
                <a:gd name="T32" fmla="*/ 211 w 1749"/>
                <a:gd name="T33" fmla="*/ 219 h 3013"/>
                <a:gd name="T34" fmla="*/ 215 w 1749"/>
                <a:gd name="T35" fmla="*/ 215 h 3013"/>
                <a:gd name="T36" fmla="*/ 3 w 1749"/>
                <a:gd name="T37" fmla="*/ 2 h 3013"/>
                <a:gd name="T38" fmla="*/ 0 w 1749"/>
                <a:gd name="T39" fmla="*/ 0 h 30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49" h="3013">
                  <a:moveTo>
                    <a:pt x="1638" y="1639"/>
                  </a:moveTo>
                  <a:lnTo>
                    <a:pt x="1634" y="1643"/>
                  </a:lnTo>
                  <a:lnTo>
                    <a:pt x="1740" y="1749"/>
                  </a:lnTo>
                  <a:lnTo>
                    <a:pt x="477" y="3013"/>
                  </a:lnTo>
                  <a:lnTo>
                    <a:pt x="486" y="3013"/>
                  </a:lnTo>
                  <a:lnTo>
                    <a:pt x="1749" y="1749"/>
                  </a:lnTo>
                  <a:lnTo>
                    <a:pt x="1638" y="1639"/>
                  </a:lnTo>
                  <a:moveTo>
                    <a:pt x="518" y="518"/>
                  </a:moveTo>
                  <a:lnTo>
                    <a:pt x="513" y="523"/>
                  </a:lnTo>
                  <a:lnTo>
                    <a:pt x="597" y="606"/>
                  </a:lnTo>
                  <a:lnTo>
                    <a:pt x="602" y="602"/>
                  </a:lnTo>
                  <a:lnTo>
                    <a:pt x="518" y="518"/>
                  </a:lnTo>
                  <a:moveTo>
                    <a:pt x="0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211" y="219"/>
                  </a:lnTo>
                  <a:lnTo>
                    <a:pt x="215" y="215"/>
                  </a:lnTo>
                  <a:lnTo>
                    <a:pt x="3" y="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50" name="Freeform 67"/>
            <p:cNvSpPr/>
            <p:nvPr/>
          </p:nvSpPr>
          <p:spPr bwMode="auto">
            <a:xfrm>
              <a:off x="1774826" y="1327151"/>
              <a:ext cx="830263" cy="830263"/>
            </a:xfrm>
            <a:custGeom>
              <a:avLst/>
              <a:gdLst>
                <a:gd name="T0" fmla="*/ 5 w 523"/>
                <a:gd name="T1" fmla="*/ 0 h 523"/>
                <a:gd name="T2" fmla="*/ 0 w 523"/>
                <a:gd name="T3" fmla="*/ 4 h 523"/>
                <a:gd name="T4" fmla="*/ 519 w 523"/>
                <a:gd name="T5" fmla="*/ 523 h 523"/>
                <a:gd name="T6" fmla="*/ 523 w 523"/>
                <a:gd name="T7" fmla="*/ 518 h 523"/>
                <a:gd name="T8" fmla="*/ 5 w 523"/>
                <a:gd name="T9" fmla="*/ 0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3" h="523">
                  <a:moveTo>
                    <a:pt x="5" y="0"/>
                  </a:moveTo>
                  <a:lnTo>
                    <a:pt x="0" y="4"/>
                  </a:lnTo>
                  <a:lnTo>
                    <a:pt x="519" y="523"/>
                  </a:lnTo>
                  <a:lnTo>
                    <a:pt x="523" y="518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80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51" name="Freeform 68"/>
            <p:cNvSpPr/>
            <p:nvPr/>
          </p:nvSpPr>
          <p:spPr bwMode="auto">
            <a:xfrm>
              <a:off x="1774826" y="1327151"/>
              <a:ext cx="830263" cy="830263"/>
            </a:xfrm>
            <a:custGeom>
              <a:avLst/>
              <a:gdLst>
                <a:gd name="T0" fmla="*/ 5 w 523"/>
                <a:gd name="T1" fmla="*/ 0 h 523"/>
                <a:gd name="T2" fmla="*/ 0 w 523"/>
                <a:gd name="T3" fmla="*/ 4 h 523"/>
                <a:gd name="T4" fmla="*/ 519 w 523"/>
                <a:gd name="T5" fmla="*/ 523 h 523"/>
                <a:gd name="T6" fmla="*/ 523 w 523"/>
                <a:gd name="T7" fmla="*/ 518 h 523"/>
                <a:gd name="T8" fmla="*/ 5 w 523"/>
                <a:gd name="T9" fmla="*/ 0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3" h="523">
                  <a:moveTo>
                    <a:pt x="5" y="0"/>
                  </a:moveTo>
                  <a:lnTo>
                    <a:pt x="0" y="4"/>
                  </a:lnTo>
                  <a:lnTo>
                    <a:pt x="519" y="523"/>
                  </a:lnTo>
                  <a:lnTo>
                    <a:pt x="523" y="518"/>
                  </a:ln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52" name="Freeform 69"/>
            <p:cNvSpPr/>
            <p:nvPr/>
          </p:nvSpPr>
          <p:spPr bwMode="auto">
            <a:xfrm>
              <a:off x="1162051" y="712788"/>
              <a:ext cx="487363" cy="488950"/>
            </a:xfrm>
            <a:custGeom>
              <a:avLst/>
              <a:gdLst>
                <a:gd name="T0" fmla="*/ 4 w 307"/>
                <a:gd name="T1" fmla="*/ 0 h 308"/>
                <a:gd name="T2" fmla="*/ 0 w 307"/>
                <a:gd name="T3" fmla="*/ 4 h 308"/>
                <a:gd name="T4" fmla="*/ 302 w 307"/>
                <a:gd name="T5" fmla="*/ 308 h 308"/>
                <a:gd name="T6" fmla="*/ 307 w 307"/>
                <a:gd name="T7" fmla="*/ 303 h 308"/>
                <a:gd name="T8" fmla="*/ 4 w 307"/>
                <a:gd name="T9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7" h="308">
                  <a:moveTo>
                    <a:pt x="4" y="0"/>
                  </a:moveTo>
                  <a:lnTo>
                    <a:pt x="0" y="4"/>
                  </a:lnTo>
                  <a:lnTo>
                    <a:pt x="302" y="308"/>
                  </a:lnTo>
                  <a:lnTo>
                    <a:pt x="307" y="303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53" name="Freeform 70"/>
            <p:cNvSpPr/>
            <p:nvPr/>
          </p:nvSpPr>
          <p:spPr bwMode="auto">
            <a:xfrm>
              <a:off x="1162051" y="712788"/>
              <a:ext cx="487363" cy="488950"/>
            </a:xfrm>
            <a:custGeom>
              <a:avLst/>
              <a:gdLst>
                <a:gd name="T0" fmla="*/ 4 w 307"/>
                <a:gd name="T1" fmla="*/ 0 h 308"/>
                <a:gd name="T2" fmla="*/ 0 w 307"/>
                <a:gd name="T3" fmla="*/ 4 h 308"/>
                <a:gd name="T4" fmla="*/ 302 w 307"/>
                <a:gd name="T5" fmla="*/ 308 h 308"/>
                <a:gd name="T6" fmla="*/ 307 w 307"/>
                <a:gd name="T7" fmla="*/ 303 h 308"/>
                <a:gd name="T8" fmla="*/ 4 w 307"/>
                <a:gd name="T9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7" h="308">
                  <a:moveTo>
                    <a:pt x="4" y="0"/>
                  </a:moveTo>
                  <a:lnTo>
                    <a:pt x="0" y="4"/>
                  </a:lnTo>
                  <a:lnTo>
                    <a:pt x="302" y="308"/>
                  </a:lnTo>
                  <a:lnTo>
                    <a:pt x="307" y="303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54" name="Freeform 71"/>
            <p:cNvSpPr/>
            <p:nvPr/>
          </p:nvSpPr>
          <p:spPr bwMode="auto">
            <a:xfrm>
              <a:off x="2598738" y="2149476"/>
              <a:ext cx="828675" cy="830263"/>
            </a:xfrm>
            <a:custGeom>
              <a:avLst/>
              <a:gdLst>
                <a:gd name="T0" fmla="*/ 4 w 522"/>
                <a:gd name="T1" fmla="*/ 0 h 523"/>
                <a:gd name="T2" fmla="*/ 0 w 522"/>
                <a:gd name="T3" fmla="*/ 5 h 523"/>
                <a:gd name="T4" fmla="*/ 518 w 522"/>
                <a:gd name="T5" fmla="*/ 523 h 523"/>
                <a:gd name="T6" fmla="*/ 522 w 522"/>
                <a:gd name="T7" fmla="*/ 519 h 523"/>
                <a:gd name="T8" fmla="*/ 4 w 522"/>
                <a:gd name="T9" fmla="*/ 0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2" h="523">
                  <a:moveTo>
                    <a:pt x="4" y="0"/>
                  </a:moveTo>
                  <a:lnTo>
                    <a:pt x="0" y="5"/>
                  </a:lnTo>
                  <a:lnTo>
                    <a:pt x="518" y="523"/>
                  </a:lnTo>
                  <a:lnTo>
                    <a:pt x="522" y="519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9D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55" name="Freeform 72"/>
            <p:cNvSpPr/>
            <p:nvPr/>
          </p:nvSpPr>
          <p:spPr bwMode="auto">
            <a:xfrm>
              <a:off x="2598738" y="2149476"/>
              <a:ext cx="828675" cy="830263"/>
            </a:xfrm>
            <a:custGeom>
              <a:avLst/>
              <a:gdLst>
                <a:gd name="T0" fmla="*/ 4 w 522"/>
                <a:gd name="T1" fmla="*/ 0 h 523"/>
                <a:gd name="T2" fmla="*/ 0 w 522"/>
                <a:gd name="T3" fmla="*/ 5 h 523"/>
                <a:gd name="T4" fmla="*/ 518 w 522"/>
                <a:gd name="T5" fmla="*/ 523 h 523"/>
                <a:gd name="T6" fmla="*/ 522 w 522"/>
                <a:gd name="T7" fmla="*/ 519 h 523"/>
                <a:gd name="T8" fmla="*/ 4 w 522"/>
                <a:gd name="T9" fmla="*/ 0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2" h="523">
                  <a:moveTo>
                    <a:pt x="4" y="0"/>
                  </a:moveTo>
                  <a:lnTo>
                    <a:pt x="0" y="5"/>
                  </a:lnTo>
                  <a:lnTo>
                    <a:pt x="518" y="523"/>
                  </a:lnTo>
                  <a:lnTo>
                    <a:pt x="522" y="519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56" name="Freeform 73"/>
            <p:cNvSpPr/>
            <p:nvPr/>
          </p:nvSpPr>
          <p:spPr bwMode="auto">
            <a:xfrm>
              <a:off x="1492251" y="846138"/>
              <a:ext cx="2413000" cy="2414588"/>
            </a:xfrm>
            <a:custGeom>
              <a:avLst/>
              <a:gdLst>
                <a:gd name="T0" fmla="*/ 1520 w 1520"/>
                <a:gd name="T1" fmla="*/ 761 h 1521"/>
                <a:gd name="T2" fmla="*/ 760 w 1520"/>
                <a:gd name="T3" fmla="*/ 1521 h 1521"/>
                <a:gd name="T4" fmla="*/ 0 w 1520"/>
                <a:gd name="T5" fmla="*/ 761 h 1521"/>
                <a:gd name="T6" fmla="*/ 760 w 1520"/>
                <a:gd name="T7" fmla="*/ 0 h 1521"/>
                <a:gd name="T8" fmla="*/ 1520 w 1520"/>
                <a:gd name="T9" fmla="*/ 761 h 1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0" h="1521">
                  <a:moveTo>
                    <a:pt x="1520" y="761"/>
                  </a:moveTo>
                  <a:lnTo>
                    <a:pt x="760" y="1521"/>
                  </a:lnTo>
                  <a:lnTo>
                    <a:pt x="0" y="761"/>
                  </a:lnTo>
                  <a:lnTo>
                    <a:pt x="760" y="0"/>
                  </a:lnTo>
                  <a:lnTo>
                    <a:pt x="1520" y="7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57" name="Freeform 74"/>
            <p:cNvSpPr/>
            <p:nvPr/>
          </p:nvSpPr>
          <p:spPr bwMode="auto">
            <a:xfrm>
              <a:off x="3478213" y="2135188"/>
              <a:ext cx="1030288" cy="1028700"/>
            </a:xfrm>
            <a:custGeom>
              <a:avLst/>
              <a:gdLst>
                <a:gd name="T0" fmla="*/ 649 w 649"/>
                <a:gd name="T1" fmla="*/ 324 h 648"/>
                <a:gd name="T2" fmla="*/ 325 w 649"/>
                <a:gd name="T3" fmla="*/ 648 h 648"/>
                <a:gd name="T4" fmla="*/ 0 w 649"/>
                <a:gd name="T5" fmla="*/ 324 h 648"/>
                <a:gd name="T6" fmla="*/ 325 w 649"/>
                <a:gd name="T7" fmla="*/ 0 h 648"/>
                <a:gd name="T8" fmla="*/ 649 w 649"/>
                <a:gd name="T9" fmla="*/ 324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9" h="648">
                  <a:moveTo>
                    <a:pt x="649" y="324"/>
                  </a:moveTo>
                  <a:lnTo>
                    <a:pt x="325" y="648"/>
                  </a:lnTo>
                  <a:lnTo>
                    <a:pt x="0" y="324"/>
                  </a:lnTo>
                  <a:lnTo>
                    <a:pt x="325" y="0"/>
                  </a:lnTo>
                  <a:lnTo>
                    <a:pt x="649" y="324"/>
                  </a:lnTo>
                  <a:close/>
                </a:path>
              </a:pathLst>
            </a:custGeom>
            <a:gradFill>
              <a:gsLst>
                <a:gs pos="100000">
                  <a:srgbClr val="345692"/>
                </a:gs>
                <a:gs pos="0">
                  <a:srgbClr val="17C0D4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58" name="Freeform 74"/>
            <p:cNvSpPr/>
            <p:nvPr/>
          </p:nvSpPr>
          <p:spPr bwMode="auto">
            <a:xfrm>
              <a:off x="988214" y="2949729"/>
              <a:ext cx="1030288" cy="1028700"/>
            </a:xfrm>
            <a:custGeom>
              <a:avLst/>
              <a:gdLst>
                <a:gd name="T0" fmla="*/ 649 w 649"/>
                <a:gd name="T1" fmla="*/ 324 h 648"/>
                <a:gd name="T2" fmla="*/ 325 w 649"/>
                <a:gd name="T3" fmla="*/ 648 h 648"/>
                <a:gd name="T4" fmla="*/ 0 w 649"/>
                <a:gd name="T5" fmla="*/ 324 h 648"/>
                <a:gd name="T6" fmla="*/ 325 w 649"/>
                <a:gd name="T7" fmla="*/ 0 h 648"/>
                <a:gd name="T8" fmla="*/ 649 w 649"/>
                <a:gd name="T9" fmla="*/ 324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9" h="648">
                  <a:moveTo>
                    <a:pt x="649" y="324"/>
                  </a:moveTo>
                  <a:lnTo>
                    <a:pt x="325" y="648"/>
                  </a:lnTo>
                  <a:lnTo>
                    <a:pt x="0" y="324"/>
                  </a:lnTo>
                  <a:lnTo>
                    <a:pt x="325" y="0"/>
                  </a:lnTo>
                  <a:lnTo>
                    <a:pt x="649" y="324"/>
                  </a:lnTo>
                  <a:close/>
                </a:path>
              </a:pathLst>
            </a:custGeom>
            <a:gradFill>
              <a:gsLst>
                <a:gs pos="100000">
                  <a:srgbClr val="345692"/>
                </a:gs>
                <a:gs pos="0">
                  <a:srgbClr val="17C0D4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59" name="Freeform 74"/>
            <p:cNvSpPr/>
            <p:nvPr/>
          </p:nvSpPr>
          <p:spPr bwMode="auto">
            <a:xfrm>
              <a:off x="2455941" y="4322835"/>
              <a:ext cx="466336" cy="465617"/>
            </a:xfrm>
            <a:custGeom>
              <a:avLst/>
              <a:gdLst>
                <a:gd name="T0" fmla="*/ 649 w 649"/>
                <a:gd name="T1" fmla="*/ 324 h 648"/>
                <a:gd name="T2" fmla="*/ 325 w 649"/>
                <a:gd name="T3" fmla="*/ 648 h 648"/>
                <a:gd name="T4" fmla="*/ 0 w 649"/>
                <a:gd name="T5" fmla="*/ 324 h 648"/>
                <a:gd name="T6" fmla="*/ 325 w 649"/>
                <a:gd name="T7" fmla="*/ 0 h 648"/>
                <a:gd name="T8" fmla="*/ 649 w 649"/>
                <a:gd name="T9" fmla="*/ 324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9" h="648">
                  <a:moveTo>
                    <a:pt x="649" y="324"/>
                  </a:moveTo>
                  <a:lnTo>
                    <a:pt x="325" y="648"/>
                  </a:lnTo>
                  <a:lnTo>
                    <a:pt x="0" y="324"/>
                  </a:lnTo>
                  <a:lnTo>
                    <a:pt x="325" y="0"/>
                  </a:lnTo>
                  <a:lnTo>
                    <a:pt x="649" y="324"/>
                  </a:lnTo>
                  <a:close/>
                </a:path>
              </a:pathLst>
            </a:custGeom>
            <a:gradFill>
              <a:gsLst>
                <a:gs pos="100000">
                  <a:srgbClr val="345692"/>
                </a:gs>
                <a:gs pos="0">
                  <a:srgbClr val="17C0D4"/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1995489" y="1500308"/>
              <a:ext cx="1272056" cy="10849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zh-CN" sz="8800" b="1" spc="400" dirty="0" smtClean="0">
                  <a:gradFill>
                    <a:gsLst>
                      <a:gs pos="100000">
                        <a:srgbClr val="345692"/>
                      </a:gs>
                      <a:gs pos="0">
                        <a:srgbClr val="17C0D4"/>
                      </a:gs>
                    </a:gsLst>
                    <a:lin ang="5400000" scaled="1"/>
                  </a:gradFill>
                  <a:latin typeface="Arial" panose="020B0604020202020204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/>
                </a:rPr>
                <a:t>03</a:t>
              </a:r>
              <a:endParaRPr lang="zh-CN" altLang="en-US" sz="8800" b="1" spc="400" dirty="0">
                <a:gradFill>
                  <a:gsLst>
                    <a:gs pos="100000">
                      <a:srgbClr val="345692"/>
                    </a:gs>
                    <a:gs pos="0">
                      <a:srgbClr val="17C0D4"/>
                    </a:gs>
                  </a:gsLst>
                  <a:lin ang="5400000" scaled="1"/>
                </a:gradFill>
                <a:latin typeface="Arial" panose="020B0604020202020204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矩形 87"/>
          <p:cNvSpPr/>
          <p:nvPr/>
        </p:nvSpPr>
        <p:spPr>
          <a:xfrm>
            <a:off x="8018780" y="0"/>
            <a:ext cx="4139565" cy="6858000"/>
          </a:xfrm>
          <a:prstGeom prst="rect">
            <a:avLst/>
          </a:prstGeom>
          <a:gradFill>
            <a:gsLst>
              <a:gs pos="100000">
                <a:srgbClr val="345692"/>
              </a:gs>
              <a:gs pos="0">
                <a:srgbClr val="17C0D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8482965" y="798195"/>
            <a:ext cx="33864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800" b="1" dirty="0" smtClean="0">
                <a:solidFill>
                  <a:srgbClr val="FFFFFF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评价面</a:t>
            </a:r>
            <a:endParaRPr lang="zh-CN" altLang="en-US" sz="2800" b="1" dirty="0" smtClean="0">
              <a:solidFill>
                <a:srgbClr val="FFFFFF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8933815" y="1320165"/>
            <a:ext cx="29356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smtClean="0">
                <a:solidFill>
                  <a:srgbClr val="FFFFFF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scopes of rating</a:t>
            </a:r>
            <a:endParaRPr lang="en-US" sz="2800" dirty="0" smtClean="0">
              <a:solidFill>
                <a:srgbClr val="FFFFFF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8482330" y="2110105"/>
            <a:ext cx="3676015" cy="14198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200">
              <a:lnSpc>
                <a:spcPct val="120000"/>
              </a:lnSpc>
              <a:defRPr sz="1800"/>
            </a:pPr>
            <a:r>
              <a:rPr lang="zh-CN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稳定</a:t>
            </a:r>
            <a:endParaRPr lang="zh-CN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defTabSz="1219200">
              <a:lnSpc>
                <a:spcPct val="120000"/>
              </a:lnSpc>
              <a:defRPr sz="1800"/>
            </a:pPr>
            <a:r>
              <a:rPr lang="zh-CN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好用</a:t>
            </a:r>
            <a:endParaRPr lang="zh-CN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defTabSz="1219200">
              <a:lnSpc>
                <a:spcPct val="120000"/>
              </a:lnSpc>
              <a:defRPr sz="1800"/>
            </a:pPr>
            <a:r>
              <a:rPr lang="zh-CN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拓展性</a:t>
            </a:r>
            <a:endParaRPr lang="zh-CN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defTabSz="1219200">
              <a:lnSpc>
                <a:spcPct val="120000"/>
              </a:lnSpc>
              <a:defRPr sz="1800"/>
            </a:pPr>
            <a:r>
              <a:rPr lang="zh-CN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适应公司发展现状</a:t>
            </a:r>
            <a:endParaRPr lang="zh-CN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507365" y="890905"/>
            <a:ext cx="35115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404040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Principle</a:t>
            </a:r>
            <a:endParaRPr lang="en-US" altLang="zh-CN" sz="2800" b="1" dirty="0" smtClean="0">
              <a:solidFill>
                <a:srgbClr val="404040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507365" y="1514475"/>
            <a:ext cx="70745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gradFill>
                  <a:gsLst>
                    <a:gs pos="100000">
                      <a:srgbClr val="345692"/>
                    </a:gs>
                    <a:gs pos="0">
                      <a:srgbClr val="17C0D4"/>
                    </a:gs>
                  </a:gsLst>
                  <a:lin ang="5400000" scaled="1"/>
                </a:gra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选取原则</a:t>
            </a:r>
            <a:endParaRPr lang="zh-CN" altLang="en-US" sz="2800" dirty="0" smtClean="0">
              <a:gradFill>
                <a:gsLst>
                  <a:gs pos="100000">
                    <a:srgbClr val="345692"/>
                  </a:gs>
                  <a:gs pos="0">
                    <a:srgbClr val="17C0D4"/>
                  </a:gs>
                </a:gsLst>
                <a:lin ang="5400000" scaled="1"/>
              </a:gra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481965" y="2285365"/>
            <a:ext cx="6582410" cy="2084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200">
              <a:lnSpc>
                <a:spcPct val="120000"/>
              </a:lnSpc>
              <a:defRPr sz="1800"/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1.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有生产落地案例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defTabSz="1219200">
              <a:lnSpc>
                <a:spcPct val="120000"/>
              </a:lnSpc>
              <a:defRPr sz="1800"/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2.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功能健全丰富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defTabSz="1219200">
              <a:lnSpc>
                <a:spcPct val="120000"/>
              </a:lnSpc>
              <a:defRPr sz="1800"/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3.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领域专业度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defTabSz="1219200">
              <a:lnSpc>
                <a:spcPct val="120000"/>
              </a:lnSpc>
              <a:defRPr sz="1800"/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4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社区活跃度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defTabSz="1219200">
              <a:lnSpc>
                <a:spcPct val="120000"/>
              </a:lnSpc>
              <a:defRPr sz="1800"/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5.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运维难度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defTabSz="1219200">
              <a:lnSpc>
                <a:spcPct val="120000"/>
              </a:lnSpc>
              <a:defRPr sz="1800"/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6.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实施难度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矩形 87"/>
          <p:cNvSpPr/>
          <p:nvPr/>
        </p:nvSpPr>
        <p:spPr>
          <a:xfrm>
            <a:off x="9131300" y="0"/>
            <a:ext cx="3027045" cy="6858000"/>
          </a:xfrm>
          <a:prstGeom prst="rect">
            <a:avLst/>
          </a:prstGeom>
          <a:gradFill>
            <a:gsLst>
              <a:gs pos="100000">
                <a:srgbClr val="345692"/>
              </a:gs>
              <a:gs pos="0">
                <a:srgbClr val="17C0D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8482965" y="798195"/>
            <a:ext cx="33864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800" b="1" dirty="0" smtClean="0">
                <a:solidFill>
                  <a:srgbClr val="FFFFFF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优势</a:t>
            </a:r>
            <a:endParaRPr lang="zh-CN" altLang="en-US" sz="2800" b="1" dirty="0" smtClean="0">
              <a:solidFill>
                <a:srgbClr val="FFFFFF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8933815" y="1320165"/>
            <a:ext cx="29356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smtClean="0">
                <a:solidFill>
                  <a:srgbClr val="FFFFFF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pros</a:t>
            </a:r>
            <a:endParaRPr lang="en-US" sz="2800" dirty="0" smtClean="0">
              <a:solidFill>
                <a:srgbClr val="FFFFFF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9417050" y="2110105"/>
            <a:ext cx="2741295" cy="1751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200">
              <a:lnSpc>
                <a:spcPct val="120000"/>
              </a:lnSpc>
              <a:defRPr sz="1800"/>
            </a:pPr>
            <a:r>
              <a:rPr lang="en-US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1.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时序数据优化</a:t>
            </a:r>
            <a:endParaRPr lang="zh-CN" altLang="en-US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defTabSz="1219200">
              <a:lnSpc>
                <a:spcPct val="120000"/>
              </a:lnSpc>
              <a:defRPr sz="1800"/>
            </a:pPr>
            <a:r>
              <a:rPr lang="en-US" altLang="zh-CN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2.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标准采集格式</a:t>
            </a:r>
            <a:endParaRPr lang="zh-CN" altLang="en-US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defTabSz="1219200">
              <a:lnSpc>
                <a:spcPct val="120000"/>
              </a:lnSpc>
              <a:defRPr sz="1800"/>
            </a:pPr>
            <a:r>
              <a:rPr lang="en-US" altLang="zh-CN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3.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标准查询语法</a:t>
            </a:r>
            <a:endParaRPr lang="zh-CN" altLang="en-US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defTabSz="1219200">
              <a:lnSpc>
                <a:spcPct val="120000"/>
              </a:lnSpc>
              <a:defRPr sz="1800"/>
            </a:pPr>
            <a:r>
              <a:rPr lang="en-US" altLang="zh-CN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4.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社区活跃，组件丰富</a:t>
            </a:r>
            <a:endParaRPr lang="zh-CN" altLang="en-US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defTabSz="1219200">
              <a:lnSpc>
                <a:spcPct val="120000"/>
              </a:lnSpc>
              <a:defRPr sz="1800"/>
            </a:pPr>
            <a:r>
              <a:rPr lang="en-US" altLang="zh-CN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5.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报警功能</a:t>
            </a:r>
            <a:endParaRPr lang="zh-CN" altLang="en-US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507365" y="890905"/>
            <a:ext cx="35115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404040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Metrics</a:t>
            </a:r>
            <a:endParaRPr lang="en-US" altLang="zh-CN" sz="2800" b="1" dirty="0" smtClean="0">
              <a:solidFill>
                <a:srgbClr val="404040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507365" y="1514475"/>
            <a:ext cx="70745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gradFill>
                  <a:gsLst>
                    <a:gs pos="100000">
                      <a:srgbClr val="345692"/>
                    </a:gs>
                    <a:gs pos="0">
                      <a:srgbClr val="17C0D4"/>
                    </a:gs>
                  </a:gsLst>
                  <a:lin ang="5400000" scaled="1"/>
                </a:gra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prometheus</a:t>
            </a:r>
            <a:endParaRPr lang="en-US" altLang="zh-CN" sz="2800" dirty="0" smtClean="0">
              <a:gradFill>
                <a:gsLst>
                  <a:gs pos="100000">
                    <a:srgbClr val="345692"/>
                  </a:gs>
                  <a:gs pos="0">
                    <a:srgbClr val="17C0D4"/>
                  </a:gs>
                </a:gsLst>
                <a:lin ang="5400000" scaled="1"/>
              </a:gra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pic>
        <p:nvPicPr>
          <p:cNvPr id="2" name="图片 1" descr="prometheus示意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5580" y="2206625"/>
            <a:ext cx="8936355" cy="4114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矩形 87"/>
          <p:cNvSpPr/>
          <p:nvPr/>
        </p:nvSpPr>
        <p:spPr>
          <a:xfrm>
            <a:off x="9170035" y="0"/>
            <a:ext cx="2988310" cy="6913245"/>
          </a:xfrm>
          <a:prstGeom prst="rect">
            <a:avLst/>
          </a:prstGeom>
          <a:gradFill>
            <a:gsLst>
              <a:gs pos="100000">
                <a:srgbClr val="345692"/>
              </a:gs>
              <a:gs pos="0">
                <a:srgbClr val="17C0D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8482965" y="798195"/>
            <a:ext cx="33864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800" b="1" dirty="0" smtClean="0">
                <a:solidFill>
                  <a:srgbClr val="FFFFFF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优势</a:t>
            </a:r>
            <a:endParaRPr lang="zh-CN" altLang="en-US" sz="2800" b="1" dirty="0" smtClean="0">
              <a:solidFill>
                <a:srgbClr val="FFFFFF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8933815" y="1320165"/>
            <a:ext cx="29356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smtClean="0">
                <a:solidFill>
                  <a:srgbClr val="FFFFFF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pros</a:t>
            </a:r>
            <a:endParaRPr lang="en-US" sz="2800" dirty="0" smtClean="0">
              <a:solidFill>
                <a:srgbClr val="FFFFFF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9292590" y="2110105"/>
            <a:ext cx="2865755" cy="2748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200">
              <a:lnSpc>
                <a:spcPct val="120000"/>
              </a:lnSpc>
              <a:defRPr sz="1800"/>
            </a:pPr>
            <a:r>
              <a:rPr lang="en-US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1.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日志存储优化</a:t>
            </a:r>
            <a:endParaRPr lang="zh-CN" altLang="en-US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defTabSz="1219200">
              <a:lnSpc>
                <a:spcPct val="120000"/>
              </a:lnSpc>
              <a:defRPr sz="1800"/>
            </a:pPr>
            <a:r>
              <a:rPr lang="en-US" altLang="zh-CN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2.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标准采集格式</a:t>
            </a:r>
            <a:endParaRPr lang="zh-CN" altLang="en-US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defTabSz="1219200">
              <a:lnSpc>
                <a:spcPct val="120000"/>
              </a:lnSpc>
              <a:defRPr sz="1800"/>
            </a:pPr>
            <a:r>
              <a:rPr lang="en-US" altLang="zh-CN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3.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更容易的查询语法</a:t>
            </a:r>
            <a:endParaRPr lang="zh-CN" altLang="en-US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defTabSz="1219200">
              <a:lnSpc>
                <a:spcPct val="120000"/>
              </a:lnSpc>
              <a:defRPr sz="1800"/>
            </a:pPr>
            <a:r>
              <a:rPr lang="en-US" altLang="zh-CN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4.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社区活跃，组件丰富</a:t>
            </a:r>
            <a:endParaRPr lang="zh-CN" altLang="en-US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defTabSz="1219200">
              <a:lnSpc>
                <a:spcPct val="120000"/>
              </a:lnSpc>
              <a:defRPr sz="1800"/>
            </a:pPr>
            <a:r>
              <a:rPr lang="en-US" altLang="zh-CN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5.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报警功能</a:t>
            </a:r>
            <a:endParaRPr lang="zh-CN" altLang="en-US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defTabSz="1219200">
              <a:lnSpc>
                <a:spcPct val="120000"/>
              </a:lnSpc>
              <a:defRPr sz="1800"/>
            </a:pPr>
            <a:r>
              <a:rPr lang="en-US" altLang="zh-CN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6.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权限功能</a:t>
            </a:r>
            <a:endParaRPr lang="zh-CN" altLang="en-US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defTabSz="1219200">
              <a:lnSpc>
                <a:spcPct val="120000"/>
              </a:lnSpc>
              <a:defRPr sz="1800"/>
            </a:pPr>
            <a:r>
              <a:rPr lang="en-US" altLang="zh-CN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7.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支持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ldap</a:t>
            </a:r>
            <a:endParaRPr lang="zh-CN" altLang="en-US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defTabSz="1219200">
              <a:lnSpc>
                <a:spcPct val="120000"/>
              </a:lnSpc>
              <a:defRPr sz="1800"/>
            </a:pPr>
            <a:r>
              <a:rPr lang="en-US" altLang="zh-CN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8.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图表功能</a:t>
            </a:r>
            <a:endParaRPr lang="zh-CN" altLang="en-US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507365" y="890905"/>
            <a:ext cx="35115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404040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Logging</a:t>
            </a:r>
            <a:endParaRPr lang="en-US" altLang="zh-CN" sz="2800" b="1" dirty="0" smtClean="0">
              <a:solidFill>
                <a:srgbClr val="404040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507365" y="1514475"/>
            <a:ext cx="70745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gradFill>
                  <a:gsLst>
                    <a:gs pos="100000">
                      <a:srgbClr val="345692"/>
                    </a:gs>
                    <a:gs pos="0">
                      <a:srgbClr val="17C0D4"/>
                    </a:gs>
                  </a:gsLst>
                  <a:lin ang="5400000" scaled="1"/>
                </a:gra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graylog</a:t>
            </a:r>
            <a:endParaRPr lang="en-US" altLang="zh-CN" sz="2800" dirty="0" smtClean="0">
              <a:gradFill>
                <a:gsLst>
                  <a:gs pos="100000">
                    <a:srgbClr val="345692"/>
                  </a:gs>
                  <a:gs pos="0">
                    <a:srgbClr val="17C0D4"/>
                  </a:gs>
                </a:gsLst>
                <a:lin ang="5400000" scaled="1"/>
              </a:gra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pic>
        <p:nvPicPr>
          <p:cNvPr id="2" name="图片 1" descr="graylog示意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8910" y="2110740"/>
            <a:ext cx="9001760" cy="41941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矩形 87"/>
          <p:cNvSpPr/>
          <p:nvPr/>
        </p:nvSpPr>
        <p:spPr>
          <a:xfrm>
            <a:off x="9103995" y="0"/>
            <a:ext cx="3054350" cy="6858000"/>
          </a:xfrm>
          <a:prstGeom prst="rect">
            <a:avLst/>
          </a:prstGeom>
          <a:gradFill>
            <a:gsLst>
              <a:gs pos="100000">
                <a:srgbClr val="345692"/>
              </a:gs>
              <a:gs pos="0">
                <a:srgbClr val="17C0D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8482965" y="798195"/>
            <a:ext cx="33864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800" b="1" dirty="0" smtClean="0">
                <a:solidFill>
                  <a:srgbClr val="FFFFFF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优势</a:t>
            </a:r>
            <a:endParaRPr lang="zh-CN" altLang="en-US" sz="2800" b="1" dirty="0" smtClean="0">
              <a:solidFill>
                <a:srgbClr val="FFFFFF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8933815" y="1320165"/>
            <a:ext cx="29356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smtClean="0">
                <a:solidFill>
                  <a:srgbClr val="FFFFFF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pros</a:t>
            </a:r>
            <a:endParaRPr lang="en-US" sz="2800" dirty="0" smtClean="0">
              <a:solidFill>
                <a:srgbClr val="FFFFFF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9307830" y="2110105"/>
            <a:ext cx="2850515" cy="4408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200">
              <a:lnSpc>
                <a:spcPct val="120000"/>
              </a:lnSpc>
              <a:defRPr sz="1800"/>
            </a:pPr>
            <a:r>
              <a:rPr lang="en-US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1.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落地案例多、实施容易</a:t>
            </a:r>
            <a:endParaRPr lang="zh-CN" altLang="en-US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defTabSz="1219200">
              <a:lnSpc>
                <a:spcPct val="120000"/>
              </a:lnSpc>
              <a:defRPr sz="1800"/>
            </a:pPr>
            <a:r>
              <a:rPr lang="en-US" altLang="zh-CN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2.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数据存于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es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，量级够用</a:t>
            </a:r>
            <a:endParaRPr lang="zh-CN" altLang="en-US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defTabSz="1219200">
              <a:lnSpc>
                <a:spcPct val="120000"/>
              </a:lnSpc>
              <a:defRPr sz="1800"/>
            </a:pPr>
            <a:r>
              <a:rPr lang="en-US" altLang="zh-CN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3.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更专业的追踪、生产问题更少</a:t>
            </a:r>
            <a:endParaRPr lang="zh-CN" altLang="en-US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defTabSz="1219200">
              <a:lnSpc>
                <a:spcPct val="120000"/>
              </a:lnSpc>
              <a:defRPr sz="1800"/>
            </a:pPr>
            <a:r>
              <a:rPr lang="en-US" altLang="zh-CN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4.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追踪事实标准，所有追踪组件均提供对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zipkin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格式的支持，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springcloud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默认支持，无痛接入</a:t>
            </a:r>
            <a:endParaRPr lang="zh-CN" altLang="en-US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defTabSz="1219200">
              <a:lnSpc>
                <a:spcPct val="120000"/>
              </a:lnSpc>
              <a:defRPr sz="1800"/>
            </a:pPr>
            <a:r>
              <a:rPr lang="en-US" altLang="zh-CN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5.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社区活跃，组件丰富</a:t>
            </a:r>
            <a:endParaRPr lang="zh-CN" altLang="en-US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defTabSz="1219200">
              <a:lnSpc>
                <a:spcPct val="120000"/>
              </a:lnSpc>
              <a:defRPr sz="1800"/>
            </a:pPr>
            <a:r>
              <a:rPr lang="en-US" altLang="zh-CN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6.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异常也不会影响生产业务运行</a:t>
            </a:r>
            <a:endParaRPr lang="zh-CN" altLang="en-US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defTabSz="1219200">
              <a:lnSpc>
                <a:spcPct val="120000"/>
              </a:lnSpc>
              <a:defRPr sz="1800"/>
            </a:pPr>
            <a:r>
              <a:rPr lang="en-US" altLang="zh-CN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7.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支持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dubbo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协议与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http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协议</a:t>
            </a:r>
            <a:endParaRPr lang="zh-CN" altLang="en-US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507365" y="890905"/>
            <a:ext cx="35115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404040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Tracing</a:t>
            </a:r>
            <a:endParaRPr lang="en-US" altLang="zh-CN" sz="2800" b="1" dirty="0" smtClean="0">
              <a:solidFill>
                <a:srgbClr val="404040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507365" y="1514475"/>
            <a:ext cx="70745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gradFill>
                  <a:gsLst>
                    <a:gs pos="100000">
                      <a:srgbClr val="345692"/>
                    </a:gs>
                    <a:gs pos="0">
                      <a:srgbClr val="17C0D4"/>
                    </a:gs>
                  </a:gsLst>
                  <a:lin ang="5400000" scaled="1"/>
                </a:gra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zipkin</a:t>
            </a:r>
            <a:endParaRPr lang="en-US" altLang="zh-CN" sz="2800" dirty="0" smtClean="0">
              <a:gradFill>
                <a:gsLst>
                  <a:gs pos="100000">
                    <a:srgbClr val="345692"/>
                  </a:gs>
                  <a:gs pos="0">
                    <a:srgbClr val="17C0D4"/>
                  </a:gs>
                </a:gsLst>
                <a:lin ang="5400000" scaled="1"/>
              </a:gra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pic>
        <p:nvPicPr>
          <p:cNvPr id="3" name="图片 2" descr="zipkin示意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4470" y="2175510"/>
            <a:ext cx="8899525" cy="43459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矩形 87"/>
          <p:cNvSpPr/>
          <p:nvPr/>
        </p:nvSpPr>
        <p:spPr>
          <a:xfrm>
            <a:off x="9015730" y="0"/>
            <a:ext cx="3142615" cy="6858000"/>
          </a:xfrm>
          <a:prstGeom prst="rect">
            <a:avLst/>
          </a:prstGeom>
          <a:gradFill>
            <a:gsLst>
              <a:gs pos="100000">
                <a:srgbClr val="345692"/>
              </a:gs>
              <a:gs pos="0">
                <a:srgbClr val="17C0D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8482965" y="798195"/>
            <a:ext cx="33864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800" b="1" dirty="0" smtClean="0">
                <a:solidFill>
                  <a:srgbClr val="FFFFFF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优势</a:t>
            </a:r>
            <a:endParaRPr lang="zh-CN" altLang="en-US" sz="2800" b="1" dirty="0" smtClean="0">
              <a:solidFill>
                <a:srgbClr val="FFFFFF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8933815" y="1320165"/>
            <a:ext cx="29356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smtClean="0">
                <a:solidFill>
                  <a:srgbClr val="FFFFFF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pros</a:t>
            </a:r>
            <a:endParaRPr lang="en-US" sz="2800" dirty="0" smtClean="0">
              <a:solidFill>
                <a:srgbClr val="FFFFFF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9266555" y="2110105"/>
            <a:ext cx="2891790" cy="2748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200">
              <a:lnSpc>
                <a:spcPct val="120000"/>
              </a:lnSpc>
              <a:defRPr sz="1800"/>
            </a:pPr>
            <a:r>
              <a:rPr lang="en-US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1.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落地案例多、实施容易</a:t>
            </a:r>
            <a:endParaRPr lang="zh-CN" altLang="en-US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defTabSz="1219200">
              <a:lnSpc>
                <a:spcPct val="120000"/>
              </a:lnSpc>
              <a:defRPr sz="1800"/>
            </a:pPr>
            <a:r>
              <a:rPr lang="en-US" altLang="zh-CN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2.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支持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ldap</a:t>
            </a:r>
            <a:endParaRPr lang="en-US" altLang="zh-CN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defTabSz="1219200">
              <a:lnSpc>
                <a:spcPct val="120000"/>
              </a:lnSpc>
              <a:defRPr sz="1800"/>
            </a:pPr>
            <a:r>
              <a:rPr lang="en-US" altLang="zh-CN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3.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有报警功能</a:t>
            </a:r>
            <a:endParaRPr lang="zh-CN" altLang="en-US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defTabSz="1219200">
              <a:lnSpc>
                <a:spcPct val="120000"/>
              </a:lnSpc>
              <a:defRPr sz="1800"/>
            </a:pPr>
            <a:r>
              <a:rPr lang="en-US" altLang="zh-CN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4.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界面丰富可调</a:t>
            </a:r>
            <a:endParaRPr lang="zh-CN" altLang="en-US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defTabSz="1219200">
              <a:lnSpc>
                <a:spcPct val="120000"/>
              </a:lnSpc>
              <a:defRPr sz="1800"/>
            </a:pPr>
            <a:r>
              <a:rPr lang="en-US" altLang="zh-CN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5.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有配置模板商店，可以直接拉取相似配置，再进行微调</a:t>
            </a:r>
            <a:endParaRPr lang="zh-CN" altLang="en-US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defTabSz="1219200">
              <a:lnSpc>
                <a:spcPct val="120000"/>
              </a:lnSpc>
              <a:defRPr sz="1800"/>
            </a:pPr>
            <a:r>
              <a:rPr lang="en-US" altLang="zh-CN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6.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社区活跃，组件丰富</a:t>
            </a:r>
            <a:endParaRPr lang="zh-CN" altLang="en-US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507365" y="890905"/>
            <a:ext cx="35115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404040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UI</a:t>
            </a:r>
            <a:endParaRPr lang="en-US" altLang="zh-CN" sz="2800" b="1" dirty="0" smtClean="0">
              <a:solidFill>
                <a:srgbClr val="404040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507365" y="1506220"/>
            <a:ext cx="70745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gradFill>
                  <a:gsLst>
                    <a:gs pos="100000">
                      <a:srgbClr val="345692"/>
                    </a:gs>
                    <a:gs pos="0">
                      <a:srgbClr val="17C0D4"/>
                    </a:gs>
                  </a:gsLst>
                  <a:lin ang="5400000" scaled="1"/>
                </a:gra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grafana</a:t>
            </a:r>
            <a:endParaRPr lang="en-US" altLang="zh-CN" sz="2800" dirty="0" smtClean="0">
              <a:gradFill>
                <a:gsLst>
                  <a:gs pos="100000">
                    <a:srgbClr val="345692"/>
                  </a:gs>
                  <a:gs pos="0">
                    <a:srgbClr val="17C0D4"/>
                  </a:gs>
                </a:gsLst>
                <a:lin ang="5400000" scaled="1"/>
              </a:gra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pic>
        <p:nvPicPr>
          <p:cNvPr id="2" name="图片 1" descr="grafana示意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4635" y="2223135"/>
            <a:ext cx="8762365" cy="40087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矩形 87"/>
          <p:cNvSpPr/>
          <p:nvPr/>
        </p:nvSpPr>
        <p:spPr>
          <a:xfrm>
            <a:off x="9022715" y="0"/>
            <a:ext cx="3135630" cy="6858000"/>
          </a:xfrm>
          <a:prstGeom prst="rect">
            <a:avLst/>
          </a:prstGeom>
          <a:gradFill>
            <a:gsLst>
              <a:gs pos="100000">
                <a:srgbClr val="345692"/>
              </a:gs>
              <a:gs pos="0">
                <a:srgbClr val="17C0D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8482965" y="798195"/>
            <a:ext cx="33864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800" b="1" dirty="0" smtClean="0">
                <a:solidFill>
                  <a:srgbClr val="FFFFFF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优势</a:t>
            </a:r>
            <a:endParaRPr lang="zh-CN" altLang="en-US" sz="2800" b="1" dirty="0" smtClean="0">
              <a:solidFill>
                <a:srgbClr val="FFFFFF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8933815" y="1320165"/>
            <a:ext cx="29356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smtClean="0">
                <a:solidFill>
                  <a:srgbClr val="FFFFFF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pros</a:t>
            </a:r>
            <a:endParaRPr lang="en-US" sz="2800" dirty="0" smtClean="0">
              <a:solidFill>
                <a:srgbClr val="FFFFFF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9403080" y="2110105"/>
            <a:ext cx="2755265" cy="2084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200">
              <a:lnSpc>
                <a:spcPct val="120000"/>
              </a:lnSpc>
              <a:defRPr sz="1800"/>
            </a:pPr>
            <a:r>
              <a:rPr lang="en-US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1.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二者均是开源社区推荐组件</a:t>
            </a:r>
            <a:endParaRPr lang="zh-CN" altLang="en-US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defTabSz="1219200">
              <a:lnSpc>
                <a:spcPct val="120000"/>
              </a:lnSpc>
              <a:defRPr sz="1800"/>
            </a:pPr>
            <a:r>
              <a:rPr lang="en-US" altLang="zh-CN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2.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使用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gelf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协议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udp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传输与收集器收集更高安全标准的文件兼顾了速度与安全性</a:t>
            </a:r>
            <a:endParaRPr lang="zh-CN" altLang="en-US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507365" y="890905"/>
            <a:ext cx="35115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404040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log-instrument</a:t>
            </a:r>
            <a:endParaRPr lang="en-US" altLang="zh-CN" sz="2800" b="1" dirty="0" smtClean="0">
              <a:solidFill>
                <a:srgbClr val="404040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507365" y="1514475"/>
            <a:ext cx="70745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gradFill>
                  <a:gsLst>
                    <a:gs pos="100000">
                      <a:srgbClr val="345692"/>
                    </a:gs>
                    <a:gs pos="0">
                      <a:srgbClr val="17C0D4"/>
                    </a:gs>
                  </a:gsLst>
                  <a:lin ang="5400000" scaled="1"/>
                </a:gra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日志采集工具</a:t>
            </a:r>
            <a:endParaRPr lang="zh-CN" altLang="en-US" sz="2800" dirty="0" smtClean="0">
              <a:gradFill>
                <a:gsLst>
                  <a:gs pos="100000">
                    <a:srgbClr val="345692"/>
                  </a:gs>
                  <a:gs pos="0">
                    <a:srgbClr val="17C0D4"/>
                  </a:gs>
                </a:gsLst>
                <a:lin ang="5400000" scaled="1"/>
              </a:gra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481965" y="2163445"/>
            <a:ext cx="7521575" cy="3450590"/>
          </a:xfrm>
          <a:prstGeom prst="rect">
            <a:avLst/>
          </a:prstGeom>
        </p:spPr>
        <p:txBody>
          <a:bodyPr wrap="square">
            <a:spAutoFit/>
          </a:bodyPr>
          <a:p>
            <a:pPr defTabSz="1219200">
              <a:lnSpc>
                <a:spcPct val="120000"/>
              </a:lnSpc>
              <a:defRPr sz="1800"/>
            </a:pPr>
            <a:r>
              <a:rPr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&lt;!--gelf </a:t>
            </a:r>
            <a:r>
              <a:rPr 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协议传输数据</a:t>
            </a:r>
            <a:r>
              <a:rPr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--&gt;</a:t>
            </a:r>
            <a:endParaRPr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defTabSz="1219200">
              <a:lnSpc>
                <a:spcPct val="120000"/>
              </a:lnSpc>
              <a:defRPr sz="1800"/>
            </a:pPr>
            <a:r>
              <a:rPr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&lt;dependency&gt;</a:t>
            </a:r>
            <a:endParaRPr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defTabSz="1219200">
              <a:lnSpc>
                <a:spcPct val="120000"/>
              </a:lnSpc>
              <a:defRPr sz="1800"/>
            </a:pPr>
            <a:r>
              <a:rPr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    &lt;groupId&gt;biz.paluch.logging&lt;/groupId&gt;</a:t>
            </a:r>
            <a:endParaRPr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defTabSz="1219200">
              <a:lnSpc>
                <a:spcPct val="120000"/>
              </a:lnSpc>
              <a:defRPr sz="1800"/>
            </a:pPr>
            <a:r>
              <a:rPr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    &lt;artifactId&gt;logstash-gelf&lt;/artifactId&gt;</a:t>
            </a:r>
            <a:endParaRPr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defTabSz="1219200">
              <a:lnSpc>
                <a:spcPct val="120000"/>
              </a:lnSpc>
              <a:defRPr sz="1800"/>
            </a:pPr>
            <a:r>
              <a:rPr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&lt;/dependency&gt;</a:t>
            </a:r>
            <a:endParaRPr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defTabSz="1219200">
              <a:lnSpc>
                <a:spcPct val="120000"/>
              </a:lnSpc>
              <a:defRPr sz="1800"/>
            </a:pPr>
            <a:r>
              <a:rPr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&lt;!--logstash输出json日志--&gt;</a:t>
            </a:r>
            <a:endParaRPr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defTabSz="1219200">
              <a:lnSpc>
                <a:spcPct val="120000"/>
              </a:lnSpc>
              <a:defRPr sz="1800"/>
            </a:pPr>
            <a:r>
              <a:rPr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&lt;dependency&gt;</a:t>
            </a:r>
            <a:endParaRPr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defTabSz="1219200">
              <a:lnSpc>
                <a:spcPct val="120000"/>
              </a:lnSpc>
              <a:defRPr sz="1800"/>
            </a:pPr>
            <a:r>
              <a:rPr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    &lt;groupId&gt;net.logstash.logback&lt;/groupId&gt;</a:t>
            </a:r>
            <a:endParaRPr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defTabSz="1219200">
              <a:lnSpc>
                <a:spcPct val="120000"/>
              </a:lnSpc>
              <a:defRPr sz="1800"/>
            </a:pPr>
            <a:r>
              <a:rPr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    &lt;artifactId&gt;logstash-logback-encoder&lt;/artifactId&gt;</a:t>
            </a:r>
            <a:endParaRPr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defTabSz="1219200">
              <a:lnSpc>
                <a:spcPct val="120000"/>
              </a:lnSpc>
              <a:defRPr sz="1800"/>
            </a:pPr>
            <a:r>
              <a:rPr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&lt;/dependency&gt;</a:t>
            </a:r>
            <a:endParaRPr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defTabSz="1219200">
              <a:lnSpc>
                <a:spcPct val="120000"/>
              </a:lnSpc>
              <a:defRPr sz="1800"/>
            </a:pPr>
            <a:r>
              <a:rPr 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前者可以支持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udp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tcp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redis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kafka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，后者可以按照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json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格式输出日志内容，支持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tcp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udp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，可以使用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MDCFilter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获取需要关心的数据，为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log-sdk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的包配置单独的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logger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输出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json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日志文件，用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logstash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等工具收集日志发送到大数据平台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1385458" y="991717"/>
            <a:ext cx="4603751" cy="4389967"/>
            <a:chOff x="1385458" y="991717"/>
            <a:chExt cx="4603751" cy="4389967"/>
          </a:xfrm>
        </p:grpSpPr>
        <p:sp>
          <p:nvSpPr>
            <p:cNvPr id="3" name="Freeform 52"/>
            <p:cNvSpPr/>
            <p:nvPr/>
          </p:nvSpPr>
          <p:spPr bwMode="auto">
            <a:xfrm>
              <a:off x="1385458" y="2090266"/>
              <a:ext cx="2194984" cy="2194984"/>
            </a:xfrm>
            <a:custGeom>
              <a:avLst/>
              <a:gdLst>
                <a:gd name="T0" fmla="*/ 1037 w 1037"/>
                <a:gd name="T1" fmla="*/ 519 h 1037"/>
                <a:gd name="T2" fmla="*/ 518 w 1037"/>
                <a:gd name="T3" fmla="*/ 1037 h 1037"/>
                <a:gd name="T4" fmla="*/ 0 w 1037"/>
                <a:gd name="T5" fmla="*/ 519 h 1037"/>
                <a:gd name="T6" fmla="*/ 518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8" y="1037"/>
                  </a:lnTo>
                  <a:lnTo>
                    <a:pt x="0" y="519"/>
                  </a:lnTo>
                  <a:lnTo>
                    <a:pt x="518" y="0"/>
                  </a:lnTo>
                  <a:lnTo>
                    <a:pt x="1037" y="519"/>
                  </a:lnTo>
                  <a:close/>
                </a:path>
              </a:pathLst>
            </a:custGeom>
            <a:gradFill>
              <a:gsLst>
                <a:gs pos="100000">
                  <a:srgbClr val="345692"/>
                </a:gs>
                <a:gs pos="0">
                  <a:srgbClr val="17C0D4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4" name="Freeform 54"/>
            <p:cNvSpPr/>
            <p:nvPr/>
          </p:nvSpPr>
          <p:spPr bwMode="auto">
            <a:xfrm>
              <a:off x="2481891" y="991717"/>
              <a:ext cx="2194984" cy="2194984"/>
            </a:xfrm>
            <a:custGeom>
              <a:avLst/>
              <a:gdLst>
                <a:gd name="T0" fmla="*/ 1037 w 1037"/>
                <a:gd name="T1" fmla="*/ 519 h 1037"/>
                <a:gd name="T2" fmla="*/ 519 w 1037"/>
                <a:gd name="T3" fmla="*/ 1037 h 1037"/>
                <a:gd name="T4" fmla="*/ 0 w 1037"/>
                <a:gd name="T5" fmla="*/ 519 h 1037"/>
                <a:gd name="T6" fmla="*/ 519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9" y="1037"/>
                  </a:lnTo>
                  <a:lnTo>
                    <a:pt x="0" y="519"/>
                  </a:lnTo>
                  <a:lnTo>
                    <a:pt x="519" y="0"/>
                  </a:lnTo>
                  <a:lnTo>
                    <a:pt x="1037" y="519"/>
                  </a:lnTo>
                  <a:close/>
                </a:path>
              </a:pathLst>
            </a:custGeom>
            <a:gradFill>
              <a:gsLst>
                <a:gs pos="0">
                  <a:srgbClr val="345692"/>
                </a:gs>
                <a:gs pos="100000">
                  <a:srgbClr val="17C0D4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5" name="Freeform 58"/>
            <p:cNvSpPr/>
            <p:nvPr/>
          </p:nvSpPr>
          <p:spPr bwMode="auto">
            <a:xfrm>
              <a:off x="2481891" y="3188817"/>
              <a:ext cx="2194984" cy="2192867"/>
            </a:xfrm>
            <a:custGeom>
              <a:avLst/>
              <a:gdLst>
                <a:gd name="T0" fmla="*/ 1037 w 1037"/>
                <a:gd name="T1" fmla="*/ 518 h 1036"/>
                <a:gd name="T2" fmla="*/ 519 w 1037"/>
                <a:gd name="T3" fmla="*/ 1036 h 1036"/>
                <a:gd name="T4" fmla="*/ 0 w 1037"/>
                <a:gd name="T5" fmla="*/ 518 h 1036"/>
                <a:gd name="T6" fmla="*/ 519 w 1037"/>
                <a:gd name="T7" fmla="*/ 0 h 1036"/>
                <a:gd name="T8" fmla="*/ 1037 w 1037"/>
                <a:gd name="T9" fmla="*/ 518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6">
                  <a:moveTo>
                    <a:pt x="1037" y="518"/>
                  </a:moveTo>
                  <a:lnTo>
                    <a:pt x="519" y="1036"/>
                  </a:lnTo>
                  <a:lnTo>
                    <a:pt x="0" y="518"/>
                  </a:lnTo>
                  <a:lnTo>
                    <a:pt x="519" y="0"/>
                  </a:lnTo>
                  <a:lnTo>
                    <a:pt x="1037" y="518"/>
                  </a:lnTo>
                  <a:close/>
                </a:path>
              </a:pathLst>
            </a:custGeom>
            <a:gradFill>
              <a:gsLst>
                <a:gs pos="0">
                  <a:srgbClr val="345692"/>
                </a:gs>
                <a:gs pos="100000">
                  <a:srgbClr val="17C0D4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7" name="Freeform 74"/>
            <p:cNvSpPr/>
            <p:nvPr/>
          </p:nvSpPr>
          <p:spPr bwMode="auto">
            <a:xfrm>
              <a:off x="4615492" y="3296767"/>
              <a:ext cx="1373717" cy="1371600"/>
            </a:xfrm>
            <a:custGeom>
              <a:avLst/>
              <a:gdLst>
                <a:gd name="T0" fmla="*/ 649 w 649"/>
                <a:gd name="T1" fmla="*/ 324 h 648"/>
                <a:gd name="T2" fmla="*/ 325 w 649"/>
                <a:gd name="T3" fmla="*/ 648 h 648"/>
                <a:gd name="T4" fmla="*/ 0 w 649"/>
                <a:gd name="T5" fmla="*/ 324 h 648"/>
                <a:gd name="T6" fmla="*/ 325 w 649"/>
                <a:gd name="T7" fmla="*/ 0 h 648"/>
                <a:gd name="T8" fmla="*/ 649 w 649"/>
                <a:gd name="T9" fmla="*/ 324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9" h="648">
                  <a:moveTo>
                    <a:pt x="649" y="324"/>
                  </a:moveTo>
                  <a:lnTo>
                    <a:pt x="325" y="648"/>
                  </a:lnTo>
                  <a:lnTo>
                    <a:pt x="0" y="324"/>
                  </a:lnTo>
                  <a:lnTo>
                    <a:pt x="325" y="0"/>
                  </a:lnTo>
                  <a:lnTo>
                    <a:pt x="649" y="324"/>
                  </a:lnTo>
                  <a:close/>
                </a:path>
              </a:pathLst>
            </a:custGeom>
            <a:gradFill>
              <a:gsLst>
                <a:gs pos="100000">
                  <a:srgbClr val="345692"/>
                </a:gs>
                <a:gs pos="0">
                  <a:srgbClr val="17C0D4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</p:grpSp>
      <p:grpSp>
        <p:nvGrpSpPr>
          <p:cNvPr id="8" name="Group 10"/>
          <p:cNvGrpSpPr/>
          <p:nvPr/>
        </p:nvGrpSpPr>
        <p:grpSpPr>
          <a:xfrm>
            <a:off x="6324855" y="1604798"/>
            <a:ext cx="4416563" cy="707885"/>
            <a:chOff x="6764723" y="1520469"/>
            <a:chExt cx="4416563" cy="707886"/>
          </a:xfrm>
        </p:grpSpPr>
        <p:sp>
          <p:nvSpPr>
            <p:cNvPr id="9" name="TextBox 11"/>
            <p:cNvSpPr txBox="1"/>
            <p:nvPr/>
          </p:nvSpPr>
          <p:spPr>
            <a:xfrm>
              <a:off x="6764723" y="1520469"/>
              <a:ext cx="655949" cy="707886"/>
            </a:xfrm>
            <a:prstGeom prst="rect">
              <a:avLst/>
            </a:prstGeom>
            <a:noFill/>
          </p:spPr>
          <p:txBody>
            <a:bodyPr wrap="none" anchor="ctr">
              <a:normAutofit fontScale="85000" lnSpcReduction="20000"/>
            </a:bodyPr>
            <a:lstStyle/>
            <a:p>
              <a:pPr algn="ctr"/>
              <a:r>
                <a:rPr lang="en-US" altLang="zh-CN" sz="5335">
                  <a:gradFill>
                    <a:gsLst>
                      <a:gs pos="0">
                        <a:srgbClr val="17C0D4"/>
                      </a:gs>
                      <a:gs pos="100000">
                        <a:srgbClr val="345692"/>
                      </a:gs>
                    </a:gsLst>
                    <a:lin ang="10800000" scaled="0"/>
                  </a:gradFill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rPr>
                <a:t>01</a:t>
              </a:r>
              <a:endParaRPr lang="en-US" altLang="zh-CN" sz="5335">
                <a:gradFill>
                  <a:gsLst>
                    <a:gs pos="0">
                      <a:srgbClr val="17C0D4"/>
                    </a:gs>
                    <a:gs pos="100000">
                      <a:srgbClr val="345692"/>
                    </a:gs>
                  </a:gsLst>
                  <a:lin ang="10800000" scaled="0"/>
                </a:gra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grpSp>
          <p:nvGrpSpPr>
            <p:cNvPr id="10" name="Group 12"/>
            <p:cNvGrpSpPr/>
            <p:nvPr/>
          </p:nvGrpSpPr>
          <p:grpSpPr>
            <a:xfrm>
              <a:off x="7218712" y="1592796"/>
              <a:ext cx="3962574" cy="563232"/>
              <a:chOff x="3943834" y="704409"/>
              <a:chExt cx="3962574" cy="563232"/>
            </a:xfrm>
          </p:grpSpPr>
          <p:sp>
            <p:nvSpPr>
              <p:cNvPr id="11" name="TextBox 13"/>
              <p:cNvSpPr txBox="1"/>
              <p:nvPr/>
            </p:nvSpPr>
            <p:spPr>
              <a:xfrm>
                <a:off x="3943834" y="704409"/>
                <a:ext cx="3962574" cy="242864"/>
              </a:xfrm>
              <a:prstGeom prst="rect">
                <a:avLst/>
              </a:prstGeom>
              <a:noFill/>
            </p:spPr>
            <p:txBody>
              <a:bodyPr wrap="none" lIns="480000" tIns="0" rIns="0" bIns="0" anchor="b" anchorCtr="0">
                <a:normAutofit fontScale="65000" lnSpcReduction="20000"/>
              </a:bodyPr>
              <a:lstStyle/>
              <a:p>
                <a:r>
                  <a:rPr lang="zh-CN" altLang="en-US" sz="2135" b="1" dirty="0" smtClean="0">
                    <a:gradFill>
                      <a:gsLst>
                        <a:gs pos="0">
                          <a:srgbClr val="17C0D4"/>
                        </a:gs>
                        <a:gs pos="100000">
                          <a:srgbClr val="345692"/>
                        </a:gs>
                      </a:gsLst>
                      <a:lin ang="10800000" scaled="0"/>
                    </a:gradFill>
                    <a:latin typeface="Arial" panose="020B0604020202020204"/>
                    <a:ea typeface="微软雅黑" panose="020B0503020204020204" pitchFamily="34" charset="-122"/>
                    <a:cs typeface="微软雅黑" panose="020B0503020204020204" pitchFamily="34" charset="-122"/>
                    <a:sym typeface="Arial" panose="020B0604020202020204"/>
                  </a:rPr>
                  <a:t>基本概念</a:t>
                </a:r>
                <a:endParaRPr lang="zh-CN" altLang="en-US" sz="2135" b="1" dirty="0">
                  <a:gradFill>
                    <a:gsLst>
                      <a:gs pos="0">
                        <a:srgbClr val="17C0D4"/>
                      </a:gs>
                      <a:gs pos="100000">
                        <a:srgbClr val="345692"/>
                      </a:gs>
                    </a:gsLst>
                    <a:lin ang="10800000" scaled="0"/>
                  </a:gradFill>
                  <a:latin typeface="Arial" panose="020B0604020202020204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12" name="TextBox 14"/>
              <p:cNvSpPr txBox="1"/>
              <p:nvPr/>
            </p:nvSpPr>
            <p:spPr>
              <a:xfrm>
                <a:off x="3943834" y="947273"/>
                <a:ext cx="3962574" cy="320368"/>
              </a:xfrm>
              <a:prstGeom prst="rect">
                <a:avLst/>
              </a:prstGeom>
            </p:spPr>
            <p:txBody>
              <a:bodyPr vert="horz" wrap="square" lIns="480000" tIns="0" rIns="0" bIns="0" anchor="ctr" anchorCtr="0">
                <a:norm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sz="1400">
                    <a:gradFill>
                      <a:gsLst>
                        <a:gs pos="0">
                          <a:srgbClr val="17C0D4"/>
                        </a:gs>
                        <a:gs pos="100000">
                          <a:srgbClr val="345692"/>
                        </a:gs>
                      </a:gsLst>
                      <a:lin ang="10800000" scaled="0"/>
                    </a:gradFill>
                    <a:latin typeface="Arial" panose="020B0604020202020204"/>
                    <a:ea typeface="微软雅黑" panose="020B0503020204020204" pitchFamily="34" charset="-122"/>
                    <a:sym typeface="Arial" panose="020B0604020202020204"/>
                  </a:rPr>
                  <a:t>微服务时代监控</a:t>
                </a:r>
                <a:endParaRPr lang="zh-CN" altLang="en-US" sz="1400">
                  <a:gradFill>
                    <a:gsLst>
                      <a:gs pos="0">
                        <a:srgbClr val="17C0D4"/>
                      </a:gs>
                      <a:gs pos="100000">
                        <a:srgbClr val="345692"/>
                      </a:gs>
                    </a:gsLst>
                    <a:lin ang="10800000" scaled="0"/>
                  </a:gradFill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</p:grpSp>
      </p:grpSp>
      <p:grpSp>
        <p:nvGrpSpPr>
          <p:cNvPr id="13" name="Group 15"/>
          <p:cNvGrpSpPr/>
          <p:nvPr/>
        </p:nvGrpSpPr>
        <p:grpSpPr>
          <a:xfrm>
            <a:off x="6324855" y="2562715"/>
            <a:ext cx="4447821" cy="707885"/>
            <a:chOff x="6733465" y="2527404"/>
            <a:chExt cx="4447821" cy="707886"/>
          </a:xfrm>
        </p:grpSpPr>
        <p:sp>
          <p:nvSpPr>
            <p:cNvPr id="14" name="TextBox 16"/>
            <p:cNvSpPr txBox="1"/>
            <p:nvPr/>
          </p:nvSpPr>
          <p:spPr>
            <a:xfrm>
              <a:off x="6733465" y="2527404"/>
              <a:ext cx="718466" cy="707886"/>
            </a:xfrm>
            <a:prstGeom prst="rect">
              <a:avLst/>
            </a:prstGeom>
            <a:noFill/>
          </p:spPr>
          <p:txBody>
            <a:bodyPr wrap="none" anchor="ctr">
              <a:normAutofit fontScale="85000" lnSpcReduction="20000"/>
            </a:bodyPr>
            <a:lstStyle/>
            <a:p>
              <a:pPr algn="ctr"/>
              <a:r>
                <a:rPr lang="en-US" altLang="zh-CN" sz="5335">
                  <a:gradFill>
                    <a:gsLst>
                      <a:gs pos="0">
                        <a:srgbClr val="17C0D4"/>
                      </a:gs>
                      <a:gs pos="100000">
                        <a:srgbClr val="345692"/>
                      </a:gs>
                    </a:gsLst>
                    <a:lin ang="10800000" scaled="0"/>
                  </a:gradFill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rPr>
                <a:t>02</a:t>
              </a:r>
              <a:endParaRPr lang="en-US" altLang="zh-CN" sz="5335">
                <a:gradFill>
                  <a:gsLst>
                    <a:gs pos="0">
                      <a:srgbClr val="17C0D4"/>
                    </a:gs>
                    <a:gs pos="100000">
                      <a:srgbClr val="345692"/>
                    </a:gs>
                  </a:gsLst>
                  <a:lin ang="10800000" scaled="0"/>
                </a:gra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grpSp>
          <p:nvGrpSpPr>
            <p:cNvPr id="15" name="Group 17"/>
            <p:cNvGrpSpPr/>
            <p:nvPr/>
          </p:nvGrpSpPr>
          <p:grpSpPr>
            <a:xfrm>
              <a:off x="7218712" y="2599731"/>
              <a:ext cx="3962574" cy="563232"/>
              <a:chOff x="3943834" y="704409"/>
              <a:chExt cx="3962574" cy="563232"/>
            </a:xfrm>
          </p:grpSpPr>
          <p:sp>
            <p:nvSpPr>
              <p:cNvPr id="16" name="TextBox 18"/>
              <p:cNvSpPr txBox="1"/>
              <p:nvPr/>
            </p:nvSpPr>
            <p:spPr>
              <a:xfrm>
                <a:off x="3943834" y="704409"/>
                <a:ext cx="3962574" cy="242864"/>
              </a:xfrm>
              <a:prstGeom prst="rect">
                <a:avLst/>
              </a:prstGeom>
              <a:noFill/>
            </p:spPr>
            <p:txBody>
              <a:bodyPr wrap="none" lIns="480000" tIns="0" rIns="0" bIns="0" anchor="b" anchorCtr="0">
                <a:normAutofit fontScale="65000" lnSpcReduction="20000"/>
              </a:bodyPr>
              <a:lstStyle/>
              <a:p>
                <a:r>
                  <a:rPr lang="zh-CN" altLang="en-US" sz="2135" b="1" dirty="0" smtClean="0">
                    <a:gradFill>
                      <a:gsLst>
                        <a:gs pos="0">
                          <a:srgbClr val="17C0D4"/>
                        </a:gs>
                        <a:gs pos="100000">
                          <a:srgbClr val="345692"/>
                        </a:gs>
                      </a:gsLst>
                      <a:lin ang="10800000" scaled="0"/>
                    </a:gradFill>
                    <a:latin typeface="Arial" panose="020B0604020202020204"/>
                    <a:ea typeface="微软雅黑" panose="020B0503020204020204" pitchFamily="34" charset="-122"/>
                    <a:cs typeface="微软雅黑" panose="020B0503020204020204" pitchFamily="34" charset="-122"/>
                    <a:sym typeface="Arial" panose="020B0604020202020204"/>
                  </a:rPr>
                  <a:t>组件对比</a:t>
                </a:r>
                <a:endParaRPr lang="zh-CN" altLang="en-US" sz="2135" b="1" dirty="0">
                  <a:gradFill>
                    <a:gsLst>
                      <a:gs pos="0">
                        <a:srgbClr val="17C0D4"/>
                      </a:gs>
                      <a:gs pos="100000">
                        <a:srgbClr val="345692"/>
                      </a:gs>
                    </a:gsLst>
                    <a:lin ang="10800000" scaled="0"/>
                  </a:gradFill>
                  <a:latin typeface="Arial" panose="020B0604020202020204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17" name="TextBox 19"/>
              <p:cNvSpPr txBox="1"/>
              <p:nvPr/>
            </p:nvSpPr>
            <p:spPr>
              <a:xfrm>
                <a:off x="3943834" y="947273"/>
                <a:ext cx="3962574" cy="320368"/>
              </a:xfrm>
              <a:prstGeom prst="rect">
                <a:avLst/>
              </a:prstGeom>
            </p:spPr>
            <p:txBody>
              <a:bodyPr vert="horz" wrap="square" lIns="480000" tIns="0" rIns="0" bIns="0" anchor="ctr" anchorCtr="0">
                <a:norm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sz="1400" dirty="0">
                    <a:gradFill>
                      <a:gsLst>
                        <a:gs pos="0">
                          <a:srgbClr val="17C0D4"/>
                        </a:gs>
                        <a:gs pos="100000">
                          <a:srgbClr val="345692"/>
                        </a:gs>
                      </a:gsLst>
                      <a:lin ang="10800000" scaled="0"/>
                    </a:gradFill>
                    <a:latin typeface="Arial" panose="020B0604020202020204"/>
                    <a:ea typeface="微软雅黑" panose="020B0503020204020204" pitchFamily="34" charset="-122"/>
                    <a:sym typeface="Arial" panose="020B0604020202020204"/>
                  </a:rPr>
                  <a:t>调研涉猎组件</a:t>
                </a:r>
                <a:endParaRPr lang="zh-CN" altLang="en-US" sz="1400" dirty="0">
                  <a:gradFill>
                    <a:gsLst>
                      <a:gs pos="0">
                        <a:srgbClr val="17C0D4"/>
                      </a:gs>
                      <a:gs pos="100000">
                        <a:srgbClr val="345692"/>
                      </a:gs>
                    </a:gsLst>
                    <a:lin ang="10800000" scaled="0"/>
                  </a:gradFill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</p:grpSp>
      </p:grpSp>
      <p:grpSp>
        <p:nvGrpSpPr>
          <p:cNvPr id="18" name="Group 20"/>
          <p:cNvGrpSpPr/>
          <p:nvPr/>
        </p:nvGrpSpPr>
        <p:grpSpPr>
          <a:xfrm>
            <a:off x="6324855" y="3415604"/>
            <a:ext cx="4455035" cy="707885"/>
            <a:chOff x="6726251" y="3534339"/>
            <a:chExt cx="4455035" cy="707886"/>
          </a:xfrm>
        </p:grpSpPr>
        <p:sp>
          <p:nvSpPr>
            <p:cNvPr id="19" name="TextBox 21"/>
            <p:cNvSpPr txBox="1"/>
            <p:nvPr/>
          </p:nvSpPr>
          <p:spPr>
            <a:xfrm>
              <a:off x="6726251" y="3534339"/>
              <a:ext cx="732893" cy="707886"/>
            </a:xfrm>
            <a:prstGeom prst="rect">
              <a:avLst/>
            </a:prstGeom>
            <a:noFill/>
          </p:spPr>
          <p:txBody>
            <a:bodyPr wrap="none" anchor="ctr">
              <a:normAutofit fontScale="85000" lnSpcReduction="20000"/>
            </a:bodyPr>
            <a:lstStyle/>
            <a:p>
              <a:pPr algn="ctr"/>
              <a:r>
                <a:rPr lang="en-US" altLang="zh-CN" sz="5335">
                  <a:gradFill>
                    <a:gsLst>
                      <a:gs pos="0">
                        <a:srgbClr val="17C0D4"/>
                      </a:gs>
                      <a:gs pos="100000">
                        <a:srgbClr val="345692"/>
                      </a:gs>
                    </a:gsLst>
                    <a:lin ang="10800000" scaled="0"/>
                  </a:gradFill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rPr>
                <a:t>03</a:t>
              </a:r>
              <a:endParaRPr lang="en-US" altLang="zh-CN" sz="5335">
                <a:gradFill>
                  <a:gsLst>
                    <a:gs pos="0">
                      <a:srgbClr val="17C0D4"/>
                    </a:gs>
                    <a:gs pos="100000">
                      <a:srgbClr val="345692"/>
                    </a:gs>
                  </a:gsLst>
                  <a:lin ang="10800000" scaled="0"/>
                </a:gra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grpSp>
          <p:nvGrpSpPr>
            <p:cNvPr id="20" name="Group 22"/>
            <p:cNvGrpSpPr/>
            <p:nvPr/>
          </p:nvGrpSpPr>
          <p:grpSpPr>
            <a:xfrm>
              <a:off x="7218712" y="3606666"/>
              <a:ext cx="3962574" cy="563232"/>
              <a:chOff x="3943834" y="704409"/>
              <a:chExt cx="3962574" cy="563232"/>
            </a:xfrm>
          </p:grpSpPr>
          <p:sp>
            <p:nvSpPr>
              <p:cNvPr id="21" name="TextBox 23"/>
              <p:cNvSpPr txBox="1"/>
              <p:nvPr/>
            </p:nvSpPr>
            <p:spPr>
              <a:xfrm>
                <a:off x="3943834" y="704409"/>
                <a:ext cx="3962574" cy="242864"/>
              </a:xfrm>
              <a:prstGeom prst="rect">
                <a:avLst/>
              </a:prstGeom>
              <a:noFill/>
            </p:spPr>
            <p:txBody>
              <a:bodyPr wrap="none" lIns="480000" tIns="0" rIns="0" bIns="0" anchor="b" anchorCtr="0">
                <a:normAutofit fontScale="65000" lnSpcReduction="20000"/>
              </a:bodyPr>
              <a:lstStyle/>
              <a:p>
                <a:r>
                  <a:rPr lang="zh-CN" altLang="en-US" sz="2135" b="1" dirty="0">
                    <a:gradFill>
                      <a:gsLst>
                        <a:gs pos="0">
                          <a:srgbClr val="17C0D4"/>
                        </a:gs>
                        <a:gs pos="100000">
                          <a:srgbClr val="345692"/>
                        </a:gs>
                      </a:gsLst>
                      <a:lin ang="10800000" scaled="0"/>
                    </a:gradFill>
                    <a:latin typeface="Arial" panose="020B0604020202020204"/>
                    <a:ea typeface="微软雅黑" panose="020B0503020204020204" pitchFamily="34" charset="-122"/>
                    <a:cs typeface="微软雅黑" panose="020B0503020204020204" pitchFamily="34" charset="-122"/>
                    <a:sym typeface="Arial" panose="020B0604020202020204"/>
                  </a:rPr>
                  <a:t>最终选型</a:t>
                </a:r>
                <a:endParaRPr lang="zh-CN" altLang="en-US" sz="2135" b="1" dirty="0">
                  <a:gradFill>
                    <a:gsLst>
                      <a:gs pos="0">
                        <a:srgbClr val="17C0D4"/>
                      </a:gs>
                      <a:gs pos="100000">
                        <a:srgbClr val="345692"/>
                      </a:gs>
                    </a:gsLst>
                    <a:lin ang="10800000" scaled="0"/>
                  </a:gradFill>
                  <a:latin typeface="Arial" panose="020B0604020202020204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22" name="TextBox 24"/>
              <p:cNvSpPr txBox="1"/>
              <p:nvPr/>
            </p:nvSpPr>
            <p:spPr>
              <a:xfrm>
                <a:off x="3943834" y="947273"/>
                <a:ext cx="3962574" cy="320368"/>
              </a:xfrm>
              <a:prstGeom prst="rect">
                <a:avLst/>
              </a:prstGeom>
            </p:spPr>
            <p:txBody>
              <a:bodyPr vert="horz" wrap="square" lIns="480000" tIns="0" rIns="0" bIns="0" anchor="ctr" anchorCtr="0">
                <a:norm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sz="1400">
                    <a:gradFill>
                      <a:gsLst>
                        <a:gs pos="0">
                          <a:srgbClr val="17C0D4"/>
                        </a:gs>
                        <a:gs pos="100000">
                          <a:srgbClr val="345692"/>
                        </a:gs>
                      </a:gsLst>
                      <a:lin ang="10800000" scaled="0"/>
                    </a:gradFill>
                    <a:latin typeface="Arial" panose="020B0604020202020204"/>
                    <a:ea typeface="微软雅黑" panose="020B0503020204020204" pitchFamily="34" charset="-122"/>
                    <a:sym typeface="Arial" panose="020B0604020202020204"/>
                  </a:rPr>
                  <a:t>现状与选型</a:t>
                </a:r>
                <a:endParaRPr lang="zh-CN" altLang="en-US" sz="1400">
                  <a:gradFill>
                    <a:gsLst>
                      <a:gs pos="0">
                        <a:srgbClr val="17C0D4"/>
                      </a:gs>
                      <a:gs pos="100000">
                        <a:srgbClr val="345692"/>
                      </a:gs>
                    </a:gsLst>
                    <a:lin ang="10800000" scaled="0"/>
                  </a:gradFill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</p:grpSp>
      </p:grpSp>
      <p:grpSp>
        <p:nvGrpSpPr>
          <p:cNvPr id="23" name="Group 25"/>
          <p:cNvGrpSpPr/>
          <p:nvPr/>
        </p:nvGrpSpPr>
        <p:grpSpPr>
          <a:xfrm>
            <a:off x="6325657" y="4268495"/>
            <a:ext cx="4447020" cy="707885"/>
            <a:chOff x="6734266" y="4541274"/>
            <a:chExt cx="4447020" cy="707886"/>
          </a:xfrm>
        </p:grpSpPr>
        <p:sp>
          <p:nvSpPr>
            <p:cNvPr id="24" name="TextBox 26"/>
            <p:cNvSpPr txBox="1"/>
            <p:nvPr/>
          </p:nvSpPr>
          <p:spPr>
            <a:xfrm>
              <a:off x="6734266" y="4541274"/>
              <a:ext cx="716863" cy="707886"/>
            </a:xfrm>
            <a:prstGeom prst="rect">
              <a:avLst/>
            </a:prstGeom>
            <a:noFill/>
          </p:spPr>
          <p:txBody>
            <a:bodyPr wrap="none" anchor="ctr">
              <a:normAutofit fontScale="85000" lnSpcReduction="20000"/>
            </a:bodyPr>
            <a:lstStyle/>
            <a:p>
              <a:pPr algn="ctr"/>
              <a:r>
                <a:rPr lang="en-US" altLang="zh-CN" sz="5335">
                  <a:gradFill>
                    <a:gsLst>
                      <a:gs pos="0">
                        <a:srgbClr val="17C0D4"/>
                      </a:gs>
                      <a:gs pos="100000">
                        <a:srgbClr val="345692"/>
                      </a:gs>
                    </a:gsLst>
                    <a:lin ang="10800000" scaled="0"/>
                  </a:gradFill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rPr>
                <a:t>04</a:t>
              </a:r>
              <a:endParaRPr lang="en-US" altLang="zh-CN" sz="5335">
                <a:gradFill>
                  <a:gsLst>
                    <a:gs pos="0">
                      <a:srgbClr val="17C0D4"/>
                    </a:gs>
                    <a:gs pos="100000">
                      <a:srgbClr val="345692"/>
                    </a:gs>
                  </a:gsLst>
                  <a:lin ang="10800000" scaled="0"/>
                </a:gra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grpSp>
          <p:nvGrpSpPr>
            <p:cNvPr id="25" name="Group 27"/>
            <p:cNvGrpSpPr/>
            <p:nvPr/>
          </p:nvGrpSpPr>
          <p:grpSpPr>
            <a:xfrm>
              <a:off x="7218712" y="4613601"/>
              <a:ext cx="3962574" cy="563232"/>
              <a:chOff x="3943834" y="704409"/>
              <a:chExt cx="3962574" cy="563232"/>
            </a:xfrm>
          </p:grpSpPr>
          <p:sp>
            <p:nvSpPr>
              <p:cNvPr id="26" name="TextBox 28"/>
              <p:cNvSpPr txBox="1"/>
              <p:nvPr/>
            </p:nvSpPr>
            <p:spPr>
              <a:xfrm>
                <a:off x="3943834" y="704409"/>
                <a:ext cx="3962574" cy="242864"/>
              </a:xfrm>
              <a:prstGeom prst="rect">
                <a:avLst/>
              </a:prstGeom>
              <a:noFill/>
            </p:spPr>
            <p:txBody>
              <a:bodyPr wrap="none" lIns="480000" tIns="0" rIns="0" bIns="0" anchor="b" anchorCtr="0">
                <a:normAutofit fontScale="75000" lnSpcReduction="20000"/>
              </a:bodyPr>
              <a:lstStyle/>
              <a:p>
                <a:r>
                  <a:rPr lang="zh-CN" altLang="en-US" sz="2135" b="1" dirty="0">
                    <a:gradFill>
                      <a:gsLst>
                        <a:gs pos="0">
                          <a:srgbClr val="17C0D4"/>
                        </a:gs>
                        <a:gs pos="100000">
                          <a:srgbClr val="345692"/>
                        </a:gs>
                      </a:gsLst>
                      <a:lin ang="10800000" scaled="0"/>
                    </a:gradFill>
                    <a:latin typeface="Arial" panose="020B0604020202020204"/>
                    <a:ea typeface="微软雅黑" panose="020B0503020204020204" pitchFamily="34" charset="-122"/>
                    <a:cs typeface="微软雅黑" panose="020B0503020204020204" pitchFamily="34" charset="-122"/>
                    <a:sym typeface="Arial" panose="020B0604020202020204"/>
                  </a:rPr>
                  <a:t>实施步骤</a:t>
                </a:r>
                <a:endParaRPr lang="zh-CN" altLang="en-US" sz="2135" b="1" dirty="0">
                  <a:gradFill>
                    <a:gsLst>
                      <a:gs pos="0">
                        <a:srgbClr val="17C0D4"/>
                      </a:gs>
                      <a:gs pos="100000">
                        <a:srgbClr val="345692"/>
                      </a:gs>
                    </a:gsLst>
                    <a:lin ang="10800000" scaled="0"/>
                  </a:gradFill>
                  <a:latin typeface="Arial" panose="020B0604020202020204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27" name="TextBox 29"/>
              <p:cNvSpPr txBox="1"/>
              <p:nvPr/>
            </p:nvSpPr>
            <p:spPr>
              <a:xfrm>
                <a:off x="3943834" y="947273"/>
                <a:ext cx="3962574" cy="320368"/>
              </a:xfrm>
              <a:prstGeom prst="rect">
                <a:avLst/>
              </a:prstGeom>
            </p:spPr>
            <p:txBody>
              <a:bodyPr vert="horz" wrap="square" lIns="480000" tIns="0" rIns="0" bIns="0" anchor="ctr" anchorCtr="0">
                <a:norm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sz="1400" dirty="0">
                    <a:gradFill>
                      <a:gsLst>
                        <a:gs pos="0">
                          <a:srgbClr val="17C0D4"/>
                        </a:gs>
                        <a:gs pos="100000">
                          <a:srgbClr val="345692"/>
                        </a:gs>
                      </a:gsLst>
                      <a:lin ang="10800000" scaled="0"/>
                    </a:gradFill>
                    <a:latin typeface="Arial" panose="020B0604020202020204"/>
                    <a:ea typeface="微软雅黑" panose="020B0503020204020204" pitchFamily="34" charset="-122"/>
                    <a:sym typeface="Arial" panose="020B0604020202020204"/>
                  </a:rPr>
                  <a:t>建设目标开发计划</a:t>
                </a:r>
                <a:endParaRPr lang="zh-CN" altLang="en-US" sz="1400" dirty="0">
                  <a:gradFill>
                    <a:gsLst>
                      <a:gs pos="0">
                        <a:srgbClr val="17C0D4"/>
                      </a:gs>
                      <a:gs pos="100000">
                        <a:srgbClr val="345692"/>
                      </a:gs>
                    </a:gsLst>
                    <a:lin ang="10800000" scaled="0"/>
                  </a:gradFill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</p:grpSp>
      </p:grpSp>
      <p:sp>
        <p:nvSpPr>
          <p:cNvPr id="6" name="Freeform 73"/>
          <p:cNvSpPr/>
          <p:nvPr/>
        </p:nvSpPr>
        <p:spPr bwMode="auto">
          <a:xfrm>
            <a:off x="1967542" y="1578033"/>
            <a:ext cx="3217334" cy="3219451"/>
          </a:xfrm>
          <a:custGeom>
            <a:avLst/>
            <a:gdLst>
              <a:gd name="T0" fmla="*/ 1520 w 1520"/>
              <a:gd name="T1" fmla="*/ 761 h 1521"/>
              <a:gd name="T2" fmla="*/ 760 w 1520"/>
              <a:gd name="T3" fmla="*/ 1521 h 1521"/>
              <a:gd name="T4" fmla="*/ 0 w 1520"/>
              <a:gd name="T5" fmla="*/ 761 h 1521"/>
              <a:gd name="T6" fmla="*/ 760 w 1520"/>
              <a:gd name="T7" fmla="*/ 0 h 1521"/>
              <a:gd name="T8" fmla="*/ 1520 w 1520"/>
              <a:gd name="T9" fmla="*/ 761 h 15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20" h="1521">
                <a:moveTo>
                  <a:pt x="1520" y="761"/>
                </a:moveTo>
                <a:lnTo>
                  <a:pt x="760" y="1521"/>
                </a:lnTo>
                <a:lnTo>
                  <a:pt x="0" y="761"/>
                </a:lnTo>
                <a:lnTo>
                  <a:pt x="760" y="0"/>
                </a:lnTo>
                <a:lnTo>
                  <a:pt x="1520" y="7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3200"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2498715" y="2301239"/>
            <a:ext cx="2110105" cy="1480828"/>
            <a:chOff x="3976890" y="518258"/>
            <a:chExt cx="1362791" cy="1110616"/>
          </a:xfrm>
        </p:grpSpPr>
        <p:sp>
          <p:nvSpPr>
            <p:cNvPr id="29" name="TextBox 7"/>
            <p:cNvSpPr txBox="1"/>
            <p:nvPr/>
          </p:nvSpPr>
          <p:spPr>
            <a:xfrm>
              <a:off x="3976890" y="1244311"/>
              <a:ext cx="1350150" cy="384563"/>
            </a:xfrm>
            <a:prstGeom prst="rect">
              <a:avLst/>
            </a:prstGeom>
            <a:noFill/>
          </p:spPr>
          <p:txBody>
            <a:bodyPr wrap="square" lIns="0" tIns="0" rIns="0" bIns="0" anchor="b" anchorCtr="0">
              <a:normAutofit/>
            </a:bodyPr>
            <a:lstStyle/>
            <a:p>
              <a:pPr algn="ctr"/>
              <a:r>
                <a:rPr lang="en-US" altLang="zh-CN" sz="3200" dirty="0">
                  <a:gradFill>
                    <a:gsLst>
                      <a:gs pos="0">
                        <a:srgbClr val="17C0D4"/>
                      </a:gs>
                      <a:gs pos="100000">
                        <a:srgbClr val="345692"/>
                      </a:gs>
                    </a:gsLst>
                    <a:lin ang="5400000" scaled="1"/>
                  </a:gradFill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rPr>
                <a:t>Contents</a:t>
              </a:r>
              <a:endParaRPr lang="en-US" altLang="zh-CN" sz="3200" dirty="0">
                <a:gradFill>
                  <a:gsLst>
                    <a:gs pos="0">
                      <a:srgbClr val="17C0D4"/>
                    </a:gs>
                    <a:gs pos="100000">
                      <a:srgbClr val="345692"/>
                    </a:gs>
                  </a:gsLst>
                  <a:lin ang="5400000" scaled="1"/>
                </a:gra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30" name="Rectangle 9"/>
            <p:cNvSpPr/>
            <p:nvPr/>
          </p:nvSpPr>
          <p:spPr>
            <a:xfrm>
              <a:off x="3989531" y="518258"/>
              <a:ext cx="1350150" cy="692498"/>
            </a:xfrm>
            <a:prstGeom prst="rect">
              <a:avLst/>
            </a:prstGeom>
            <a:noFill/>
          </p:spPr>
          <p:txBody>
            <a:bodyPr wrap="square">
              <a:normAutofit/>
            </a:bodyPr>
            <a:lstStyle/>
            <a:p>
              <a:pPr algn="ctr"/>
              <a:r>
                <a:rPr lang="zh-CN" altLang="en-US" sz="5335" b="1" dirty="0">
                  <a:gradFill>
                    <a:gsLst>
                      <a:gs pos="0">
                        <a:srgbClr val="17C0D4"/>
                      </a:gs>
                      <a:gs pos="100000">
                        <a:srgbClr val="345692"/>
                      </a:gs>
                    </a:gsLst>
                    <a:lin ang="5400000" scaled="1"/>
                  </a:gradFill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rPr>
                <a:t>目录</a:t>
              </a:r>
              <a:endParaRPr lang="zh-CN" altLang="en-US" sz="5335" b="1" dirty="0">
                <a:gradFill>
                  <a:gsLst>
                    <a:gs pos="0">
                      <a:srgbClr val="17C0D4"/>
                    </a:gs>
                    <a:gs pos="100000">
                      <a:srgbClr val="345692"/>
                    </a:gs>
                  </a:gsLst>
                  <a:lin ang="5400000" scaled="1"/>
                </a:gra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矩形 87"/>
          <p:cNvSpPr/>
          <p:nvPr/>
        </p:nvSpPr>
        <p:spPr>
          <a:xfrm>
            <a:off x="9022715" y="0"/>
            <a:ext cx="3135630" cy="6858000"/>
          </a:xfrm>
          <a:prstGeom prst="rect">
            <a:avLst/>
          </a:prstGeom>
          <a:gradFill>
            <a:gsLst>
              <a:gs pos="100000">
                <a:srgbClr val="345692"/>
              </a:gs>
              <a:gs pos="0">
                <a:srgbClr val="17C0D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8482965" y="798195"/>
            <a:ext cx="33864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800" b="1" dirty="0" smtClean="0">
                <a:solidFill>
                  <a:srgbClr val="FFFFFF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优势</a:t>
            </a:r>
            <a:endParaRPr lang="zh-CN" altLang="en-US" sz="2800" b="1" dirty="0" smtClean="0">
              <a:solidFill>
                <a:srgbClr val="FFFFFF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8933815" y="1320165"/>
            <a:ext cx="29356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smtClean="0">
                <a:solidFill>
                  <a:srgbClr val="FFFFFF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pros</a:t>
            </a:r>
            <a:endParaRPr lang="en-US" sz="2800" dirty="0" smtClean="0">
              <a:solidFill>
                <a:srgbClr val="FFFFFF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9403080" y="2110105"/>
            <a:ext cx="2755265" cy="14198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200">
              <a:lnSpc>
                <a:spcPct val="120000"/>
              </a:lnSpc>
              <a:defRPr sz="1800"/>
            </a:pPr>
            <a:r>
              <a:rPr lang="en-US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1.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实时性</a:t>
            </a:r>
            <a:endParaRPr lang="zh-CN" altLang="en-US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defTabSz="1219200">
              <a:lnSpc>
                <a:spcPct val="120000"/>
              </a:lnSpc>
              <a:defRPr sz="1800"/>
            </a:pPr>
            <a:r>
              <a:rPr lang="en-US" altLang="zh-CN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2.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安全可达</a:t>
            </a:r>
            <a:endParaRPr lang="zh-CN" altLang="en-US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defTabSz="1219200">
              <a:lnSpc>
                <a:spcPct val="120000"/>
              </a:lnSpc>
              <a:defRPr sz="1800"/>
            </a:pPr>
            <a:r>
              <a:rPr lang="en-US" altLang="zh-CN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3.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业务赋能</a:t>
            </a:r>
            <a:endParaRPr lang="zh-CN" altLang="en-US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defTabSz="1219200">
              <a:lnSpc>
                <a:spcPct val="120000"/>
              </a:lnSpc>
              <a:defRPr sz="1800"/>
            </a:pPr>
            <a:r>
              <a:rPr lang="en-US" altLang="zh-CN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4.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智能分析可视化</a:t>
            </a:r>
            <a:endParaRPr lang="zh-CN" altLang="en-US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507365" y="890905"/>
            <a:ext cx="35115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404040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BigData</a:t>
            </a:r>
            <a:endParaRPr lang="en-US" altLang="zh-CN" sz="2800" b="1" dirty="0" smtClean="0">
              <a:solidFill>
                <a:srgbClr val="404040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507365" y="1514475"/>
            <a:ext cx="70745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gradFill>
                  <a:gsLst>
                    <a:gs pos="100000">
                      <a:srgbClr val="345692"/>
                    </a:gs>
                    <a:gs pos="0">
                      <a:srgbClr val="17C0D4"/>
                    </a:gs>
                  </a:gsLst>
                  <a:lin ang="5400000" scaled="1"/>
                </a:gra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日志采集</a:t>
            </a:r>
            <a:r>
              <a:rPr lang="en-US" altLang="zh-CN" sz="2800" dirty="0" smtClean="0">
                <a:gradFill>
                  <a:gsLst>
                    <a:gs pos="100000">
                      <a:srgbClr val="345692"/>
                    </a:gs>
                    <a:gs pos="0">
                      <a:srgbClr val="17C0D4"/>
                    </a:gs>
                  </a:gsLst>
                  <a:lin ang="5400000" scaled="1"/>
                </a:gra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SDK</a:t>
            </a:r>
            <a:endParaRPr lang="en-US" altLang="zh-CN" sz="2800" dirty="0" smtClean="0">
              <a:gradFill>
                <a:gsLst>
                  <a:gs pos="100000">
                    <a:srgbClr val="345692"/>
                  </a:gs>
                  <a:gs pos="0">
                    <a:srgbClr val="17C0D4"/>
                  </a:gs>
                </a:gsLst>
                <a:lin ang="5400000" scaled="1"/>
              </a:gra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481965" y="2163445"/>
            <a:ext cx="7521575" cy="1899920"/>
          </a:xfrm>
          <a:prstGeom prst="rect">
            <a:avLst/>
          </a:prstGeom>
        </p:spPr>
        <p:txBody>
          <a:bodyPr wrap="square">
            <a:spAutoFit/>
          </a:bodyPr>
          <a:p>
            <a:pPr defTabSz="1219200">
              <a:lnSpc>
                <a:spcPct val="120000"/>
              </a:lnSpc>
              <a:defRPr sz="1800"/>
            </a:pPr>
            <a:r>
              <a:rPr 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待开发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...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defTabSz="1219200">
              <a:lnSpc>
                <a:spcPct val="120000"/>
              </a:lnSpc>
              <a:defRPr sz="1800"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在我们业务飞速发展的过程中，需要关注用户的行为表现，偏好数据收集。现有方案分为两种：前端收集与后端收集。前端收集有很多技术方案，落地快，但体验不好，后端收集一贯采用工具收集固定格式的日志，收集到大数据平台，使用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hive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聚合、流式处理等手段进行数据分析、推荐、广告等能力，日志采集更应该是一个通用的方案，有固定的协议，全平台可以共享大数据工具带来的新赋能。短期需要制定标准日志格式的协议，开发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nodejs sdk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go sdk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java sdk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，长期要接入类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camel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协议适配、统计、流式反馈的管道。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606116" y="2411195"/>
            <a:ext cx="6192760" cy="1043736"/>
            <a:chOff x="4954587" y="1808397"/>
            <a:chExt cx="4644570" cy="782802"/>
          </a:xfrm>
        </p:grpSpPr>
        <p:sp>
          <p:nvSpPr>
            <p:cNvPr id="3" name="TextBox 71"/>
            <p:cNvSpPr txBox="1"/>
            <p:nvPr/>
          </p:nvSpPr>
          <p:spPr>
            <a:xfrm>
              <a:off x="6342020" y="2301639"/>
              <a:ext cx="1356360" cy="2895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600" dirty="0">
                  <a:latin typeface="Arial" panose="020B0604020202020204"/>
                  <a:ea typeface="微软雅黑" panose="020B0503020204020204" pitchFamily="34" charset="-122"/>
                  <a:cs typeface="+mn-ea"/>
                  <a:sym typeface="Arial" panose="020B0604020202020204"/>
                </a:rPr>
                <a:t>建设目标开发计划</a:t>
              </a:r>
              <a:endParaRPr lang="zh-CN" altLang="en-US" sz="1600" dirty="0"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4954587" y="1808397"/>
              <a:ext cx="4644570" cy="5610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4265" b="1" spc="400" dirty="0" smtClean="0">
                  <a:solidFill>
                    <a:srgbClr val="333333"/>
                  </a:solidFill>
                  <a:latin typeface="Arial" panose="020B0604020202020204"/>
                  <a:ea typeface="微软雅黑" panose="020B0503020204020204" pitchFamily="34" charset="-122"/>
                  <a:cs typeface="+mn-ea"/>
                  <a:sym typeface="Arial" panose="020B0604020202020204"/>
                </a:rPr>
                <a:t>实施步骤</a:t>
              </a:r>
              <a:endParaRPr lang="zh-CN" altLang="en-US" sz="4265" b="1" spc="400" dirty="0">
                <a:solidFill>
                  <a:srgbClr val="333333"/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1102784" y="14818"/>
            <a:ext cx="5198533" cy="6858001"/>
            <a:chOff x="827088" y="11113"/>
            <a:chExt cx="3898900" cy="5143501"/>
          </a:xfrm>
        </p:grpSpPr>
        <p:sp>
          <p:nvSpPr>
            <p:cNvPr id="34" name="AutoShape 50"/>
            <p:cNvSpPr>
              <a:spLocks noChangeAspect="1" noChangeArrowheads="1" noTextEdit="1"/>
            </p:cNvSpPr>
            <p:nvPr/>
          </p:nvSpPr>
          <p:spPr bwMode="auto">
            <a:xfrm>
              <a:off x="827088" y="11113"/>
              <a:ext cx="3898900" cy="514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35" name="Freeform 52"/>
            <p:cNvSpPr/>
            <p:nvPr/>
          </p:nvSpPr>
          <p:spPr bwMode="auto">
            <a:xfrm>
              <a:off x="1055688" y="1230313"/>
              <a:ext cx="1646238" cy="1646238"/>
            </a:xfrm>
            <a:custGeom>
              <a:avLst/>
              <a:gdLst>
                <a:gd name="T0" fmla="*/ 1037 w 1037"/>
                <a:gd name="T1" fmla="*/ 519 h 1037"/>
                <a:gd name="T2" fmla="*/ 518 w 1037"/>
                <a:gd name="T3" fmla="*/ 1037 h 1037"/>
                <a:gd name="T4" fmla="*/ 0 w 1037"/>
                <a:gd name="T5" fmla="*/ 519 h 1037"/>
                <a:gd name="T6" fmla="*/ 518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8" y="1037"/>
                  </a:lnTo>
                  <a:lnTo>
                    <a:pt x="0" y="519"/>
                  </a:lnTo>
                  <a:lnTo>
                    <a:pt x="518" y="0"/>
                  </a:lnTo>
                  <a:lnTo>
                    <a:pt x="1037" y="519"/>
                  </a:lnTo>
                  <a:close/>
                </a:path>
              </a:pathLst>
            </a:custGeom>
            <a:gradFill>
              <a:gsLst>
                <a:gs pos="100000">
                  <a:srgbClr val="345692"/>
                </a:gs>
                <a:gs pos="0">
                  <a:srgbClr val="17C0D4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36" name="Freeform 53"/>
            <p:cNvSpPr/>
            <p:nvPr/>
          </p:nvSpPr>
          <p:spPr bwMode="auto">
            <a:xfrm>
              <a:off x="1055688" y="1230313"/>
              <a:ext cx="1646238" cy="1646238"/>
            </a:xfrm>
            <a:custGeom>
              <a:avLst/>
              <a:gdLst>
                <a:gd name="T0" fmla="*/ 1037 w 1037"/>
                <a:gd name="T1" fmla="*/ 519 h 1037"/>
                <a:gd name="T2" fmla="*/ 518 w 1037"/>
                <a:gd name="T3" fmla="*/ 1037 h 1037"/>
                <a:gd name="T4" fmla="*/ 0 w 1037"/>
                <a:gd name="T5" fmla="*/ 519 h 1037"/>
                <a:gd name="T6" fmla="*/ 518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8" y="1037"/>
                  </a:lnTo>
                  <a:lnTo>
                    <a:pt x="0" y="519"/>
                  </a:lnTo>
                  <a:lnTo>
                    <a:pt x="518" y="0"/>
                  </a:lnTo>
                  <a:lnTo>
                    <a:pt x="1037" y="51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37" name="Freeform 54"/>
            <p:cNvSpPr/>
            <p:nvPr/>
          </p:nvSpPr>
          <p:spPr bwMode="auto">
            <a:xfrm>
              <a:off x="1878013" y="406401"/>
              <a:ext cx="1646238" cy="1646238"/>
            </a:xfrm>
            <a:custGeom>
              <a:avLst/>
              <a:gdLst>
                <a:gd name="T0" fmla="*/ 1037 w 1037"/>
                <a:gd name="T1" fmla="*/ 519 h 1037"/>
                <a:gd name="T2" fmla="*/ 519 w 1037"/>
                <a:gd name="T3" fmla="*/ 1037 h 1037"/>
                <a:gd name="T4" fmla="*/ 0 w 1037"/>
                <a:gd name="T5" fmla="*/ 519 h 1037"/>
                <a:gd name="T6" fmla="*/ 519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9" y="1037"/>
                  </a:lnTo>
                  <a:lnTo>
                    <a:pt x="0" y="519"/>
                  </a:lnTo>
                  <a:lnTo>
                    <a:pt x="519" y="0"/>
                  </a:lnTo>
                  <a:lnTo>
                    <a:pt x="1037" y="519"/>
                  </a:lnTo>
                  <a:close/>
                </a:path>
              </a:pathLst>
            </a:custGeom>
            <a:gradFill>
              <a:gsLst>
                <a:gs pos="100000">
                  <a:srgbClr val="345692"/>
                </a:gs>
                <a:gs pos="0">
                  <a:srgbClr val="17C0D4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38" name="Freeform 55"/>
            <p:cNvSpPr/>
            <p:nvPr/>
          </p:nvSpPr>
          <p:spPr bwMode="auto">
            <a:xfrm>
              <a:off x="1878013" y="406401"/>
              <a:ext cx="1646238" cy="1646238"/>
            </a:xfrm>
            <a:custGeom>
              <a:avLst/>
              <a:gdLst>
                <a:gd name="T0" fmla="*/ 1037 w 1037"/>
                <a:gd name="T1" fmla="*/ 519 h 1037"/>
                <a:gd name="T2" fmla="*/ 519 w 1037"/>
                <a:gd name="T3" fmla="*/ 1037 h 1037"/>
                <a:gd name="T4" fmla="*/ 0 w 1037"/>
                <a:gd name="T5" fmla="*/ 519 h 1037"/>
                <a:gd name="T6" fmla="*/ 519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9" y="1037"/>
                  </a:lnTo>
                  <a:lnTo>
                    <a:pt x="0" y="519"/>
                  </a:lnTo>
                  <a:lnTo>
                    <a:pt x="519" y="0"/>
                  </a:lnTo>
                  <a:lnTo>
                    <a:pt x="1037" y="51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39" name="Freeform 56"/>
            <p:cNvSpPr/>
            <p:nvPr/>
          </p:nvSpPr>
          <p:spPr bwMode="auto">
            <a:xfrm>
              <a:off x="923926" y="476251"/>
              <a:ext cx="962025" cy="962025"/>
            </a:xfrm>
            <a:custGeom>
              <a:avLst/>
              <a:gdLst>
                <a:gd name="T0" fmla="*/ 606 w 606"/>
                <a:gd name="T1" fmla="*/ 303 h 606"/>
                <a:gd name="T2" fmla="*/ 303 w 606"/>
                <a:gd name="T3" fmla="*/ 606 h 606"/>
                <a:gd name="T4" fmla="*/ 0 w 606"/>
                <a:gd name="T5" fmla="*/ 303 h 606"/>
                <a:gd name="T6" fmla="*/ 303 w 606"/>
                <a:gd name="T7" fmla="*/ 0 h 606"/>
                <a:gd name="T8" fmla="*/ 606 w 606"/>
                <a:gd name="T9" fmla="*/ 303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6" h="606">
                  <a:moveTo>
                    <a:pt x="606" y="303"/>
                  </a:moveTo>
                  <a:lnTo>
                    <a:pt x="303" y="606"/>
                  </a:lnTo>
                  <a:lnTo>
                    <a:pt x="0" y="303"/>
                  </a:lnTo>
                  <a:lnTo>
                    <a:pt x="303" y="0"/>
                  </a:lnTo>
                  <a:lnTo>
                    <a:pt x="606" y="303"/>
                  </a:lnTo>
                  <a:close/>
                </a:path>
              </a:pathLst>
            </a:custGeom>
            <a:gradFill>
              <a:gsLst>
                <a:gs pos="100000">
                  <a:srgbClr val="345692"/>
                </a:gs>
                <a:gs pos="0">
                  <a:srgbClr val="17C0D4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40" name="Freeform 57"/>
            <p:cNvSpPr/>
            <p:nvPr/>
          </p:nvSpPr>
          <p:spPr bwMode="auto">
            <a:xfrm>
              <a:off x="923926" y="476251"/>
              <a:ext cx="962025" cy="962025"/>
            </a:xfrm>
            <a:custGeom>
              <a:avLst/>
              <a:gdLst>
                <a:gd name="T0" fmla="*/ 606 w 606"/>
                <a:gd name="T1" fmla="*/ 303 h 606"/>
                <a:gd name="T2" fmla="*/ 303 w 606"/>
                <a:gd name="T3" fmla="*/ 606 h 606"/>
                <a:gd name="T4" fmla="*/ 0 w 606"/>
                <a:gd name="T5" fmla="*/ 303 h 606"/>
                <a:gd name="T6" fmla="*/ 303 w 606"/>
                <a:gd name="T7" fmla="*/ 0 h 606"/>
                <a:gd name="T8" fmla="*/ 606 w 606"/>
                <a:gd name="T9" fmla="*/ 303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6" h="606">
                  <a:moveTo>
                    <a:pt x="606" y="303"/>
                  </a:moveTo>
                  <a:lnTo>
                    <a:pt x="303" y="606"/>
                  </a:lnTo>
                  <a:lnTo>
                    <a:pt x="0" y="303"/>
                  </a:lnTo>
                  <a:lnTo>
                    <a:pt x="303" y="0"/>
                  </a:lnTo>
                  <a:lnTo>
                    <a:pt x="606" y="30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41" name="Freeform 58"/>
            <p:cNvSpPr/>
            <p:nvPr/>
          </p:nvSpPr>
          <p:spPr bwMode="auto">
            <a:xfrm>
              <a:off x="1878013" y="2054226"/>
              <a:ext cx="1646238" cy="1644650"/>
            </a:xfrm>
            <a:custGeom>
              <a:avLst/>
              <a:gdLst>
                <a:gd name="T0" fmla="*/ 1037 w 1037"/>
                <a:gd name="T1" fmla="*/ 518 h 1036"/>
                <a:gd name="T2" fmla="*/ 519 w 1037"/>
                <a:gd name="T3" fmla="*/ 1036 h 1036"/>
                <a:gd name="T4" fmla="*/ 0 w 1037"/>
                <a:gd name="T5" fmla="*/ 518 h 1036"/>
                <a:gd name="T6" fmla="*/ 519 w 1037"/>
                <a:gd name="T7" fmla="*/ 0 h 1036"/>
                <a:gd name="T8" fmla="*/ 1037 w 1037"/>
                <a:gd name="T9" fmla="*/ 518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6">
                  <a:moveTo>
                    <a:pt x="1037" y="518"/>
                  </a:moveTo>
                  <a:lnTo>
                    <a:pt x="519" y="1036"/>
                  </a:lnTo>
                  <a:lnTo>
                    <a:pt x="0" y="518"/>
                  </a:lnTo>
                  <a:lnTo>
                    <a:pt x="519" y="0"/>
                  </a:lnTo>
                  <a:lnTo>
                    <a:pt x="1037" y="518"/>
                  </a:lnTo>
                  <a:close/>
                </a:path>
              </a:pathLst>
            </a:custGeom>
            <a:gradFill>
              <a:gsLst>
                <a:gs pos="100000">
                  <a:srgbClr val="345692"/>
                </a:gs>
                <a:gs pos="0">
                  <a:srgbClr val="17C0D4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42" name="Freeform 59"/>
            <p:cNvSpPr/>
            <p:nvPr/>
          </p:nvSpPr>
          <p:spPr bwMode="auto">
            <a:xfrm>
              <a:off x="1878013" y="2054226"/>
              <a:ext cx="1646238" cy="1644650"/>
            </a:xfrm>
            <a:custGeom>
              <a:avLst/>
              <a:gdLst>
                <a:gd name="T0" fmla="*/ 1037 w 1037"/>
                <a:gd name="T1" fmla="*/ 518 h 1036"/>
                <a:gd name="T2" fmla="*/ 519 w 1037"/>
                <a:gd name="T3" fmla="*/ 1036 h 1036"/>
                <a:gd name="T4" fmla="*/ 0 w 1037"/>
                <a:gd name="T5" fmla="*/ 518 h 1036"/>
                <a:gd name="T6" fmla="*/ 519 w 1037"/>
                <a:gd name="T7" fmla="*/ 0 h 1036"/>
                <a:gd name="T8" fmla="*/ 1037 w 1037"/>
                <a:gd name="T9" fmla="*/ 518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6">
                  <a:moveTo>
                    <a:pt x="1037" y="518"/>
                  </a:moveTo>
                  <a:lnTo>
                    <a:pt x="519" y="1036"/>
                  </a:lnTo>
                  <a:lnTo>
                    <a:pt x="0" y="518"/>
                  </a:lnTo>
                  <a:lnTo>
                    <a:pt x="519" y="0"/>
                  </a:lnTo>
                  <a:lnTo>
                    <a:pt x="1037" y="51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43" name="Freeform 60"/>
            <p:cNvSpPr/>
            <p:nvPr/>
          </p:nvSpPr>
          <p:spPr bwMode="auto">
            <a:xfrm>
              <a:off x="2011363" y="3421063"/>
              <a:ext cx="646113" cy="646113"/>
            </a:xfrm>
            <a:custGeom>
              <a:avLst/>
              <a:gdLst>
                <a:gd name="T0" fmla="*/ 407 w 407"/>
                <a:gd name="T1" fmla="*/ 203 h 407"/>
                <a:gd name="T2" fmla="*/ 203 w 407"/>
                <a:gd name="T3" fmla="*/ 407 h 407"/>
                <a:gd name="T4" fmla="*/ 0 w 407"/>
                <a:gd name="T5" fmla="*/ 203 h 407"/>
                <a:gd name="T6" fmla="*/ 203 w 407"/>
                <a:gd name="T7" fmla="*/ 0 h 407"/>
                <a:gd name="T8" fmla="*/ 407 w 407"/>
                <a:gd name="T9" fmla="*/ 203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7" h="407">
                  <a:moveTo>
                    <a:pt x="407" y="203"/>
                  </a:moveTo>
                  <a:lnTo>
                    <a:pt x="203" y="407"/>
                  </a:lnTo>
                  <a:lnTo>
                    <a:pt x="0" y="203"/>
                  </a:lnTo>
                  <a:lnTo>
                    <a:pt x="203" y="0"/>
                  </a:lnTo>
                  <a:lnTo>
                    <a:pt x="407" y="203"/>
                  </a:lnTo>
                  <a:close/>
                </a:path>
              </a:pathLst>
            </a:custGeom>
            <a:gradFill>
              <a:gsLst>
                <a:gs pos="100000">
                  <a:srgbClr val="345692"/>
                </a:gs>
                <a:gs pos="0">
                  <a:srgbClr val="17C0D4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44" name="Freeform 61"/>
            <p:cNvSpPr>
              <a:spLocks noEditPoints="1"/>
            </p:cNvSpPr>
            <p:nvPr/>
          </p:nvSpPr>
          <p:spPr bwMode="auto">
            <a:xfrm>
              <a:off x="2884488" y="11113"/>
              <a:ext cx="1839913" cy="3322638"/>
            </a:xfrm>
            <a:custGeom>
              <a:avLst/>
              <a:gdLst>
                <a:gd name="T0" fmla="*/ 4 w 1159"/>
                <a:gd name="T1" fmla="*/ 1166 h 2093"/>
                <a:gd name="T2" fmla="*/ 0 w 1159"/>
                <a:gd name="T3" fmla="*/ 1171 h 2093"/>
                <a:gd name="T4" fmla="*/ 921 w 1159"/>
                <a:gd name="T5" fmla="*/ 2093 h 2093"/>
                <a:gd name="T6" fmla="*/ 1159 w 1159"/>
                <a:gd name="T7" fmla="*/ 1855 h 2093"/>
                <a:gd name="T8" fmla="*/ 1159 w 1159"/>
                <a:gd name="T9" fmla="*/ 1846 h 2093"/>
                <a:gd name="T10" fmla="*/ 921 w 1159"/>
                <a:gd name="T11" fmla="*/ 2084 h 2093"/>
                <a:gd name="T12" fmla="*/ 4 w 1159"/>
                <a:gd name="T13" fmla="*/ 1166 h 2093"/>
                <a:gd name="T14" fmla="*/ 478 w 1159"/>
                <a:gd name="T15" fmla="*/ 0 h 2093"/>
                <a:gd name="T16" fmla="*/ 469 w 1159"/>
                <a:gd name="T17" fmla="*/ 0 h 2093"/>
                <a:gd name="T18" fmla="*/ 52 w 1159"/>
                <a:gd name="T19" fmla="*/ 417 h 2093"/>
                <a:gd name="T20" fmla="*/ 56 w 1159"/>
                <a:gd name="T21" fmla="*/ 421 h 2093"/>
                <a:gd name="T22" fmla="*/ 478 w 1159"/>
                <a:gd name="T23" fmla="*/ 0 h 20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59" h="2093">
                  <a:moveTo>
                    <a:pt x="4" y="1166"/>
                  </a:moveTo>
                  <a:lnTo>
                    <a:pt x="0" y="1171"/>
                  </a:lnTo>
                  <a:lnTo>
                    <a:pt x="921" y="2093"/>
                  </a:lnTo>
                  <a:lnTo>
                    <a:pt x="1159" y="1855"/>
                  </a:lnTo>
                  <a:lnTo>
                    <a:pt x="1159" y="1846"/>
                  </a:lnTo>
                  <a:lnTo>
                    <a:pt x="921" y="2084"/>
                  </a:lnTo>
                  <a:lnTo>
                    <a:pt x="4" y="1166"/>
                  </a:lnTo>
                  <a:close/>
                  <a:moveTo>
                    <a:pt x="478" y="0"/>
                  </a:moveTo>
                  <a:lnTo>
                    <a:pt x="469" y="0"/>
                  </a:lnTo>
                  <a:lnTo>
                    <a:pt x="52" y="417"/>
                  </a:lnTo>
                  <a:lnTo>
                    <a:pt x="56" y="421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rgbClr val="99DD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45" name="Freeform 62"/>
            <p:cNvSpPr>
              <a:spLocks noEditPoints="1"/>
            </p:cNvSpPr>
            <p:nvPr/>
          </p:nvSpPr>
          <p:spPr bwMode="auto">
            <a:xfrm>
              <a:off x="2884488" y="11113"/>
              <a:ext cx="1839913" cy="3322638"/>
            </a:xfrm>
            <a:custGeom>
              <a:avLst/>
              <a:gdLst>
                <a:gd name="T0" fmla="*/ 4 w 1159"/>
                <a:gd name="T1" fmla="*/ 1166 h 2093"/>
                <a:gd name="T2" fmla="*/ 0 w 1159"/>
                <a:gd name="T3" fmla="*/ 1171 h 2093"/>
                <a:gd name="T4" fmla="*/ 921 w 1159"/>
                <a:gd name="T5" fmla="*/ 2093 h 2093"/>
                <a:gd name="T6" fmla="*/ 1159 w 1159"/>
                <a:gd name="T7" fmla="*/ 1855 h 2093"/>
                <a:gd name="T8" fmla="*/ 1159 w 1159"/>
                <a:gd name="T9" fmla="*/ 1846 h 2093"/>
                <a:gd name="T10" fmla="*/ 921 w 1159"/>
                <a:gd name="T11" fmla="*/ 2084 h 2093"/>
                <a:gd name="T12" fmla="*/ 4 w 1159"/>
                <a:gd name="T13" fmla="*/ 1166 h 2093"/>
                <a:gd name="T14" fmla="*/ 478 w 1159"/>
                <a:gd name="T15" fmla="*/ 0 h 2093"/>
                <a:gd name="T16" fmla="*/ 469 w 1159"/>
                <a:gd name="T17" fmla="*/ 0 h 2093"/>
                <a:gd name="T18" fmla="*/ 52 w 1159"/>
                <a:gd name="T19" fmla="*/ 417 h 2093"/>
                <a:gd name="T20" fmla="*/ 56 w 1159"/>
                <a:gd name="T21" fmla="*/ 421 h 2093"/>
                <a:gd name="T22" fmla="*/ 478 w 1159"/>
                <a:gd name="T23" fmla="*/ 0 h 20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59" h="2093">
                  <a:moveTo>
                    <a:pt x="4" y="1166"/>
                  </a:moveTo>
                  <a:lnTo>
                    <a:pt x="0" y="1171"/>
                  </a:lnTo>
                  <a:lnTo>
                    <a:pt x="921" y="2093"/>
                  </a:lnTo>
                  <a:lnTo>
                    <a:pt x="1159" y="1855"/>
                  </a:lnTo>
                  <a:lnTo>
                    <a:pt x="1159" y="1846"/>
                  </a:lnTo>
                  <a:lnTo>
                    <a:pt x="921" y="2084"/>
                  </a:lnTo>
                  <a:lnTo>
                    <a:pt x="4" y="1166"/>
                  </a:lnTo>
                  <a:moveTo>
                    <a:pt x="478" y="0"/>
                  </a:moveTo>
                  <a:lnTo>
                    <a:pt x="469" y="0"/>
                  </a:lnTo>
                  <a:lnTo>
                    <a:pt x="52" y="417"/>
                  </a:lnTo>
                  <a:lnTo>
                    <a:pt x="56" y="421"/>
                  </a:lnTo>
                  <a:lnTo>
                    <a:pt x="47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46" name="Freeform 63"/>
            <p:cNvSpPr/>
            <p:nvPr/>
          </p:nvSpPr>
          <p:spPr bwMode="auto">
            <a:xfrm>
              <a:off x="2327276" y="673101"/>
              <a:ext cx="646113" cy="1196975"/>
            </a:xfrm>
            <a:custGeom>
              <a:avLst/>
              <a:gdLst>
                <a:gd name="T0" fmla="*/ 403 w 407"/>
                <a:gd name="T1" fmla="*/ 0 h 754"/>
                <a:gd name="T2" fmla="*/ 2 w 407"/>
                <a:gd name="T3" fmla="*/ 401 h 754"/>
                <a:gd name="T4" fmla="*/ 0 w 407"/>
                <a:gd name="T5" fmla="*/ 403 h 754"/>
                <a:gd name="T6" fmla="*/ 351 w 407"/>
                <a:gd name="T7" fmla="*/ 754 h 754"/>
                <a:gd name="T8" fmla="*/ 355 w 407"/>
                <a:gd name="T9" fmla="*/ 749 h 754"/>
                <a:gd name="T10" fmla="*/ 9 w 407"/>
                <a:gd name="T11" fmla="*/ 403 h 754"/>
                <a:gd name="T12" fmla="*/ 407 w 407"/>
                <a:gd name="T13" fmla="*/ 4 h 754"/>
                <a:gd name="T14" fmla="*/ 403 w 407"/>
                <a:gd name="T15" fmla="*/ 0 h 7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7" h="754">
                  <a:moveTo>
                    <a:pt x="403" y="0"/>
                  </a:moveTo>
                  <a:lnTo>
                    <a:pt x="2" y="401"/>
                  </a:lnTo>
                  <a:lnTo>
                    <a:pt x="0" y="403"/>
                  </a:lnTo>
                  <a:lnTo>
                    <a:pt x="351" y="754"/>
                  </a:lnTo>
                  <a:lnTo>
                    <a:pt x="355" y="749"/>
                  </a:lnTo>
                  <a:lnTo>
                    <a:pt x="9" y="403"/>
                  </a:lnTo>
                  <a:lnTo>
                    <a:pt x="407" y="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47" name="Freeform 64"/>
            <p:cNvSpPr/>
            <p:nvPr/>
          </p:nvSpPr>
          <p:spPr bwMode="auto">
            <a:xfrm>
              <a:off x="2327276" y="673101"/>
              <a:ext cx="646113" cy="1196975"/>
            </a:xfrm>
            <a:custGeom>
              <a:avLst/>
              <a:gdLst>
                <a:gd name="T0" fmla="*/ 403 w 407"/>
                <a:gd name="T1" fmla="*/ 0 h 754"/>
                <a:gd name="T2" fmla="*/ 2 w 407"/>
                <a:gd name="T3" fmla="*/ 401 h 754"/>
                <a:gd name="T4" fmla="*/ 0 w 407"/>
                <a:gd name="T5" fmla="*/ 403 h 754"/>
                <a:gd name="T6" fmla="*/ 351 w 407"/>
                <a:gd name="T7" fmla="*/ 754 h 754"/>
                <a:gd name="T8" fmla="*/ 355 w 407"/>
                <a:gd name="T9" fmla="*/ 749 h 754"/>
                <a:gd name="T10" fmla="*/ 9 w 407"/>
                <a:gd name="T11" fmla="*/ 403 h 754"/>
                <a:gd name="T12" fmla="*/ 407 w 407"/>
                <a:gd name="T13" fmla="*/ 4 h 754"/>
                <a:gd name="T14" fmla="*/ 403 w 407"/>
                <a:gd name="T15" fmla="*/ 0 h 7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7" h="754">
                  <a:moveTo>
                    <a:pt x="403" y="0"/>
                  </a:moveTo>
                  <a:lnTo>
                    <a:pt x="2" y="401"/>
                  </a:lnTo>
                  <a:lnTo>
                    <a:pt x="0" y="403"/>
                  </a:lnTo>
                  <a:lnTo>
                    <a:pt x="351" y="754"/>
                  </a:lnTo>
                  <a:lnTo>
                    <a:pt x="355" y="749"/>
                  </a:lnTo>
                  <a:lnTo>
                    <a:pt x="9" y="403"/>
                  </a:lnTo>
                  <a:lnTo>
                    <a:pt x="407" y="4"/>
                  </a:lnTo>
                  <a:lnTo>
                    <a:pt x="40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48" name="Freeform 65"/>
            <p:cNvSpPr>
              <a:spLocks noEditPoints="1"/>
            </p:cNvSpPr>
            <p:nvPr/>
          </p:nvSpPr>
          <p:spPr bwMode="auto">
            <a:xfrm>
              <a:off x="827088" y="371476"/>
              <a:ext cx="2776538" cy="4783138"/>
            </a:xfrm>
            <a:custGeom>
              <a:avLst/>
              <a:gdLst>
                <a:gd name="T0" fmla="*/ 1638 w 1749"/>
                <a:gd name="T1" fmla="*/ 1639 h 3013"/>
                <a:gd name="T2" fmla="*/ 1634 w 1749"/>
                <a:gd name="T3" fmla="*/ 1643 h 3013"/>
                <a:gd name="T4" fmla="*/ 1740 w 1749"/>
                <a:gd name="T5" fmla="*/ 1749 h 3013"/>
                <a:gd name="T6" fmla="*/ 477 w 1749"/>
                <a:gd name="T7" fmla="*/ 3013 h 3013"/>
                <a:gd name="T8" fmla="*/ 486 w 1749"/>
                <a:gd name="T9" fmla="*/ 3013 h 3013"/>
                <a:gd name="T10" fmla="*/ 1749 w 1749"/>
                <a:gd name="T11" fmla="*/ 1749 h 3013"/>
                <a:gd name="T12" fmla="*/ 1638 w 1749"/>
                <a:gd name="T13" fmla="*/ 1639 h 3013"/>
                <a:gd name="T14" fmla="*/ 518 w 1749"/>
                <a:gd name="T15" fmla="*/ 518 h 3013"/>
                <a:gd name="T16" fmla="*/ 513 w 1749"/>
                <a:gd name="T17" fmla="*/ 523 h 3013"/>
                <a:gd name="T18" fmla="*/ 597 w 1749"/>
                <a:gd name="T19" fmla="*/ 606 h 3013"/>
                <a:gd name="T20" fmla="*/ 602 w 1749"/>
                <a:gd name="T21" fmla="*/ 602 h 3013"/>
                <a:gd name="T22" fmla="*/ 518 w 1749"/>
                <a:gd name="T23" fmla="*/ 518 h 3013"/>
                <a:gd name="T24" fmla="*/ 0 w 1749"/>
                <a:gd name="T25" fmla="*/ 0 h 3013"/>
                <a:gd name="T26" fmla="*/ 0 w 1749"/>
                <a:gd name="T27" fmla="*/ 0 h 3013"/>
                <a:gd name="T28" fmla="*/ 0 w 1749"/>
                <a:gd name="T29" fmla="*/ 9 h 3013"/>
                <a:gd name="T30" fmla="*/ 0 w 1749"/>
                <a:gd name="T31" fmla="*/ 9 h 3013"/>
                <a:gd name="T32" fmla="*/ 211 w 1749"/>
                <a:gd name="T33" fmla="*/ 219 h 3013"/>
                <a:gd name="T34" fmla="*/ 215 w 1749"/>
                <a:gd name="T35" fmla="*/ 215 h 3013"/>
                <a:gd name="T36" fmla="*/ 3 w 1749"/>
                <a:gd name="T37" fmla="*/ 2 h 3013"/>
                <a:gd name="T38" fmla="*/ 0 w 1749"/>
                <a:gd name="T39" fmla="*/ 0 h 30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49" h="3013">
                  <a:moveTo>
                    <a:pt x="1638" y="1639"/>
                  </a:moveTo>
                  <a:lnTo>
                    <a:pt x="1634" y="1643"/>
                  </a:lnTo>
                  <a:lnTo>
                    <a:pt x="1740" y="1749"/>
                  </a:lnTo>
                  <a:lnTo>
                    <a:pt x="477" y="3013"/>
                  </a:lnTo>
                  <a:lnTo>
                    <a:pt x="486" y="3013"/>
                  </a:lnTo>
                  <a:lnTo>
                    <a:pt x="1749" y="1749"/>
                  </a:lnTo>
                  <a:lnTo>
                    <a:pt x="1638" y="1639"/>
                  </a:lnTo>
                  <a:close/>
                  <a:moveTo>
                    <a:pt x="518" y="518"/>
                  </a:moveTo>
                  <a:lnTo>
                    <a:pt x="513" y="523"/>
                  </a:lnTo>
                  <a:lnTo>
                    <a:pt x="597" y="606"/>
                  </a:lnTo>
                  <a:lnTo>
                    <a:pt x="602" y="602"/>
                  </a:lnTo>
                  <a:lnTo>
                    <a:pt x="518" y="518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211" y="219"/>
                  </a:lnTo>
                  <a:lnTo>
                    <a:pt x="215" y="215"/>
                  </a:lnTo>
                  <a:lnTo>
                    <a:pt x="3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DD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49" name="Freeform 66"/>
            <p:cNvSpPr>
              <a:spLocks noEditPoints="1"/>
            </p:cNvSpPr>
            <p:nvPr/>
          </p:nvSpPr>
          <p:spPr bwMode="auto">
            <a:xfrm>
              <a:off x="827088" y="371476"/>
              <a:ext cx="2776538" cy="4783138"/>
            </a:xfrm>
            <a:custGeom>
              <a:avLst/>
              <a:gdLst>
                <a:gd name="T0" fmla="*/ 1638 w 1749"/>
                <a:gd name="T1" fmla="*/ 1639 h 3013"/>
                <a:gd name="T2" fmla="*/ 1634 w 1749"/>
                <a:gd name="T3" fmla="*/ 1643 h 3013"/>
                <a:gd name="T4" fmla="*/ 1740 w 1749"/>
                <a:gd name="T5" fmla="*/ 1749 h 3013"/>
                <a:gd name="T6" fmla="*/ 477 w 1749"/>
                <a:gd name="T7" fmla="*/ 3013 h 3013"/>
                <a:gd name="T8" fmla="*/ 486 w 1749"/>
                <a:gd name="T9" fmla="*/ 3013 h 3013"/>
                <a:gd name="T10" fmla="*/ 1749 w 1749"/>
                <a:gd name="T11" fmla="*/ 1749 h 3013"/>
                <a:gd name="T12" fmla="*/ 1638 w 1749"/>
                <a:gd name="T13" fmla="*/ 1639 h 3013"/>
                <a:gd name="T14" fmla="*/ 518 w 1749"/>
                <a:gd name="T15" fmla="*/ 518 h 3013"/>
                <a:gd name="T16" fmla="*/ 513 w 1749"/>
                <a:gd name="T17" fmla="*/ 523 h 3013"/>
                <a:gd name="T18" fmla="*/ 597 w 1749"/>
                <a:gd name="T19" fmla="*/ 606 h 3013"/>
                <a:gd name="T20" fmla="*/ 602 w 1749"/>
                <a:gd name="T21" fmla="*/ 602 h 3013"/>
                <a:gd name="T22" fmla="*/ 518 w 1749"/>
                <a:gd name="T23" fmla="*/ 518 h 3013"/>
                <a:gd name="T24" fmla="*/ 0 w 1749"/>
                <a:gd name="T25" fmla="*/ 0 h 3013"/>
                <a:gd name="T26" fmla="*/ 0 w 1749"/>
                <a:gd name="T27" fmla="*/ 0 h 3013"/>
                <a:gd name="T28" fmla="*/ 0 w 1749"/>
                <a:gd name="T29" fmla="*/ 9 h 3013"/>
                <a:gd name="T30" fmla="*/ 0 w 1749"/>
                <a:gd name="T31" fmla="*/ 9 h 3013"/>
                <a:gd name="T32" fmla="*/ 211 w 1749"/>
                <a:gd name="T33" fmla="*/ 219 h 3013"/>
                <a:gd name="T34" fmla="*/ 215 w 1749"/>
                <a:gd name="T35" fmla="*/ 215 h 3013"/>
                <a:gd name="T36" fmla="*/ 3 w 1749"/>
                <a:gd name="T37" fmla="*/ 2 h 3013"/>
                <a:gd name="T38" fmla="*/ 0 w 1749"/>
                <a:gd name="T39" fmla="*/ 0 h 30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49" h="3013">
                  <a:moveTo>
                    <a:pt x="1638" y="1639"/>
                  </a:moveTo>
                  <a:lnTo>
                    <a:pt x="1634" y="1643"/>
                  </a:lnTo>
                  <a:lnTo>
                    <a:pt x="1740" y="1749"/>
                  </a:lnTo>
                  <a:lnTo>
                    <a:pt x="477" y="3013"/>
                  </a:lnTo>
                  <a:lnTo>
                    <a:pt x="486" y="3013"/>
                  </a:lnTo>
                  <a:lnTo>
                    <a:pt x="1749" y="1749"/>
                  </a:lnTo>
                  <a:lnTo>
                    <a:pt x="1638" y="1639"/>
                  </a:lnTo>
                  <a:moveTo>
                    <a:pt x="518" y="518"/>
                  </a:moveTo>
                  <a:lnTo>
                    <a:pt x="513" y="523"/>
                  </a:lnTo>
                  <a:lnTo>
                    <a:pt x="597" y="606"/>
                  </a:lnTo>
                  <a:lnTo>
                    <a:pt x="602" y="602"/>
                  </a:lnTo>
                  <a:lnTo>
                    <a:pt x="518" y="518"/>
                  </a:lnTo>
                  <a:moveTo>
                    <a:pt x="0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211" y="219"/>
                  </a:lnTo>
                  <a:lnTo>
                    <a:pt x="215" y="215"/>
                  </a:lnTo>
                  <a:lnTo>
                    <a:pt x="3" y="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50" name="Freeform 67"/>
            <p:cNvSpPr/>
            <p:nvPr/>
          </p:nvSpPr>
          <p:spPr bwMode="auto">
            <a:xfrm>
              <a:off x="1774826" y="1327151"/>
              <a:ext cx="830263" cy="830263"/>
            </a:xfrm>
            <a:custGeom>
              <a:avLst/>
              <a:gdLst>
                <a:gd name="T0" fmla="*/ 5 w 523"/>
                <a:gd name="T1" fmla="*/ 0 h 523"/>
                <a:gd name="T2" fmla="*/ 0 w 523"/>
                <a:gd name="T3" fmla="*/ 4 h 523"/>
                <a:gd name="T4" fmla="*/ 519 w 523"/>
                <a:gd name="T5" fmla="*/ 523 h 523"/>
                <a:gd name="T6" fmla="*/ 523 w 523"/>
                <a:gd name="T7" fmla="*/ 518 h 523"/>
                <a:gd name="T8" fmla="*/ 5 w 523"/>
                <a:gd name="T9" fmla="*/ 0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3" h="523">
                  <a:moveTo>
                    <a:pt x="5" y="0"/>
                  </a:moveTo>
                  <a:lnTo>
                    <a:pt x="0" y="4"/>
                  </a:lnTo>
                  <a:lnTo>
                    <a:pt x="519" y="523"/>
                  </a:lnTo>
                  <a:lnTo>
                    <a:pt x="523" y="518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80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51" name="Freeform 68"/>
            <p:cNvSpPr/>
            <p:nvPr/>
          </p:nvSpPr>
          <p:spPr bwMode="auto">
            <a:xfrm>
              <a:off x="1774826" y="1327151"/>
              <a:ext cx="830263" cy="830263"/>
            </a:xfrm>
            <a:custGeom>
              <a:avLst/>
              <a:gdLst>
                <a:gd name="T0" fmla="*/ 5 w 523"/>
                <a:gd name="T1" fmla="*/ 0 h 523"/>
                <a:gd name="T2" fmla="*/ 0 w 523"/>
                <a:gd name="T3" fmla="*/ 4 h 523"/>
                <a:gd name="T4" fmla="*/ 519 w 523"/>
                <a:gd name="T5" fmla="*/ 523 h 523"/>
                <a:gd name="T6" fmla="*/ 523 w 523"/>
                <a:gd name="T7" fmla="*/ 518 h 523"/>
                <a:gd name="T8" fmla="*/ 5 w 523"/>
                <a:gd name="T9" fmla="*/ 0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3" h="523">
                  <a:moveTo>
                    <a:pt x="5" y="0"/>
                  </a:moveTo>
                  <a:lnTo>
                    <a:pt x="0" y="4"/>
                  </a:lnTo>
                  <a:lnTo>
                    <a:pt x="519" y="523"/>
                  </a:lnTo>
                  <a:lnTo>
                    <a:pt x="523" y="518"/>
                  </a:ln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52" name="Freeform 69"/>
            <p:cNvSpPr/>
            <p:nvPr/>
          </p:nvSpPr>
          <p:spPr bwMode="auto">
            <a:xfrm>
              <a:off x="1162051" y="712788"/>
              <a:ext cx="487363" cy="488950"/>
            </a:xfrm>
            <a:custGeom>
              <a:avLst/>
              <a:gdLst>
                <a:gd name="T0" fmla="*/ 4 w 307"/>
                <a:gd name="T1" fmla="*/ 0 h 308"/>
                <a:gd name="T2" fmla="*/ 0 w 307"/>
                <a:gd name="T3" fmla="*/ 4 h 308"/>
                <a:gd name="T4" fmla="*/ 302 w 307"/>
                <a:gd name="T5" fmla="*/ 308 h 308"/>
                <a:gd name="T6" fmla="*/ 307 w 307"/>
                <a:gd name="T7" fmla="*/ 303 h 308"/>
                <a:gd name="T8" fmla="*/ 4 w 307"/>
                <a:gd name="T9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7" h="308">
                  <a:moveTo>
                    <a:pt x="4" y="0"/>
                  </a:moveTo>
                  <a:lnTo>
                    <a:pt x="0" y="4"/>
                  </a:lnTo>
                  <a:lnTo>
                    <a:pt x="302" y="308"/>
                  </a:lnTo>
                  <a:lnTo>
                    <a:pt x="307" y="303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53" name="Freeform 70"/>
            <p:cNvSpPr/>
            <p:nvPr/>
          </p:nvSpPr>
          <p:spPr bwMode="auto">
            <a:xfrm>
              <a:off x="1162051" y="712788"/>
              <a:ext cx="487363" cy="488950"/>
            </a:xfrm>
            <a:custGeom>
              <a:avLst/>
              <a:gdLst>
                <a:gd name="T0" fmla="*/ 4 w 307"/>
                <a:gd name="T1" fmla="*/ 0 h 308"/>
                <a:gd name="T2" fmla="*/ 0 w 307"/>
                <a:gd name="T3" fmla="*/ 4 h 308"/>
                <a:gd name="T4" fmla="*/ 302 w 307"/>
                <a:gd name="T5" fmla="*/ 308 h 308"/>
                <a:gd name="T6" fmla="*/ 307 w 307"/>
                <a:gd name="T7" fmla="*/ 303 h 308"/>
                <a:gd name="T8" fmla="*/ 4 w 307"/>
                <a:gd name="T9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7" h="308">
                  <a:moveTo>
                    <a:pt x="4" y="0"/>
                  </a:moveTo>
                  <a:lnTo>
                    <a:pt x="0" y="4"/>
                  </a:lnTo>
                  <a:lnTo>
                    <a:pt x="302" y="308"/>
                  </a:lnTo>
                  <a:lnTo>
                    <a:pt x="307" y="303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54" name="Freeform 71"/>
            <p:cNvSpPr/>
            <p:nvPr/>
          </p:nvSpPr>
          <p:spPr bwMode="auto">
            <a:xfrm>
              <a:off x="2598738" y="2149476"/>
              <a:ext cx="828675" cy="830263"/>
            </a:xfrm>
            <a:custGeom>
              <a:avLst/>
              <a:gdLst>
                <a:gd name="T0" fmla="*/ 4 w 522"/>
                <a:gd name="T1" fmla="*/ 0 h 523"/>
                <a:gd name="T2" fmla="*/ 0 w 522"/>
                <a:gd name="T3" fmla="*/ 5 h 523"/>
                <a:gd name="T4" fmla="*/ 518 w 522"/>
                <a:gd name="T5" fmla="*/ 523 h 523"/>
                <a:gd name="T6" fmla="*/ 522 w 522"/>
                <a:gd name="T7" fmla="*/ 519 h 523"/>
                <a:gd name="T8" fmla="*/ 4 w 522"/>
                <a:gd name="T9" fmla="*/ 0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2" h="523">
                  <a:moveTo>
                    <a:pt x="4" y="0"/>
                  </a:moveTo>
                  <a:lnTo>
                    <a:pt x="0" y="5"/>
                  </a:lnTo>
                  <a:lnTo>
                    <a:pt x="518" y="523"/>
                  </a:lnTo>
                  <a:lnTo>
                    <a:pt x="522" y="519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9D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55" name="Freeform 72"/>
            <p:cNvSpPr/>
            <p:nvPr/>
          </p:nvSpPr>
          <p:spPr bwMode="auto">
            <a:xfrm>
              <a:off x="2598738" y="2149476"/>
              <a:ext cx="828675" cy="830263"/>
            </a:xfrm>
            <a:custGeom>
              <a:avLst/>
              <a:gdLst>
                <a:gd name="T0" fmla="*/ 4 w 522"/>
                <a:gd name="T1" fmla="*/ 0 h 523"/>
                <a:gd name="T2" fmla="*/ 0 w 522"/>
                <a:gd name="T3" fmla="*/ 5 h 523"/>
                <a:gd name="T4" fmla="*/ 518 w 522"/>
                <a:gd name="T5" fmla="*/ 523 h 523"/>
                <a:gd name="T6" fmla="*/ 522 w 522"/>
                <a:gd name="T7" fmla="*/ 519 h 523"/>
                <a:gd name="T8" fmla="*/ 4 w 522"/>
                <a:gd name="T9" fmla="*/ 0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2" h="523">
                  <a:moveTo>
                    <a:pt x="4" y="0"/>
                  </a:moveTo>
                  <a:lnTo>
                    <a:pt x="0" y="5"/>
                  </a:lnTo>
                  <a:lnTo>
                    <a:pt x="518" y="523"/>
                  </a:lnTo>
                  <a:lnTo>
                    <a:pt x="522" y="519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56" name="Freeform 73"/>
            <p:cNvSpPr/>
            <p:nvPr/>
          </p:nvSpPr>
          <p:spPr bwMode="auto">
            <a:xfrm>
              <a:off x="1492251" y="846138"/>
              <a:ext cx="2413000" cy="2414588"/>
            </a:xfrm>
            <a:custGeom>
              <a:avLst/>
              <a:gdLst>
                <a:gd name="T0" fmla="*/ 1520 w 1520"/>
                <a:gd name="T1" fmla="*/ 761 h 1521"/>
                <a:gd name="T2" fmla="*/ 760 w 1520"/>
                <a:gd name="T3" fmla="*/ 1521 h 1521"/>
                <a:gd name="T4" fmla="*/ 0 w 1520"/>
                <a:gd name="T5" fmla="*/ 761 h 1521"/>
                <a:gd name="T6" fmla="*/ 760 w 1520"/>
                <a:gd name="T7" fmla="*/ 0 h 1521"/>
                <a:gd name="T8" fmla="*/ 1520 w 1520"/>
                <a:gd name="T9" fmla="*/ 761 h 1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0" h="1521">
                  <a:moveTo>
                    <a:pt x="1520" y="761"/>
                  </a:moveTo>
                  <a:lnTo>
                    <a:pt x="760" y="1521"/>
                  </a:lnTo>
                  <a:lnTo>
                    <a:pt x="0" y="761"/>
                  </a:lnTo>
                  <a:lnTo>
                    <a:pt x="760" y="0"/>
                  </a:lnTo>
                  <a:lnTo>
                    <a:pt x="1520" y="7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57" name="Freeform 74"/>
            <p:cNvSpPr/>
            <p:nvPr/>
          </p:nvSpPr>
          <p:spPr bwMode="auto">
            <a:xfrm>
              <a:off x="3478213" y="2135188"/>
              <a:ext cx="1030288" cy="1028700"/>
            </a:xfrm>
            <a:custGeom>
              <a:avLst/>
              <a:gdLst>
                <a:gd name="T0" fmla="*/ 649 w 649"/>
                <a:gd name="T1" fmla="*/ 324 h 648"/>
                <a:gd name="T2" fmla="*/ 325 w 649"/>
                <a:gd name="T3" fmla="*/ 648 h 648"/>
                <a:gd name="T4" fmla="*/ 0 w 649"/>
                <a:gd name="T5" fmla="*/ 324 h 648"/>
                <a:gd name="T6" fmla="*/ 325 w 649"/>
                <a:gd name="T7" fmla="*/ 0 h 648"/>
                <a:gd name="T8" fmla="*/ 649 w 649"/>
                <a:gd name="T9" fmla="*/ 324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9" h="648">
                  <a:moveTo>
                    <a:pt x="649" y="324"/>
                  </a:moveTo>
                  <a:lnTo>
                    <a:pt x="325" y="648"/>
                  </a:lnTo>
                  <a:lnTo>
                    <a:pt x="0" y="324"/>
                  </a:lnTo>
                  <a:lnTo>
                    <a:pt x="325" y="0"/>
                  </a:lnTo>
                  <a:lnTo>
                    <a:pt x="649" y="324"/>
                  </a:lnTo>
                  <a:close/>
                </a:path>
              </a:pathLst>
            </a:custGeom>
            <a:gradFill>
              <a:gsLst>
                <a:gs pos="100000">
                  <a:srgbClr val="345692"/>
                </a:gs>
                <a:gs pos="0">
                  <a:srgbClr val="17C0D4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58" name="Freeform 74"/>
            <p:cNvSpPr/>
            <p:nvPr/>
          </p:nvSpPr>
          <p:spPr bwMode="auto">
            <a:xfrm>
              <a:off x="988214" y="2949729"/>
              <a:ext cx="1030288" cy="1028700"/>
            </a:xfrm>
            <a:custGeom>
              <a:avLst/>
              <a:gdLst>
                <a:gd name="T0" fmla="*/ 649 w 649"/>
                <a:gd name="T1" fmla="*/ 324 h 648"/>
                <a:gd name="T2" fmla="*/ 325 w 649"/>
                <a:gd name="T3" fmla="*/ 648 h 648"/>
                <a:gd name="T4" fmla="*/ 0 w 649"/>
                <a:gd name="T5" fmla="*/ 324 h 648"/>
                <a:gd name="T6" fmla="*/ 325 w 649"/>
                <a:gd name="T7" fmla="*/ 0 h 648"/>
                <a:gd name="T8" fmla="*/ 649 w 649"/>
                <a:gd name="T9" fmla="*/ 324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9" h="648">
                  <a:moveTo>
                    <a:pt x="649" y="324"/>
                  </a:moveTo>
                  <a:lnTo>
                    <a:pt x="325" y="648"/>
                  </a:lnTo>
                  <a:lnTo>
                    <a:pt x="0" y="324"/>
                  </a:lnTo>
                  <a:lnTo>
                    <a:pt x="325" y="0"/>
                  </a:lnTo>
                  <a:lnTo>
                    <a:pt x="649" y="324"/>
                  </a:lnTo>
                  <a:close/>
                </a:path>
              </a:pathLst>
            </a:custGeom>
            <a:gradFill>
              <a:gsLst>
                <a:gs pos="100000">
                  <a:srgbClr val="345692"/>
                </a:gs>
                <a:gs pos="0">
                  <a:srgbClr val="17C0D4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59" name="Freeform 74"/>
            <p:cNvSpPr/>
            <p:nvPr/>
          </p:nvSpPr>
          <p:spPr bwMode="auto">
            <a:xfrm>
              <a:off x="2455941" y="4322835"/>
              <a:ext cx="466336" cy="465617"/>
            </a:xfrm>
            <a:custGeom>
              <a:avLst/>
              <a:gdLst>
                <a:gd name="T0" fmla="*/ 649 w 649"/>
                <a:gd name="T1" fmla="*/ 324 h 648"/>
                <a:gd name="T2" fmla="*/ 325 w 649"/>
                <a:gd name="T3" fmla="*/ 648 h 648"/>
                <a:gd name="T4" fmla="*/ 0 w 649"/>
                <a:gd name="T5" fmla="*/ 324 h 648"/>
                <a:gd name="T6" fmla="*/ 325 w 649"/>
                <a:gd name="T7" fmla="*/ 0 h 648"/>
                <a:gd name="T8" fmla="*/ 649 w 649"/>
                <a:gd name="T9" fmla="*/ 324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9" h="648">
                  <a:moveTo>
                    <a:pt x="649" y="324"/>
                  </a:moveTo>
                  <a:lnTo>
                    <a:pt x="325" y="648"/>
                  </a:lnTo>
                  <a:lnTo>
                    <a:pt x="0" y="324"/>
                  </a:lnTo>
                  <a:lnTo>
                    <a:pt x="325" y="0"/>
                  </a:lnTo>
                  <a:lnTo>
                    <a:pt x="649" y="324"/>
                  </a:lnTo>
                  <a:close/>
                </a:path>
              </a:pathLst>
            </a:custGeom>
            <a:gradFill>
              <a:gsLst>
                <a:gs pos="100000">
                  <a:srgbClr val="345692"/>
                </a:gs>
                <a:gs pos="0">
                  <a:srgbClr val="17C0D4"/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2011364" y="1500308"/>
              <a:ext cx="1512099" cy="10849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zh-CN" sz="8800" b="1" spc="400" dirty="0" smtClean="0">
                  <a:gradFill>
                    <a:gsLst>
                      <a:gs pos="100000">
                        <a:srgbClr val="345692"/>
                      </a:gs>
                      <a:gs pos="0">
                        <a:srgbClr val="17C0D4"/>
                      </a:gs>
                    </a:gsLst>
                    <a:lin ang="5400000" scaled="1"/>
                  </a:gradFill>
                  <a:latin typeface="Arial" panose="020B0604020202020204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/>
                </a:rPr>
                <a:t>04</a:t>
              </a:r>
              <a:endParaRPr lang="zh-CN" altLang="en-US" sz="8800" b="1" spc="400" dirty="0">
                <a:gradFill>
                  <a:gsLst>
                    <a:gs pos="100000">
                      <a:srgbClr val="345692"/>
                    </a:gs>
                    <a:gs pos="0">
                      <a:srgbClr val="17C0D4"/>
                    </a:gs>
                  </a:gsLst>
                  <a:lin ang="5400000" scaled="1"/>
                </a:gradFill>
                <a:latin typeface="Arial" panose="020B0604020202020204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文本框 96"/>
          <p:cNvSpPr txBox="1"/>
          <p:nvPr/>
        </p:nvSpPr>
        <p:spPr>
          <a:xfrm>
            <a:off x="507365" y="890905"/>
            <a:ext cx="35115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404040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实施步骤</a:t>
            </a:r>
            <a:endParaRPr lang="zh-CN" altLang="en-US" sz="2800" b="1" dirty="0" smtClean="0">
              <a:solidFill>
                <a:srgbClr val="404040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507365" y="1514475"/>
            <a:ext cx="26282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gradFill>
                  <a:gsLst>
                    <a:gs pos="100000">
                      <a:srgbClr val="345692"/>
                    </a:gs>
                    <a:gs pos="0">
                      <a:srgbClr val="17C0D4"/>
                    </a:gs>
                  </a:gsLst>
                  <a:lin ang="5400000" scaled="1"/>
                </a:gra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Step by Step</a:t>
            </a:r>
            <a:endParaRPr lang="en-US" altLang="zh-CN" sz="2800" dirty="0" smtClean="0">
              <a:gradFill>
                <a:gsLst>
                  <a:gs pos="100000">
                    <a:srgbClr val="345692"/>
                  </a:gs>
                  <a:gs pos="0">
                    <a:srgbClr val="17C0D4"/>
                  </a:gs>
                </a:gsLst>
                <a:lin ang="5400000" scaled="1"/>
              </a:gra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481965" y="2285365"/>
            <a:ext cx="10304145" cy="2674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200">
              <a:lnSpc>
                <a:spcPct val="120000"/>
              </a:lnSpc>
              <a:defRPr sz="1800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1.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基础组件搭建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(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除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zipkin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以外已经全部搭建完毕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)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defTabSz="1219200">
              <a:lnSpc>
                <a:spcPct val="120000"/>
              </a:lnSpc>
              <a:defRPr sz="1800"/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2.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进件系统试点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defTabSz="1219200">
              <a:lnSpc>
                <a:spcPct val="120000"/>
              </a:lnSpc>
              <a:defRPr sz="1800"/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3.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报警规则系统建立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defTabSz="1219200">
              <a:lnSpc>
                <a:spcPct val="120000"/>
              </a:lnSpc>
              <a:defRPr sz="1800"/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4.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业务规则尝试收集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defTabSz="1219200">
              <a:lnSpc>
                <a:spcPct val="120000"/>
              </a:lnSpc>
              <a:defRPr sz="1800"/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5.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系统稳定后所有系统接入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defTabSz="1219200">
              <a:lnSpc>
                <a:spcPct val="120000"/>
              </a:lnSpc>
              <a:defRPr sz="1800"/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6.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收集内容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sdk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循环发布调整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defTabSz="1219200">
              <a:lnSpc>
                <a:spcPct val="120000"/>
              </a:lnSpc>
              <a:defRPr sz="1800"/>
            </a:pP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defTabSz="1219200">
              <a:lnSpc>
                <a:spcPct val="120000"/>
              </a:lnSpc>
              <a:defRPr sz="1800"/>
            </a:pPr>
            <a:r>
              <a:rPr lang="zh-CN" altLang="en-US" sz="1400" dirty="0">
                <a:solidFill>
                  <a:srgbClr val="FF0000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代码级接入文档</a:t>
            </a:r>
            <a:r>
              <a:rPr lang="en-US" altLang="zh-CN" sz="1400" dirty="0">
                <a:solidFill>
                  <a:srgbClr val="FF0000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:  </a:t>
            </a:r>
            <a:r>
              <a:rPr lang="en-US" altLang="zh-CN" sz="1400" dirty="0">
                <a:solidFill>
                  <a:srgbClr val="FF0000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  <a:hlinkClick r:id="rId1" action="ppaction://hlinkfile"/>
              </a:rPr>
              <a:t>https://git.jufandev.com/architect/docs/blob/master/instruction/tml.md</a:t>
            </a:r>
            <a:endParaRPr lang="en-US" altLang="zh-CN" sz="1400" dirty="0">
              <a:solidFill>
                <a:srgbClr val="FF0000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753"/>
          <a:stretch>
            <a:fillRect/>
          </a:stretch>
        </p:blipFill>
        <p:spPr>
          <a:xfrm>
            <a:off x="1" y="0"/>
            <a:ext cx="5297714" cy="427219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477" b="-236"/>
          <a:stretch>
            <a:fillRect/>
          </a:stretch>
        </p:blipFill>
        <p:spPr>
          <a:xfrm rot="5400000">
            <a:off x="320675" y="2689225"/>
            <a:ext cx="3848100" cy="4489450"/>
          </a:xfrm>
          <a:prstGeom prst="rect">
            <a:avLst/>
          </a:prstGeom>
        </p:spPr>
      </p:pic>
      <p:sp>
        <p:nvSpPr>
          <p:cNvPr id="16" name="TextBox 71"/>
          <p:cNvSpPr txBox="1"/>
          <p:nvPr/>
        </p:nvSpPr>
        <p:spPr>
          <a:xfrm>
            <a:off x="7289165" y="5661660"/>
            <a:ext cx="47771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 dirty="0">
                <a:gradFill>
                  <a:gsLst>
                    <a:gs pos="0">
                      <a:srgbClr val="17C0D4"/>
                    </a:gs>
                    <a:gs pos="100000">
                      <a:srgbClr val="345692"/>
                    </a:gs>
                  </a:gsLst>
                  <a:lin ang="5400000" scaled="1"/>
                </a:gradFill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rPr>
              <a:t>https://github.com/geercode</a:t>
            </a:r>
            <a:endParaRPr lang="en-US" altLang="zh-CN" sz="1200" dirty="0">
              <a:gradFill>
                <a:gsLst>
                  <a:gs pos="0">
                    <a:srgbClr val="17C0D4"/>
                  </a:gs>
                  <a:gs pos="100000">
                    <a:srgbClr val="345692"/>
                  </a:gs>
                </a:gsLst>
                <a:lin ang="5400000" scaled="1"/>
              </a:gradFill>
              <a:latin typeface="Arial" panose="020B0604020202020204"/>
              <a:ea typeface="微软雅黑" panose="020B0503020204020204" pitchFamily="34" charset="-122"/>
              <a:cs typeface="+mn-ea"/>
              <a:sym typeface="Arial" panose="020B0604020202020204"/>
            </a:endParaRPr>
          </a:p>
          <a:p>
            <a:pPr algn="l"/>
            <a:r>
              <a:rPr lang="en-US" altLang="zh-CN" sz="1200" dirty="0">
                <a:gradFill>
                  <a:gsLst>
                    <a:gs pos="0">
                      <a:srgbClr val="17C0D4"/>
                    </a:gs>
                    <a:gs pos="100000">
                      <a:srgbClr val="345692"/>
                    </a:gs>
                  </a:gsLst>
                  <a:lin ang="5400000" scaled="1"/>
                </a:gradFill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rPr>
              <a:t>huifumanlove@hotmail.com</a:t>
            </a:r>
            <a:endParaRPr lang="en-US" altLang="zh-CN" sz="1200" dirty="0">
              <a:gradFill>
                <a:gsLst>
                  <a:gs pos="0">
                    <a:srgbClr val="17C0D4"/>
                  </a:gs>
                  <a:gs pos="100000">
                    <a:srgbClr val="345692"/>
                  </a:gs>
                </a:gsLst>
                <a:lin ang="5400000" scaled="1"/>
              </a:gradFill>
              <a:latin typeface="Arial" panose="020B0604020202020204"/>
              <a:ea typeface="微软雅黑" panose="020B0503020204020204" pitchFamily="34" charset="-122"/>
              <a:cs typeface="+mn-ea"/>
              <a:sym typeface="Arial" panose="020B0604020202020204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531610" y="3321685"/>
            <a:ext cx="2502535" cy="748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4265" b="1" spc="400" dirty="0">
                <a:gradFill>
                  <a:gsLst>
                    <a:gs pos="0">
                      <a:srgbClr val="17C0D4"/>
                    </a:gs>
                    <a:gs pos="100000">
                      <a:srgbClr val="345692"/>
                    </a:gs>
                  </a:gsLst>
                  <a:lin ang="5400000" scaled="1"/>
                </a:gradFill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rPr>
              <a:t>感谢</a:t>
            </a:r>
            <a:endParaRPr lang="zh-CN" altLang="en-US" sz="4265" b="1" spc="400" dirty="0">
              <a:gradFill>
                <a:gsLst>
                  <a:gs pos="0">
                    <a:srgbClr val="17C0D4"/>
                  </a:gs>
                  <a:gs pos="100000">
                    <a:srgbClr val="345692"/>
                  </a:gs>
                </a:gsLst>
                <a:lin ang="5400000" scaled="1"/>
              </a:gradFill>
              <a:latin typeface="Arial" panose="020B0604020202020204"/>
              <a:ea typeface="微软雅黑" panose="020B0503020204020204" pitchFamily="34" charset="-122"/>
              <a:cs typeface="+mn-ea"/>
              <a:sym typeface="Arial" panose="020B0604020202020204"/>
            </a:endParaRPr>
          </a:p>
        </p:txBody>
      </p:sp>
      <p:sp>
        <p:nvSpPr>
          <p:cNvPr id="18" name="TextBox 84"/>
          <p:cNvSpPr txBox="1"/>
          <p:nvPr/>
        </p:nvSpPr>
        <p:spPr>
          <a:xfrm>
            <a:off x="4375056" y="4611220"/>
            <a:ext cx="4231062" cy="316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65" dirty="0">
                <a:gradFill>
                  <a:gsLst>
                    <a:gs pos="0">
                      <a:srgbClr val="17C0D4"/>
                    </a:gs>
                    <a:gs pos="100000">
                      <a:srgbClr val="345692"/>
                    </a:gs>
                  </a:gsLst>
                  <a:lin ang="5400000" scaled="1"/>
                </a:gradFill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rPr>
              <a:t>汇报时间：</a:t>
            </a:r>
            <a:r>
              <a:rPr lang="en-US" altLang="zh-CN" sz="1465" dirty="0" smtClean="0">
                <a:gradFill>
                  <a:gsLst>
                    <a:gs pos="0">
                      <a:srgbClr val="17C0D4"/>
                    </a:gs>
                    <a:gs pos="100000">
                      <a:srgbClr val="345692"/>
                    </a:gs>
                  </a:gsLst>
                  <a:lin ang="5400000" scaled="1"/>
                </a:gradFill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rPr>
              <a:t>2019</a:t>
            </a:r>
            <a:r>
              <a:rPr lang="zh-CN" altLang="en-US" sz="1465" dirty="0" smtClean="0">
                <a:gradFill>
                  <a:gsLst>
                    <a:gs pos="0">
                      <a:srgbClr val="17C0D4"/>
                    </a:gs>
                    <a:gs pos="100000">
                      <a:srgbClr val="345692"/>
                    </a:gs>
                  </a:gsLst>
                  <a:lin ang="5400000" scaled="1"/>
                </a:gradFill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rPr>
              <a:t>年</a:t>
            </a:r>
            <a:r>
              <a:rPr lang="en-US" altLang="zh-CN" sz="1465" dirty="0" smtClean="0">
                <a:gradFill>
                  <a:gsLst>
                    <a:gs pos="0">
                      <a:srgbClr val="17C0D4"/>
                    </a:gs>
                    <a:gs pos="100000">
                      <a:srgbClr val="345692"/>
                    </a:gs>
                  </a:gsLst>
                  <a:lin ang="5400000" scaled="1"/>
                </a:gradFill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rPr>
              <a:t>3</a:t>
            </a:r>
            <a:r>
              <a:rPr lang="zh-CN" altLang="en-US" sz="1465" dirty="0" smtClean="0">
                <a:gradFill>
                  <a:gsLst>
                    <a:gs pos="0">
                      <a:srgbClr val="17C0D4"/>
                    </a:gs>
                    <a:gs pos="100000">
                      <a:srgbClr val="345692"/>
                    </a:gs>
                  </a:gsLst>
                  <a:lin ang="5400000" scaled="1"/>
                </a:gradFill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rPr>
              <a:t>月      </a:t>
            </a:r>
            <a:r>
              <a:rPr lang="zh-CN" altLang="en-US" sz="1465" dirty="0">
                <a:gradFill>
                  <a:gsLst>
                    <a:gs pos="0">
                      <a:srgbClr val="17C0D4"/>
                    </a:gs>
                    <a:gs pos="100000">
                      <a:srgbClr val="345692"/>
                    </a:gs>
                  </a:gsLst>
                  <a:lin ang="5400000" scaled="1"/>
                </a:gradFill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rPr>
              <a:t>汇报人</a:t>
            </a:r>
            <a:r>
              <a:rPr lang="zh-CN" altLang="en-US" sz="1465" dirty="0" smtClean="0">
                <a:gradFill>
                  <a:gsLst>
                    <a:gs pos="0">
                      <a:srgbClr val="17C0D4"/>
                    </a:gs>
                    <a:gs pos="100000">
                      <a:srgbClr val="345692"/>
                    </a:gs>
                  </a:gsLst>
                  <a:lin ang="5400000" scaled="1"/>
                </a:gradFill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rPr>
              <a:t>：</a:t>
            </a:r>
            <a:r>
              <a:rPr lang="en-US" altLang="zh-CN" sz="1465" dirty="0" smtClean="0">
                <a:gradFill>
                  <a:gsLst>
                    <a:gs pos="0">
                      <a:srgbClr val="17C0D4"/>
                    </a:gs>
                    <a:gs pos="100000">
                      <a:srgbClr val="345692"/>
                    </a:gs>
                  </a:gsLst>
                  <a:lin ang="5400000" scaled="1"/>
                </a:gradFill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rPr>
              <a:t>geercode</a:t>
            </a:r>
            <a:endParaRPr lang="en-US" altLang="zh-CN" sz="1465" dirty="0" smtClean="0">
              <a:gradFill>
                <a:gsLst>
                  <a:gs pos="0">
                    <a:srgbClr val="17C0D4"/>
                  </a:gs>
                  <a:gs pos="100000">
                    <a:srgbClr val="345692"/>
                  </a:gs>
                </a:gsLst>
                <a:lin ang="5400000" scaled="1"/>
              </a:gradFill>
              <a:latin typeface="Arial" panose="020B0604020202020204"/>
              <a:ea typeface="微软雅黑" panose="020B0503020204020204" pitchFamily="34" charset="-122"/>
              <a:cs typeface="+mn-ea"/>
              <a:sym typeface="Arial" panose="020B0604020202020204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237865" y="2319020"/>
            <a:ext cx="8828405" cy="768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4400" b="1" spc="400" dirty="0" smtClean="0">
                <a:gradFill>
                  <a:gsLst>
                    <a:gs pos="0">
                      <a:srgbClr val="17C0D4"/>
                    </a:gs>
                    <a:gs pos="100000">
                      <a:srgbClr val="345692"/>
                    </a:gs>
                  </a:gsLst>
                  <a:lin ang="5400000" scaled="1"/>
                </a:gradFill>
                <a:latin typeface="Arial" panose="020B0604020202020204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/>
              </a:rPr>
              <a:t>Thank you for listening</a:t>
            </a:r>
            <a:endParaRPr lang="zh-CN" altLang="en-US" sz="4400" b="1" spc="400" dirty="0">
              <a:gradFill>
                <a:gsLst>
                  <a:gs pos="0">
                    <a:srgbClr val="17C0D4"/>
                  </a:gs>
                  <a:gs pos="100000">
                    <a:srgbClr val="345692"/>
                  </a:gs>
                </a:gsLst>
                <a:lin ang="5400000" scaled="1"/>
              </a:gradFill>
              <a:latin typeface="Arial" panose="020B0604020202020204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606116" y="2411195"/>
            <a:ext cx="6192760" cy="1043736"/>
            <a:chOff x="4954587" y="1808397"/>
            <a:chExt cx="4644570" cy="782802"/>
          </a:xfrm>
        </p:grpSpPr>
        <p:sp>
          <p:nvSpPr>
            <p:cNvPr id="3" name="TextBox 71"/>
            <p:cNvSpPr txBox="1"/>
            <p:nvPr/>
          </p:nvSpPr>
          <p:spPr>
            <a:xfrm>
              <a:off x="6494420" y="2301639"/>
              <a:ext cx="1203960" cy="2895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600" dirty="0">
                  <a:latin typeface="Arial" panose="020B0604020202020204"/>
                  <a:ea typeface="微软雅黑" panose="020B0503020204020204" pitchFamily="34" charset="-122"/>
                  <a:cs typeface="+mn-ea"/>
                  <a:sym typeface="Arial" panose="020B0604020202020204"/>
                </a:rPr>
                <a:t>微服务时代监控</a:t>
              </a:r>
              <a:endParaRPr lang="zh-CN" altLang="en-US" sz="1600" dirty="0"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4954587" y="1808397"/>
              <a:ext cx="4644570" cy="5610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4265" b="1" spc="400" dirty="0">
                  <a:solidFill>
                    <a:srgbClr val="333333"/>
                  </a:solidFill>
                  <a:latin typeface="Arial" panose="020B0604020202020204"/>
                  <a:ea typeface="微软雅黑" panose="020B0503020204020204" pitchFamily="34" charset="-122"/>
                  <a:cs typeface="+mn-ea"/>
                  <a:sym typeface="Arial" panose="020B0604020202020204"/>
                </a:rPr>
                <a:t>基本概念</a:t>
              </a:r>
              <a:endParaRPr lang="zh-CN" altLang="en-US" sz="4265" b="1" spc="400" dirty="0">
                <a:solidFill>
                  <a:srgbClr val="333333"/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102784" y="14818"/>
            <a:ext cx="5198533" cy="6858001"/>
            <a:chOff x="827088" y="11113"/>
            <a:chExt cx="3898900" cy="5143501"/>
          </a:xfrm>
        </p:grpSpPr>
        <p:sp>
          <p:nvSpPr>
            <p:cNvPr id="6" name="AutoShape 50"/>
            <p:cNvSpPr>
              <a:spLocks noChangeAspect="1" noChangeArrowheads="1" noTextEdit="1"/>
            </p:cNvSpPr>
            <p:nvPr/>
          </p:nvSpPr>
          <p:spPr bwMode="auto">
            <a:xfrm>
              <a:off x="827088" y="11113"/>
              <a:ext cx="3898900" cy="514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7" name="Freeform 52"/>
            <p:cNvSpPr/>
            <p:nvPr/>
          </p:nvSpPr>
          <p:spPr bwMode="auto">
            <a:xfrm>
              <a:off x="1055688" y="1230313"/>
              <a:ext cx="1646238" cy="1646238"/>
            </a:xfrm>
            <a:custGeom>
              <a:avLst/>
              <a:gdLst>
                <a:gd name="T0" fmla="*/ 1037 w 1037"/>
                <a:gd name="T1" fmla="*/ 519 h 1037"/>
                <a:gd name="T2" fmla="*/ 518 w 1037"/>
                <a:gd name="T3" fmla="*/ 1037 h 1037"/>
                <a:gd name="T4" fmla="*/ 0 w 1037"/>
                <a:gd name="T5" fmla="*/ 519 h 1037"/>
                <a:gd name="T6" fmla="*/ 518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8" y="1037"/>
                  </a:lnTo>
                  <a:lnTo>
                    <a:pt x="0" y="519"/>
                  </a:lnTo>
                  <a:lnTo>
                    <a:pt x="518" y="0"/>
                  </a:lnTo>
                  <a:lnTo>
                    <a:pt x="1037" y="519"/>
                  </a:lnTo>
                  <a:close/>
                </a:path>
              </a:pathLst>
            </a:custGeom>
            <a:gradFill>
              <a:gsLst>
                <a:gs pos="100000">
                  <a:srgbClr val="345692"/>
                </a:gs>
                <a:gs pos="0">
                  <a:srgbClr val="17C0D4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8" name="Freeform 53"/>
            <p:cNvSpPr/>
            <p:nvPr/>
          </p:nvSpPr>
          <p:spPr bwMode="auto">
            <a:xfrm>
              <a:off x="1055688" y="1230313"/>
              <a:ext cx="1646238" cy="1646238"/>
            </a:xfrm>
            <a:custGeom>
              <a:avLst/>
              <a:gdLst>
                <a:gd name="T0" fmla="*/ 1037 w 1037"/>
                <a:gd name="T1" fmla="*/ 519 h 1037"/>
                <a:gd name="T2" fmla="*/ 518 w 1037"/>
                <a:gd name="T3" fmla="*/ 1037 h 1037"/>
                <a:gd name="T4" fmla="*/ 0 w 1037"/>
                <a:gd name="T5" fmla="*/ 519 h 1037"/>
                <a:gd name="T6" fmla="*/ 518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8" y="1037"/>
                  </a:lnTo>
                  <a:lnTo>
                    <a:pt x="0" y="519"/>
                  </a:lnTo>
                  <a:lnTo>
                    <a:pt x="518" y="0"/>
                  </a:lnTo>
                  <a:lnTo>
                    <a:pt x="1037" y="51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9" name="Freeform 54"/>
            <p:cNvSpPr/>
            <p:nvPr/>
          </p:nvSpPr>
          <p:spPr bwMode="auto">
            <a:xfrm>
              <a:off x="1878013" y="406401"/>
              <a:ext cx="1646238" cy="1646238"/>
            </a:xfrm>
            <a:custGeom>
              <a:avLst/>
              <a:gdLst>
                <a:gd name="T0" fmla="*/ 1037 w 1037"/>
                <a:gd name="T1" fmla="*/ 519 h 1037"/>
                <a:gd name="T2" fmla="*/ 519 w 1037"/>
                <a:gd name="T3" fmla="*/ 1037 h 1037"/>
                <a:gd name="T4" fmla="*/ 0 w 1037"/>
                <a:gd name="T5" fmla="*/ 519 h 1037"/>
                <a:gd name="T6" fmla="*/ 519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9" y="1037"/>
                  </a:lnTo>
                  <a:lnTo>
                    <a:pt x="0" y="519"/>
                  </a:lnTo>
                  <a:lnTo>
                    <a:pt x="519" y="0"/>
                  </a:lnTo>
                  <a:lnTo>
                    <a:pt x="1037" y="519"/>
                  </a:lnTo>
                  <a:close/>
                </a:path>
              </a:pathLst>
            </a:custGeom>
            <a:gradFill>
              <a:gsLst>
                <a:gs pos="100000">
                  <a:srgbClr val="345692"/>
                </a:gs>
                <a:gs pos="0">
                  <a:srgbClr val="17C0D4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10" name="Freeform 55"/>
            <p:cNvSpPr/>
            <p:nvPr/>
          </p:nvSpPr>
          <p:spPr bwMode="auto">
            <a:xfrm>
              <a:off x="1878013" y="406401"/>
              <a:ext cx="1646238" cy="1646238"/>
            </a:xfrm>
            <a:custGeom>
              <a:avLst/>
              <a:gdLst>
                <a:gd name="T0" fmla="*/ 1037 w 1037"/>
                <a:gd name="T1" fmla="*/ 519 h 1037"/>
                <a:gd name="T2" fmla="*/ 519 w 1037"/>
                <a:gd name="T3" fmla="*/ 1037 h 1037"/>
                <a:gd name="T4" fmla="*/ 0 w 1037"/>
                <a:gd name="T5" fmla="*/ 519 h 1037"/>
                <a:gd name="T6" fmla="*/ 519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9" y="1037"/>
                  </a:lnTo>
                  <a:lnTo>
                    <a:pt x="0" y="519"/>
                  </a:lnTo>
                  <a:lnTo>
                    <a:pt x="519" y="0"/>
                  </a:lnTo>
                  <a:lnTo>
                    <a:pt x="1037" y="51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11" name="Freeform 56"/>
            <p:cNvSpPr/>
            <p:nvPr/>
          </p:nvSpPr>
          <p:spPr bwMode="auto">
            <a:xfrm>
              <a:off x="923926" y="476251"/>
              <a:ext cx="962025" cy="962025"/>
            </a:xfrm>
            <a:custGeom>
              <a:avLst/>
              <a:gdLst>
                <a:gd name="T0" fmla="*/ 606 w 606"/>
                <a:gd name="T1" fmla="*/ 303 h 606"/>
                <a:gd name="T2" fmla="*/ 303 w 606"/>
                <a:gd name="T3" fmla="*/ 606 h 606"/>
                <a:gd name="T4" fmla="*/ 0 w 606"/>
                <a:gd name="T5" fmla="*/ 303 h 606"/>
                <a:gd name="T6" fmla="*/ 303 w 606"/>
                <a:gd name="T7" fmla="*/ 0 h 606"/>
                <a:gd name="T8" fmla="*/ 606 w 606"/>
                <a:gd name="T9" fmla="*/ 303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6" h="606">
                  <a:moveTo>
                    <a:pt x="606" y="303"/>
                  </a:moveTo>
                  <a:lnTo>
                    <a:pt x="303" y="606"/>
                  </a:lnTo>
                  <a:lnTo>
                    <a:pt x="0" y="303"/>
                  </a:lnTo>
                  <a:lnTo>
                    <a:pt x="303" y="0"/>
                  </a:lnTo>
                  <a:lnTo>
                    <a:pt x="606" y="303"/>
                  </a:lnTo>
                  <a:close/>
                </a:path>
              </a:pathLst>
            </a:custGeom>
            <a:gradFill>
              <a:gsLst>
                <a:gs pos="100000">
                  <a:srgbClr val="345692"/>
                </a:gs>
                <a:gs pos="0">
                  <a:srgbClr val="17C0D4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12" name="Freeform 57"/>
            <p:cNvSpPr/>
            <p:nvPr/>
          </p:nvSpPr>
          <p:spPr bwMode="auto">
            <a:xfrm>
              <a:off x="923926" y="476251"/>
              <a:ext cx="962025" cy="962025"/>
            </a:xfrm>
            <a:custGeom>
              <a:avLst/>
              <a:gdLst>
                <a:gd name="T0" fmla="*/ 606 w 606"/>
                <a:gd name="T1" fmla="*/ 303 h 606"/>
                <a:gd name="T2" fmla="*/ 303 w 606"/>
                <a:gd name="T3" fmla="*/ 606 h 606"/>
                <a:gd name="T4" fmla="*/ 0 w 606"/>
                <a:gd name="T5" fmla="*/ 303 h 606"/>
                <a:gd name="T6" fmla="*/ 303 w 606"/>
                <a:gd name="T7" fmla="*/ 0 h 606"/>
                <a:gd name="T8" fmla="*/ 606 w 606"/>
                <a:gd name="T9" fmla="*/ 303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6" h="606">
                  <a:moveTo>
                    <a:pt x="606" y="303"/>
                  </a:moveTo>
                  <a:lnTo>
                    <a:pt x="303" y="606"/>
                  </a:lnTo>
                  <a:lnTo>
                    <a:pt x="0" y="303"/>
                  </a:lnTo>
                  <a:lnTo>
                    <a:pt x="303" y="0"/>
                  </a:lnTo>
                  <a:lnTo>
                    <a:pt x="606" y="30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13" name="Freeform 58"/>
            <p:cNvSpPr/>
            <p:nvPr/>
          </p:nvSpPr>
          <p:spPr bwMode="auto">
            <a:xfrm>
              <a:off x="1878013" y="2054226"/>
              <a:ext cx="1646238" cy="1644650"/>
            </a:xfrm>
            <a:custGeom>
              <a:avLst/>
              <a:gdLst>
                <a:gd name="T0" fmla="*/ 1037 w 1037"/>
                <a:gd name="T1" fmla="*/ 518 h 1036"/>
                <a:gd name="T2" fmla="*/ 519 w 1037"/>
                <a:gd name="T3" fmla="*/ 1036 h 1036"/>
                <a:gd name="T4" fmla="*/ 0 w 1037"/>
                <a:gd name="T5" fmla="*/ 518 h 1036"/>
                <a:gd name="T6" fmla="*/ 519 w 1037"/>
                <a:gd name="T7" fmla="*/ 0 h 1036"/>
                <a:gd name="T8" fmla="*/ 1037 w 1037"/>
                <a:gd name="T9" fmla="*/ 518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6">
                  <a:moveTo>
                    <a:pt x="1037" y="518"/>
                  </a:moveTo>
                  <a:lnTo>
                    <a:pt x="519" y="1036"/>
                  </a:lnTo>
                  <a:lnTo>
                    <a:pt x="0" y="518"/>
                  </a:lnTo>
                  <a:lnTo>
                    <a:pt x="519" y="0"/>
                  </a:lnTo>
                  <a:lnTo>
                    <a:pt x="1037" y="518"/>
                  </a:lnTo>
                  <a:close/>
                </a:path>
              </a:pathLst>
            </a:custGeom>
            <a:gradFill>
              <a:gsLst>
                <a:gs pos="100000">
                  <a:srgbClr val="345692"/>
                </a:gs>
                <a:gs pos="0">
                  <a:srgbClr val="17C0D4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14" name="Freeform 59"/>
            <p:cNvSpPr/>
            <p:nvPr/>
          </p:nvSpPr>
          <p:spPr bwMode="auto">
            <a:xfrm>
              <a:off x="1878013" y="2054226"/>
              <a:ext cx="1646238" cy="1644650"/>
            </a:xfrm>
            <a:custGeom>
              <a:avLst/>
              <a:gdLst>
                <a:gd name="T0" fmla="*/ 1037 w 1037"/>
                <a:gd name="T1" fmla="*/ 518 h 1036"/>
                <a:gd name="T2" fmla="*/ 519 w 1037"/>
                <a:gd name="T3" fmla="*/ 1036 h 1036"/>
                <a:gd name="T4" fmla="*/ 0 w 1037"/>
                <a:gd name="T5" fmla="*/ 518 h 1036"/>
                <a:gd name="T6" fmla="*/ 519 w 1037"/>
                <a:gd name="T7" fmla="*/ 0 h 1036"/>
                <a:gd name="T8" fmla="*/ 1037 w 1037"/>
                <a:gd name="T9" fmla="*/ 518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6">
                  <a:moveTo>
                    <a:pt x="1037" y="518"/>
                  </a:moveTo>
                  <a:lnTo>
                    <a:pt x="519" y="1036"/>
                  </a:lnTo>
                  <a:lnTo>
                    <a:pt x="0" y="518"/>
                  </a:lnTo>
                  <a:lnTo>
                    <a:pt x="519" y="0"/>
                  </a:lnTo>
                  <a:lnTo>
                    <a:pt x="1037" y="51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15" name="Freeform 60"/>
            <p:cNvSpPr/>
            <p:nvPr/>
          </p:nvSpPr>
          <p:spPr bwMode="auto">
            <a:xfrm>
              <a:off x="2011363" y="3421063"/>
              <a:ext cx="646113" cy="646113"/>
            </a:xfrm>
            <a:custGeom>
              <a:avLst/>
              <a:gdLst>
                <a:gd name="T0" fmla="*/ 407 w 407"/>
                <a:gd name="T1" fmla="*/ 203 h 407"/>
                <a:gd name="T2" fmla="*/ 203 w 407"/>
                <a:gd name="T3" fmla="*/ 407 h 407"/>
                <a:gd name="T4" fmla="*/ 0 w 407"/>
                <a:gd name="T5" fmla="*/ 203 h 407"/>
                <a:gd name="T6" fmla="*/ 203 w 407"/>
                <a:gd name="T7" fmla="*/ 0 h 407"/>
                <a:gd name="T8" fmla="*/ 407 w 407"/>
                <a:gd name="T9" fmla="*/ 203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7" h="407">
                  <a:moveTo>
                    <a:pt x="407" y="203"/>
                  </a:moveTo>
                  <a:lnTo>
                    <a:pt x="203" y="407"/>
                  </a:lnTo>
                  <a:lnTo>
                    <a:pt x="0" y="203"/>
                  </a:lnTo>
                  <a:lnTo>
                    <a:pt x="203" y="0"/>
                  </a:lnTo>
                  <a:lnTo>
                    <a:pt x="407" y="203"/>
                  </a:lnTo>
                  <a:close/>
                </a:path>
              </a:pathLst>
            </a:custGeom>
            <a:gradFill>
              <a:gsLst>
                <a:gs pos="100000">
                  <a:srgbClr val="345692"/>
                </a:gs>
                <a:gs pos="0">
                  <a:srgbClr val="17C0D4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16" name="Freeform 61"/>
            <p:cNvSpPr>
              <a:spLocks noEditPoints="1"/>
            </p:cNvSpPr>
            <p:nvPr/>
          </p:nvSpPr>
          <p:spPr bwMode="auto">
            <a:xfrm>
              <a:off x="2884488" y="11113"/>
              <a:ext cx="1839913" cy="3322638"/>
            </a:xfrm>
            <a:custGeom>
              <a:avLst/>
              <a:gdLst>
                <a:gd name="T0" fmla="*/ 4 w 1159"/>
                <a:gd name="T1" fmla="*/ 1166 h 2093"/>
                <a:gd name="T2" fmla="*/ 0 w 1159"/>
                <a:gd name="T3" fmla="*/ 1171 h 2093"/>
                <a:gd name="T4" fmla="*/ 921 w 1159"/>
                <a:gd name="T5" fmla="*/ 2093 h 2093"/>
                <a:gd name="T6" fmla="*/ 1159 w 1159"/>
                <a:gd name="T7" fmla="*/ 1855 h 2093"/>
                <a:gd name="T8" fmla="*/ 1159 w 1159"/>
                <a:gd name="T9" fmla="*/ 1846 h 2093"/>
                <a:gd name="T10" fmla="*/ 921 w 1159"/>
                <a:gd name="T11" fmla="*/ 2084 h 2093"/>
                <a:gd name="T12" fmla="*/ 4 w 1159"/>
                <a:gd name="T13" fmla="*/ 1166 h 2093"/>
                <a:gd name="T14" fmla="*/ 478 w 1159"/>
                <a:gd name="T15" fmla="*/ 0 h 2093"/>
                <a:gd name="T16" fmla="*/ 469 w 1159"/>
                <a:gd name="T17" fmla="*/ 0 h 2093"/>
                <a:gd name="T18" fmla="*/ 52 w 1159"/>
                <a:gd name="T19" fmla="*/ 417 h 2093"/>
                <a:gd name="T20" fmla="*/ 56 w 1159"/>
                <a:gd name="T21" fmla="*/ 421 h 2093"/>
                <a:gd name="T22" fmla="*/ 478 w 1159"/>
                <a:gd name="T23" fmla="*/ 0 h 20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59" h="2093">
                  <a:moveTo>
                    <a:pt x="4" y="1166"/>
                  </a:moveTo>
                  <a:lnTo>
                    <a:pt x="0" y="1171"/>
                  </a:lnTo>
                  <a:lnTo>
                    <a:pt x="921" y="2093"/>
                  </a:lnTo>
                  <a:lnTo>
                    <a:pt x="1159" y="1855"/>
                  </a:lnTo>
                  <a:lnTo>
                    <a:pt x="1159" y="1846"/>
                  </a:lnTo>
                  <a:lnTo>
                    <a:pt x="921" y="2084"/>
                  </a:lnTo>
                  <a:lnTo>
                    <a:pt x="4" y="1166"/>
                  </a:lnTo>
                  <a:close/>
                  <a:moveTo>
                    <a:pt x="478" y="0"/>
                  </a:moveTo>
                  <a:lnTo>
                    <a:pt x="469" y="0"/>
                  </a:lnTo>
                  <a:lnTo>
                    <a:pt x="52" y="417"/>
                  </a:lnTo>
                  <a:lnTo>
                    <a:pt x="56" y="421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rgbClr val="99DD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17" name="Freeform 62"/>
            <p:cNvSpPr>
              <a:spLocks noEditPoints="1"/>
            </p:cNvSpPr>
            <p:nvPr/>
          </p:nvSpPr>
          <p:spPr bwMode="auto">
            <a:xfrm>
              <a:off x="2884488" y="11113"/>
              <a:ext cx="1839913" cy="3322638"/>
            </a:xfrm>
            <a:custGeom>
              <a:avLst/>
              <a:gdLst>
                <a:gd name="T0" fmla="*/ 4 w 1159"/>
                <a:gd name="T1" fmla="*/ 1166 h 2093"/>
                <a:gd name="T2" fmla="*/ 0 w 1159"/>
                <a:gd name="T3" fmla="*/ 1171 h 2093"/>
                <a:gd name="T4" fmla="*/ 921 w 1159"/>
                <a:gd name="T5" fmla="*/ 2093 h 2093"/>
                <a:gd name="T6" fmla="*/ 1159 w 1159"/>
                <a:gd name="T7" fmla="*/ 1855 h 2093"/>
                <a:gd name="T8" fmla="*/ 1159 w 1159"/>
                <a:gd name="T9" fmla="*/ 1846 h 2093"/>
                <a:gd name="T10" fmla="*/ 921 w 1159"/>
                <a:gd name="T11" fmla="*/ 2084 h 2093"/>
                <a:gd name="T12" fmla="*/ 4 w 1159"/>
                <a:gd name="T13" fmla="*/ 1166 h 2093"/>
                <a:gd name="T14" fmla="*/ 478 w 1159"/>
                <a:gd name="T15" fmla="*/ 0 h 2093"/>
                <a:gd name="T16" fmla="*/ 469 w 1159"/>
                <a:gd name="T17" fmla="*/ 0 h 2093"/>
                <a:gd name="T18" fmla="*/ 52 w 1159"/>
                <a:gd name="T19" fmla="*/ 417 h 2093"/>
                <a:gd name="T20" fmla="*/ 56 w 1159"/>
                <a:gd name="T21" fmla="*/ 421 h 2093"/>
                <a:gd name="T22" fmla="*/ 478 w 1159"/>
                <a:gd name="T23" fmla="*/ 0 h 20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59" h="2093">
                  <a:moveTo>
                    <a:pt x="4" y="1166"/>
                  </a:moveTo>
                  <a:lnTo>
                    <a:pt x="0" y="1171"/>
                  </a:lnTo>
                  <a:lnTo>
                    <a:pt x="921" y="2093"/>
                  </a:lnTo>
                  <a:lnTo>
                    <a:pt x="1159" y="1855"/>
                  </a:lnTo>
                  <a:lnTo>
                    <a:pt x="1159" y="1846"/>
                  </a:lnTo>
                  <a:lnTo>
                    <a:pt x="921" y="2084"/>
                  </a:lnTo>
                  <a:lnTo>
                    <a:pt x="4" y="1166"/>
                  </a:lnTo>
                  <a:moveTo>
                    <a:pt x="478" y="0"/>
                  </a:moveTo>
                  <a:lnTo>
                    <a:pt x="469" y="0"/>
                  </a:lnTo>
                  <a:lnTo>
                    <a:pt x="52" y="417"/>
                  </a:lnTo>
                  <a:lnTo>
                    <a:pt x="56" y="421"/>
                  </a:lnTo>
                  <a:lnTo>
                    <a:pt x="47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18" name="Freeform 63"/>
            <p:cNvSpPr/>
            <p:nvPr/>
          </p:nvSpPr>
          <p:spPr bwMode="auto">
            <a:xfrm>
              <a:off x="2327276" y="673101"/>
              <a:ext cx="646113" cy="1196975"/>
            </a:xfrm>
            <a:custGeom>
              <a:avLst/>
              <a:gdLst>
                <a:gd name="T0" fmla="*/ 403 w 407"/>
                <a:gd name="T1" fmla="*/ 0 h 754"/>
                <a:gd name="T2" fmla="*/ 2 w 407"/>
                <a:gd name="T3" fmla="*/ 401 h 754"/>
                <a:gd name="T4" fmla="*/ 0 w 407"/>
                <a:gd name="T5" fmla="*/ 403 h 754"/>
                <a:gd name="T6" fmla="*/ 351 w 407"/>
                <a:gd name="T7" fmla="*/ 754 h 754"/>
                <a:gd name="T8" fmla="*/ 355 w 407"/>
                <a:gd name="T9" fmla="*/ 749 h 754"/>
                <a:gd name="T10" fmla="*/ 9 w 407"/>
                <a:gd name="T11" fmla="*/ 403 h 754"/>
                <a:gd name="T12" fmla="*/ 407 w 407"/>
                <a:gd name="T13" fmla="*/ 4 h 754"/>
                <a:gd name="T14" fmla="*/ 403 w 407"/>
                <a:gd name="T15" fmla="*/ 0 h 7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7" h="754">
                  <a:moveTo>
                    <a:pt x="403" y="0"/>
                  </a:moveTo>
                  <a:lnTo>
                    <a:pt x="2" y="401"/>
                  </a:lnTo>
                  <a:lnTo>
                    <a:pt x="0" y="403"/>
                  </a:lnTo>
                  <a:lnTo>
                    <a:pt x="351" y="754"/>
                  </a:lnTo>
                  <a:lnTo>
                    <a:pt x="355" y="749"/>
                  </a:lnTo>
                  <a:lnTo>
                    <a:pt x="9" y="403"/>
                  </a:lnTo>
                  <a:lnTo>
                    <a:pt x="407" y="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19" name="Freeform 64"/>
            <p:cNvSpPr/>
            <p:nvPr/>
          </p:nvSpPr>
          <p:spPr bwMode="auto">
            <a:xfrm>
              <a:off x="2327276" y="673101"/>
              <a:ext cx="646113" cy="1196975"/>
            </a:xfrm>
            <a:custGeom>
              <a:avLst/>
              <a:gdLst>
                <a:gd name="T0" fmla="*/ 403 w 407"/>
                <a:gd name="T1" fmla="*/ 0 h 754"/>
                <a:gd name="T2" fmla="*/ 2 w 407"/>
                <a:gd name="T3" fmla="*/ 401 h 754"/>
                <a:gd name="T4" fmla="*/ 0 w 407"/>
                <a:gd name="T5" fmla="*/ 403 h 754"/>
                <a:gd name="T6" fmla="*/ 351 w 407"/>
                <a:gd name="T7" fmla="*/ 754 h 754"/>
                <a:gd name="T8" fmla="*/ 355 w 407"/>
                <a:gd name="T9" fmla="*/ 749 h 754"/>
                <a:gd name="T10" fmla="*/ 9 w 407"/>
                <a:gd name="T11" fmla="*/ 403 h 754"/>
                <a:gd name="T12" fmla="*/ 407 w 407"/>
                <a:gd name="T13" fmla="*/ 4 h 754"/>
                <a:gd name="T14" fmla="*/ 403 w 407"/>
                <a:gd name="T15" fmla="*/ 0 h 7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7" h="754">
                  <a:moveTo>
                    <a:pt x="403" y="0"/>
                  </a:moveTo>
                  <a:lnTo>
                    <a:pt x="2" y="401"/>
                  </a:lnTo>
                  <a:lnTo>
                    <a:pt x="0" y="403"/>
                  </a:lnTo>
                  <a:lnTo>
                    <a:pt x="351" y="754"/>
                  </a:lnTo>
                  <a:lnTo>
                    <a:pt x="355" y="749"/>
                  </a:lnTo>
                  <a:lnTo>
                    <a:pt x="9" y="403"/>
                  </a:lnTo>
                  <a:lnTo>
                    <a:pt x="407" y="4"/>
                  </a:lnTo>
                  <a:lnTo>
                    <a:pt x="40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20" name="Freeform 65"/>
            <p:cNvSpPr>
              <a:spLocks noEditPoints="1"/>
            </p:cNvSpPr>
            <p:nvPr/>
          </p:nvSpPr>
          <p:spPr bwMode="auto">
            <a:xfrm>
              <a:off x="827088" y="371476"/>
              <a:ext cx="2776538" cy="4783138"/>
            </a:xfrm>
            <a:custGeom>
              <a:avLst/>
              <a:gdLst>
                <a:gd name="T0" fmla="*/ 1638 w 1749"/>
                <a:gd name="T1" fmla="*/ 1639 h 3013"/>
                <a:gd name="T2" fmla="*/ 1634 w 1749"/>
                <a:gd name="T3" fmla="*/ 1643 h 3013"/>
                <a:gd name="T4" fmla="*/ 1740 w 1749"/>
                <a:gd name="T5" fmla="*/ 1749 h 3013"/>
                <a:gd name="T6" fmla="*/ 477 w 1749"/>
                <a:gd name="T7" fmla="*/ 3013 h 3013"/>
                <a:gd name="T8" fmla="*/ 486 w 1749"/>
                <a:gd name="T9" fmla="*/ 3013 h 3013"/>
                <a:gd name="T10" fmla="*/ 1749 w 1749"/>
                <a:gd name="T11" fmla="*/ 1749 h 3013"/>
                <a:gd name="T12" fmla="*/ 1638 w 1749"/>
                <a:gd name="T13" fmla="*/ 1639 h 3013"/>
                <a:gd name="T14" fmla="*/ 518 w 1749"/>
                <a:gd name="T15" fmla="*/ 518 h 3013"/>
                <a:gd name="T16" fmla="*/ 513 w 1749"/>
                <a:gd name="T17" fmla="*/ 523 h 3013"/>
                <a:gd name="T18" fmla="*/ 597 w 1749"/>
                <a:gd name="T19" fmla="*/ 606 h 3013"/>
                <a:gd name="T20" fmla="*/ 602 w 1749"/>
                <a:gd name="T21" fmla="*/ 602 h 3013"/>
                <a:gd name="T22" fmla="*/ 518 w 1749"/>
                <a:gd name="T23" fmla="*/ 518 h 3013"/>
                <a:gd name="T24" fmla="*/ 0 w 1749"/>
                <a:gd name="T25" fmla="*/ 0 h 3013"/>
                <a:gd name="T26" fmla="*/ 0 w 1749"/>
                <a:gd name="T27" fmla="*/ 0 h 3013"/>
                <a:gd name="T28" fmla="*/ 0 w 1749"/>
                <a:gd name="T29" fmla="*/ 9 h 3013"/>
                <a:gd name="T30" fmla="*/ 0 w 1749"/>
                <a:gd name="T31" fmla="*/ 9 h 3013"/>
                <a:gd name="T32" fmla="*/ 211 w 1749"/>
                <a:gd name="T33" fmla="*/ 219 h 3013"/>
                <a:gd name="T34" fmla="*/ 215 w 1749"/>
                <a:gd name="T35" fmla="*/ 215 h 3013"/>
                <a:gd name="T36" fmla="*/ 3 w 1749"/>
                <a:gd name="T37" fmla="*/ 2 h 3013"/>
                <a:gd name="T38" fmla="*/ 0 w 1749"/>
                <a:gd name="T39" fmla="*/ 0 h 30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49" h="3013">
                  <a:moveTo>
                    <a:pt x="1638" y="1639"/>
                  </a:moveTo>
                  <a:lnTo>
                    <a:pt x="1634" y="1643"/>
                  </a:lnTo>
                  <a:lnTo>
                    <a:pt x="1740" y="1749"/>
                  </a:lnTo>
                  <a:lnTo>
                    <a:pt x="477" y="3013"/>
                  </a:lnTo>
                  <a:lnTo>
                    <a:pt x="486" y="3013"/>
                  </a:lnTo>
                  <a:lnTo>
                    <a:pt x="1749" y="1749"/>
                  </a:lnTo>
                  <a:lnTo>
                    <a:pt x="1638" y="1639"/>
                  </a:lnTo>
                  <a:close/>
                  <a:moveTo>
                    <a:pt x="518" y="518"/>
                  </a:moveTo>
                  <a:lnTo>
                    <a:pt x="513" y="523"/>
                  </a:lnTo>
                  <a:lnTo>
                    <a:pt x="597" y="606"/>
                  </a:lnTo>
                  <a:lnTo>
                    <a:pt x="602" y="602"/>
                  </a:lnTo>
                  <a:lnTo>
                    <a:pt x="518" y="518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211" y="219"/>
                  </a:lnTo>
                  <a:lnTo>
                    <a:pt x="215" y="215"/>
                  </a:lnTo>
                  <a:lnTo>
                    <a:pt x="3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DD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21" name="Freeform 66"/>
            <p:cNvSpPr>
              <a:spLocks noEditPoints="1"/>
            </p:cNvSpPr>
            <p:nvPr/>
          </p:nvSpPr>
          <p:spPr bwMode="auto">
            <a:xfrm>
              <a:off x="827088" y="371476"/>
              <a:ext cx="2776538" cy="4783138"/>
            </a:xfrm>
            <a:custGeom>
              <a:avLst/>
              <a:gdLst>
                <a:gd name="T0" fmla="*/ 1638 w 1749"/>
                <a:gd name="T1" fmla="*/ 1639 h 3013"/>
                <a:gd name="T2" fmla="*/ 1634 w 1749"/>
                <a:gd name="T3" fmla="*/ 1643 h 3013"/>
                <a:gd name="T4" fmla="*/ 1740 w 1749"/>
                <a:gd name="T5" fmla="*/ 1749 h 3013"/>
                <a:gd name="T6" fmla="*/ 477 w 1749"/>
                <a:gd name="T7" fmla="*/ 3013 h 3013"/>
                <a:gd name="T8" fmla="*/ 486 w 1749"/>
                <a:gd name="T9" fmla="*/ 3013 h 3013"/>
                <a:gd name="T10" fmla="*/ 1749 w 1749"/>
                <a:gd name="T11" fmla="*/ 1749 h 3013"/>
                <a:gd name="T12" fmla="*/ 1638 w 1749"/>
                <a:gd name="T13" fmla="*/ 1639 h 3013"/>
                <a:gd name="T14" fmla="*/ 518 w 1749"/>
                <a:gd name="T15" fmla="*/ 518 h 3013"/>
                <a:gd name="T16" fmla="*/ 513 w 1749"/>
                <a:gd name="T17" fmla="*/ 523 h 3013"/>
                <a:gd name="T18" fmla="*/ 597 w 1749"/>
                <a:gd name="T19" fmla="*/ 606 h 3013"/>
                <a:gd name="T20" fmla="*/ 602 w 1749"/>
                <a:gd name="T21" fmla="*/ 602 h 3013"/>
                <a:gd name="T22" fmla="*/ 518 w 1749"/>
                <a:gd name="T23" fmla="*/ 518 h 3013"/>
                <a:gd name="T24" fmla="*/ 0 w 1749"/>
                <a:gd name="T25" fmla="*/ 0 h 3013"/>
                <a:gd name="T26" fmla="*/ 0 w 1749"/>
                <a:gd name="T27" fmla="*/ 0 h 3013"/>
                <a:gd name="T28" fmla="*/ 0 w 1749"/>
                <a:gd name="T29" fmla="*/ 9 h 3013"/>
                <a:gd name="T30" fmla="*/ 0 w 1749"/>
                <a:gd name="T31" fmla="*/ 9 h 3013"/>
                <a:gd name="T32" fmla="*/ 211 w 1749"/>
                <a:gd name="T33" fmla="*/ 219 h 3013"/>
                <a:gd name="T34" fmla="*/ 215 w 1749"/>
                <a:gd name="T35" fmla="*/ 215 h 3013"/>
                <a:gd name="T36" fmla="*/ 3 w 1749"/>
                <a:gd name="T37" fmla="*/ 2 h 3013"/>
                <a:gd name="T38" fmla="*/ 0 w 1749"/>
                <a:gd name="T39" fmla="*/ 0 h 30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49" h="3013">
                  <a:moveTo>
                    <a:pt x="1638" y="1639"/>
                  </a:moveTo>
                  <a:lnTo>
                    <a:pt x="1634" y="1643"/>
                  </a:lnTo>
                  <a:lnTo>
                    <a:pt x="1740" y="1749"/>
                  </a:lnTo>
                  <a:lnTo>
                    <a:pt x="477" y="3013"/>
                  </a:lnTo>
                  <a:lnTo>
                    <a:pt x="486" y="3013"/>
                  </a:lnTo>
                  <a:lnTo>
                    <a:pt x="1749" y="1749"/>
                  </a:lnTo>
                  <a:lnTo>
                    <a:pt x="1638" y="1639"/>
                  </a:lnTo>
                  <a:moveTo>
                    <a:pt x="518" y="518"/>
                  </a:moveTo>
                  <a:lnTo>
                    <a:pt x="513" y="523"/>
                  </a:lnTo>
                  <a:lnTo>
                    <a:pt x="597" y="606"/>
                  </a:lnTo>
                  <a:lnTo>
                    <a:pt x="602" y="602"/>
                  </a:lnTo>
                  <a:lnTo>
                    <a:pt x="518" y="518"/>
                  </a:lnTo>
                  <a:moveTo>
                    <a:pt x="0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211" y="219"/>
                  </a:lnTo>
                  <a:lnTo>
                    <a:pt x="215" y="215"/>
                  </a:lnTo>
                  <a:lnTo>
                    <a:pt x="3" y="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22" name="Freeform 67"/>
            <p:cNvSpPr/>
            <p:nvPr/>
          </p:nvSpPr>
          <p:spPr bwMode="auto">
            <a:xfrm>
              <a:off x="1774826" y="1327151"/>
              <a:ext cx="830263" cy="830263"/>
            </a:xfrm>
            <a:custGeom>
              <a:avLst/>
              <a:gdLst>
                <a:gd name="T0" fmla="*/ 5 w 523"/>
                <a:gd name="T1" fmla="*/ 0 h 523"/>
                <a:gd name="T2" fmla="*/ 0 w 523"/>
                <a:gd name="T3" fmla="*/ 4 h 523"/>
                <a:gd name="T4" fmla="*/ 519 w 523"/>
                <a:gd name="T5" fmla="*/ 523 h 523"/>
                <a:gd name="T6" fmla="*/ 523 w 523"/>
                <a:gd name="T7" fmla="*/ 518 h 523"/>
                <a:gd name="T8" fmla="*/ 5 w 523"/>
                <a:gd name="T9" fmla="*/ 0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3" h="523">
                  <a:moveTo>
                    <a:pt x="5" y="0"/>
                  </a:moveTo>
                  <a:lnTo>
                    <a:pt x="0" y="4"/>
                  </a:lnTo>
                  <a:lnTo>
                    <a:pt x="519" y="523"/>
                  </a:lnTo>
                  <a:lnTo>
                    <a:pt x="523" y="518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80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23" name="Freeform 68"/>
            <p:cNvSpPr/>
            <p:nvPr/>
          </p:nvSpPr>
          <p:spPr bwMode="auto">
            <a:xfrm>
              <a:off x="1774826" y="1327151"/>
              <a:ext cx="830263" cy="830263"/>
            </a:xfrm>
            <a:custGeom>
              <a:avLst/>
              <a:gdLst>
                <a:gd name="T0" fmla="*/ 5 w 523"/>
                <a:gd name="T1" fmla="*/ 0 h 523"/>
                <a:gd name="T2" fmla="*/ 0 w 523"/>
                <a:gd name="T3" fmla="*/ 4 h 523"/>
                <a:gd name="T4" fmla="*/ 519 w 523"/>
                <a:gd name="T5" fmla="*/ 523 h 523"/>
                <a:gd name="T6" fmla="*/ 523 w 523"/>
                <a:gd name="T7" fmla="*/ 518 h 523"/>
                <a:gd name="T8" fmla="*/ 5 w 523"/>
                <a:gd name="T9" fmla="*/ 0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3" h="523">
                  <a:moveTo>
                    <a:pt x="5" y="0"/>
                  </a:moveTo>
                  <a:lnTo>
                    <a:pt x="0" y="4"/>
                  </a:lnTo>
                  <a:lnTo>
                    <a:pt x="519" y="523"/>
                  </a:lnTo>
                  <a:lnTo>
                    <a:pt x="523" y="518"/>
                  </a:ln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24" name="Freeform 69"/>
            <p:cNvSpPr/>
            <p:nvPr/>
          </p:nvSpPr>
          <p:spPr bwMode="auto">
            <a:xfrm>
              <a:off x="1162051" y="712788"/>
              <a:ext cx="487363" cy="488950"/>
            </a:xfrm>
            <a:custGeom>
              <a:avLst/>
              <a:gdLst>
                <a:gd name="T0" fmla="*/ 4 w 307"/>
                <a:gd name="T1" fmla="*/ 0 h 308"/>
                <a:gd name="T2" fmla="*/ 0 w 307"/>
                <a:gd name="T3" fmla="*/ 4 h 308"/>
                <a:gd name="T4" fmla="*/ 302 w 307"/>
                <a:gd name="T5" fmla="*/ 308 h 308"/>
                <a:gd name="T6" fmla="*/ 307 w 307"/>
                <a:gd name="T7" fmla="*/ 303 h 308"/>
                <a:gd name="T8" fmla="*/ 4 w 307"/>
                <a:gd name="T9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7" h="308">
                  <a:moveTo>
                    <a:pt x="4" y="0"/>
                  </a:moveTo>
                  <a:lnTo>
                    <a:pt x="0" y="4"/>
                  </a:lnTo>
                  <a:lnTo>
                    <a:pt x="302" y="308"/>
                  </a:lnTo>
                  <a:lnTo>
                    <a:pt x="307" y="303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25" name="Freeform 70"/>
            <p:cNvSpPr/>
            <p:nvPr/>
          </p:nvSpPr>
          <p:spPr bwMode="auto">
            <a:xfrm>
              <a:off x="1162051" y="712788"/>
              <a:ext cx="487363" cy="488950"/>
            </a:xfrm>
            <a:custGeom>
              <a:avLst/>
              <a:gdLst>
                <a:gd name="T0" fmla="*/ 4 w 307"/>
                <a:gd name="T1" fmla="*/ 0 h 308"/>
                <a:gd name="T2" fmla="*/ 0 w 307"/>
                <a:gd name="T3" fmla="*/ 4 h 308"/>
                <a:gd name="T4" fmla="*/ 302 w 307"/>
                <a:gd name="T5" fmla="*/ 308 h 308"/>
                <a:gd name="T6" fmla="*/ 307 w 307"/>
                <a:gd name="T7" fmla="*/ 303 h 308"/>
                <a:gd name="T8" fmla="*/ 4 w 307"/>
                <a:gd name="T9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7" h="308">
                  <a:moveTo>
                    <a:pt x="4" y="0"/>
                  </a:moveTo>
                  <a:lnTo>
                    <a:pt x="0" y="4"/>
                  </a:lnTo>
                  <a:lnTo>
                    <a:pt x="302" y="308"/>
                  </a:lnTo>
                  <a:lnTo>
                    <a:pt x="307" y="303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26" name="Freeform 71"/>
            <p:cNvSpPr/>
            <p:nvPr/>
          </p:nvSpPr>
          <p:spPr bwMode="auto">
            <a:xfrm>
              <a:off x="2598738" y="2149476"/>
              <a:ext cx="828675" cy="830263"/>
            </a:xfrm>
            <a:custGeom>
              <a:avLst/>
              <a:gdLst>
                <a:gd name="T0" fmla="*/ 4 w 522"/>
                <a:gd name="T1" fmla="*/ 0 h 523"/>
                <a:gd name="T2" fmla="*/ 0 w 522"/>
                <a:gd name="T3" fmla="*/ 5 h 523"/>
                <a:gd name="T4" fmla="*/ 518 w 522"/>
                <a:gd name="T5" fmla="*/ 523 h 523"/>
                <a:gd name="T6" fmla="*/ 522 w 522"/>
                <a:gd name="T7" fmla="*/ 519 h 523"/>
                <a:gd name="T8" fmla="*/ 4 w 522"/>
                <a:gd name="T9" fmla="*/ 0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2" h="523">
                  <a:moveTo>
                    <a:pt x="4" y="0"/>
                  </a:moveTo>
                  <a:lnTo>
                    <a:pt x="0" y="5"/>
                  </a:lnTo>
                  <a:lnTo>
                    <a:pt x="518" y="523"/>
                  </a:lnTo>
                  <a:lnTo>
                    <a:pt x="522" y="519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9D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27" name="Freeform 72"/>
            <p:cNvSpPr/>
            <p:nvPr/>
          </p:nvSpPr>
          <p:spPr bwMode="auto">
            <a:xfrm>
              <a:off x="2598738" y="2149476"/>
              <a:ext cx="828675" cy="830263"/>
            </a:xfrm>
            <a:custGeom>
              <a:avLst/>
              <a:gdLst>
                <a:gd name="T0" fmla="*/ 4 w 522"/>
                <a:gd name="T1" fmla="*/ 0 h 523"/>
                <a:gd name="T2" fmla="*/ 0 w 522"/>
                <a:gd name="T3" fmla="*/ 5 h 523"/>
                <a:gd name="T4" fmla="*/ 518 w 522"/>
                <a:gd name="T5" fmla="*/ 523 h 523"/>
                <a:gd name="T6" fmla="*/ 522 w 522"/>
                <a:gd name="T7" fmla="*/ 519 h 523"/>
                <a:gd name="T8" fmla="*/ 4 w 522"/>
                <a:gd name="T9" fmla="*/ 0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2" h="523">
                  <a:moveTo>
                    <a:pt x="4" y="0"/>
                  </a:moveTo>
                  <a:lnTo>
                    <a:pt x="0" y="5"/>
                  </a:lnTo>
                  <a:lnTo>
                    <a:pt x="518" y="523"/>
                  </a:lnTo>
                  <a:lnTo>
                    <a:pt x="522" y="519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28" name="Freeform 73"/>
            <p:cNvSpPr/>
            <p:nvPr/>
          </p:nvSpPr>
          <p:spPr bwMode="auto">
            <a:xfrm>
              <a:off x="1492251" y="846138"/>
              <a:ext cx="2413000" cy="2414588"/>
            </a:xfrm>
            <a:custGeom>
              <a:avLst/>
              <a:gdLst>
                <a:gd name="T0" fmla="*/ 1520 w 1520"/>
                <a:gd name="T1" fmla="*/ 761 h 1521"/>
                <a:gd name="T2" fmla="*/ 760 w 1520"/>
                <a:gd name="T3" fmla="*/ 1521 h 1521"/>
                <a:gd name="T4" fmla="*/ 0 w 1520"/>
                <a:gd name="T5" fmla="*/ 761 h 1521"/>
                <a:gd name="T6" fmla="*/ 760 w 1520"/>
                <a:gd name="T7" fmla="*/ 0 h 1521"/>
                <a:gd name="T8" fmla="*/ 1520 w 1520"/>
                <a:gd name="T9" fmla="*/ 761 h 1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0" h="1521">
                  <a:moveTo>
                    <a:pt x="1520" y="761"/>
                  </a:moveTo>
                  <a:lnTo>
                    <a:pt x="760" y="1521"/>
                  </a:lnTo>
                  <a:lnTo>
                    <a:pt x="0" y="761"/>
                  </a:lnTo>
                  <a:lnTo>
                    <a:pt x="760" y="0"/>
                  </a:lnTo>
                  <a:lnTo>
                    <a:pt x="1520" y="7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29" name="Freeform 74"/>
            <p:cNvSpPr/>
            <p:nvPr/>
          </p:nvSpPr>
          <p:spPr bwMode="auto">
            <a:xfrm>
              <a:off x="3478213" y="2135188"/>
              <a:ext cx="1030288" cy="1028700"/>
            </a:xfrm>
            <a:custGeom>
              <a:avLst/>
              <a:gdLst>
                <a:gd name="T0" fmla="*/ 649 w 649"/>
                <a:gd name="T1" fmla="*/ 324 h 648"/>
                <a:gd name="T2" fmla="*/ 325 w 649"/>
                <a:gd name="T3" fmla="*/ 648 h 648"/>
                <a:gd name="T4" fmla="*/ 0 w 649"/>
                <a:gd name="T5" fmla="*/ 324 h 648"/>
                <a:gd name="T6" fmla="*/ 325 w 649"/>
                <a:gd name="T7" fmla="*/ 0 h 648"/>
                <a:gd name="T8" fmla="*/ 649 w 649"/>
                <a:gd name="T9" fmla="*/ 324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9" h="648">
                  <a:moveTo>
                    <a:pt x="649" y="324"/>
                  </a:moveTo>
                  <a:lnTo>
                    <a:pt x="325" y="648"/>
                  </a:lnTo>
                  <a:lnTo>
                    <a:pt x="0" y="324"/>
                  </a:lnTo>
                  <a:lnTo>
                    <a:pt x="325" y="0"/>
                  </a:lnTo>
                  <a:lnTo>
                    <a:pt x="649" y="324"/>
                  </a:lnTo>
                  <a:close/>
                </a:path>
              </a:pathLst>
            </a:custGeom>
            <a:gradFill>
              <a:gsLst>
                <a:gs pos="100000">
                  <a:srgbClr val="345692"/>
                </a:gs>
                <a:gs pos="0">
                  <a:srgbClr val="17C0D4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30" name="Freeform 74"/>
            <p:cNvSpPr/>
            <p:nvPr/>
          </p:nvSpPr>
          <p:spPr bwMode="auto">
            <a:xfrm>
              <a:off x="988214" y="2949729"/>
              <a:ext cx="1030288" cy="1028700"/>
            </a:xfrm>
            <a:custGeom>
              <a:avLst/>
              <a:gdLst>
                <a:gd name="T0" fmla="*/ 649 w 649"/>
                <a:gd name="T1" fmla="*/ 324 h 648"/>
                <a:gd name="T2" fmla="*/ 325 w 649"/>
                <a:gd name="T3" fmla="*/ 648 h 648"/>
                <a:gd name="T4" fmla="*/ 0 w 649"/>
                <a:gd name="T5" fmla="*/ 324 h 648"/>
                <a:gd name="T6" fmla="*/ 325 w 649"/>
                <a:gd name="T7" fmla="*/ 0 h 648"/>
                <a:gd name="T8" fmla="*/ 649 w 649"/>
                <a:gd name="T9" fmla="*/ 324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9" h="648">
                  <a:moveTo>
                    <a:pt x="649" y="324"/>
                  </a:moveTo>
                  <a:lnTo>
                    <a:pt x="325" y="648"/>
                  </a:lnTo>
                  <a:lnTo>
                    <a:pt x="0" y="324"/>
                  </a:lnTo>
                  <a:lnTo>
                    <a:pt x="325" y="0"/>
                  </a:lnTo>
                  <a:lnTo>
                    <a:pt x="649" y="324"/>
                  </a:lnTo>
                  <a:close/>
                </a:path>
              </a:pathLst>
            </a:custGeom>
            <a:gradFill>
              <a:gsLst>
                <a:gs pos="100000">
                  <a:srgbClr val="345692"/>
                </a:gs>
                <a:gs pos="0">
                  <a:srgbClr val="17C0D4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31" name="Freeform 74"/>
            <p:cNvSpPr/>
            <p:nvPr/>
          </p:nvSpPr>
          <p:spPr bwMode="auto">
            <a:xfrm>
              <a:off x="2455941" y="4322835"/>
              <a:ext cx="466336" cy="465617"/>
            </a:xfrm>
            <a:custGeom>
              <a:avLst/>
              <a:gdLst>
                <a:gd name="T0" fmla="*/ 649 w 649"/>
                <a:gd name="T1" fmla="*/ 324 h 648"/>
                <a:gd name="T2" fmla="*/ 325 w 649"/>
                <a:gd name="T3" fmla="*/ 648 h 648"/>
                <a:gd name="T4" fmla="*/ 0 w 649"/>
                <a:gd name="T5" fmla="*/ 324 h 648"/>
                <a:gd name="T6" fmla="*/ 325 w 649"/>
                <a:gd name="T7" fmla="*/ 0 h 648"/>
                <a:gd name="T8" fmla="*/ 649 w 649"/>
                <a:gd name="T9" fmla="*/ 324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9" h="648">
                  <a:moveTo>
                    <a:pt x="649" y="324"/>
                  </a:moveTo>
                  <a:lnTo>
                    <a:pt x="325" y="648"/>
                  </a:lnTo>
                  <a:lnTo>
                    <a:pt x="0" y="324"/>
                  </a:lnTo>
                  <a:lnTo>
                    <a:pt x="325" y="0"/>
                  </a:lnTo>
                  <a:lnTo>
                    <a:pt x="649" y="324"/>
                  </a:lnTo>
                  <a:close/>
                </a:path>
              </a:pathLst>
            </a:custGeom>
            <a:gradFill>
              <a:gsLst>
                <a:gs pos="100000">
                  <a:srgbClr val="345692"/>
                </a:gs>
                <a:gs pos="0">
                  <a:srgbClr val="17C0D4"/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1995489" y="1500308"/>
              <a:ext cx="1272056" cy="10849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zh-CN" sz="8800" b="1" spc="400" dirty="0">
                  <a:gradFill>
                    <a:gsLst>
                      <a:gs pos="100000">
                        <a:srgbClr val="345692"/>
                      </a:gs>
                      <a:gs pos="0">
                        <a:srgbClr val="17C0D4"/>
                      </a:gs>
                    </a:gsLst>
                    <a:lin ang="5400000" scaled="1"/>
                  </a:gradFill>
                  <a:latin typeface="Arial" panose="020B0604020202020204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/>
                </a:rPr>
                <a:t>01</a:t>
              </a:r>
              <a:endParaRPr lang="zh-CN" altLang="en-US" sz="8800" b="1" spc="400" dirty="0">
                <a:gradFill>
                  <a:gsLst>
                    <a:gs pos="100000">
                      <a:srgbClr val="345692"/>
                    </a:gs>
                    <a:gs pos="0">
                      <a:srgbClr val="17C0D4"/>
                    </a:gs>
                  </a:gsLst>
                  <a:lin ang="5400000" scaled="1"/>
                </a:gradFill>
                <a:latin typeface="Arial" panose="020B0604020202020204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矩形 87"/>
          <p:cNvSpPr/>
          <p:nvPr/>
        </p:nvSpPr>
        <p:spPr>
          <a:xfrm>
            <a:off x="8164195" y="0"/>
            <a:ext cx="4027805" cy="6858000"/>
          </a:xfrm>
          <a:prstGeom prst="rect">
            <a:avLst/>
          </a:prstGeom>
          <a:gradFill>
            <a:gsLst>
              <a:gs pos="100000">
                <a:srgbClr val="345692"/>
              </a:gs>
              <a:gs pos="0">
                <a:srgbClr val="17C0D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9655810" y="889635"/>
            <a:ext cx="22218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800" b="1" dirty="0" smtClean="0">
                <a:solidFill>
                  <a:srgbClr val="FFFFFF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可监控数据</a:t>
            </a:r>
            <a:endParaRPr lang="zh-CN" altLang="en-US" sz="2800" b="1" dirty="0" smtClean="0">
              <a:solidFill>
                <a:srgbClr val="FFFFFF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8525934" y="1319954"/>
            <a:ext cx="335178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smtClean="0">
                <a:solidFill>
                  <a:srgbClr val="FFFFFF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exported data</a:t>
            </a:r>
            <a:endParaRPr lang="en-US" sz="2800" dirty="0" smtClean="0">
              <a:solidFill>
                <a:srgbClr val="FFFFFF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8415020" y="1917065"/>
            <a:ext cx="3463290" cy="47790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200">
              <a:lnSpc>
                <a:spcPct val="120000"/>
              </a:lnSpc>
              <a:defRPr sz="1800"/>
            </a:pPr>
            <a:r>
              <a:rPr lang="en-US" altLang="zh-CN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Metrics: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度量</a:t>
            </a:r>
            <a:endParaRPr lang="zh-CN" altLang="en-US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defTabSz="1219200">
              <a:lnSpc>
                <a:spcPct val="120000"/>
              </a:lnSpc>
              <a:defRPr sz="1800"/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此类数据更聚焦于聚合数据与系统实时数据，传统监控多聚焦于此</a:t>
            </a:r>
            <a:endParaRPr lang="zh-CN" altLang="en-US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defTabSz="1219200">
              <a:lnSpc>
                <a:spcPct val="120000"/>
              </a:lnSpc>
              <a:defRPr sz="1800"/>
            </a:pPr>
            <a:r>
              <a:rPr lang="en-US" altLang="zh-CN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Logging: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日志</a:t>
            </a:r>
            <a:endParaRPr lang="zh-CN" altLang="en-US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defTabSz="1219200">
              <a:lnSpc>
                <a:spcPct val="120000"/>
              </a:lnSpc>
              <a:defRPr sz="1800"/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系统服务量级上升带来的系统权限审计、发布复杂、日志散落，降低了开发者对系统问题分析的精准度与速度</a:t>
            </a:r>
            <a:endParaRPr lang="zh-CN" altLang="en-US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defTabSz="1219200">
              <a:lnSpc>
                <a:spcPct val="120000"/>
              </a:lnSpc>
              <a:defRPr sz="1800"/>
            </a:pPr>
            <a:r>
              <a:rPr lang="en-US" altLang="zh-CN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Tracing: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追踪</a:t>
            </a:r>
            <a:endParaRPr lang="zh-CN" altLang="en-US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defTabSz="1219200">
              <a:lnSpc>
                <a:spcPct val="120000"/>
              </a:lnSpc>
              <a:defRPr sz="1800"/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系统架构复杂带来的网络拓扑结构复杂，请求量巨大，难以定位请求上下游之间的关系与性能，无法确定系统瓶颈与问题，微服务时代对这个问题已经有了一套完善的理论与收集技术</a:t>
            </a:r>
            <a:endParaRPr lang="zh-CN" altLang="en-US" sz="1400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defTabSz="1219200">
              <a:lnSpc>
                <a:spcPct val="120000"/>
              </a:lnSpc>
              <a:defRPr sz="1800"/>
            </a:pPr>
            <a:r>
              <a:rPr lang="en-US" altLang="zh-CN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Union: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三者集合</a:t>
            </a:r>
            <a:endParaRPr lang="zh-CN" altLang="en-US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defTabSz="1219200">
              <a:lnSpc>
                <a:spcPct val="120000"/>
              </a:lnSpc>
              <a:defRPr sz="1800"/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三种数据交集部分可以做出很多监控的规则与细节，从而达到一个对系统更好的控制、更实时的警报、更自定义的需求</a:t>
            </a:r>
            <a:endParaRPr lang="zh-CN" altLang="en-US" sz="1400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2240280" y="1885315"/>
            <a:ext cx="2223770" cy="222377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3644900" y="1259840"/>
            <a:ext cx="2223770" cy="222377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543300" y="2849245"/>
            <a:ext cx="2223770" cy="222377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338320" y="1453515"/>
            <a:ext cx="121666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Metrics</a:t>
            </a:r>
            <a:endParaRPr lang="en-US" altLang="zh-CN" sz="1400"/>
          </a:p>
          <a:p>
            <a:r>
              <a:rPr lang="en-US" altLang="zh-CN" sz="1200"/>
              <a:t>Aggregatable</a:t>
            </a:r>
            <a:endParaRPr lang="en-US" altLang="zh-CN" sz="1200"/>
          </a:p>
          <a:p>
            <a:r>
              <a:rPr lang="zh-CN" altLang="en-US" sz="1200"/>
              <a:t>度量</a:t>
            </a:r>
            <a:r>
              <a:rPr lang="en-US" altLang="zh-CN" sz="1200"/>
              <a:t>-</a:t>
            </a:r>
            <a:r>
              <a:rPr lang="zh-CN" altLang="en-US" sz="1200"/>
              <a:t>聚合</a:t>
            </a:r>
            <a:endParaRPr lang="zh-CN" altLang="en-US" sz="1200"/>
          </a:p>
        </p:txBody>
      </p:sp>
      <p:sp>
        <p:nvSpPr>
          <p:cNvPr id="7" name="文本框 6"/>
          <p:cNvSpPr txBox="1"/>
          <p:nvPr/>
        </p:nvSpPr>
        <p:spPr>
          <a:xfrm>
            <a:off x="2351405" y="2637155"/>
            <a:ext cx="126809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Tracing</a:t>
            </a:r>
            <a:endParaRPr lang="en-US" altLang="zh-CN"/>
          </a:p>
          <a:p>
            <a:r>
              <a:rPr lang="en-US" altLang="zh-CN" sz="1200"/>
              <a:t>Request scoped</a:t>
            </a:r>
            <a:endParaRPr lang="en-US" altLang="zh-CN" sz="1200"/>
          </a:p>
          <a:p>
            <a:r>
              <a:rPr lang="zh-CN" altLang="en-US" sz="1200"/>
              <a:t>追踪</a:t>
            </a:r>
            <a:r>
              <a:rPr lang="en-US" altLang="zh-CN" sz="1200"/>
              <a:t>-</a:t>
            </a:r>
            <a:r>
              <a:rPr lang="zh-CN" altLang="en-US" sz="1200"/>
              <a:t>请求</a:t>
            </a:r>
            <a:endParaRPr lang="zh-CN" altLang="en-US" sz="1200"/>
          </a:p>
        </p:txBody>
      </p:sp>
      <p:sp>
        <p:nvSpPr>
          <p:cNvPr id="8" name="文本框 7"/>
          <p:cNvSpPr txBox="1"/>
          <p:nvPr/>
        </p:nvSpPr>
        <p:spPr>
          <a:xfrm>
            <a:off x="4363720" y="3880485"/>
            <a:ext cx="114173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Logging</a:t>
            </a:r>
            <a:endParaRPr lang="en-US" altLang="zh-CN"/>
          </a:p>
          <a:p>
            <a:r>
              <a:rPr lang="en-US" altLang="zh-CN" sz="1200"/>
              <a:t>Events</a:t>
            </a:r>
            <a:endParaRPr lang="en-US" altLang="zh-CN" sz="1200"/>
          </a:p>
          <a:p>
            <a:r>
              <a:rPr lang="zh-CN" altLang="en-US" sz="1200"/>
              <a:t>日志</a:t>
            </a:r>
            <a:r>
              <a:rPr lang="en-US" altLang="zh-CN" sz="1200"/>
              <a:t>-</a:t>
            </a:r>
            <a:r>
              <a:rPr lang="zh-CN" altLang="en-US" sz="1200"/>
              <a:t>事件</a:t>
            </a:r>
            <a:endParaRPr lang="zh-CN" altLang="en-US" sz="1200"/>
          </a:p>
        </p:txBody>
      </p:sp>
      <p:cxnSp>
        <p:nvCxnSpPr>
          <p:cNvPr id="10" name="直接箭头连接符 9"/>
          <p:cNvCxnSpPr>
            <a:stCxn id="14" idx="2"/>
          </p:cNvCxnSpPr>
          <p:nvPr/>
        </p:nvCxnSpPr>
        <p:spPr>
          <a:xfrm>
            <a:off x="2581275" y="1258570"/>
            <a:ext cx="1459865" cy="13792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15" idx="1"/>
          </p:cNvCxnSpPr>
          <p:nvPr/>
        </p:nvCxnSpPr>
        <p:spPr>
          <a:xfrm flipH="1">
            <a:off x="4806315" y="3006090"/>
            <a:ext cx="1700530" cy="17716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17" idx="0"/>
          </p:cNvCxnSpPr>
          <p:nvPr/>
        </p:nvCxnSpPr>
        <p:spPr>
          <a:xfrm flipV="1">
            <a:off x="2630170" y="3583940"/>
            <a:ext cx="1308100" cy="14890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16" idx="0"/>
          </p:cNvCxnSpPr>
          <p:nvPr/>
        </p:nvCxnSpPr>
        <p:spPr>
          <a:xfrm flipH="1" flipV="1">
            <a:off x="4279265" y="3153410"/>
            <a:ext cx="2626995" cy="13830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618615" y="767080"/>
            <a:ext cx="192468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Request-scoped metrics</a:t>
            </a:r>
            <a:endParaRPr lang="en-US" altLang="zh-CN" sz="1400"/>
          </a:p>
          <a:p>
            <a:r>
              <a:rPr lang="zh-CN" altLang="en-US" sz="1200"/>
              <a:t>请求中的度量</a:t>
            </a:r>
            <a:endParaRPr lang="zh-CN" altLang="en-US" sz="1200"/>
          </a:p>
        </p:txBody>
      </p:sp>
      <p:sp>
        <p:nvSpPr>
          <p:cNvPr id="15" name="文本框 14"/>
          <p:cNvSpPr txBox="1"/>
          <p:nvPr/>
        </p:nvSpPr>
        <p:spPr>
          <a:xfrm>
            <a:off x="6506845" y="2560320"/>
            <a:ext cx="1657350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Aggregatable events</a:t>
            </a:r>
            <a:endParaRPr lang="en-US" altLang="zh-CN" sz="1400"/>
          </a:p>
          <a:p>
            <a:r>
              <a:rPr lang="zh-CN" altLang="en-US" sz="1200"/>
              <a:t>可聚合的事件</a:t>
            </a:r>
            <a:endParaRPr lang="en-US" altLang="zh-CN" sz="1400"/>
          </a:p>
          <a:p>
            <a:r>
              <a:rPr lang="en-US" altLang="zh-CN" sz="1400"/>
              <a:t>e.g. rollups</a:t>
            </a:r>
            <a:endParaRPr lang="en-US" altLang="zh-CN" sz="1400"/>
          </a:p>
          <a:p>
            <a:r>
              <a:rPr lang="zh-CN" altLang="en-US" sz="1200"/>
              <a:t>譬如汇总</a:t>
            </a:r>
            <a:endParaRPr lang="zh-CN" altLang="en-US" sz="1200"/>
          </a:p>
        </p:txBody>
      </p:sp>
      <p:sp>
        <p:nvSpPr>
          <p:cNvPr id="16" name="文本框 15"/>
          <p:cNvSpPr txBox="1"/>
          <p:nvPr/>
        </p:nvSpPr>
        <p:spPr>
          <a:xfrm>
            <a:off x="6001385" y="4536440"/>
            <a:ext cx="18097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Request-scoped,</a:t>
            </a:r>
            <a:endParaRPr lang="en-US" altLang="zh-CN" sz="1400"/>
          </a:p>
          <a:p>
            <a:r>
              <a:rPr lang="en-US" altLang="zh-CN" sz="1400"/>
              <a:t>aggregatable events</a:t>
            </a:r>
            <a:endParaRPr lang="en-US" altLang="zh-CN" sz="1400"/>
          </a:p>
          <a:p>
            <a:r>
              <a:rPr lang="zh-CN" altLang="en-US" sz="1200"/>
              <a:t>请求中可聚合的事件</a:t>
            </a:r>
            <a:endParaRPr lang="zh-CN" altLang="en-US" sz="1200"/>
          </a:p>
        </p:txBody>
      </p:sp>
      <p:sp>
        <p:nvSpPr>
          <p:cNvPr id="17" name="文本框 16"/>
          <p:cNvSpPr txBox="1"/>
          <p:nvPr/>
        </p:nvSpPr>
        <p:spPr>
          <a:xfrm>
            <a:off x="1640840" y="5073015"/>
            <a:ext cx="1978660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Request-scoped events</a:t>
            </a:r>
            <a:endParaRPr lang="en-US" altLang="zh-CN" sz="1400"/>
          </a:p>
          <a:p>
            <a:r>
              <a:rPr lang="zh-CN" altLang="en-US" sz="1200"/>
              <a:t>请求中的事件</a:t>
            </a:r>
            <a:endParaRPr lang="zh-CN" altLang="en-US" sz="1200"/>
          </a:p>
        </p:txBody>
      </p:sp>
      <p:cxnSp>
        <p:nvCxnSpPr>
          <p:cNvPr id="2" name="直接箭头连接符 1"/>
          <p:cNvCxnSpPr/>
          <p:nvPr/>
        </p:nvCxnSpPr>
        <p:spPr>
          <a:xfrm>
            <a:off x="1017270" y="1277620"/>
            <a:ext cx="0" cy="36690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425450" y="782320"/>
            <a:ext cx="12204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low volume</a:t>
            </a:r>
            <a:endParaRPr lang="en-US" altLang="zh-CN" sz="1400"/>
          </a:p>
          <a:p>
            <a:r>
              <a:rPr lang="zh-CN" altLang="en-US" sz="1400"/>
              <a:t>低量级</a:t>
            </a:r>
            <a:endParaRPr lang="zh-CN" altLang="en-US" sz="1400"/>
          </a:p>
        </p:txBody>
      </p:sp>
      <p:sp>
        <p:nvSpPr>
          <p:cNvPr id="18" name="文本框 17"/>
          <p:cNvSpPr txBox="1"/>
          <p:nvPr/>
        </p:nvSpPr>
        <p:spPr>
          <a:xfrm>
            <a:off x="466725" y="5049520"/>
            <a:ext cx="12007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high volume</a:t>
            </a:r>
            <a:endParaRPr lang="en-US" altLang="zh-CN" sz="1400"/>
          </a:p>
          <a:p>
            <a:r>
              <a:rPr lang="zh-CN" altLang="en-US" sz="1400"/>
              <a:t>高量级</a:t>
            </a:r>
            <a:endParaRPr lang="zh-CN" altLang="en-US"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矩形 87"/>
          <p:cNvSpPr/>
          <p:nvPr/>
        </p:nvSpPr>
        <p:spPr>
          <a:xfrm>
            <a:off x="8139430" y="0"/>
            <a:ext cx="4018915" cy="6858000"/>
          </a:xfrm>
          <a:prstGeom prst="rect">
            <a:avLst/>
          </a:prstGeom>
          <a:gradFill>
            <a:gsLst>
              <a:gs pos="100000">
                <a:srgbClr val="345692"/>
              </a:gs>
              <a:gs pos="0">
                <a:srgbClr val="17C0D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8482965" y="798195"/>
            <a:ext cx="33864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sz="2800" b="1" dirty="0" smtClean="0">
                <a:solidFill>
                  <a:srgbClr val="FFFFFF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表现形式</a:t>
            </a:r>
            <a:endParaRPr lang="zh-CN" altLang="en-US" sz="2800" b="1" dirty="0" smtClean="0">
              <a:solidFill>
                <a:srgbClr val="FFFFFF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8933815" y="1320165"/>
            <a:ext cx="29356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smtClean="0">
                <a:solidFill>
                  <a:srgbClr val="FFFFFF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representation </a:t>
            </a:r>
            <a:endParaRPr lang="en-US" sz="2800" dirty="0" smtClean="0">
              <a:solidFill>
                <a:srgbClr val="FFFFFF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8272780" y="2110105"/>
            <a:ext cx="3885565" cy="14198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200">
              <a:lnSpc>
                <a:spcPct val="120000"/>
              </a:lnSpc>
              <a:defRPr sz="1800"/>
            </a:pPr>
            <a:r>
              <a:rPr lang="zh-CN" altLang="en-US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计数器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:Counter</a:t>
            </a:r>
            <a:endParaRPr lang="zh-CN" altLang="en-US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defTabSz="1219200">
              <a:lnSpc>
                <a:spcPct val="120000"/>
              </a:lnSpc>
              <a:defRPr sz="1800"/>
            </a:pPr>
            <a:r>
              <a:rPr lang="zh-CN" altLang="en-US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计时器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:Timer</a:t>
            </a:r>
            <a:endParaRPr lang="zh-CN" altLang="en-US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defTabSz="1219200">
              <a:lnSpc>
                <a:spcPct val="120000"/>
              </a:lnSpc>
              <a:defRPr sz="1800"/>
            </a:pPr>
            <a:r>
              <a:rPr lang="zh-CN" altLang="en-US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直方图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:Histogram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、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Summary</a:t>
            </a:r>
            <a:endParaRPr lang="zh-CN" altLang="en-US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defTabSz="1219200">
              <a:lnSpc>
                <a:spcPct val="120000"/>
              </a:lnSpc>
              <a:defRPr sz="1800"/>
            </a:pPr>
            <a:r>
              <a:rPr lang="zh-CN" altLang="en-US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仪表盘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:Gauge</a:t>
            </a:r>
            <a:endParaRPr lang="zh-CN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507365" y="890905"/>
            <a:ext cx="35115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404040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Metrics</a:t>
            </a:r>
            <a:endParaRPr lang="en-US" altLang="zh-CN" sz="2800" b="1" dirty="0" smtClean="0">
              <a:solidFill>
                <a:srgbClr val="404040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507365" y="1514475"/>
            <a:ext cx="70745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gradFill>
                  <a:gsLst>
                    <a:gs pos="100000">
                      <a:srgbClr val="345692"/>
                    </a:gs>
                    <a:gs pos="0">
                      <a:srgbClr val="17C0D4"/>
                    </a:gs>
                  </a:gsLst>
                  <a:lin ang="5400000" scaled="1"/>
                </a:gra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度量</a:t>
            </a:r>
            <a:endParaRPr lang="zh-CN" altLang="en-US" sz="2800" dirty="0" smtClean="0">
              <a:gradFill>
                <a:gsLst>
                  <a:gs pos="100000">
                    <a:srgbClr val="345692"/>
                  </a:gs>
                  <a:gs pos="0">
                    <a:srgbClr val="17C0D4"/>
                  </a:gs>
                </a:gsLst>
                <a:lin ang="5400000" scaled="1"/>
              </a:gra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481965" y="2285365"/>
            <a:ext cx="6582410" cy="3080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200">
              <a:lnSpc>
                <a:spcPct val="120000"/>
              </a:lnSpc>
              <a:defRPr sz="1800"/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网关层级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: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defTabSz="1219200">
              <a:lnSpc>
                <a:spcPct val="120000"/>
              </a:lnSpc>
              <a:defRPr sz="1800"/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外部请求量、请求状态、响应时间、接口统计等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defTabSz="1219200">
              <a:lnSpc>
                <a:spcPct val="120000"/>
              </a:lnSpc>
              <a:defRPr sz="1800"/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系统层级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: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defTabSz="1219200">
              <a:lnSpc>
                <a:spcPct val="120000"/>
              </a:lnSpc>
              <a:defRPr sz="1800"/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操作系统、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CPU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、内存、硬盘、连接、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IO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、进程等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defTabSz="1219200">
              <a:lnSpc>
                <a:spcPct val="120000"/>
              </a:lnSpc>
              <a:defRPr sz="1800"/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服务层级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: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defTabSz="1219200">
              <a:lnSpc>
                <a:spcPct val="120000"/>
              </a:lnSpc>
              <a:defRPr sz="1800"/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版本、实例个数、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IP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、端口、日志等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defTabSz="1219200">
              <a:lnSpc>
                <a:spcPct val="120000"/>
              </a:lnSpc>
              <a:defRPr sz="1800"/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应用层级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: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defTabSz="1219200">
              <a:lnSpc>
                <a:spcPct val="120000"/>
              </a:lnSpc>
              <a:defRPr sz="1800"/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启动时间、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JVM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、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tomcat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、线程、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GC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、缓存、缓冲、连接、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sql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、类加载、堆栈、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mapping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、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http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传输、日志、异常、业务统计等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矩形 87"/>
          <p:cNvSpPr/>
          <p:nvPr/>
        </p:nvSpPr>
        <p:spPr>
          <a:xfrm>
            <a:off x="8139430" y="0"/>
            <a:ext cx="4018915" cy="6858000"/>
          </a:xfrm>
          <a:prstGeom prst="rect">
            <a:avLst/>
          </a:prstGeom>
          <a:gradFill>
            <a:gsLst>
              <a:gs pos="100000">
                <a:srgbClr val="345692"/>
              </a:gs>
              <a:gs pos="0">
                <a:srgbClr val="17C0D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8482965" y="798195"/>
            <a:ext cx="33864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sz="2800" b="1" dirty="0" smtClean="0">
                <a:solidFill>
                  <a:srgbClr val="FFFFFF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采集模式</a:t>
            </a:r>
            <a:endParaRPr lang="zh-CN" altLang="en-US" sz="2800" b="1" dirty="0" smtClean="0">
              <a:solidFill>
                <a:srgbClr val="FFFFFF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8933815" y="1320165"/>
            <a:ext cx="29356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smtClean="0">
                <a:solidFill>
                  <a:srgbClr val="FFFFFF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collecting mode</a:t>
            </a:r>
            <a:endParaRPr lang="en-US" sz="2800" dirty="0" smtClean="0">
              <a:solidFill>
                <a:srgbClr val="FFFFFF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8272780" y="2110105"/>
            <a:ext cx="3885565" cy="2748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200">
              <a:lnSpc>
                <a:spcPct val="120000"/>
              </a:lnSpc>
              <a:defRPr sz="1800"/>
            </a:pPr>
            <a:r>
              <a:rPr lang="en-US" altLang="zh-CN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sniffer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、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probe(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探针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)</a:t>
            </a:r>
            <a:endParaRPr lang="en-US" altLang="zh-CN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defTabSz="1219200">
              <a:lnSpc>
                <a:spcPct val="120000"/>
              </a:lnSpc>
              <a:defRPr sz="1800"/>
            </a:pPr>
            <a:r>
              <a:rPr lang="zh-CN" altLang="en-US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利用语言跟系统支持的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hack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方式去采集数据</a:t>
            </a:r>
            <a:endParaRPr lang="en-US" altLang="zh-CN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defTabSz="1219200">
              <a:lnSpc>
                <a:spcPct val="120000"/>
              </a:lnSpc>
              <a:defRPr sz="1800"/>
            </a:pPr>
            <a:r>
              <a:rPr lang="en-US" altLang="zh-CN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reporter(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采集器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)</a:t>
            </a:r>
            <a:endParaRPr lang="en-US" altLang="zh-CN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defTabSz="1219200">
              <a:lnSpc>
                <a:spcPct val="120000"/>
              </a:lnSpc>
              <a:defRPr sz="1800"/>
            </a:pPr>
            <a:r>
              <a:rPr lang="zh-CN" altLang="en-US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文件采集器、流采集器</a:t>
            </a:r>
            <a:endParaRPr lang="en-US" altLang="zh-CN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defTabSz="1219200">
              <a:lnSpc>
                <a:spcPct val="120000"/>
              </a:lnSpc>
              <a:defRPr sz="1800"/>
            </a:pPr>
            <a:r>
              <a:rPr lang="en-US" altLang="zh-CN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instrument(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采集工具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)</a:t>
            </a:r>
            <a:endParaRPr lang="en-US" altLang="zh-CN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defTabSz="1219200">
              <a:lnSpc>
                <a:spcPct val="120000"/>
              </a:lnSpc>
              <a:defRPr sz="1800"/>
            </a:pPr>
            <a:r>
              <a:rPr lang="zh-CN" altLang="en-US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对各类语言植入采集组件去采集数据</a:t>
            </a:r>
            <a:endParaRPr lang="en-US" altLang="zh-CN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defTabSz="1219200">
              <a:lnSpc>
                <a:spcPct val="120000"/>
              </a:lnSpc>
              <a:defRPr sz="1800"/>
            </a:pPr>
            <a:endParaRPr lang="zh-CN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507365" y="890905"/>
            <a:ext cx="35115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404040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Logging</a:t>
            </a:r>
            <a:endParaRPr lang="en-US" altLang="zh-CN" sz="2800" b="1" dirty="0" smtClean="0">
              <a:solidFill>
                <a:srgbClr val="404040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507365" y="1514475"/>
            <a:ext cx="70745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gradFill>
                  <a:gsLst>
                    <a:gs pos="100000">
                      <a:srgbClr val="345692"/>
                    </a:gs>
                    <a:gs pos="0">
                      <a:srgbClr val="17C0D4"/>
                    </a:gs>
                  </a:gsLst>
                  <a:lin ang="5400000" scaled="1"/>
                </a:gra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日志</a:t>
            </a:r>
            <a:endParaRPr lang="zh-CN" altLang="en-US" sz="2800" dirty="0" smtClean="0">
              <a:gradFill>
                <a:gsLst>
                  <a:gs pos="100000">
                    <a:srgbClr val="345692"/>
                  </a:gs>
                  <a:gs pos="0">
                    <a:srgbClr val="17C0D4"/>
                  </a:gs>
                </a:gsLst>
                <a:lin ang="5400000" scaled="1"/>
              </a:gra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481965" y="2285365"/>
            <a:ext cx="6582410" cy="2084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200">
              <a:lnSpc>
                <a:spcPct val="120000"/>
              </a:lnSpc>
              <a:defRPr sz="1800"/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系统层级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: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defTabSz="1219200">
              <a:lnSpc>
                <a:spcPct val="120000"/>
              </a:lnSpc>
              <a:defRPr sz="1800"/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access_log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defTabSz="1219200">
              <a:lnSpc>
                <a:spcPct val="120000"/>
              </a:lnSpc>
              <a:defRPr sz="1800"/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中间件层级：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defTabSz="1219200">
              <a:lnSpc>
                <a:spcPct val="120000"/>
              </a:lnSpc>
              <a:defRPr sz="1800"/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nginx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，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kafka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，自建的其他组件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defTabSz="1219200">
              <a:lnSpc>
                <a:spcPct val="120000"/>
              </a:lnSpc>
              <a:defRPr sz="1800"/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应用层级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: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defTabSz="1219200">
              <a:lnSpc>
                <a:spcPct val="120000"/>
              </a:lnSpc>
              <a:defRPr sz="1800"/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k8s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、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java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、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go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、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nodjs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日志分等级全量收集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矩形 87"/>
          <p:cNvSpPr/>
          <p:nvPr/>
        </p:nvSpPr>
        <p:spPr>
          <a:xfrm>
            <a:off x="8139430" y="0"/>
            <a:ext cx="4018915" cy="6858000"/>
          </a:xfrm>
          <a:prstGeom prst="rect">
            <a:avLst/>
          </a:prstGeom>
          <a:gradFill>
            <a:gsLst>
              <a:gs pos="100000">
                <a:srgbClr val="345692"/>
              </a:gs>
              <a:gs pos="0">
                <a:srgbClr val="17C0D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8482965" y="798195"/>
            <a:ext cx="33864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800" b="1" dirty="0" smtClean="0">
                <a:solidFill>
                  <a:srgbClr val="FFFFFF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基本概念</a:t>
            </a:r>
            <a:endParaRPr lang="zh-CN" altLang="en-US" sz="2800" b="1" dirty="0" smtClean="0">
              <a:solidFill>
                <a:srgbClr val="FFFFFF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8724900" y="1320165"/>
            <a:ext cx="31445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smtClean="0">
                <a:solidFill>
                  <a:srgbClr val="FFFFFF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basic conceptions</a:t>
            </a:r>
            <a:endParaRPr lang="en-US" sz="2800" dirty="0" smtClean="0">
              <a:solidFill>
                <a:srgbClr val="FFFFFF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8272780" y="2110105"/>
            <a:ext cx="3885565" cy="4408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200">
              <a:lnSpc>
                <a:spcPct val="120000"/>
              </a:lnSpc>
              <a:defRPr sz="1800"/>
            </a:pPr>
            <a:r>
              <a:rPr lang="zh-CN" altLang="en-US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追踪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DAG</a:t>
            </a:r>
            <a:endParaRPr lang="en-US" altLang="zh-CN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defTabSz="1219200">
              <a:lnSpc>
                <a:spcPct val="120000"/>
              </a:lnSpc>
              <a:defRPr sz="1800"/>
            </a:pPr>
            <a:r>
              <a:rPr lang="en-US" altLang="zh-CN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trace: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一次追踪</a:t>
            </a:r>
            <a:endParaRPr lang="en-US" altLang="zh-CN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defTabSz="1219200">
              <a:lnSpc>
                <a:spcPct val="120000"/>
              </a:lnSpc>
              <a:defRPr sz="1800"/>
            </a:pPr>
            <a:r>
              <a:rPr lang="en-US" altLang="zh-CN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span: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一次请求</a:t>
            </a:r>
            <a:endParaRPr lang="en-US" altLang="zh-CN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defTabSz="1219200">
              <a:lnSpc>
                <a:spcPct val="120000"/>
              </a:lnSpc>
              <a:defRPr sz="1800"/>
            </a:pPr>
            <a:endParaRPr lang="en-US" altLang="zh-CN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defTabSz="1219200">
              <a:lnSpc>
                <a:spcPct val="120000"/>
              </a:lnSpc>
              <a:defRPr sz="1800"/>
            </a:pPr>
            <a:r>
              <a:rPr lang="zh-CN" altLang="en-US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协议</a:t>
            </a:r>
            <a:endParaRPr lang="zh-CN" altLang="en-US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defTabSz="1219200">
              <a:lnSpc>
                <a:spcPct val="120000"/>
              </a:lnSpc>
              <a:defRPr sz="1800"/>
            </a:pPr>
            <a:r>
              <a:rPr lang="zh-CN" altLang="en-US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针对不同的协议有不同的适配</a:t>
            </a:r>
            <a:endParaRPr lang="zh-CN" altLang="en-US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defTabSz="1219200">
              <a:lnSpc>
                <a:spcPct val="120000"/>
              </a:lnSpc>
              <a:defRPr sz="1800"/>
            </a:pPr>
            <a:r>
              <a:rPr lang="en-US" altLang="zh-CN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http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是使用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header</a:t>
            </a:r>
            <a:endParaRPr lang="en-US" altLang="zh-CN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defTabSz="1219200">
              <a:lnSpc>
                <a:spcPct val="120000"/>
              </a:lnSpc>
              <a:defRPr sz="1800"/>
            </a:pPr>
            <a:r>
              <a:rPr lang="en-US" altLang="zh-CN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dubbo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是使用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attachment</a:t>
            </a:r>
            <a:endParaRPr lang="zh-CN" altLang="en-US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defTabSz="1219200">
              <a:lnSpc>
                <a:spcPct val="120000"/>
              </a:lnSpc>
              <a:defRPr sz="1800"/>
            </a:pPr>
            <a:endParaRPr lang="zh-CN" altLang="en-US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defTabSz="1219200">
              <a:lnSpc>
                <a:spcPct val="120000"/>
              </a:lnSpc>
              <a:defRPr sz="1800"/>
            </a:pPr>
            <a:r>
              <a:rPr lang="zh-CN" altLang="en-US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透传</a:t>
            </a:r>
            <a:endParaRPr lang="zh-CN" altLang="en-US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defTabSz="1219200">
              <a:lnSpc>
                <a:spcPct val="120000"/>
              </a:lnSpc>
              <a:defRPr sz="1800"/>
            </a:pPr>
            <a:r>
              <a:rPr lang="en-US" altLang="zh-CN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baggage: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携带数据</a:t>
            </a:r>
            <a:endParaRPr lang="en-US" altLang="zh-CN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defTabSz="1219200">
              <a:lnSpc>
                <a:spcPct val="120000"/>
              </a:lnSpc>
              <a:defRPr sz="1800"/>
            </a:pPr>
            <a:r>
              <a:rPr lang="en-US" altLang="zh-CN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propagation: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传播</a:t>
            </a:r>
            <a:endParaRPr lang="zh-CN" altLang="en-US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defTabSz="1219200">
              <a:lnSpc>
                <a:spcPct val="120000"/>
              </a:lnSpc>
              <a:defRPr sz="1800"/>
            </a:pPr>
            <a:r>
              <a:rPr lang="en-US" altLang="zh-CN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tag: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标签</a:t>
            </a:r>
            <a:endParaRPr lang="zh-CN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507365" y="890905"/>
            <a:ext cx="35115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404040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Tracing</a:t>
            </a:r>
            <a:endParaRPr lang="en-US" altLang="zh-CN" sz="2800" b="1" dirty="0" smtClean="0">
              <a:solidFill>
                <a:srgbClr val="404040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507365" y="1514475"/>
            <a:ext cx="70745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gradFill>
                  <a:gsLst>
                    <a:gs pos="100000">
                      <a:srgbClr val="345692"/>
                    </a:gs>
                    <a:gs pos="0">
                      <a:srgbClr val="17C0D4"/>
                    </a:gs>
                  </a:gsLst>
                  <a:lin ang="5400000" scaled="1"/>
                </a:gra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追踪</a:t>
            </a:r>
            <a:endParaRPr lang="zh-CN" altLang="en-US" sz="2800" dirty="0" smtClean="0">
              <a:gradFill>
                <a:gsLst>
                  <a:gs pos="100000">
                    <a:srgbClr val="345692"/>
                  </a:gs>
                  <a:gs pos="0">
                    <a:srgbClr val="17C0D4"/>
                  </a:gs>
                </a:gsLst>
                <a:lin ang="5400000" scaled="1"/>
              </a:gra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pic>
        <p:nvPicPr>
          <p:cNvPr id="2" name="图片 1" descr="trace说明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7365" y="2084070"/>
            <a:ext cx="7272020" cy="31229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矩形 87"/>
          <p:cNvSpPr/>
          <p:nvPr/>
        </p:nvSpPr>
        <p:spPr>
          <a:xfrm>
            <a:off x="8139430" y="0"/>
            <a:ext cx="4018915" cy="6858000"/>
          </a:xfrm>
          <a:prstGeom prst="rect">
            <a:avLst/>
          </a:prstGeom>
          <a:gradFill>
            <a:gsLst>
              <a:gs pos="100000">
                <a:srgbClr val="345692"/>
              </a:gs>
              <a:gs pos="0">
                <a:srgbClr val="17C0D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8482965" y="798195"/>
            <a:ext cx="33864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sz="2800" b="1" dirty="0" smtClean="0">
                <a:solidFill>
                  <a:srgbClr val="FFFFFF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监控报警定位</a:t>
            </a:r>
            <a:endParaRPr lang="zh-CN" altLang="en-US" sz="2800" b="1" dirty="0" smtClean="0">
              <a:solidFill>
                <a:srgbClr val="FFFFFF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8101330" y="1320165"/>
            <a:ext cx="39204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rgbClr val="FFFFFF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monitor &amp; alert &amp; locate</a:t>
            </a:r>
            <a:endParaRPr lang="en-US" sz="2400" dirty="0" smtClean="0">
              <a:solidFill>
                <a:srgbClr val="FFFFFF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8272780" y="2110105"/>
            <a:ext cx="3885565" cy="24161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200">
              <a:lnSpc>
                <a:spcPct val="120000"/>
              </a:lnSpc>
              <a:defRPr sz="1800"/>
            </a:pPr>
            <a:r>
              <a:rPr lang="zh-CN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三者顺应监控系统的发展，组件上也呈现三类关注点，可以极大提高监控、报警、定位能力。</a:t>
            </a:r>
            <a:endParaRPr lang="zh-CN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defTabSz="1219200">
              <a:lnSpc>
                <a:spcPct val="120000"/>
              </a:lnSpc>
              <a:defRPr sz="1800"/>
            </a:pPr>
            <a:r>
              <a:rPr lang="zh-CN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可以做到：</a:t>
            </a:r>
            <a:endParaRPr lang="zh-CN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defTabSz="1219200">
              <a:lnSpc>
                <a:spcPct val="120000"/>
              </a:lnSpc>
              <a:defRPr sz="1800"/>
            </a:pPr>
            <a:r>
              <a:rPr lang="zh-CN" altLang="en-US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异常消逝于萌芽之中</a:t>
            </a:r>
            <a:endParaRPr lang="zh-CN" altLang="en-US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defTabSz="1219200">
              <a:lnSpc>
                <a:spcPct val="120000"/>
              </a:lnSpc>
              <a:defRPr sz="1800"/>
            </a:pPr>
            <a:r>
              <a:rPr lang="zh-CN" altLang="en-US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症结定位于分秒之间</a:t>
            </a:r>
            <a:endParaRPr lang="zh-CN" altLang="en-US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defTabSz="1219200">
              <a:lnSpc>
                <a:spcPct val="120000"/>
              </a:lnSpc>
              <a:defRPr sz="1800"/>
            </a:pPr>
            <a:r>
              <a:rPr lang="zh-CN" altLang="en-US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问题解决于上报之前</a:t>
            </a:r>
            <a:endParaRPr lang="zh-CN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507365" y="890905"/>
            <a:ext cx="35115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404040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Union</a:t>
            </a:r>
            <a:endParaRPr lang="en-US" altLang="zh-CN" sz="2800" b="1" dirty="0" smtClean="0">
              <a:solidFill>
                <a:srgbClr val="404040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507365" y="1514475"/>
            <a:ext cx="70745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gradFill>
                  <a:gsLst>
                    <a:gs pos="100000">
                      <a:srgbClr val="345692"/>
                    </a:gs>
                    <a:gs pos="0">
                      <a:srgbClr val="17C0D4"/>
                    </a:gs>
                  </a:gsLst>
                  <a:lin ang="5400000" scaled="1"/>
                </a:gra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交集</a:t>
            </a:r>
            <a:endParaRPr lang="zh-CN" altLang="en-US" sz="2800" dirty="0" smtClean="0">
              <a:gradFill>
                <a:gsLst>
                  <a:gs pos="100000">
                    <a:srgbClr val="345692"/>
                  </a:gs>
                  <a:gs pos="0">
                    <a:srgbClr val="17C0D4"/>
                  </a:gs>
                </a:gsLst>
                <a:lin ang="5400000" scaled="1"/>
              </a:gra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234950" y="2285365"/>
            <a:ext cx="7904480" cy="3412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200">
              <a:lnSpc>
                <a:spcPct val="120000"/>
              </a:lnSpc>
              <a:defRPr sz="1800"/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loggging -&gt; metrics 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可以对业务跟更细的日志统计进行筛选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defTabSz="1219200">
              <a:lnSpc>
                <a:spcPct val="120000"/>
              </a:lnSpc>
              <a:defRPr sz="1800"/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tracing -&gt; metrics 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可以追踪客户一次请求消耗的总时间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defTabSz="1219200">
              <a:lnSpc>
                <a:spcPct val="120000"/>
              </a:lnSpc>
              <a:defRPr sz="1800"/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logging -&gt; tracing 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日志中可以保存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trace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与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span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的信息以确定上下游关系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defTabSz="1219200">
              <a:lnSpc>
                <a:spcPct val="120000"/>
              </a:lnSpc>
              <a:defRPr sz="1800"/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metrics -&gt; tracing 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可以由观测出的问题去查看上下游调用的拓扑关系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defTabSz="1219200">
              <a:lnSpc>
                <a:spcPct val="120000"/>
              </a:lnSpc>
              <a:defRPr sz="1800"/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tracing -&gt; logging 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可以由一次异常调用查找到上下游所有的日志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defTabSz="1219200">
              <a:lnSpc>
                <a:spcPct val="120000"/>
              </a:lnSpc>
              <a:defRPr sz="1800"/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metrics -&gt; logging 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可以由观测到的异常情况查看细节日志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defTabSz="1219200">
              <a:lnSpc>
                <a:spcPct val="120000"/>
              </a:lnSpc>
              <a:defRPr sz="1800"/>
            </a:pP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defTabSz="1219200">
              <a:lnSpc>
                <a:spcPct val="120000"/>
              </a:lnSpc>
              <a:defRPr sz="1800"/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以上所有情况下都可以制定更为细致的监控规则去处理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defTabSz="1219200">
              <a:lnSpc>
                <a:spcPct val="120000"/>
              </a:lnSpc>
              <a:defRPr sz="1800"/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最终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metrics logging tracing 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收集到的三类数据可以衍生大量、高效的监控点与报警规则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606116" y="2411195"/>
            <a:ext cx="6192760" cy="1043736"/>
            <a:chOff x="4954587" y="1808397"/>
            <a:chExt cx="4644570" cy="782802"/>
          </a:xfrm>
        </p:grpSpPr>
        <p:sp>
          <p:nvSpPr>
            <p:cNvPr id="3" name="TextBox 71"/>
            <p:cNvSpPr txBox="1"/>
            <p:nvPr/>
          </p:nvSpPr>
          <p:spPr>
            <a:xfrm>
              <a:off x="6646820" y="2301639"/>
              <a:ext cx="1051560" cy="2895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600" dirty="0">
                  <a:latin typeface="Arial" panose="020B0604020202020204"/>
                  <a:ea typeface="微软雅黑" panose="020B0503020204020204" pitchFamily="34" charset="-122"/>
                  <a:cs typeface="+mn-ea"/>
                  <a:sym typeface="Arial" panose="020B0604020202020204"/>
                </a:rPr>
                <a:t>调研涉猎组件</a:t>
              </a:r>
              <a:endParaRPr lang="zh-CN" altLang="en-US" sz="1600" dirty="0"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4954587" y="1808397"/>
              <a:ext cx="4644570" cy="5610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4265" b="1" spc="400" dirty="0">
                  <a:solidFill>
                    <a:srgbClr val="333333"/>
                  </a:solidFill>
                  <a:latin typeface="Arial" panose="020B0604020202020204"/>
                  <a:ea typeface="微软雅黑" panose="020B0503020204020204" pitchFamily="34" charset="-122"/>
                  <a:cs typeface="+mn-ea"/>
                  <a:sym typeface="Arial" panose="020B0604020202020204"/>
                </a:rPr>
                <a:t>组件对比</a:t>
              </a:r>
              <a:endParaRPr lang="zh-CN" altLang="en-US" sz="4265" b="1" spc="400" dirty="0">
                <a:solidFill>
                  <a:srgbClr val="333333"/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1102784" y="14818"/>
            <a:ext cx="5198533" cy="6858001"/>
            <a:chOff x="827088" y="11113"/>
            <a:chExt cx="3898900" cy="5143501"/>
          </a:xfrm>
        </p:grpSpPr>
        <p:sp>
          <p:nvSpPr>
            <p:cNvPr id="34" name="AutoShape 50"/>
            <p:cNvSpPr>
              <a:spLocks noChangeAspect="1" noChangeArrowheads="1" noTextEdit="1"/>
            </p:cNvSpPr>
            <p:nvPr/>
          </p:nvSpPr>
          <p:spPr bwMode="auto">
            <a:xfrm>
              <a:off x="827088" y="11113"/>
              <a:ext cx="3898900" cy="514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35" name="Freeform 52"/>
            <p:cNvSpPr/>
            <p:nvPr/>
          </p:nvSpPr>
          <p:spPr bwMode="auto">
            <a:xfrm>
              <a:off x="1055688" y="1230313"/>
              <a:ext cx="1646238" cy="1646238"/>
            </a:xfrm>
            <a:custGeom>
              <a:avLst/>
              <a:gdLst>
                <a:gd name="T0" fmla="*/ 1037 w 1037"/>
                <a:gd name="T1" fmla="*/ 519 h 1037"/>
                <a:gd name="T2" fmla="*/ 518 w 1037"/>
                <a:gd name="T3" fmla="*/ 1037 h 1037"/>
                <a:gd name="T4" fmla="*/ 0 w 1037"/>
                <a:gd name="T5" fmla="*/ 519 h 1037"/>
                <a:gd name="T6" fmla="*/ 518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8" y="1037"/>
                  </a:lnTo>
                  <a:lnTo>
                    <a:pt x="0" y="519"/>
                  </a:lnTo>
                  <a:lnTo>
                    <a:pt x="518" y="0"/>
                  </a:lnTo>
                  <a:lnTo>
                    <a:pt x="1037" y="519"/>
                  </a:lnTo>
                  <a:close/>
                </a:path>
              </a:pathLst>
            </a:custGeom>
            <a:gradFill>
              <a:gsLst>
                <a:gs pos="100000">
                  <a:srgbClr val="345692"/>
                </a:gs>
                <a:gs pos="0">
                  <a:srgbClr val="17C0D4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36" name="Freeform 53"/>
            <p:cNvSpPr/>
            <p:nvPr/>
          </p:nvSpPr>
          <p:spPr bwMode="auto">
            <a:xfrm>
              <a:off x="1055688" y="1230313"/>
              <a:ext cx="1646238" cy="1646238"/>
            </a:xfrm>
            <a:custGeom>
              <a:avLst/>
              <a:gdLst>
                <a:gd name="T0" fmla="*/ 1037 w 1037"/>
                <a:gd name="T1" fmla="*/ 519 h 1037"/>
                <a:gd name="T2" fmla="*/ 518 w 1037"/>
                <a:gd name="T3" fmla="*/ 1037 h 1037"/>
                <a:gd name="T4" fmla="*/ 0 w 1037"/>
                <a:gd name="T5" fmla="*/ 519 h 1037"/>
                <a:gd name="T6" fmla="*/ 518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8" y="1037"/>
                  </a:lnTo>
                  <a:lnTo>
                    <a:pt x="0" y="519"/>
                  </a:lnTo>
                  <a:lnTo>
                    <a:pt x="518" y="0"/>
                  </a:lnTo>
                  <a:lnTo>
                    <a:pt x="1037" y="51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37" name="Freeform 54"/>
            <p:cNvSpPr/>
            <p:nvPr/>
          </p:nvSpPr>
          <p:spPr bwMode="auto">
            <a:xfrm>
              <a:off x="1878013" y="406401"/>
              <a:ext cx="1646238" cy="1646238"/>
            </a:xfrm>
            <a:custGeom>
              <a:avLst/>
              <a:gdLst>
                <a:gd name="T0" fmla="*/ 1037 w 1037"/>
                <a:gd name="T1" fmla="*/ 519 h 1037"/>
                <a:gd name="T2" fmla="*/ 519 w 1037"/>
                <a:gd name="T3" fmla="*/ 1037 h 1037"/>
                <a:gd name="T4" fmla="*/ 0 w 1037"/>
                <a:gd name="T5" fmla="*/ 519 h 1037"/>
                <a:gd name="T6" fmla="*/ 519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9" y="1037"/>
                  </a:lnTo>
                  <a:lnTo>
                    <a:pt x="0" y="519"/>
                  </a:lnTo>
                  <a:lnTo>
                    <a:pt x="519" y="0"/>
                  </a:lnTo>
                  <a:lnTo>
                    <a:pt x="1037" y="519"/>
                  </a:lnTo>
                  <a:close/>
                </a:path>
              </a:pathLst>
            </a:custGeom>
            <a:gradFill>
              <a:gsLst>
                <a:gs pos="100000">
                  <a:srgbClr val="345692"/>
                </a:gs>
                <a:gs pos="0">
                  <a:srgbClr val="17C0D4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38" name="Freeform 55"/>
            <p:cNvSpPr/>
            <p:nvPr/>
          </p:nvSpPr>
          <p:spPr bwMode="auto">
            <a:xfrm>
              <a:off x="1878013" y="406401"/>
              <a:ext cx="1646238" cy="1646238"/>
            </a:xfrm>
            <a:custGeom>
              <a:avLst/>
              <a:gdLst>
                <a:gd name="T0" fmla="*/ 1037 w 1037"/>
                <a:gd name="T1" fmla="*/ 519 h 1037"/>
                <a:gd name="T2" fmla="*/ 519 w 1037"/>
                <a:gd name="T3" fmla="*/ 1037 h 1037"/>
                <a:gd name="T4" fmla="*/ 0 w 1037"/>
                <a:gd name="T5" fmla="*/ 519 h 1037"/>
                <a:gd name="T6" fmla="*/ 519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9" y="1037"/>
                  </a:lnTo>
                  <a:lnTo>
                    <a:pt x="0" y="519"/>
                  </a:lnTo>
                  <a:lnTo>
                    <a:pt x="519" y="0"/>
                  </a:lnTo>
                  <a:lnTo>
                    <a:pt x="1037" y="51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39" name="Freeform 56"/>
            <p:cNvSpPr/>
            <p:nvPr/>
          </p:nvSpPr>
          <p:spPr bwMode="auto">
            <a:xfrm>
              <a:off x="923926" y="476251"/>
              <a:ext cx="962025" cy="962025"/>
            </a:xfrm>
            <a:custGeom>
              <a:avLst/>
              <a:gdLst>
                <a:gd name="T0" fmla="*/ 606 w 606"/>
                <a:gd name="T1" fmla="*/ 303 h 606"/>
                <a:gd name="T2" fmla="*/ 303 w 606"/>
                <a:gd name="T3" fmla="*/ 606 h 606"/>
                <a:gd name="T4" fmla="*/ 0 w 606"/>
                <a:gd name="T5" fmla="*/ 303 h 606"/>
                <a:gd name="T6" fmla="*/ 303 w 606"/>
                <a:gd name="T7" fmla="*/ 0 h 606"/>
                <a:gd name="T8" fmla="*/ 606 w 606"/>
                <a:gd name="T9" fmla="*/ 303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6" h="606">
                  <a:moveTo>
                    <a:pt x="606" y="303"/>
                  </a:moveTo>
                  <a:lnTo>
                    <a:pt x="303" y="606"/>
                  </a:lnTo>
                  <a:lnTo>
                    <a:pt x="0" y="303"/>
                  </a:lnTo>
                  <a:lnTo>
                    <a:pt x="303" y="0"/>
                  </a:lnTo>
                  <a:lnTo>
                    <a:pt x="606" y="303"/>
                  </a:lnTo>
                  <a:close/>
                </a:path>
              </a:pathLst>
            </a:custGeom>
            <a:gradFill>
              <a:gsLst>
                <a:gs pos="100000">
                  <a:srgbClr val="345692"/>
                </a:gs>
                <a:gs pos="0">
                  <a:srgbClr val="17C0D4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40" name="Freeform 57"/>
            <p:cNvSpPr/>
            <p:nvPr/>
          </p:nvSpPr>
          <p:spPr bwMode="auto">
            <a:xfrm>
              <a:off x="923926" y="476251"/>
              <a:ext cx="962025" cy="962025"/>
            </a:xfrm>
            <a:custGeom>
              <a:avLst/>
              <a:gdLst>
                <a:gd name="T0" fmla="*/ 606 w 606"/>
                <a:gd name="T1" fmla="*/ 303 h 606"/>
                <a:gd name="T2" fmla="*/ 303 w 606"/>
                <a:gd name="T3" fmla="*/ 606 h 606"/>
                <a:gd name="T4" fmla="*/ 0 w 606"/>
                <a:gd name="T5" fmla="*/ 303 h 606"/>
                <a:gd name="T6" fmla="*/ 303 w 606"/>
                <a:gd name="T7" fmla="*/ 0 h 606"/>
                <a:gd name="T8" fmla="*/ 606 w 606"/>
                <a:gd name="T9" fmla="*/ 303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6" h="606">
                  <a:moveTo>
                    <a:pt x="606" y="303"/>
                  </a:moveTo>
                  <a:lnTo>
                    <a:pt x="303" y="606"/>
                  </a:lnTo>
                  <a:lnTo>
                    <a:pt x="0" y="303"/>
                  </a:lnTo>
                  <a:lnTo>
                    <a:pt x="303" y="0"/>
                  </a:lnTo>
                  <a:lnTo>
                    <a:pt x="606" y="30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41" name="Freeform 58"/>
            <p:cNvSpPr/>
            <p:nvPr/>
          </p:nvSpPr>
          <p:spPr bwMode="auto">
            <a:xfrm>
              <a:off x="1878013" y="2054226"/>
              <a:ext cx="1646238" cy="1644650"/>
            </a:xfrm>
            <a:custGeom>
              <a:avLst/>
              <a:gdLst>
                <a:gd name="T0" fmla="*/ 1037 w 1037"/>
                <a:gd name="T1" fmla="*/ 518 h 1036"/>
                <a:gd name="T2" fmla="*/ 519 w 1037"/>
                <a:gd name="T3" fmla="*/ 1036 h 1036"/>
                <a:gd name="T4" fmla="*/ 0 w 1037"/>
                <a:gd name="T5" fmla="*/ 518 h 1036"/>
                <a:gd name="T6" fmla="*/ 519 w 1037"/>
                <a:gd name="T7" fmla="*/ 0 h 1036"/>
                <a:gd name="T8" fmla="*/ 1037 w 1037"/>
                <a:gd name="T9" fmla="*/ 518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6">
                  <a:moveTo>
                    <a:pt x="1037" y="518"/>
                  </a:moveTo>
                  <a:lnTo>
                    <a:pt x="519" y="1036"/>
                  </a:lnTo>
                  <a:lnTo>
                    <a:pt x="0" y="518"/>
                  </a:lnTo>
                  <a:lnTo>
                    <a:pt x="519" y="0"/>
                  </a:lnTo>
                  <a:lnTo>
                    <a:pt x="1037" y="518"/>
                  </a:lnTo>
                  <a:close/>
                </a:path>
              </a:pathLst>
            </a:custGeom>
            <a:gradFill>
              <a:gsLst>
                <a:gs pos="100000">
                  <a:srgbClr val="345692"/>
                </a:gs>
                <a:gs pos="0">
                  <a:srgbClr val="17C0D4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42" name="Freeform 59"/>
            <p:cNvSpPr/>
            <p:nvPr/>
          </p:nvSpPr>
          <p:spPr bwMode="auto">
            <a:xfrm>
              <a:off x="1878013" y="2054226"/>
              <a:ext cx="1646238" cy="1644650"/>
            </a:xfrm>
            <a:custGeom>
              <a:avLst/>
              <a:gdLst>
                <a:gd name="T0" fmla="*/ 1037 w 1037"/>
                <a:gd name="T1" fmla="*/ 518 h 1036"/>
                <a:gd name="T2" fmla="*/ 519 w 1037"/>
                <a:gd name="T3" fmla="*/ 1036 h 1036"/>
                <a:gd name="T4" fmla="*/ 0 w 1037"/>
                <a:gd name="T5" fmla="*/ 518 h 1036"/>
                <a:gd name="T6" fmla="*/ 519 w 1037"/>
                <a:gd name="T7" fmla="*/ 0 h 1036"/>
                <a:gd name="T8" fmla="*/ 1037 w 1037"/>
                <a:gd name="T9" fmla="*/ 518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6">
                  <a:moveTo>
                    <a:pt x="1037" y="518"/>
                  </a:moveTo>
                  <a:lnTo>
                    <a:pt x="519" y="1036"/>
                  </a:lnTo>
                  <a:lnTo>
                    <a:pt x="0" y="518"/>
                  </a:lnTo>
                  <a:lnTo>
                    <a:pt x="519" y="0"/>
                  </a:lnTo>
                  <a:lnTo>
                    <a:pt x="1037" y="51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43" name="Freeform 60"/>
            <p:cNvSpPr/>
            <p:nvPr/>
          </p:nvSpPr>
          <p:spPr bwMode="auto">
            <a:xfrm>
              <a:off x="2011363" y="3421063"/>
              <a:ext cx="646113" cy="646113"/>
            </a:xfrm>
            <a:custGeom>
              <a:avLst/>
              <a:gdLst>
                <a:gd name="T0" fmla="*/ 407 w 407"/>
                <a:gd name="T1" fmla="*/ 203 h 407"/>
                <a:gd name="T2" fmla="*/ 203 w 407"/>
                <a:gd name="T3" fmla="*/ 407 h 407"/>
                <a:gd name="T4" fmla="*/ 0 w 407"/>
                <a:gd name="T5" fmla="*/ 203 h 407"/>
                <a:gd name="T6" fmla="*/ 203 w 407"/>
                <a:gd name="T7" fmla="*/ 0 h 407"/>
                <a:gd name="T8" fmla="*/ 407 w 407"/>
                <a:gd name="T9" fmla="*/ 203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7" h="407">
                  <a:moveTo>
                    <a:pt x="407" y="203"/>
                  </a:moveTo>
                  <a:lnTo>
                    <a:pt x="203" y="407"/>
                  </a:lnTo>
                  <a:lnTo>
                    <a:pt x="0" y="203"/>
                  </a:lnTo>
                  <a:lnTo>
                    <a:pt x="203" y="0"/>
                  </a:lnTo>
                  <a:lnTo>
                    <a:pt x="407" y="203"/>
                  </a:lnTo>
                  <a:close/>
                </a:path>
              </a:pathLst>
            </a:custGeom>
            <a:gradFill>
              <a:gsLst>
                <a:gs pos="100000">
                  <a:srgbClr val="345692"/>
                </a:gs>
                <a:gs pos="0">
                  <a:srgbClr val="17C0D4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44" name="Freeform 61"/>
            <p:cNvSpPr>
              <a:spLocks noEditPoints="1"/>
            </p:cNvSpPr>
            <p:nvPr/>
          </p:nvSpPr>
          <p:spPr bwMode="auto">
            <a:xfrm>
              <a:off x="2884488" y="11113"/>
              <a:ext cx="1839913" cy="3322638"/>
            </a:xfrm>
            <a:custGeom>
              <a:avLst/>
              <a:gdLst>
                <a:gd name="T0" fmla="*/ 4 w 1159"/>
                <a:gd name="T1" fmla="*/ 1166 h 2093"/>
                <a:gd name="T2" fmla="*/ 0 w 1159"/>
                <a:gd name="T3" fmla="*/ 1171 h 2093"/>
                <a:gd name="T4" fmla="*/ 921 w 1159"/>
                <a:gd name="T5" fmla="*/ 2093 h 2093"/>
                <a:gd name="T6" fmla="*/ 1159 w 1159"/>
                <a:gd name="T7" fmla="*/ 1855 h 2093"/>
                <a:gd name="T8" fmla="*/ 1159 w 1159"/>
                <a:gd name="T9" fmla="*/ 1846 h 2093"/>
                <a:gd name="T10" fmla="*/ 921 w 1159"/>
                <a:gd name="T11" fmla="*/ 2084 h 2093"/>
                <a:gd name="T12" fmla="*/ 4 w 1159"/>
                <a:gd name="T13" fmla="*/ 1166 h 2093"/>
                <a:gd name="T14" fmla="*/ 478 w 1159"/>
                <a:gd name="T15" fmla="*/ 0 h 2093"/>
                <a:gd name="T16" fmla="*/ 469 w 1159"/>
                <a:gd name="T17" fmla="*/ 0 h 2093"/>
                <a:gd name="T18" fmla="*/ 52 w 1159"/>
                <a:gd name="T19" fmla="*/ 417 h 2093"/>
                <a:gd name="T20" fmla="*/ 56 w 1159"/>
                <a:gd name="T21" fmla="*/ 421 h 2093"/>
                <a:gd name="T22" fmla="*/ 478 w 1159"/>
                <a:gd name="T23" fmla="*/ 0 h 20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59" h="2093">
                  <a:moveTo>
                    <a:pt x="4" y="1166"/>
                  </a:moveTo>
                  <a:lnTo>
                    <a:pt x="0" y="1171"/>
                  </a:lnTo>
                  <a:lnTo>
                    <a:pt x="921" y="2093"/>
                  </a:lnTo>
                  <a:lnTo>
                    <a:pt x="1159" y="1855"/>
                  </a:lnTo>
                  <a:lnTo>
                    <a:pt x="1159" y="1846"/>
                  </a:lnTo>
                  <a:lnTo>
                    <a:pt x="921" y="2084"/>
                  </a:lnTo>
                  <a:lnTo>
                    <a:pt x="4" y="1166"/>
                  </a:lnTo>
                  <a:close/>
                  <a:moveTo>
                    <a:pt x="478" y="0"/>
                  </a:moveTo>
                  <a:lnTo>
                    <a:pt x="469" y="0"/>
                  </a:lnTo>
                  <a:lnTo>
                    <a:pt x="52" y="417"/>
                  </a:lnTo>
                  <a:lnTo>
                    <a:pt x="56" y="421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rgbClr val="99DD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45" name="Freeform 62"/>
            <p:cNvSpPr>
              <a:spLocks noEditPoints="1"/>
            </p:cNvSpPr>
            <p:nvPr/>
          </p:nvSpPr>
          <p:spPr bwMode="auto">
            <a:xfrm>
              <a:off x="2884488" y="11113"/>
              <a:ext cx="1839913" cy="3322638"/>
            </a:xfrm>
            <a:custGeom>
              <a:avLst/>
              <a:gdLst>
                <a:gd name="T0" fmla="*/ 4 w 1159"/>
                <a:gd name="T1" fmla="*/ 1166 h 2093"/>
                <a:gd name="T2" fmla="*/ 0 w 1159"/>
                <a:gd name="T3" fmla="*/ 1171 h 2093"/>
                <a:gd name="T4" fmla="*/ 921 w 1159"/>
                <a:gd name="T5" fmla="*/ 2093 h 2093"/>
                <a:gd name="T6" fmla="*/ 1159 w 1159"/>
                <a:gd name="T7" fmla="*/ 1855 h 2093"/>
                <a:gd name="T8" fmla="*/ 1159 w 1159"/>
                <a:gd name="T9" fmla="*/ 1846 h 2093"/>
                <a:gd name="T10" fmla="*/ 921 w 1159"/>
                <a:gd name="T11" fmla="*/ 2084 h 2093"/>
                <a:gd name="T12" fmla="*/ 4 w 1159"/>
                <a:gd name="T13" fmla="*/ 1166 h 2093"/>
                <a:gd name="T14" fmla="*/ 478 w 1159"/>
                <a:gd name="T15" fmla="*/ 0 h 2093"/>
                <a:gd name="T16" fmla="*/ 469 w 1159"/>
                <a:gd name="T17" fmla="*/ 0 h 2093"/>
                <a:gd name="T18" fmla="*/ 52 w 1159"/>
                <a:gd name="T19" fmla="*/ 417 h 2093"/>
                <a:gd name="T20" fmla="*/ 56 w 1159"/>
                <a:gd name="T21" fmla="*/ 421 h 2093"/>
                <a:gd name="T22" fmla="*/ 478 w 1159"/>
                <a:gd name="T23" fmla="*/ 0 h 20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59" h="2093">
                  <a:moveTo>
                    <a:pt x="4" y="1166"/>
                  </a:moveTo>
                  <a:lnTo>
                    <a:pt x="0" y="1171"/>
                  </a:lnTo>
                  <a:lnTo>
                    <a:pt x="921" y="2093"/>
                  </a:lnTo>
                  <a:lnTo>
                    <a:pt x="1159" y="1855"/>
                  </a:lnTo>
                  <a:lnTo>
                    <a:pt x="1159" y="1846"/>
                  </a:lnTo>
                  <a:lnTo>
                    <a:pt x="921" y="2084"/>
                  </a:lnTo>
                  <a:lnTo>
                    <a:pt x="4" y="1166"/>
                  </a:lnTo>
                  <a:moveTo>
                    <a:pt x="478" y="0"/>
                  </a:moveTo>
                  <a:lnTo>
                    <a:pt x="469" y="0"/>
                  </a:lnTo>
                  <a:lnTo>
                    <a:pt x="52" y="417"/>
                  </a:lnTo>
                  <a:lnTo>
                    <a:pt x="56" y="421"/>
                  </a:lnTo>
                  <a:lnTo>
                    <a:pt x="47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46" name="Freeform 63"/>
            <p:cNvSpPr/>
            <p:nvPr/>
          </p:nvSpPr>
          <p:spPr bwMode="auto">
            <a:xfrm>
              <a:off x="2327276" y="673101"/>
              <a:ext cx="646113" cy="1196975"/>
            </a:xfrm>
            <a:custGeom>
              <a:avLst/>
              <a:gdLst>
                <a:gd name="T0" fmla="*/ 403 w 407"/>
                <a:gd name="T1" fmla="*/ 0 h 754"/>
                <a:gd name="T2" fmla="*/ 2 w 407"/>
                <a:gd name="T3" fmla="*/ 401 h 754"/>
                <a:gd name="T4" fmla="*/ 0 w 407"/>
                <a:gd name="T5" fmla="*/ 403 h 754"/>
                <a:gd name="T6" fmla="*/ 351 w 407"/>
                <a:gd name="T7" fmla="*/ 754 h 754"/>
                <a:gd name="T8" fmla="*/ 355 w 407"/>
                <a:gd name="T9" fmla="*/ 749 h 754"/>
                <a:gd name="T10" fmla="*/ 9 w 407"/>
                <a:gd name="T11" fmla="*/ 403 h 754"/>
                <a:gd name="T12" fmla="*/ 407 w 407"/>
                <a:gd name="T13" fmla="*/ 4 h 754"/>
                <a:gd name="T14" fmla="*/ 403 w 407"/>
                <a:gd name="T15" fmla="*/ 0 h 7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7" h="754">
                  <a:moveTo>
                    <a:pt x="403" y="0"/>
                  </a:moveTo>
                  <a:lnTo>
                    <a:pt x="2" y="401"/>
                  </a:lnTo>
                  <a:lnTo>
                    <a:pt x="0" y="403"/>
                  </a:lnTo>
                  <a:lnTo>
                    <a:pt x="351" y="754"/>
                  </a:lnTo>
                  <a:lnTo>
                    <a:pt x="355" y="749"/>
                  </a:lnTo>
                  <a:lnTo>
                    <a:pt x="9" y="403"/>
                  </a:lnTo>
                  <a:lnTo>
                    <a:pt x="407" y="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47" name="Freeform 64"/>
            <p:cNvSpPr/>
            <p:nvPr/>
          </p:nvSpPr>
          <p:spPr bwMode="auto">
            <a:xfrm>
              <a:off x="2327276" y="673101"/>
              <a:ext cx="646113" cy="1196975"/>
            </a:xfrm>
            <a:custGeom>
              <a:avLst/>
              <a:gdLst>
                <a:gd name="T0" fmla="*/ 403 w 407"/>
                <a:gd name="T1" fmla="*/ 0 h 754"/>
                <a:gd name="T2" fmla="*/ 2 w 407"/>
                <a:gd name="T3" fmla="*/ 401 h 754"/>
                <a:gd name="T4" fmla="*/ 0 w 407"/>
                <a:gd name="T5" fmla="*/ 403 h 754"/>
                <a:gd name="T6" fmla="*/ 351 w 407"/>
                <a:gd name="T7" fmla="*/ 754 h 754"/>
                <a:gd name="T8" fmla="*/ 355 w 407"/>
                <a:gd name="T9" fmla="*/ 749 h 754"/>
                <a:gd name="T10" fmla="*/ 9 w 407"/>
                <a:gd name="T11" fmla="*/ 403 h 754"/>
                <a:gd name="T12" fmla="*/ 407 w 407"/>
                <a:gd name="T13" fmla="*/ 4 h 754"/>
                <a:gd name="T14" fmla="*/ 403 w 407"/>
                <a:gd name="T15" fmla="*/ 0 h 7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7" h="754">
                  <a:moveTo>
                    <a:pt x="403" y="0"/>
                  </a:moveTo>
                  <a:lnTo>
                    <a:pt x="2" y="401"/>
                  </a:lnTo>
                  <a:lnTo>
                    <a:pt x="0" y="403"/>
                  </a:lnTo>
                  <a:lnTo>
                    <a:pt x="351" y="754"/>
                  </a:lnTo>
                  <a:lnTo>
                    <a:pt x="355" y="749"/>
                  </a:lnTo>
                  <a:lnTo>
                    <a:pt x="9" y="403"/>
                  </a:lnTo>
                  <a:lnTo>
                    <a:pt x="407" y="4"/>
                  </a:lnTo>
                  <a:lnTo>
                    <a:pt x="40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48" name="Freeform 65"/>
            <p:cNvSpPr>
              <a:spLocks noEditPoints="1"/>
            </p:cNvSpPr>
            <p:nvPr/>
          </p:nvSpPr>
          <p:spPr bwMode="auto">
            <a:xfrm>
              <a:off x="827088" y="371476"/>
              <a:ext cx="2776538" cy="4783138"/>
            </a:xfrm>
            <a:custGeom>
              <a:avLst/>
              <a:gdLst>
                <a:gd name="T0" fmla="*/ 1638 w 1749"/>
                <a:gd name="T1" fmla="*/ 1639 h 3013"/>
                <a:gd name="T2" fmla="*/ 1634 w 1749"/>
                <a:gd name="T3" fmla="*/ 1643 h 3013"/>
                <a:gd name="T4" fmla="*/ 1740 w 1749"/>
                <a:gd name="T5" fmla="*/ 1749 h 3013"/>
                <a:gd name="T6" fmla="*/ 477 w 1749"/>
                <a:gd name="T7" fmla="*/ 3013 h 3013"/>
                <a:gd name="T8" fmla="*/ 486 w 1749"/>
                <a:gd name="T9" fmla="*/ 3013 h 3013"/>
                <a:gd name="T10" fmla="*/ 1749 w 1749"/>
                <a:gd name="T11" fmla="*/ 1749 h 3013"/>
                <a:gd name="T12" fmla="*/ 1638 w 1749"/>
                <a:gd name="T13" fmla="*/ 1639 h 3013"/>
                <a:gd name="T14" fmla="*/ 518 w 1749"/>
                <a:gd name="T15" fmla="*/ 518 h 3013"/>
                <a:gd name="T16" fmla="*/ 513 w 1749"/>
                <a:gd name="T17" fmla="*/ 523 h 3013"/>
                <a:gd name="T18" fmla="*/ 597 w 1749"/>
                <a:gd name="T19" fmla="*/ 606 h 3013"/>
                <a:gd name="T20" fmla="*/ 602 w 1749"/>
                <a:gd name="T21" fmla="*/ 602 h 3013"/>
                <a:gd name="T22" fmla="*/ 518 w 1749"/>
                <a:gd name="T23" fmla="*/ 518 h 3013"/>
                <a:gd name="T24" fmla="*/ 0 w 1749"/>
                <a:gd name="T25" fmla="*/ 0 h 3013"/>
                <a:gd name="T26" fmla="*/ 0 w 1749"/>
                <a:gd name="T27" fmla="*/ 0 h 3013"/>
                <a:gd name="T28" fmla="*/ 0 w 1749"/>
                <a:gd name="T29" fmla="*/ 9 h 3013"/>
                <a:gd name="T30" fmla="*/ 0 w 1749"/>
                <a:gd name="T31" fmla="*/ 9 h 3013"/>
                <a:gd name="T32" fmla="*/ 211 w 1749"/>
                <a:gd name="T33" fmla="*/ 219 h 3013"/>
                <a:gd name="T34" fmla="*/ 215 w 1749"/>
                <a:gd name="T35" fmla="*/ 215 h 3013"/>
                <a:gd name="T36" fmla="*/ 3 w 1749"/>
                <a:gd name="T37" fmla="*/ 2 h 3013"/>
                <a:gd name="T38" fmla="*/ 0 w 1749"/>
                <a:gd name="T39" fmla="*/ 0 h 30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49" h="3013">
                  <a:moveTo>
                    <a:pt x="1638" y="1639"/>
                  </a:moveTo>
                  <a:lnTo>
                    <a:pt x="1634" y="1643"/>
                  </a:lnTo>
                  <a:lnTo>
                    <a:pt x="1740" y="1749"/>
                  </a:lnTo>
                  <a:lnTo>
                    <a:pt x="477" y="3013"/>
                  </a:lnTo>
                  <a:lnTo>
                    <a:pt x="486" y="3013"/>
                  </a:lnTo>
                  <a:lnTo>
                    <a:pt x="1749" y="1749"/>
                  </a:lnTo>
                  <a:lnTo>
                    <a:pt x="1638" y="1639"/>
                  </a:lnTo>
                  <a:close/>
                  <a:moveTo>
                    <a:pt x="518" y="518"/>
                  </a:moveTo>
                  <a:lnTo>
                    <a:pt x="513" y="523"/>
                  </a:lnTo>
                  <a:lnTo>
                    <a:pt x="597" y="606"/>
                  </a:lnTo>
                  <a:lnTo>
                    <a:pt x="602" y="602"/>
                  </a:lnTo>
                  <a:lnTo>
                    <a:pt x="518" y="518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211" y="219"/>
                  </a:lnTo>
                  <a:lnTo>
                    <a:pt x="215" y="215"/>
                  </a:lnTo>
                  <a:lnTo>
                    <a:pt x="3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DD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49" name="Freeform 66"/>
            <p:cNvSpPr>
              <a:spLocks noEditPoints="1"/>
            </p:cNvSpPr>
            <p:nvPr/>
          </p:nvSpPr>
          <p:spPr bwMode="auto">
            <a:xfrm>
              <a:off x="827088" y="371476"/>
              <a:ext cx="2776538" cy="4783138"/>
            </a:xfrm>
            <a:custGeom>
              <a:avLst/>
              <a:gdLst>
                <a:gd name="T0" fmla="*/ 1638 w 1749"/>
                <a:gd name="T1" fmla="*/ 1639 h 3013"/>
                <a:gd name="T2" fmla="*/ 1634 w 1749"/>
                <a:gd name="T3" fmla="*/ 1643 h 3013"/>
                <a:gd name="T4" fmla="*/ 1740 w 1749"/>
                <a:gd name="T5" fmla="*/ 1749 h 3013"/>
                <a:gd name="T6" fmla="*/ 477 w 1749"/>
                <a:gd name="T7" fmla="*/ 3013 h 3013"/>
                <a:gd name="T8" fmla="*/ 486 w 1749"/>
                <a:gd name="T9" fmla="*/ 3013 h 3013"/>
                <a:gd name="T10" fmla="*/ 1749 w 1749"/>
                <a:gd name="T11" fmla="*/ 1749 h 3013"/>
                <a:gd name="T12" fmla="*/ 1638 w 1749"/>
                <a:gd name="T13" fmla="*/ 1639 h 3013"/>
                <a:gd name="T14" fmla="*/ 518 w 1749"/>
                <a:gd name="T15" fmla="*/ 518 h 3013"/>
                <a:gd name="T16" fmla="*/ 513 w 1749"/>
                <a:gd name="T17" fmla="*/ 523 h 3013"/>
                <a:gd name="T18" fmla="*/ 597 w 1749"/>
                <a:gd name="T19" fmla="*/ 606 h 3013"/>
                <a:gd name="T20" fmla="*/ 602 w 1749"/>
                <a:gd name="T21" fmla="*/ 602 h 3013"/>
                <a:gd name="T22" fmla="*/ 518 w 1749"/>
                <a:gd name="T23" fmla="*/ 518 h 3013"/>
                <a:gd name="T24" fmla="*/ 0 w 1749"/>
                <a:gd name="T25" fmla="*/ 0 h 3013"/>
                <a:gd name="T26" fmla="*/ 0 w 1749"/>
                <a:gd name="T27" fmla="*/ 0 h 3013"/>
                <a:gd name="T28" fmla="*/ 0 w 1749"/>
                <a:gd name="T29" fmla="*/ 9 h 3013"/>
                <a:gd name="T30" fmla="*/ 0 w 1749"/>
                <a:gd name="T31" fmla="*/ 9 h 3013"/>
                <a:gd name="T32" fmla="*/ 211 w 1749"/>
                <a:gd name="T33" fmla="*/ 219 h 3013"/>
                <a:gd name="T34" fmla="*/ 215 w 1749"/>
                <a:gd name="T35" fmla="*/ 215 h 3013"/>
                <a:gd name="T36" fmla="*/ 3 w 1749"/>
                <a:gd name="T37" fmla="*/ 2 h 3013"/>
                <a:gd name="T38" fmla="*/ 0 w 1749"/>
                <a:gd name="T39" fmla="*/ 0 h 30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49" h="3013">
                  <a:moveTo>
                    <a:pt x="1638" y="1639"/>
                  </a:moveTo>
                  <a:lnTo>
                    <a:pt x="1634" y="1643"/>
                  </a:lnTo>
                  <a:lnTo>
                    <a:pt x="1740" y="1749"/>
                  </a:lnTo>
                  <a:lnTo>
                    <a:pt x="477" y="3013"/>
                  </a:lnTo>
                  <a:lnTo>
                    <a:pt x="486" y="3013"/>
                  </a:lnTo>
                  <a:lnTo>
                    <a:pt x="1749" y="1749"/>
                  </a:lnTo>
                  <a:lnTo>
                    <a:pt x="1638" y="1639"/>
                  </a:lnTo>
                  <a:moveTo>
                    <a:pt x="518" y="518"/>
                  </a:moveTo>
                  <a:lnTo>
                    <a:pt x="513" y="523"/>
                  </a:lnTo>
                  <a:lnTo>
                    <a:pt x="597" y="606"/>
                  </a:lnTo>
                  <a:lnTo>
                    <a:pt x="602" y="602"/>
                  </a:lnTo>
                  <a:lnTo>
                    <a:pt x="518" y="518"/>
                  </a:lnTo>
                  <a:moveTo>
                    <a:pt x="0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211" y="219"/>
                  </a:lnTo>
                  <a:lnTo>
                    <a:pt x="215" y="215"/>
                  </a:lnTo>
                  <a:lnTo>
                    <a:pt x="3" y="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50" name="Freeform 67"/>
            <p:cNvSpPr/>
            <p:nvPr/>
          </p:nvSpPr>
          <p:spPr bwMode="auto">
            <a:xfrm>
              <a:off x="1774826" y="1327151"/>
              <a:ext cx="830263" cy="830263"/>
            </a:xfrm>
            <a:custGeom>
              <a:avLst/>
              <a:gdLst>
                <a:gd name="T0" fmla="*/ 5 w 523"/>
                <a:gd name="T1" fmla="*/ 0 h 523"/>
                <a:gd name="T2" fmla="*/ 0 w 523"/>
                <a:gd name="T3" fmla="*/ 4 h 523"/>
                <a:gd name="T4" fmla="*/ 519 w 523"/>
                <a:gd name="T5" fmla="*/ 523 h 523"/>
                <a:gd name="T6" fmla="*/ 523 w 523"/>
                <a:gd name="T7" fmla="*/ 518 h 523"/>
                <a:gd name="T8" fmla="*/ 5 w 523"/>
                <a:gd name="T9" fmla="*/ 0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3" h="523">
                  <a:moveTo>
                    <a:pt x="5" y="0"/>
                  </a:moveTo>
                  <a:lnTo>
                    <a:pt x="0" y="4"/>
                  </a:lnTo>
                  <a:lnTo>
                    <a:pt x="519" y="523"/>
                  </a:lnTo>
                  <a:lnTo>
                    <a:pt x="523" y="518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80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51" name="Freeform 68"/>
            <p:cNvSpPr/>
            <p:nvPr/>
          </p:nvSpPr>
          <p:spPr bwMode="auto">
            <a:xfrm>
              <a:off x="1774826" y="1327151"/>
              <a:ext cx="830263" cy="830263"/>
            </a:xfrm>
            <a:custGeom>
              <a:avLst/>
              <a:gdLst>
                <a:gd name="T0" fmla="*/ 5 w 523"/>
                <a:gd name="T1" fmla="*/ 0 h 523"/>
                <a:gd name="T2" fmla="*/ 0 w 523"/>
                <a:gd name="T3" fmla="*/ 4 h 523"/>
                <a:gd name="T4" fmla="*/ 519 w 523"/>
                <a:gd name="T5" fmla="*/ 523 h 523"/>
                <a:gd name="T6" fmla="*/ 523 w 523"/>
                <a:gd name="T7" fmla="*/ 518 h 523"/>
                <a:gd name="T8" fmla="*/ 5 w 523"/>
                <a:gd name="T9" fmla="*/ 0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3" h="523">
                  <a:moveTo>
                    <a:pt x="5" y="0"/>
                  </a:moveTo>
                  <a:lnTo>
                    <a:pt x="0" y="4"/>
                  </a:lnTo>
                  <a:lnTo>
                    <a:pt x="519" y="523"/>
                  </a:lnTo>
                  <a:lnTo>
                    <a:pt x="523" y="518"/>
                  </a:ln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52" name="Freeform 69"/>
            <p:cNvSpPr/>
            <p:nvPr/>
          </p:nvSpPr>
          <p:spPr bwMode="auto">
            <a:xfrm>
              <a:off x="1162051" y="712788"/>
              <a:ext cx="487363" cy="488950"/>
            </a:xfrm>
            <a:custGeom>
              <a:avLst/>
              <a:gdLst>
                <a:gd name="T0" fmla="*/ 4 w 307"/>
                <a:gd name="T1" fmla="*/ 0 h 308"/>
                <a:gd name="T2" fmla="*/ 0 w 307"/>
                <a:gd name="T3" fmla="*/ 4 h 308"/>
                <a:gd name="T4" fmla="*/ 302 w 307"/>
                <a:gd name="T5" fmla="*/ 308 h 308"/>
                <a:gd name="T6" fmla="*/ 307 w 307"/>
                <a:gd name="T7" fmla="*/ 303 h 308"/>
                <a:gd name="T8" fmla="*/ 4 w 307"/>
                <a:gd name="T9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7" h="308">
                  <a:moveTo>
                    <a:pt x="4" y="0"/>
                  </a:moveTo>
                  <a:lnTo>
                    <a:pt x="0" y="4"/>
                  </a:lnTo>
                  <a:lnTo>
                    <a:pt x="302" y="308"/>
                  </a:lnTo>
                  <a:lnTo>
                    <a:pt x="307" y="303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53" name="Freeform 70"/>
            <p:cNvSpPr/>
            <p:nvPr/>
          </p:nvSpPr>
          <p:spPr bwMode="auto">
            <a:xfrm>
              <a:off x="1162051" y="712788"/>
              <a:ext cx="487363" cy="488950"/>
            </a:xfrm>
            <a:custGeom>
              <a:avLst/>
              <a:gdLst>
                <a:gd name="T0" fmla="*/ 4 w 307"/>
                <a:gd name="T1" fmla="*/ 0 h 308"/>
                <a:gd name="T2" fmla="*/ 0 w 307"/>
                <a:gd name="T3" fmla="*/ 4 h 308"/>
                <a:gd name="T4" fmla="*/ 302 w 307"/>
                <a:gd name="T5" fmla="*/ 308 h 308"/>
                <a:gd name="T6" fmla="*/ 307 w 307"/>
                <a:gd name="T7" fmla="*/ 303 h 308"/>
                <a:gd name="T8" fmla="*/ 4 w 307"/>
                <a:gd name="T9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7" h="308">
                  <a:moveTo>
                    <a:pt x="4" y="0"/>
                  </a:moveTo>
                  <a:lnTo>
                    <a:pt x="0" y="4"/>
                  </a:lnTo>
                  <a:lnTo>
                    <a:pt x="302" y="308"/>
                  </a:lnTo>
                  <a:lnTo>
                    <a:pt x="307" y="303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54" name="Freeform 71"/>
            <p:cNvSpPr/>
            <p:nvPr/>
          </p:nvSpPr>
          <p:spPr bwMode="auto">
            <a:xfrm>
              <a:off x="2598738" y="2149476"/>
              <a:ext cx="828675" cy="830263"/>
            </a:xfrm>
            <a:custGeom>
              <a:avLst/>
              <a:gdLst>
                <a:gd name="T0" fmla="*/ 4 w 522"/>
                <a:gd name="T1" fmla="*/ 0 h 523"/>
                <a:gd name="T2" fmla="*/ 0 w 522"/>
                <a:gd name="T3" fmla="*/ 5 h 523"/>
                <a:gd name="T4" fmla="*/ 518 w 522"/>
                <a:gd name="T5" fmla="*/ 523 h 523"/>
                <a:gd name="T6" fmla="*/ 522 w 522"/>
                <a:gd name="T7" fmla="*/ 519 h 523"/>
                <a:gd name="T8" fmla="*/ 4 w 522"/>
                <a:gd name="T9" fmla="*/ 0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2" h="523">
                  <a:moveTo>
                    <a:pt x="4" y="0"/>
                  </a:moveTo>
                  <a:lnTo>
                    <a:pt x="0" y="5"/>
                  </a:lnTo>
                  <a:lnTo>
                    <a:pt x="518" y="523"/>
                  </a:lnTo>
                  <a:lnTo>
                    <a:pt x="522" y="519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9D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55" name="Freeform 72"/>
            <p:cNvSpPr/>
            <p:nvPr/>
          </p:nvSpPr>
          <p:spPr bwMode="auto">
            <a:xfrm>
              <a:off x="2598738" y="2149476"/>
              <a:ext cx="828675" cy="830263"/>
            </a:xfrm>
            <a:custGeom>
              <a:avLst/>
              <a:gdLst>
                <a:gd name="T0" fmla="*/ 4 w 522"/>
                <a:gd name="T1" fmla="*/ 0 h 523"/>
                <a:gd name="T2" fmla="*/ 0 w 522"/>
                <a:gd name="T3" fmla="*/ 5 h 523"/>
                <a:gd name="T4" fmla="*/ 518 w 522"/>
                <a:gd name="T5" fmla="*/ 523 h 523"/>
                <a:gd name="T6" fmla="*/ 522 w 522"/>
                <a:gd name="T7" fmla="*/ 519 h 523"/>
                <a:gd name="T8" fmla="*/ 4 w 522"/>
                <a:gd name="T9" fmla="*/ 0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2" h="523">
                  <a:moveTo>
                    <a:pt x="4" y="0"/>
                  </a:moveTo>
                  <a:lnTo>
                    <a:pt x="0" y="5"/>
                  </a:lnTo>
                  <a:lnTo>
                    <a:pt x="518" y="523"/>
                  </a:lnTo>
                  <a:lnTo>
                    <a:pt x="522" y="519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56" name="Freeform 73"/>
            <p:cNvSpPr/>
            <p:nvPr/>
          </p:nvSpPr>
          <p:spPr bwMode="auto">
            <a:xfrm>
              <a:off x="1492251" y="846138"/>
              <a:ext cx="2413000" cy="2414588"/>
            </a:xfrm>
            <a:custGeom>
              <a:avLst/>
              <a:gdLst>
                <a:gd name="T0" fmla="*/ 1520 w 1520"/>
                <a:gd name="T1" fmla="*/ 761 h 1521"/>
                <a:gd name="T2" fmla="*/ 760 w 1520"/>
                <a:gd name="T3" fmla="*/ 1521 h 1521"/>
                <a:gd name="T4" fmla="*/ 0 w 1520"/>
                <a:gd name="T5" fmla="*/ 761 h 1521"/>
                <a:gd name="T6" fmla="*/ 760 w 1520"/>
                <a:gd name="T7" fmla="*/ 0 h 1521"/>
                <a:gd name="T8" fmla="*/ 1520 w 1520"/>
                <a:gd name="T9" fmla="*/ 761 h 1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0" h="1521">
                  <a:moveTo>
                    <a:pt x="1520" y="761"/>
                  </a:moveTo>
                  <a:lnTo>
                    <a:pt x="760" y="1521"/>
                  </a:lnTo>
                  <a:lnTo>
                    <a:pt x="0" y="761"/>
                  </a:lnTo>
                  <a:lnTo>
                    <a:pt x="760" y="0"/>
                  </a:lnTo>
                  <a:lnTo>
                    <a:pt x="1520" y="7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57" name="Freeform 74"/>
            <p:cNvSpPr/>
            <p:nvPr/>
          </p:nvSpPr>
          <p:spPr bwMode="auto">
            <a:xfrm>
              <a:off x="3478213" y="2135188"/>
              <a:ext cx="1030288" cy="1028700"/>
            </a:xfrm>
            <a:custGeom>
              <a:avLst/>
              <a:gdLst>
                <a:gd name="T0" fmla="*/ 649 w 649"/>
                <a:gd name="T1" fmla="*/ 324 h 648"/>
                <a:gd name="T2" fmla="*/ 325 w 649"/>
                <a:gd name="T3" fmla="*/ 648 h 648"/>
                <a:gd name="T4" fmla="*/ 0 w 649"/>
                <a:gd name="T5" fmla="*/ 324 h 648"/>
                <a:gd name="T6" fmla="*/ 325 w 649"/>
                <a:gd name="T7" fmla="*/ 0 h 648"/>
                <a:gd name="T8" fmla="*/ 649 w 649"/>
                <a:gd name="T9" fmla="*/ 324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9" h="648">
                  <a:moveTo>
                    <a:pt x="649" y="324"/>
                  </a:moveTo>
                  <a:lnTo>
                    <a:pt x="325" y="648"/>
                  </a:lnTo>
                  <a:lnTo>
                    <a:pt x="0" y="324"/>
                  </a:lnTo>
                  <a:lnTo>
                    <a:pt x="325" y="0"/>
                  </a:lnTo>
                  <a:lnTo>
                    <a:pt x="649" y="324"/>
                  </a:lnTo>
                  <a:close/>
                </a:path>
              </a:pathLst>
            </a:custGeom>
            <a:gradFill>
              <a:gsLst>
                <a:gs pos="100000">
                  <a:srgbClr val="345692"/>
                </a:gs>
                <a:gs pos="0">
                  <a:srgbClr val="17C0D4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58" name="Freeform 74"/>
            <p:cNvSpPr/>
            <p:nvPr/>
          </p:nvSpPr>
          <p:spPr bwMode="auto">
            <a:xfrm>
              <a:off x="988214" y="2949729"/>
              <a:ext cx="1030288" cy="1028700"/>
            </a:xfrm>
            <a:custGeom>
              <a:avLst/>
              <a:gdLst>
                <a:gd name="T0" fmla="*/ 649 w 649"/>
                <a:gd name="T1" fmla="*/ 324 h 648"/>
                <a:gd name="T2" fmla="*/ 325 w 649"/>
                <a:gd name="T3" fmla="*/ 648 h 648"/>
                <a:gd name="T4" fmla="*/ 0 w 649"/>
                <a:gd name="T5" fmla="*/ 324 h 648"/>
                <a:gd name="T6" fmla="*/ 325 w 649"/>
                <a:gd name="T7" fmla="*/ 0 h 648"/>
                <a:gd name="T8" fmla="*/ 649 w 649"/>
                <a:gd name="T9" fmla="*/ 324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9" h="648">
                  <a:moveTo>
                    <a:pt x="649" y="324"/>
                  </a:moveTo>
                  <a:lnTo>
                    <a:pt x="325" y="648"/>
                  </a:lnTo>
                  <a:lnTo>
                    <a:pt x="0" y="324"/>
                  </a:lnTo>
                  <a:lnTo>
                    <a:pt x="325" y="0"/>
                  </a:lnTo>
                  <a:lnTo>
                    <a:pt x="649" y="324"/>
                  </a:lnTo>
                  <a:close/>
                </a:path>
              </a:pathLst>
            </a:custGeom>
            <a:gradFill>
              <a:gsLst>
                <a:gs pos="100000">
                  <a:srgbClr val="345692"/>
                </a:gs>
                <a:gs pos="0">
                  <a:srgbClr val="17C0D4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59" name="Freeform 74"/>
            <p:cNvSpPr/>
            <p:nvPr/>
          </p:nvSpPr>
          <p:spPr bwMode="auto">
            <a:xfrm>
              <a:off x="2455941" y="4322835"/>
              <a:ext cx="466336" cy="465617"/>
            </a:xfrm>
            <a:custGeom>
              <a:avLst/>
              <a:gdLst>
                <a:gd name="T0" fmla="*/ 649 w 649"/>
                <a:gd name="T1" fmla="*/ 324 h 648"/>
                <a:gd name="T2" fmla="*/ 325 w 649"/>
                <a:gd name="T3" fmla="*/ 648 h 648"/>
                <a:gd name="T4" fmla="*/ 0 w 649"/>
                <a:gd name="T5" fmla="*/ 324 h 648"/>
                <a:gd name="T6" fmla="*/ 325 w 649"/>
                <a:gd name="T7" fmla="*/ 0 h 648"/>
                <a:gd name="T8" fmla="*/ 649 w 649"/>
                <a:gd name="T9" fmla="*/ 324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9" h="648">
                  <a:moveTo>
                    <a:pt x="649" y="324"/>
                  </a:moveTo>
                  <a:lnTo>
                    <a:pt x="325" y="648"/>
                  </a:lnTo>
                  <a:lnTo>
                    <a:pt x="0" y="324"/>
                  </a:lnTo>
                  <a:lnTo>
                    <a:pt x="325" y="0"/>
                  </a:lnTo>
                  <a:lnTo>
                    <a:pt x="649" y="324"/>
                  </a:lnTo>
                  <a:close/>
                </a:path>
              </a:pathLst>
            </a:custGeom>
            <a:gradFill>
              <a:gsLst>
                <a:gs pos="100000">
                  <a:srgbClr val="345692"/>
                </a:gs>
                <a:gs pos="0">
                  <a:srgbClr val="17C0D4"/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1995489" y="1500308"/>
              <a:ext cx="1272056" cy="10849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zh-CN" sz="8800" b="1" spc="400" dirty="0" smtClean="0">
                  <a:gradFill>
                    <a:gsLst>
                      <a:gs pos="100000">
                        <a:srgbClr val="345692"/>
                      </a:gs>
                      <a:gs pos="0">
                        <a:srgbClr val="17C0D4"/>
                      </a:gs>
                    </a:gsLst>
                    <a:lin ang="5400000" scaled="1"/>
                  </a:gradFill>
                  <a:latin typeface="Arial" panose="020B0604020202020204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/>
                </a:rPr>
                <a:t>02</a:t>
              </a:r>
              <a:endParaRPr lang="zh-CN" altLang="en-US" sz="8800" b="1" spc="400" dirty="0">
                <a:gradFill>
                  <a:gsLst>
                    <a:gs pos="100000">
                      <a:srgbClr val="345692"/>
                    </a:gs>
                    <a:gs pos="0">
                      <a:srgbClr val="17C0D4"/>
                    </a:gs>
                  </a:gsLst>
                  <a:lin ang="5400000" scaled="1"/>
                </a:gradFill>
                <a:latin typeface="Arial" panose="020B0604020202020204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自定义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79646"/>
      </a:hlink>
      <a:folHlink>
        <a:srgbClr val="F79646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4186</Words>
  <Application>WPS 演示</Application>
  <PresentationFormat>宽屏</PresentationFormat>
  <Paragraphs>569</Paragraphs>
  <Slides>23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2" baseType="lpstr">
      <vt:lpstr>Arial</vt:lpstr>
      <vt:lpstr>宋体</vt:lpstr>
      <vt:lpstr>Wingdings</vt:lpstr>
      <vt:lpstr>微软雅黑</vt:lpstr>
      <vt:lpstr>Arial</vt:lpstr>
      <vt:lpstr>Arial Unicode MS</vt:lpstr>
      <vt:lpstr>Calibri</vt:lpstr>
      <vt:lpstr>等线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WIN7</dc:creator>
  <cp:lastModifiedBy>MuttSmith</cp:lastModifiedBy>
  <cp:revision>125</cp:revision>
  <dcterms:created xsi:type="dcterms:W3CDTF">2018-11-27T11:10:00Z</dcterms:created>
  <dcterms:modified xsi:type="dcterms:W3CDTF">2021-01-24T11:28:09Z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