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52" r:id="rId5"/>
  </p:sldMasterIdLst>
  <p:notesMasterIdLst>
    <p:notesMasterId r:id="rId37"/>
  </p:notes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3" r:id="rId31"/>
    <p:sldId id="284" r:id="rId32"/>
    <p:sldId id="285" r:id="rId33"/>
    <p:sldId id="286" r:id="rId34"/>
    <p:sldId id="287" r:id="rId35"/>
    <p:sldId id="288" r:id="rId3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p15:clr>
            <a:srgbClr val="A4A3A4"/>
          </p15:clr>
        </p15:guide>
        <p15:guide id="2" pos="5125">
          <p15:clr>
            <a:srgbClr val="A4A3A4"/>
          </p15:clr>
        </p15:guide>
        <p15:guide id="3" pos="1519">
          <p15:clr>
            <a:srgbClr val="A4A3A4"/>
          </p15:clr>
        </p15:guide>
        <p15:guide id="4" orient="horz" pos="1139">
          <p15:clr>
            <a:srgbClr val="A4A3A4"/>
          </p15:clr>
        </p15:guide>
        <p15:guide id="5" orient="horz" pos="2319">
          <p15:clr>
            <a:srgbClr val="A4A3A4"/>
          </p15:clr>
        </p15:guide>
        <p15:guide id="6" orient="horz" pos="32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68F"/>
    <a:srgbClr val="FF3E3E"/>
    <a:srgbClr val="FE5252"/>
    <a:srgbClr val="77B150"/>
    <a:srgbClr val="FDFDFE"/>
    <a:srgbClr val="F7C872"/>
    <a:srgbClr val="F7B63E"/>
    <a:srgbClr val="508799"/>
    <a:srgbClr val="093759"/>
    <a:srgbClr val="89A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64774" autoAdjust="0"/>
  </p:normalViewPr>
  <p:slideViewPr>
    <p:cSldViewPr snapToGrid="0" showGuides="1">
      <p:cViewPr varScale="1">
        <p:scale>
          <a:sx n="58" d="100"/>
          <a:sy n="58" d="100"/>
        </p:scale>
        <p:origin x="1386" y="60"/>
      </p:cViewPr>
      <p:guideLst>
        <p:guide orient="horz" pos="255"/>
        <p:guide pos="5125"/>
        <p:guide pos="1519"/>
        <p:guide orient="horz" pos="1139"/>
        <p:guide orient="horz" pos="2319"/>
        <p:guide orient="horz" pos="3226"/>
      </p:guideLst>
    </p:cSldViewPr>
  </p:slideViewPr>
  <p:notesTextViewPr>
    <p:cViewPr>
      <p:scale>
        <a:sx n="3" d="2"/>
        <a:sy n="3" d="2"/>
      </p:scale>
      <p:origin x="0" y="0"/>
    </p:cViewPr>
  </p:notesText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37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37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34877-E652-4F97-AAC3-187196610197}" type="datetimeFigureOut">
              <a:rPr lang="zh-CN" altLang="en-US" smtClean="0"/>
              <a:t>2019/5/17</a:t>
            </a:fld>
            <a:endParaRPr lang="zh-CN" altLang="en-US"/>
          </a:p>
        </p:txBody>
      </p:sp>
      <p:sp>
        <p:nvSpPr>
          <p:cNvPr id="1049378"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37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38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38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98347-8619-4EBD-9E56-300D6A3B355F}" type="slidenum">
              <a:rPr lang="zh-CN" altLang="en-US" smtClean="0"/>
              <a:t>‹#›</a:t>
            </a:fld>
            <a:endParaRPr lang="zh-CN" altLang="en-US"/>
          </a:p>
        </p:txBody>
      </p:sp>
    </p:spTree>
    <p:extLst>
      <p:ext uri="{BB962C8B-B14F-4D97-AF65-F5344CB8AC3E}">
        <p14:creationId xmlns:p14="http://schemas.microsoft.com/office/powerpoint/2010/main" val="117293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幻灯片图像占位符 1"/>
          <p:cNvSpPr>
            <a:spLocks noGrp="1" noRot="1" noChangeAspect="1"/>
          </p:cNvSpPr>
          <p:nvPr>
            <p:ph type="sldImg"/>
          </p:nvPr>
        </p:nvSpPr>
        <p:spPr/>
      </p:sp>
      <p:sp>
        <p:nvSpPr>
          <p:cNvPr id="1048722" name="备注占位符 2"/>
          <p:cNvSpPr>
            <a:spLocks noGrp="1"/>
          </p:cNvSpPr>
          <p:nvPr>
            <p:ph type="body" idx="1"/>
          </p:nvPr>
        </p:nvSpPr>
        <p:spPr/>
        <p:txBody>
          <a:bodyPr/>
          <a:lstStyle/>
          <a:p>
            <a:endParaRPr lang="zh-CN" altLang="en-US" dirty="0"/>
          </a:p>
        </p:txBody>
      </p:sp>
      <p:sp>
        <p:nvSpPr>
          <p:cNvPr id="1048723" name="灯片编号占位符 3"/>
          <p:cNvSpPr>
            <a:spLocks noGrp="1"/>
          </p:cNvSpPr>
          <p:nvPr>
            <p:ph type="sldNum" sz="quarter" idx="10"/>
          </p:nvPr>
        </p:nvSpPr>
        <p:spPr/>
        <p:txBody>
          <a:bodyPr/>
          <a:lstStyle/>
          <a:p>
            <a:fld id="{76698347-8619-4EBD-9E56-300D6A3B355F}" type="slidenum">
              <a:rPr lang="zh-CN" altLang="en-US" smtClean="0"/>
              <a:t>1</a:t>
            </a:fld>
            <a:endParaRPr lang="zh-CN" altLang="en-US"/>
          </a:p>
        </p:txBody>
      </p:sp>
    </p:spTree>
    <p:extLst>
      <p:ext uri="{BB962C8B-B14F-4D97-AF65-F5344CB8AC3E}">
        <p14:creationId xmlns:p14="http://schemas.microsoft.com/office/powerpoint/2010/main" val="656660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幻灯片图像占位符 1"/>
          <p:cNvSpPr>
            <a:spLocks noGrp="1" noRot="1" noChangeAspect="1"/>
          </p:cNvSpPr>
          <p:nvPr>
            <p:ph type="sldImg"/>
          </p:nvPr>
        </p:nvSpPr>
        <p:spPr>
          <a:xfrm>
            <a:off x="1371600" y="1143000"/>
            <a:ext cx="4114800" cy="3086100"/>
          </a:xfrm>
        </p:spPr>
      </p:sp>
      <p:sp>
        <p:nvSpPr>
          <p:cNvPr id="104889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目前Activiti所支持的规则引擎只有Drools，所以选用Drools。</a:t>
            </a:r>
          </a:p>
        </p:txBody>
      </p:sp>
      <p:sp>
        <p:nvSpPr>
          <p:cNvPr id="1048896" name="灯片编号占位符 3"/>
          <p:cNvSpPr>
            <a:spLocks noGrp="1"/>
          </p:cNvSpPr>
          <p:nvPr>
            <p:ph type="sldNum" sz="quarter" idx="10"/>
          </p:nvPr>
        </p:nvSpPr>
        <p:spPr/>
        <p:txBody>
          <a:bodyPr/>
          <a:lstStyle/>
          <a:p>
            <a:fld id="{76698347-8619-4EBD-9E56-300D6A3B355F}" type="slidenum">
              <a:rPr lang="zh-CN" altLang="en-US" smtClean="0"/>
              <a:t>10</a:t>
            </a:fld>
            <a:endParaRPr lang="zh-CN" altLang="en-US"/>
          </a:p>
        </p:txBody>
      </p:sp>
    </p:spTree>
    <p:extLst>
      <p:ext uri="{BB962C8B-B14F-4D97-AF65-F5344CB8AC3E}">
        <p14:creationId xmlns:p14="http://schemas.microsoft.com/office/powerpoint/2010/main" val="923732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6" name="幻灯片图像占位符 1"/>
          <p:cNvSpPr>
            <a:spLocks noGrp="1" noRot="1" noChangeAspect="1"/>
          </p:cNvSpPr>
          <p:nvPr>
            <p:ph type="sldImg"/>
          </p:nvPr>
        </p:nvSpPr>
        <p:spPr/>
      </p:sp>
      <p:sp>
        <p:nvSpPr>
          <p:cNvPr id="1048907"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在原有的工作流系统体系中加入规则引擎，建立流程和规则相结合而又独立管理的系统。</a:t>
            </a:r>
          </a:p>
        </p:txBody>
      </p:sp>
      <p:sp>
        <p:nvSpPr>
          <p:cNvPr id="1048908" name="灯片编号占位符 3"/>
          <p:cNvSpPr>
            <a:spLocks noGrp="1"/>
          </p:cNvSpPr>
          <p:nvPr>
            <p:ph type="sldNum" sz="quarter" idx="10"/>
          </p:nvPr>
        </p:nvSpPr>
        <p:spPr/>
        <p:txBody>
          <a:bodyPr/>
          <a:lstStyle/>
          <a:p>
            <a:fld id="{76698347-8619-4EBD-9E56-300D6A3B355F}" type="slidenum">
              <a:rPr lang="zh-CN" altLang="en-US" smtClean="0"/>
              <a:t>11</a:t>
            </a:fld>
            <a:endParaRPr lang="zh-CN" altLang="en-US"/>
          </a:p>
        </p:txBody>
      </p:sp>
    </p:spTree>
    <p:extLst>
      <p:ext uri="{BB962C8B-B14F-4D97-AF65-F5344CB8AC3E}">
        <p14:creationId xmlns:p14="http://schemas.microsoft.com/office/powerpoint/2010/main" val="1682657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幻灯片图像占位符 1"/>
          <p:cNvSpPr>
            <a:spLocks noGrp="1" noRot="1" noChangeAspect="1"/>
          </p:cNvSpPr>
          <p:nvPr>
            <p:ph type="sldImg"/>
          </p:nvPr>
        </p:nvSpPr>
        <p:spPr/>
      </p:sp>
      <p:sp>
        <p:nvSpPr>
          <p:cNvPr id="1048631" name="备注占位符 2"/>
          <p:cNvSpPr>
            <a:spLocks noGrp="1"/>
          </p:cNvSpPr>
          <p:nvPr>
            <p:ph type="body" idx="1"/>
          </p:nvPr>
        </p:nvSpPr>
        <p:spPr/>
        <p:txBody>
          <a:bodyPr/>
          <a:lstStyle/>
          <a:p>
            <a:r>
              <a:rPr lang="zh-CN" altLang="en-US" dirty="0"/>
              <a:t>在研究相关学者关于南美白对虾、罗非鱼等水产动物的养殖流程描述后，总结并归纳出水产养殖流程特点。养殖日常操作是多循环，定时定点，多并发执行的。</a:t>
            </a:r>
          </a:p>
        </p:txBody>
      </p:sp>
      <p:sp>
        <p:nvSpPr>
          <p:cNvPr id="1048632" name="灯片编号占位符 3"/>
          <p:cNvSpPr>
            <a:spLocks noGrp="1"/>
          </p:cNvSpPr>
          <p:nvPr>
            <p:ph type="sldNum" sz="quarter" idx="10"/>
          </p:nvPr>
        </p:nvSpPr>
        <p:spPr/>
        <p:txBody>
          <a:bodyPr/>
          <a:lstStyle/>
          <a:p>
            <a:fld id="{76698347-8619-4EBD-9E56-300D6A3B355F}" type="slidenum">
              <a:rPr lang="zh-CN" altLang="en-US" smtClean="0"/>
              <a:t>13</a:t>
            </a:fld>
            <a:endParaRPr lang="zh-CN" altLang="en-US"/>
          </a:p>
        </p:txBody>
      </p:sp>
    </p:spTree>
    <p:extLst>
      <p:ext uri="{BB962C8B-B14F-4D97-AF65-F5344CB8AC3E}">
        <p14:creationId xmlns:p14="http://schemas.microsoft.com/office/powerpoint/2010/main" val="422945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幻灯片图像占位符 1"/>
          <p:cNvSpPr>
            <a:spLocks noGrp="1" noRot="1" noChangeAspect="1"/>
          </p:cNvSpPr>
          <p:nvPr>
            <p:ph type="sldImg"/>
          </p:nvPr>
        </p:nvSpPr>
        <p:spPr/>
      </p:sp>
      <p:sp>
        <p:nvSpPr>
          <p:cNvPr id="1048615" name="备注占位符 2"/>
          <p:cNvSpPr>
            <a:spLocks noGrp="1"/>
          </p:cNvSpPr>
          <p:nvPr>
            <p:ph type="body" idx="1"/>
          </p:nvPr>
        </p:nvSpPr>
        <p:spPr/>
        <p:txBody>
          <a:bodyPr/>
          <a:lstStyle/>
          <a:p>
            <a:pPr indent="304800" algn="just">
              <a:lnSpc>
                <a:spcPct val="130000"/>
              </a:lnSpc>
            </a:pPr>
            <a:r>
              <a:rPr lang="zh-CN" altLang="zh-CN" sz="1200" kern="1200" dirty="0" smtClean="0">
                <a:solidFill>
                  <a:schemeClr val="tx1"/>
                </a:solidFill>
                <a:effectLst/>
                <a:latin typeface="+mn-lt"/>
                <a:ea typeface="+mn-ea"/>
                <a:cs typeface="+mn-cs"/>
              </a:rPr>
              <a:t>根据水产养殖流程的特点，结合工作流引擎和规则引擎各自的原理与作用，本文提出</a:t>
            </a:r>
            <a:r>
              <a:rPr lang="zh-CN" altLang="en-US" sz="1200" kern="1200" dirty="0" smtClean="0">
                <a:solidFill>
                  <a:schemeClr val="tx1"/>
                </a:solidFill>
                <a:effectLst/>
                <a:latin typeface="+mn-lt"/>
                <a:ea typeface="+mn-ea"/>
                <a:cs typeface="+mn-cs"/>
              </a:rPr>
              <a:t>适用于水产养殖的</a:t>
            </a:r>
            <a:r>
              <a:rPr lang="zh-CN" altLang="zh-CN" sz="1200" kern="1200" dirty="0" smtClean="0">
                <a:solidFill>
                  <a:schemeClr val="tx1"/>
                </a:solidFill>
                <a:effectLst/>
                <a:latin typeface="+mn-lt"/>
                <a:ea typeface="+mn-ea"/>
                <a:cs typeface="+mn-cs"/>
              </a:rPr>
              <a:t>工作流和规则引擎组合管理机制</a:t>
            </a:r>
            <a:r>
              <a:rPr lang="zh-CN" altLang="en-US" sz="1200" kern="1200" dirty="0" smtClean="0">
                <a:solidFill>
                  <a:schemeClr val="tx1"/>
                </a:solidFill>
                <a:effectLst/>
                <a:latin typeface="+mn-lt"/>
                <a:ea typeface="+mn-ea"/>
                <a:cs typeface="+mn-cs"/>
              </a:rPr>
              <a:t>。在</a:t>
            </a:r>
            <a:r>
              <a:rPr lang="zh-CN" altLang="en-US" sz="1200" dirty="0" smtClean="0">
                <a:solidFill>
                  <a:schemeClr val="tx1"/>
                </a:solidFill>
                <a:latin typeface="Times New Roman" panose="02020603050405020304" pitchFamily="18" charset="0"/>
                <a:cs typeface="Times New Roman" panose="02020603050405020304" pitchFamily="18" charset="0"/>
              </a:rPr>
              <a:t>工作流管理层</a:t>
            </a:r>
            <a:r>
              <a:rPr lang="zh-CN" altLang="zh-CN" sz="1200" dirty="0" smtClean="0">
                <a:solidFill>
                  <a:schemeClr val="tx1"/>
                </a:solidFill>
                <a:latin typeface="Times New Roman" panose="02020603050405020304" pitchFamily="18" charset="0"/>
                <a:cs typeface="Times New Roman" panose="02020603050405020304" pitchFamily="18" charset="0"/>
              </a:rPr>
              <a:t>用目前流行的业务流程组合规范进行流程和功能的设计</a:t>
            </a:r>
            <a:r>
              <a:rPr lang="zh-CN" altLang="en-US" sz="1200" dirty="0" smtClean="0">
                <a:solidFill>
                  <a:schemeClr val="tx1"/>
                </a:solidFill>
                <a:latin typeface="Times New Roman" panose="02020603050405020304" pitchFamily="18" charset="0"/>
                <a:cs typeface="Times New Roman" panose="02020603050405020304" pitchFamily="18" charset="0"/>
              </a:rPr>
              <a:t>，</a:t>
            </a:r>
            <a:r>
              <a:rPr lang="zh-CN" altLang="zh-CN" sz="1200" dirty="0" smtClean="0">
                <a:solidFill>
                  <a:schemeClr val="tx1"/>
                </a:solidFill>
                <a:latin typeface="Times New Roman" panose="02020603050405020304" pitchFamily="18" charset="0"/>
                <a:cs typeface="Times New Roman" panose="02020603050405020304" pitchFamily="18" charset="0"/>
              </a:rPr>
              <a:t>在此规范之上构建单独的规则引擎管理层</a:t>
            </a:r>
            <a:r>
              <a:rPr lang="zh-CN" altLang="en-US" sz="1200" dirty="0" smtClean="0">
                <a:solidFill>
                  <a:schemeClr val="tx1"/>
                </a:solidFill>
                <a:latin typeface="Times New Roman" panose="02020603050405020304" pitchFamily="18" charset="0"/>
                <a:cs typeface="Times New Roman" panose="02020603050405020304" pitchFamily="18" charset="0"/>
              </a:rPr>
              <a:t>，交互过程中将养殖规则载入到养殖业务流程中。</a:t>
            </a:r>
            <a:endParaRPr lang="zh-CN" altLang="en-US" dirty="0"/>
          </a:p>
        </p:txBody>
      </p:sp>
      <p:sp>
        <p:nvSpPr>
          <p:cNvPr id="1048616" name="灯片编号占位符 3"/>
          <p:cNvSpPr>
            <a:spLocks noGrp="1"/>
          </p:cNvSpPr>
          <p:nvPr>
            <p:ph type="sldNum" sz="quarter" idx="10"/>
          </p:nvPr>
        </p:nvSpPr>
        <p:spPr/>
        <p:txBody>
          <a:bodyPr/>
          <a:lstStyle/>
          <a:p>
            <a:fld id="{76698347-8619-4EBD-9E56-300D6A3B355F}" type="slidenum">
              <a:rPr lang="zh-CN" altLang="en-US" smtClean="0"/>
              <a:t>14</a:t>
            </a:fld>
            <a:endParaRPr lang="zh-CN" altLang="en-US"/>
          </a:p>
        </p:txBody>
      </p:sp>
    </p:spTree>
    <p:extLst>
      <p:ext uri="{BB962C8B-B14F-4D97-AF65-F5344CB8AC3E}">
        <p14:creationId xmlns:p14="http://schemas.microsoft.com/office/powerpoint/2010/main" val="2602829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幻灯片图像占位符 1"/>
          <p:cNvSpPr>
            <a:spLocks noGrp="1" noRot="1" noChangeAspect="1"/>
          </p:cNvSpPr>
          <p:nvPr>
            <p:ph type="sldImg"/>
          </p:nvPr>
        </p:nvSpPr>
        <p:spPr/>
      </p:sp>
      <p:sp>
        <p:nvSpPr>
          <p:cNvPr id="1048594"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结合养殖流程特点和组合管理机制，在工作流层，抽象出工作流在水产养殖应用过程中产生的一些特殊工作流模式，并针对不同的场景提出具体的Activiti解决方法。</a:t>
            </a:r>
          </a:p>
        </p:txBody>
      </p:sp>
      <p:sp>
        <p:nvSpPr>
          <p:cNvPr id="1048595" name="灯片编号占位符 3"/>
          <p:cNvSpPr>
            <a:spLocks noGrp="1"/>
          </p:cNvSpPr>
          <p:nvPr>
            <p:ph type="sldNum" sz="quarter" idx="10"/>
          </p:nvPr>
        </p:nvSpPr>
        <p:spPr/>
        <p:txBody>
          <a:bodyPr/>
          <a:lstStyle/>
          <a:p>
            <a:fld id="{76698347-8619-4EBD-9E56-300D6A3B355F}" type="slidenum">
              <a:rPr lang="zh-CN" altLang="en-US" smtClean="0"/>
              <a:t>15</a:t>
            </a:fld>
            <a:endParaRPr lang="zh-CN" altLang="en-US"/>
          </a:p>
        </p:txBody>
      </p:sp>
    </p:spTree>
    <p:extLst>
      <p:ext uri="{BB962C8B-B14F-4D97-AF65-F5344CB8AC3E}">
        <p14:creationId xmlns:p14="http://schemas.microsoft.com/office/powerpoint/2010/main" val="733476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幻灯片图像占位符 1"/>
          <p:cNvSpPr>
            <a:spLocks noGrp="1" noRot="1" noChangeAspect="1"/>
          </p:cNvSpPr>
          <p:nvPr>
            <p:ph type="sldImg"/>
          </p:nvPr>
        </p:nvSpPr>
        <p:spPr>
          <a:xfrm>
            <a:off x="1371600" y="1143000"/>
            <a:ext cx="4114800" cy="3086100"/>
          </a:xfrm>
        </p:spPr>
      </p:sp>
      <p:sp>
        <p:nvSpPr>
          <p:cNvPr id="104860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在规则引擎层，传统的流程条件转移直接在流程路径上定义决策条件，可维护性和灵活性低。针对这个缺点，本文引入规则引擎驱动流程条件转移，增加触发机制和条件转移机制，从而执行业务决策，并构建专门的养殖业务规则库存放规则，可以减轻工作流引擎的负担。</a:t>
            </a:r>
          </a:p>
        </p:txBody>
      </p:sp>
      <p:sp>
        <p:nvSpPr>
          <p:cNvPr id="1048607" name="灯片编号占位符 3"/>
          <p:cNvSpPr>
            <a:spLocks noGrp="1"/>
          </p:cNvSpPr>
          <p:nvPr>
            <p:ph type="sldNum" sz="quarter" idx="10"/>
          </p:nvPr>
        </p:nvSpPr>
        <p:spPr/>
        <p:txBody>
          <a:bodyPr/>
          <a:lstStyle/>
          <a:p>
            <a:fld id="{76698347-8619-4EBD-9E56-300D6A3B355F}" type="slidenum">
              <a:rPr lang="zh-CN" altLang="en-US" smtClean="0"/>
              <a:t>16</a:t>
            </a:fld>
            <a:endParaRPr lang="zh-CN" altLang="en-US"/>
          </a:p>
        </p:txBody>
      </p:sp>
    </p:spTree>
    <p:extLst>
      <p:ext uri="{BB962C8B-B14F-4D97-AF65-F5344CB8AC3E}">
        <p14:creationId xmlns:p14="http://schemas.microsoft.com/office/powerpoint/2010/main" val="110504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幻灯片图像占位符 1"/>
          <p:cNvSpPr>
            <a:spLocks noGrp="1" noRot="1" noChangeAspect="1"/>
          </p:cNvSpPr>
          <p:nvPr>
            <p:ph type="sldImg"/>
          </p:nvPr>
        </p:nvSpPr>
        <p:spPr/>
      </p:sp>
      <p:sp>
        <p:nvSpPr>
          <p:cNvPr id="1048624" name="备注占位符 2"/>
          <p:cNvSpPr>
            <a:spLocks noGrp="1"/>
          </p:cNvSpPr>
          <p:nvPr>
            <p:ph type="body" idx="1"/>
          </p:nvPr>
        </p:nvSpPr>
        <p:spPr/>
        <p:txBody>
          <a:bodyPr/>
          <a:lstStyle/>
          <a:p>
            <a:r>
              <a:rPr lang="zh-CN" altLang="en-US" sz="1200" dirty="0" smtClean="0">
                <a:solidFill>
                  <a:schemeClr val="tx1"/>
                </a:solidFill>
                <a:latin typeface="+mn-ea"/>
              </a:rPr>
              <a:t>开发人员</a:t>
            </a:r>
            <a:r>
              <a:rPr lang="zh-CN" altLang="zh-CN" sz="1200" dirty="0" smtClean="0">
                <a:solidFill>
                  <a:schemeClr val="tx1"/>
                </a:solidFill>
                <a:latin typeface="+mn-ea"/>
              </a:rPr>
              <a:t>只需进行输入、输出变量的设置，无需搭建内部流程执行模型</a:t>
            </a:r>
            <a:r>
              <a:rPr lang="zh-CN" altLang="en-US" sz="1200" dirty="0" smtClean="0">
                <a:solidFill>
                  <a:schemeClr val="tx1"/>
                </a:solidFill>
                <a:latin typeface="+mn-ea"/>
              </a:rPr>
              <a:t>。</a:t>
            </a:r>
            <a:endParaRPr lang="zh-CN" altLang="en-US" dirty="0"/>
          </a:p>
        </p:txBody>
      </p:sp>
      <p:sp>
        <p:nvSpPr>
          <p:cNvPr id="1048625" name="灯片编号占位符 3"/>
          <p:cNvSpPr>
            <a:spLocks noGrp="1"/>
          </p:cNvSpPr>
          <p:nvPr>
            <p:ph type="sldNum" sz="quarter" idx="10"/>
          </p:nvPr>
        </p:nvSpPr>
        <p:spPr/>
        <p:txBody>
          <a:bodyPr/>
          <a:lstStyle/>
          <a:p>
            <a:fld id="{76698347-8619-4EBD-9E56-300D6A3B355F}" type="slidenum">
              <a:rPr lang="zh-CN" altLang="en-US" smtClean="0"/>
              <a:t>17</a:t>
            </a:fld>
            <a:endParaRPr lang="zh-CN" altLang="en-US"/>
          </a:p>
        </p:txBody>
      </p:sp>
    </p:spTree>
    <p:extLst>
      <p:ext uri="{BB962C8B-B14F-4D97-AF65-F5344CB8AC3E}">
        <p14:creationId xmlns:p14="http://schemas.microsoft.com/office/powerpoint/2010/main" val="3998850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幻灯片图像占位符 1"/>
          <p:cNvSpPr>
            <a:spLocks noGrp="1" noRot="1" noChangeAspect="1"/>
          </p:cNvSpPr>
          <p:nvPr>
            <p:ph type="sldImg"/>
          </p:nvPr>
        </p:nvSpPr>
        <p:spPr/>
      </p:sp>
      <p:sp>
        <p:nvSpPr>
          <p:cNvPr id="10486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b="0" dirty="0" smtClean="0"/>
              <a:t>第四章是</a:t>
            </a:r>
            <a:r>
              <a:rPr lang="zh-CN" altLang="en-US" sz="1200" b="0" dirty="0" smtClean="0">
                <a:solidFill>
                  <a:srgbClr val="376092"/>
                </a:solidFill>
                <a:latin typeface="黑体" panose="02010609060101010101" pitchFamily="49" charset="-122"/>
                <a:ea typeface="黑体" panose="02010609060101010101" pitchFamily="49" charset="-122"/>
              </a:rPr>
              <a:t>模型的构建，从南美白对虾养殖业务流程分析，模型设计，规则制定，模型测试四个方面介绍。</a:t>
            </a:r>
          </a:p>
          <a:p>
            <a:endParaRPr lang="zh-CN" altLang="en-US" dirty="0"/>
          </a:p>
        </p:txBody>
      </p:sp>
      <p:sp>
        <p:nvSpPr>
          <p:cNvPr id="1048690" name="灯片编号占位符 3"/>
          <p:cNvSpPr>
            <a:spLocks noGrp="1"/>
          </p:cNvSpPr>
          <p:nvPr>
            <p:ph type="sldNum" sz="quarter" idx="10"/>
          </p:nvPr>
        </p:nvSpPr>
        <p:spPr/>
        <p:txBody>
          <a:bodyPr/>
          <a:lstStyle/>
          <a:p>
            <a:fld id="{76698347-8619-4EBD-9E56-300D6A3B355F}" type="slidenum">
              <a:rPr lang="zh-CN" altLang="en-US" smtClean="0"/>
              <a:t>18</a:t>
            </a:fld>
            <a:endParaRPr lang="zh-CN" altLang="en-US"/>
          </a:p>
        </p:txBody>
      </p:sp>
    </p:spTree>
    <p:extLst>
      <p:ext uri="{BB962C8B-B14F-4D97-AF65-F5344CB8AC3E}">
        <p14:creationId xmlns:p14="http://schemas.microsoft.com/office/powerpoint/2010/main" val="2752565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8" name="幻灯片图像占位符 1"/>
          <p:cNvSpPr>
            <a:spLocks noGrp="1" noRot="1" noChangeAspect="1"/>
          </p:cNvSpPr>
          <p:nvPr>
            <p:ph type="sldImg"/>
          </p:nvPr>
        </p:nvSpPr>
        <p:spPr/>
      </p:sp>
      <p:sp>
        <p:nvSpPr>
          <p:cNvPr id="1048919" name="备注占位符 2"/>
          <p:cNvSpPr>
            <a:spLocks noGrp="1"/>
          </p:cNvSpPr>
          <p:nvPr>
            <p:ph type="body" idx="1"/>
          </p:nvPr>
        </p:nvSpPr>
        <p:spPr/>
        <p:txBody>
          <a:bodyPr/>
          <a:lstStyle/>
          <a:p>
            <a:r>
              <a:rPr lang="zh-CN" altLang="en-US" dirty="0"/>
              <a:t>南美白对虾养殖流程由放养前准备期、放养期与捕捞期三个养殖阶段组成，每个阶段包含各自的养殖活动。放养期阶段是养殖关键阶段，这几个是包含业务决策的柔性活动。这个流程是完全符合刚总结</a:t>
            </a:r>
            <a:r>
              <a:rPr lang="zh-CN" altLang="en-US" dirty="0" smtClean="0"/>
              <a:t>的养殖流程的特点</a:t>
            </a:r>
            <a:r>
              <a:rPr lang="zh-CN" altLang="en-US" dirty="0"/>
              <a:t>的。</a:t>
            </a:r>
          </a:p>
        </p:txBody>
      </p:sp>
      <p:sp>
        <p:nvSpPr>
          <p:cNvPr id="1048920" name="灯片编号占位符 3"/>
          <p:cNvSpPr>
            <a:spLocks noGrp="1"/>
          </p:cNvSpPr>
          <p:nvPr>
            <p:ph type="sldNum" sz="quarter" idx="10"/>
          </p:nvPr>
        </p:nvSpPr>
        <p:spPr/>
        <p:txBody>
          <a:bodyPr/>
          <a:lstStyle/>
          <a:p>
            <a:fld id="{76698347-8619-4EBD-9E56-300D6A3B355F}" type="slidenum">
              <a:rPr lang="zh-CN" altLang="en-US" smtClean="0"/>
              <a:t>19</a:t>
            </a:fld>
            <a:endParaRPr lang="zh-CN" altLang="en-US"/>
          </a:p>
        </p:txBody>
      </p:sp>
    </p:spTree>
    <p:extLst>
      <p:ext uri="{BB962C8B-B14F-4D97-AF65-F5344CB8AC3E}">
        <p14:creationId xmlns:p14="http://schemas.microsoft.com/office/powerpoint/2010/main" val="2399284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9" name="幻灯片图像占位符 1"/>
          <p:cNvSpPr>
            <a:spLocks noGrp="1" noRot="1" noChangeAspect="1"/>
          </p:cNvSpPr>
          <p:nvPr>
            <p:ph type="sldImg"/>
          </p:nvPr>
        </p:nvSpPr>
        <p:spPr>
          <a:xfrm>
            <a:off x="1371600" y="1143000"/>
            <a:ext cx="4114800" cy="3086100"/>
          </a:xfrm>
        </p:spPr>
      </p:sp>
      <p:sp>
        <p:nvSpPr>
          <p:cNvPr id="1048960" name="备注占位符 2"/>
          <p:cNvSpPr>
            <a:spLocks noGrp="1"/>
          </p:cNvSpPr>
          <p:nvPr>
            <p:ph type="body" idx="1"/>
          </p:nvPr>
        </p:nvSpPr>
        <p:spPr/>
        <p:txBody>
          <a:bodyPr/>
          <a:lstStyle/>
          <a:p>
            <a:r>
              <a:rPr lang="zh-CN" altLang="en-US" dirty="0"/>
              <a:t>将Activiti工作流引擎插件和Drools规则引擎插件同时集成与Eclipse环境中，利用Activiti可视化流程设计器进行南美白对虾养殖工作流模型定义和设计，如图4-2所示。放养期节点流程是养殖关键流程，这段流程它的运行特征有，1234。</a:t>
            </a:r>
          </a:p>
        </p:txBody>
      </p:sp>
      <p:sp>
        <p:nvSpPr>
          <p:cNvPr id="1048961" name="灯片编号占位符 3"/>
          <p:cNvSpPr>
            <a:spLocks noGrp="1"/>
          </p:cNvSpPr>
          <p:nvPr>
            <p:ph type="sldNum" sz="quarter" idx="10"/>
          </p:nvPr>
        </p:nvSpPr>
        <p:spPr/>
        <p:txBody>
          <a:bodyPr/>
          <a:lstStyle/>
          <a:p>
            <a:fld id="{76698347-8619-4EBD-9E56-300D6A3B355F}" type="slidenum">
              <a:rPr lang="zh-CN" altLang="en-US" smtClean="0"/>
              <a:t>20</a:t>
            </a:fld>
            <a:endParaRPr lang="zh-CN" altLang="en-US"/>
          </a:p>
        </p:txBody>
      </p:sp>
    </p:spTree>
    <p:extLst>
      <p:ext uri="{BB962C8B-B14F-4D97-AF65-F5344CB8AC3E}">
        <p14:creationId xmlns:p14="http://schemas.microsoft.com/office/powerpoint/2010/main" val="200095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幻灯片图像占位符 1"/>
          <p:cNvSpPr>
            <a:spLocks noGrp="1" noRot="1" noChangeAspect="1"/>
          </p:cNvSpPr>
          <p:nvPr>
            <p:ph type="sldImg"/>
          </p:nvPr>
        </p:nvSpPr>
        <p:spPr/>
      </p:sp>
      <p:sp>
        <p:nvSpPr>
          <p:cNvPr id="1048758" name="备注占位符 2"/>
          <p:cNvSpPr>
            <a:spLocks noGrp="1"/>
          </p:cNvSpPr>
          <p:nvPr>
            <p:ph type="body" idx="1"/>
          </p:nvPr>
        </p:nvSpPr>
        <p:spPr/>
        <p:txBody>
          <a:bodyPr/>
          <a:lstStyle/>
          <a:p>
            <a:endParaRPr lang="zh-CN" altLang="en-US" dirty="0"/>
          </a:p>
        </p:txBody>
      </p:sp>
      <p:sp>
        <p:nvSpPr>
          <p:cNvPr id="1048759" name="灯片编号占位符 3"/>
          <p:cNvSpPr>
            <a:spLocks noGrp="1"/>
          </p:cNvSpPr>
          <p:nvPr>
            <p:ph type="sldNum" sz="quarter" idx="10"/>
          </p:nvPr>
        </p:nvSpPr>
        <p:spPr/>
        <p:txBody>
          <a:bodyPr/>
          <a:lstStyle/>
          <a:p>
            <a:fld id="{76698347-8619-4EBD-9E56-300D6A3B355F}" type="slidenum">
              <a:rPr lang="zh-CN" altLang="en-US" smtClean="0"/>
              <a:t>2</a:t>
            </a:fld>
            <a:endParaRPr lang="zh-CN" altLang="en-US"/>
          </a:p>
        </p:txBody>
      </p:sp>
    </p:spTree>
    <p:extLst>
      <p:ext uri="{BB962C8B-B14F-4D97-AF65-F5344CB8AC3E}">
        <p14:creationId xmlns:p14="http://schemas.microsoft.com/office/powerpoint/2010/main" val="3292032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幻灯片图像占位符 1"/>
          <p:cNvSpPr>
            <a:spLocks noGrp="1" noRot="1" noChangeAspect="1"/>
          </p:cNvSpPr>
          <p:nvPr>
            <p:ph type="sldImg"/>
          </p:nvPr>
        </p:nvSpPr>
        <p:spPr>
          <a:xfrm>
            <a:off x="1371600" y="1143000"/>
            <a:ext cx="4114800" cy="3086100"/>
          </a:xfrm>
        </p:spPr>
      </p:sp>
      <p:sp>
        <p:nvSpPr>
          <p:cNvPr id="1048982"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在参考关于对虾养殖影响因素的资料后，</a:t>
            </a:r>
            <a:r>
              <a:rPr lang="zh-CN" altLang="en-US" sz="1200" kern="1200" dirty="0" smtClean="0">
                <a:solidFill>
                  <a:schemeClr val="tx1"/>
                </a:solidFill>
                <a:effectLst/>
                <a:latin typeface="+mn-lt"/>
                <a:ea typeface="+mn-ea"/>
                <a:cs typeface="+mn-cs"/>
              </a:rPr>
              <a:t>分析总结</a:t>
            </a:r>
            <a:r>
              <a:rPr lang="zh-CN" altLang="zh-CN" sz="1200" kern="1200" dirty="0" smtClean="0">
                <a:solidFill>
                  <a:schemeClr val="tx1"/>
                </a:solidFill>
                <a:effectLst/>
                <a:latin typeface="+mn-lt"/>
                <a:ea typeface="+mn-ea"/>
                <a:cs typeface="+mn-cs"/>
              </a:rPr>
              <a:t>出对虾在放养期关键流程执行过程中涉及的具体养殖业务决策</a:t>
            </a:r>
            <a:r>
              <a:rPr lang="zh-CN" altLang="en-US" sz="1200" kern="1200" dirty="0" smtClean="0">
                <a:solidFill>
                  <a:schemeClr val="tx1"/>
                </a:solidFill>
                <a:effectLst/>
                <a:latin typeface="+mn-lt"/>
                <a:ea typeface="+mn-ea"/>
                <a:cs typeface="+mn-cs"/>
              </a:rPr>
              <a:t>。用</a:t>
            </a:r>
            <a:r>
              <a:rPr lang="zh-CN" altLang="zh-CN" sz="1200" kern="1200" dirty="0" smtClean="0">
                <a:solidFill>
                  <a:schemeClr val="tx1"/>
                </a:solidFill>
                <a:effectLst/>
                <a:latin typeface="+mn-lt"/>
                <a:ea typeface="+mn-ea"/>
                <a:cs typeface="+mn-cs"/>
              </a:rPr>
              <a:t>表格的形式</a:t>
            </a:r>
            <a:r>
              <a:rPr lang="zh-CN" altLang="en-US" sz="1200" kern="1200" dirty="0" smtClean="0">
                <a:solidFill>
                  <a:schemeClr val="tx1"/>
                </a:solidFill>
                <a:effectLst/>
                <a:latin typeface="+mn-lt"/>
                <a:ea typeface="+mn-ea"/>
                <a:cs typeface="+mn-cs"/>
              </a:rPr>
              <a:t>对规则</a:t>
            </a:r>
            <a:r>
              <a:rPr lang="zh-CN" altLang="zh-CN" sz="1200" kern="1200" dirty="0" smtClean="0">
                <a:solidFill>
                  <a:schemeClr val="tx1"/>
                </a:solidFill>
                <a:effectLst/>
                <a:latin typeface="+mn-lt"/>
                <a:ea typeface="+mn-ea"/>
                <a:cs typeface="+mn-cs"/>
              </a:rPr>
              <a:t>进行明确量化和描述</a:t>
            </a:r>
            <a:r>
              <a:rPr lang="zh-CN" altLang="en-US" sz="1200" kern="1200" dirty="0" smtClean="0">
                <a:solidFill>
                  <a:schemeClr val="tx1"/>
                </a:solidFill>
                <a:effectLst/>
                <a:latin typeface="+mn-lt"/>
                <a:ea typeface="+mn-ea"/>
                <a:cs typeface="+mn-cs"/>
              </a:rPr>
              <a:t>，进行规则定义</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不讲：</a:t>
            </a:r>
            <a:r>
              <a:rPr lang="zh-CN" altLang="zh-CN" sz="1200" kern="1200" dirty="0" smtClean="0">
                <a:solidFill>
                  <a:schemeClr val="tx1"/>
                </a:solidFill>
                <a:effectLst/>
                <a:latin typeface="+mn-lt"/>
                <a:ea typeface="+mn-ea"/>
                <a:cs typeface="+mn-cs"/>
              </a:rPr>
              <a:t>表中规则对象指南美白对虾放养期关键流程节点对应的事实对象；对象属性指每个事实对象对应的关键养殖影响因素；规则条件</a:t>
            </a:r>
            <a:r>
              <a:rPr lang="zh-CN" altLang="en-US" sz="1200" kern="1200" dirty="0" smtClean="0">
                <a:solidFill>
                  <a:schemeClr val="tx1"/>
                </a:solidFill>
                <a:effectLst/>
                <a:latin typeface="+mn-lt"/>
                <a:ea typeface="+mn-ea"/>
                <a:cs typeface="+mn-cs"/>
              </a:rPr>
              <a:t>指</a:t>
            </a:r>
            <a:r>
              <a:rPr lang="zh-CN" altLang="zh-CN" sz="1200" kern="1200" dirty="0" smtClean="0">
                <a:solidFill>
                  <a:schemeClr val="tx1"/>
                </a:solidFill>
                <a:effectLst/>
                <a:latin typeface="+mn-lt"/>
                <a:ea typeface="+mn-ea"/>
                <a:cs typeface="+mn-cs"/>
              </a:rPr>
              <a:t>每个属性中参数的测试范围；规则结论指养殖业务决策后的结果，给予养殖用户相应的养殖操作处理建议</a:t>
            </a:r>
            <a:r>
              <a:rPr lang="zh-CN" altLang="en-US" sz="1200" kern="1200" dirty="0" smtClean="0">
                <a:solidFill>
                  <a:schemeClr val="tx1"/>
                </a:solidFill>
                <a:effectLst/>
                <a:latin typeface="+mn-lt"/>
                <a:ea typeface="+mn-ea"/>
                <a:cs typeface="+mn-cs"/>
              </a:rPr>
              <a:t>。</a:t>
            </a:r>
            <a:endParaRPr lang="zh-CN" altLang="en-US" dirty="0"/>
          </a:p>
        </p:txBody>
      </p:sp>
      <p:sp>
        <p:nvSpPr>
          <p:cNvPr id="1048983" name="灯片编号占位符 3"/>
          <p:cNvSpPr>
            <a:spLocks noGrp="1"/>
          </p:cNvSpPr>
          <p:nvPr>
            <p:ph type="sldNum" sz="quarter" idx="10"/>
          </p:nvPr>
        </p:nvSpPr>
        <p:spPr/>
        <p:txBody>
          <a:bodyPr/>
          <a:lstStyle/>
          <a:p>
            <a:fld id="{76698347-8619-4EBD-9E56-300D6A3B355F}" type="slidenum">
              <a:rPr lang="zh-CN" altLang="en-US" smtClean="0"/>
              <a:t>21</a:t>
            </a:fld>
            <a:endParaRPr lang="zh-CN" altLang="en-US"/>
          </a:p>
        </p:txBody>
      </p:sp>
    </p:spTree>
    <p:extLst>
      <p:ext uri="{BB962C8B-B14F-4D97-AF65-F5344CB8AC3E}">
        <p14:creationId xmlns:p14="http://schemas.microsoft.com/office/powerpoint/2010/main" val="248531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2" name="幻灯片图像占位符 1"/>
          <p:cNvSpPr>
            <a:spLocks noGrp="1" noRot="1" noChangeAspect="1"/>
          </p:cNvSpPr>
          <p:nvPr>
            <p:ph type="sldImg"/>
          </p:nvPr>
        </p:nvSpPr>
        <p:spPr>
          <a:xfrm>
            <a:off x="1371600" y="1143000"/>
            <a:ext cx="4114800" cy="3086100"/>
          </a:xfrm>
        </p:spPr>
      </p:sp>
      <p:sp>
        <p:nvSpPr>
          <p:cNvPr id="104899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根据养殖规则定义，合理设计。然后用Drools规则语言进行具体的养殖规则的编写。
不讲：对定义好的养殖规则对象和对象属性分别进行事实对象类和类属性的设计。以水质对象中的pH值属性为例，对其规则进行编写，其编写流程如图4-3所示。分别是ph偏高、偏低和正常时的执行过程，图4-4是规则代码。</a:t>
            </a:r>
          </a:p>
        </p:txBody>
      </p:sp>
      <p:sp>
        <p:nvSpPr>
          <p:cNvPr id="1048994" name="灯片编号占位符 3"/>
          <p:cNvSpPr>
            <a:spLocks noGrp="1"/>
          </p:cNvSpPr>
          <p:nvPr>
            <p:ph type="sldNum" sz="quarter" idx="10"/>
          </p:nvPr>
        </p:nvSpPr>
        <p:spPr/>
        <p:txBody>
          <a:bodyPr/>
          <a:lstStyle/>
          <a:p>
            <a:fld id="{76698347-8619-4EBD-9E56-300D6A3B355F}" type="slidenum">
              <a:rPr lang="zh-CN" altLang="en-US" smtClean="0"/>
              <a:t>22</a:t>
            </a:fld>
            <a:endParaRPr lang="zh-CN" altLang="en-US"/>
          </a:p>
        </p:txBody>
      </p:sp>
    </p:spTree>
    <p:extLst>
      <p:ext uri="{BB962C8B-B14F-4D97-AF65-F5344CB8AC3E}">
        <p14:creationId xmlns:p14="http://schemas.microsoft.com/office/powerpoint/2010/main" val="2959709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5" name="幻灯片图像占位符 1"/>
          <p:cNvSpPr>
            <a:spLocks noGrp="1" noRot="1" noChangeAspect="1"/>
          </p:cNvSpPr>
          <p:nvPr>
            <p:ph type="sldImg"/>
          </p:nvPr>
        </p:nvSpPr>
        <p:spPr/>
      </p:sp>
      <p:sp>
        <p:nvSpPr>
          <p:cNvPr id="104901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kern="1200" dirty="0" smtClean="0">
                <a:solidFill>
                  <a:schemeClr val="tx1"/>
                </a:solidFill>
                <a:effectLst/>
                <a:latin typeface="+mn-lt"/>
                <a:ea typeface="+mn-ea"/>
                <a:cs typeface="+mn-cs"/>
              </a:rPr>
              <a:t>由于构建的</a:t>
            </a:r>
            <a:r>
              <a:rPr lang="zh-CN" altLang="en-US" sz="1200" kern="1200" dirty="0" smtClean="0">
                <a:solidFill>
                  <a:schemeClr val="tx1"/>
                </a:solidFill>
                <a:effectLst/>
                <a:latin typeface="+mn-lt"/>
                <a:ea typeface="+mn-ea"/>
                <a:cs typeface="+mn-cs"/>
              </a:rPr>
              <a:t>养殖</a:t>
            </a:r>
            <a:r>
              <a:rPr lang="zh-CN" altLang="zh-CN" sz="1200" kern="1200" dirty="0" smtClean="0">
                <a:solidFill>
                  <a:schemeClr val="tx1"/>
                </a:solidFill>
                <a:effectLst/>
                <a:latin typeface="+mn-lt"/>
                <a:ea typeface="+mn-ea"/>
                <a:cs typeface="+mn-cs"/>
              </a:rPr>
              <a:t>模型养殖节点数量较多，流程路径较为复杂，</a:t>
            </a:r>
            <a:r>
              <a:rPr lang="zh-CN" altLang="en-US" sz="1200" kern="1200" dirty="0" smtClean="0">
                <a:solidFill>
                  <a:schemeClr val="tx1"/>
                </a:solidFill>
                <a:effectLst/>
                <a:latin typeface="+mn-lt"/>
                <a:ea typeface="+mn-ea"/>
                <a:cs typeface="+mn-cs"/>
              </a:rPr>
              <a:t>需要对模型中的</a:t>
            </a:r>
            <a:r>
              <a:rPr lang="zh-CN" altLang="zh-CN" sz="1200" kern="1200" dirty="0" smtClean="0">
                <a:solidFill>
                  <a:schemeClr val="tx1"/>
                </a:solidFill>
                <a:effectLst/>
                <a:latin typeface="+mn-lt"/>
                <a:ea typeface="+mn-ea"/>
                <a:cs typeface="+mn-cs"/>
              </a:rPr>
              <a:t>流程和规则</a:t>
            </a:r>
            <a:r>
              <a:rPr lang="zh-CN" altLang="en-US" sz="1200" kern="1200" dirty="0" smtClean="0">
                <a:solidFill>
                  <a:schemeClr val="tx1"/>
                </a:solidFill>
                <a:effectLst/>
                <a:latin typeface="+mn-lt"/>
                <a:ea typeface="+mn-ea"/>
                <a:cs typeface="+mn-cs"/>
              </a:rPr>
              <a:t>进行</a:t>
            </a:r>
            <a:r>
              <a:rPr lang="zh-CN" altLang="zh-CN" sz="1200" kern="1200" dirty="0" smtClean="0">
                <a:solidFill>
                  <a:schemeClr val="tx1"/>
                </a:solidFill>
                <a:effectLst/>
                <a:latin typeface="+mn-lt"/>
                <a:ea typeface="+mn-ea"/>
                <a:cs typeface="+mn-cs"/>
              </a:rPr>
              <a:t>测试</a:t>
            </a:r>
            <a:r>
              <a:rPr lang="zh-CN" altLang="en-US" sz="1200" kern="1200" dirty="0" smtClean="0">
                <a:solidFill>
                  <a:schemeClr val="tx1"/>
                </a:solidFill>
                <a:effectLst/>
                <a:latin typeface="+mn-lt"/>
                <a:ea typeface="+mn-ea"/>
                <a:cs typeface="+mn-cs"/>
              </a:rPr>
              <a:t>。主要是</a:t>
            </a:r>
            <a:r>
              <a:rPr lang="zh-CN" altLang="zh-CN" sz="1200" dirty="0" smtClean="0">
                <a:solidFill>
                  <a:schemeClr val="tx1"/>
                </a:solidFill>
              </a:rPr>
              <a:t>用</a:t>
            </a:r>
            <a:r>
              <a:rPr lang="zh-CN" altLang="zh-CN" sz="1200" dirty="0" smtClean="0">
                <a:solidFill>
                  <a:schemeClr val="accent2"/>
                </a:solidFill>
              </a:rPr>
              <a:t>路径覆盖法</a:t>
            </a:r>
            <a:r>
              <a:rPr lang="zh-CN" altLang="zh-CN" sz="1200" dirty="0" smtClean="0">
                <a:solidFill>
                  <a:schemeClr val="tx1"/>
                </a:solidFill>
              </a:rPr>
              <a:t>对养殖工作流模型中每一条可能执行的路径进行全覆盖测试</a:t>
            </a:r>
            <a:r>
              <a:rPr lang="zh-CN" altLang="en-US" sz="1200" dirty="0" smtClean="0">
                <a:solidFill>
                  <a:schemeClr val="tx1"/>
                </a:solidFill>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smtClean="0">
                <a:solidFill>
                  <a:schemeClr val="tx1"/>
                </a:solidFill>
                <a:effectLst/>
                <a:latin typeface="+mn-lt"/>
                <a:ea typeface="+mn-ea"/>
                <a:cs typeface="+mn-cs"/>
              </a:rPr>
              <a:t>结果表明：该</a:t>
            </a:r>
            <a:r>
              <a:rPr lang="zh-CN" altLang="zh-CN" sz="1200" kern="1200" dirty="0" smtClean="0">
                <a:solidFill>
                  <a:schemeClr val="tx1"/>
                </a:solidFill>
                <a:effectLst/>
                <a:latin typeface="+mn-lt"/>
                <a:ea typeface="+mn-ea"/>
                <a:cs typeface="+mn-cs"/>
              </a:rPr>
              <a:t>模型中所有测试路径均能成功通过测试，</a:t>
            </a:r>
            <a:r>
              <a:rPr lang="zh-CN" altLang="en-US" sz="1200" kern="1200" dirty="0" smtClean="0">
                <a:solidFill>
                  <a:schemeClr val="tx1"/>
                </a:solidFill>
                <a:effectLst/>
                <a:latin typeface="+mn-lt"/>
                <a:ea typeface="+mn-ea"/>
                <a:cs typeface="+mn-cs"/>
              </a:rPr>
              <a:t>无异常</a:t>
            </a:r>
            <a:r>
              <a:rPr lang="zh-CN" altLang="zh-CN" sz="1200" kern="1200" dirty="0" smtClean="0">
                <a:solidFill>
                  <a:schemeClr val="tx1"/>
                </a:solidFill>
                <a:effectLst/>
                <a:latin typeface="+mn-lt"/>
                <a:ea typeface="+mn-ea"/>
                <a:cs typeface="+mn-cs"/>
              </a:rPr>
              <a:t>报出，不管测试一次的养殖规则数量有多少组，决策的平均速率都稳定在</a:t>
            </a:r>
            <a:r>
              <a:rPr lang="en-US" altLang="zh-CN" sz="1200" kern="1200" dirty="0" smtClean="0">
                <a:solidFill>
                  <a:schemeClr val="tx1"/>
                </a:solidFill>
                <a:effectLst/>
                <a:latin typeface="+mn-lt"/>
                <a:ea typeface="+mn-ea"/>
                <a:cs typeface="+mn-cs"/>
              </a:rPr>
              <a:t>3.5s/</a:t>
            </a:r>
            <a:r>
              <a:rPr lang="zh-CN" altLang="zh-CN" sz="1200" kern="1200" dirty="0" smtClean="0">
                <a:solidFill>
                  <a:schemeClr val="tx1"/>
                </a:solidFill>
                <a:effectLst/>
                <a:latin typeface="+mn-lt"/>
                <a:ea typeface="+mn-ea"/>
                <a:cs typeface="+mn-cs"/>
              </a:rPr>
              <a:t>次左右</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且准确率达到</a:t>
            </a:r>
            <a:r>
              <a:rPr lang="en-US" altLang="zh-CN"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，达到</a:t>
            </a:r>
            <a:r>
              <a:rPr lang="zh-CN" altLang="zh-CN" sz="1200" kern="1200" dirty="0" smtClean="0">
                <a:solidFill>
                  <a:schemeClr val="tx1"/>
                </a:solidFill>
                <a:effectLst/>
                <a:latin typeface="+mn-lt"/>
                <a:ea typeface="+mn-ea"/>
                <a:cs typeface="+mn-cs"/>
              </a:rPr>
              <a:t>准确快速</a:t>
            </a:r>
            <a:r>
              <a:rPr lang="zh-CN" altLang="en-US" sz="1200" kern="1200" dirty="0" smtClean="0">
                <a:solidFill>
                  <a:schemeClr val="tx1"/>
                </a:solidFill>
                <a:effectLst/>
                <a:latin typeface="+mn-lt"/>
                <a:ea typeface="+mn-ea"/>
                <a:cs typeface="+mn-cs"/>
              </a:rPr>
              <a:t>的要求，证明它</a:t>
            </a:r>
            <a:r>
              <a:rPr lang="zh-CN" altLang="zh-CN" sz="1200" kern="1200" dirty="0" smtClean="0">
                <a:solidFill>
                  <a:schemeClr val="tx1"/>
                </a:solidFill>
                <a:effectLst/>
                <a:latin typeface="+mn-lt"/>
                <a:ea typeface="+mn-ea"/>
                <a:cs typeface="+mn-cs"/>
              </a:rPr>
              <a:t>适用于水产养殖</a:t>
            </a:r>
            <a:r>
              <a:rPr lang="zh-CN" altLang="en-US" sz="1200" kern="1200" dirty="0" smtClean="0">
                <a:solidFill>
                  <a:schemeClr val="tx1"/>
                </a:solidFill>
                <a:effectLst/>
                <a:latin typeface="+mn-lt"/>
                <a:ea typeface="+mn-ea"/>
                <a:cs typeface="+mn-cs"/>
              </a:rPr>
              <a:t>。</a:t>
            </a:r>
            <a:endParaRPr lang="en-US" altLang="zh-CN" sz="1200" dirty="0" smtClean="0">
              <a:solidFill>
                <a:schemeClr val="tx1"/>
              </a:solidFill>
            </a:endParaRPr>
          </a:p>
          <a:p>
            <a:endParaRPr lang="zh-CN" altLang="en-US" dirty="0"/>
          </a:p>
        </p:txBody>
      </p:sp>
      <p:sp>
        <p:nvSpPr>
          <p:cNvPr id="1049017" name="灯片编号占位符 3"/>
          <p:cNvSpPr>
            <a:spLocks noGrp="1"/>
          </p:cNvSpPr>
          <p:nvPr>
            <p:ph type="sldNum" sz="quarter" idx="10"/>
          </p:nvPr>
        </p:nvSpPr>
        <p:spPr/>
        <p:txBody>
          <a:bodyPr/>
          <a:lstStyle/>
          <a:p>
            <a:fld id="{76698347-8619-4EBD-9E56-300D6A3B355F}" type="slidenum">
              <a:rPr lang="zh-CN" altLang="en-US" smtClean="0"/>
              <a:t>23</a:t>
            </a:fld>
            <a:endParaRPr lang="zh-CN" altLang="en-US"/>
          </a:p>
        </p:txBody>
      </p:sp>
    </p:spTree>
    <p:extLst>
      <p:ext uri="{BB962C8B-B14F-4D97-AF65-F5344CB8AC3E}">
        <p14:creationId xmlns:p14="http://schemas.microsoft.com/office/powerpoint/2010/main" val="336002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0" name="幻灯片图像占位符 1"/>
          <p:cNvSpPr>
            <a:spLocks noGrp="1" noRot="1" noChangeAspect="1"/>
          </p:cNvSpPr>
          <p:nvPr>
            <p:ph type="sldImg"/>
          </p:nvPr>
        </p:nvSpPr>
        <p:spPr/>
      </p:sp>
      <p:sp>
        <p:nvSpPr>
          <p:cNvPr id="1049031" name="备注占位符 2"/>
          <p:cNvSpPr>
            <a:spLocks noGrp="1"/>
          </p:cNvSpPr>
          <p:nvPr>
            <p:ph type="body" idx="1"/>
          </p:nvPr>
        </p:nvSpPr>
        <p:spPr/>
        <p:txBody>
          <a:bodyPr/>
          <a:lstStyle/>
          <a:p>
            <a:r>
              <a:rPr lang="zh-CN" altLang="en-US" dirty="0" smtClean="0"/>
              <a:t>在上述研究基础上，</a:t>
            </a:r>
            <a:r>
              <a:rPr lang="zh-CN" altLang="zh-CN" sz="1200" kern="1200" dirty="0" smtClean="0">
                <a:solidFill>
                  <a:schemeClr val="tx1"/>
                </a:solidFill>
                <a:effectLst/>
                <a:latin typeface="+mn-lt"/>
                <a:ea typeface="+mn-ea"/>
                <a:cs typeface="+mn-cs"/>
              </a:rPr>
              <a:t>本文设计了一种水产养殖智能决策流程管理系统</a:t>
            </a:r>
            <a:r>
              <a:rPr lang="zh-CN" altLang="en-US" sz="1200" kern="1200" dirty="0" smtClean="0">
                <a:solidFill>
                  <a:schemeClr val="tx1"/>
                </a:solidFill>
                <a:effectLst/>
                <a:latin typeface="+mn-lt"/>
                <a:ea typeface="+mn-ea"/>
                <a:cs typeface="+mn-cs"/>
              </a:rPr>
              <a:t>。</a:t>
            </a:r>
            <a:endParaRPr lang="zh-CN" altLang="en-US" dirty="0"/>
          </a:p>
        </p:txBody>
      </p:sp>
      <p:sp>
        <p:nvSpPr>
          <p:cNvPr id="1049032" name="灯片编号占位符 3"/>
          <p:cNvSpPr>
            <a:spLocks noGrp="1"/>
          </p:cNvSpPr>
          <p:nvPr>
            <p:ph type="sldNum" sz="quarter" idx="10"/>
          </p:nvPr>
        </p:nvSpPr>
        <p:spPr/>
        <p:txBody>
          <a:bodyPr/>
          <a:lstStyle/>
          <a:p>
            <a:fld id="{76698347-8619-4EBD-9E56-300D6A3B355F}" type="slidenum">
              <a:rPr lang="zh-CN" altLang="en-US" smtClean="0"/>
              <a:t>24</a:t>
            </a:fld>
            <a:endParaRPr lang="zh-CN" altLang="en-US"/>
          </a:p>
        </p:txBody>
      </p:sp>
    </p:spTree>
    <p:extLst>
      <p:ext uri="{BB962C8B-B14F-4D97-AF65-F5344CB8AC3E}">
        <p14:creationId xmlns:p14="http://schemas.microsoft.com/office/powerpoint/2010/main" val="74605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5" name="幻灯片图像占位符 1"/>
          <p:cNvSpPr>
            <a:spLocks noGrp="1" noRot="1" noChangeAspect="1"/>
          </p:cNvSpPr>
          <p:nvPr>
            <p:ph type="sldImg"/>
          </p:nvPr>
        </p:nvSpPr>
        <p:spPr/>
      </p:sp>
      <p:sp>
        <p:nvSpPr>
          <p:cNvPr id="104921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kern="1200" dirty="0" smtClean="0">
                <a:solidFill>
                  <a:schemeClr val="tx1"/>
                </a:solidFill>
                <a:effectLst/>
                <a:latin typeface="+mn-lt"/>
                <a:ea typeface="+mn-ea"/>
                <a:cs typeface="+mn-cs"/>
              </a:rPr>
              <a:t>采用</a:t>
            </a:r>
            <a:r>
              <a:rPr lang="zh-CN" altLang="zh-CN" sz="1200" kern="1200" dirty="0" smtClean="0">
                <a:solidFill>
                  <a:schemeClr val="tx1"/>
                </a:solidFill>
                <a:effectLst/>
                <a:latin typeface="+mn-lt"/>
                <a:ea typeface="+mn-ea"/>
                <a:cs typeface="+mn-cs"/>
              </a:rPr>
              <a:t>分层设计模式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本文设计的水产养殖智能决策流程管理系统在拥有传统水产养殖系统普遍功能基础上，进行了工作流部署管理、养殖流程执行与规则决策</a:t>
            </a:r>
            <a:r>
              <a:rPr lang="zh-CN" altLang="en-US" sz="1200" kern="1200" dirty="0" smtClean="0">
                <a:solidFill>
                  <a:schemeClr val="tx1"/>
                </a:solidFill>
                <a:effectLst/>
                <a:latin typeface="+mn-lt"/>
                <a:ea typeface="+mn-ea"/>
                <a:cs typeface="+mn-cs"/>
              </a:rPr>
              <a:t>管理、养殖</a:t>
            </a:r>
            <a:r>
              <a:rPr lang="zh-CN" altLang="zh-CN" sz="1200" kern="1200" dirty="0" smtClean="0">
                <a:solidFill>
                  <a:schemeClr val="tx1"/>
                </a:solidFill>
                <a:effectLst/>
                <a:latin typeface="+mn-lt"/>
                <a:ea typeface="+mn-ea"/>
                <a:cs typeface="+mn-cs"/>
              </a:rPr>
              <a:t>规则</a:t>
            </a:r>
            <a:r>
              <a:rPr lang="zh-CN" altLang="en-US" sz="1200" kern="1200" dirty="0" smtClean="0">
                <a:solidFill>
                  <a:schemeClr val="tx1"/>
                </a:solidFill>
                <a:effectLst/>
                <a:latin typeface="+mn-lt"/>
                <a:ea typeface="+mn-ea"/>
                <a:cs typeface="+mn-cs"/>
              </a:rPr>
              <a:t>管理</a:t>
            </a:r>
            <a:r>
              <a:rPr lang="zh-CN" altLang="zh-CN" sz="1200" kern="1200" dirty="0" smtClean="0">
                <a:solidFill>
                  <a:schemeClr val="tx1"/>
                </a:solidFill>
                <a:effectLst/>
                <a:latin typeface="+mn-lt"/>
                <a:ea typeface="+mn-ea"/>
                <a:cs typeface="+mn-cs"/>
              </a:rPr>
              <a:t>三个功能模块的设计。这三个功能模块是水产养殖智能决策流程管理系统区别于传统水产养殖系统而特有的功能模块。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系统按照图中箭头指向顺序进行运行并完成养殖各功能模块的管理。运行顺序是：在完成工作流定义后，对流程定义进行部署，生成一条养殖流程实例；启动实例后，开始养殖，开始执行流程；流程引擎在执行的过程中，加载放养期关键养殖流程的业务规则，执行养殖决策；执行完所有的流程和决策后，结束流程，结束养殖。</a:t>
            </a:r>
          </a:p>
          <a:p>
            <a:endParaRPr lang="zh-CN" altLang="en-US" dirty="0"/>
          </a:p>
        </p:txBody>
      </p:sp>
      <p:sp>
        <p:nvSpPr>
          <p:cNvPr id="1049217" name="灯片编号占位符 3"/>
          <p:cNvSpPr>
            <a:spLocks noGrp="1"/>
          </p:cNvSpPr>
          <p:nvPr>
            <p:ph type="sldNum" sz="quarter" idx="10"/>
          </p:nvPr>
        </p:nvSpPr>
        <p:spPr/>
        <p:txBody>
          <a:bodyPr/>
          <a:lstStyle/>
          <a:p>
            <a:fld id="{76698347-8619-4EBD-9E56-300D6A3B355F}" type="slidenum">
              <a:rPr lang="zh-CN" altLang="en-US" smtClean="0"/>
              <a:t>25</a:t>
            </a:fld>
            <a:endParaRPr lang="zh-CN" altLang="en-US"/>
          </a:p>
        </p:txBody>
      </p:sp>
    </p:spTree>
    <p:extLst>
      <p:ext uri="{BB962C8B-B14F-4D97-AF65-F5344CB8AC3E}">
        <p14:creationId xmlns:p14="http://schemas.microsoft.com/office/powerpoint/2010/main" val="566100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5" name="幻灯片图像占位符 1"/>
          <p:cNvSpPr>
            <a:spLocks noGrp="1" noRot="1" noChangeAspect="1"/>
          </p:cNvSpPr>
          <p:nvPr>
            <p:ph type="sldImg"/>
          </p:nvPr>
        </p:nvSpPr>
        <p:spPr/>
      </p:sp>
      <p:sp>
        <p:nvSpPr>
          <p:cNvPr id="1049256" name="备注占位符 2"/>
          <p:cNvSpPr>
            <a:spLocks noGrp="1"/>
          </p:cNvSpPr>
          <p:nvPr>
            <p:ph type="body" idx="1"/>
          </p:nvPr>
        </p:nvSpPr>
        <p:spPr/>
        <p:txBody>
          <a:bodyPr/>
          <a:lstStyle/>
          <a:p>
            <a:r>
              <a:rPr lang="zh-CN" altLang="en-US" dirty="0" smtClean="0"/>
              <a:t>下面是系统主要的功能模块展示。</a:t>
            </a:r>
            <a:endParaRPr lang="zh-CN" altLang="en-US" dirty="0"/>
          </a:p>
        </p:txBody>
      </p:sp>
      <p:sp>
        <p:nvSpPr>
          <p:cNvPr id="1049257" name="灯片编号占位符 3"/>
          <p:cNvSpPr>
            <a:spLocks noGrp="1"/>
          </p:cNvSpPr>
          <p:nvPr>
            <p:ph type="sldNum" sz="quarter" idx="10"/>
          </p:nvPr>
        </p:nvSpPr>
        <p:spPr/>
        <p:txBody>
          <a:bodyPr/>
          <a:lstStyle/>
          <a:p>
            <a:fld id="{76698347-8619-4EBD-9E56-300D6A3B355F}" type="slidenum">
              <a:rPr lang="zh-CN" altLang="en-US" smtClean="0"/>
              <a:t>26</a:t>
            </a:fld>
            <a:endParaRPr lang="zh-CN" altLang="en-US"/>
          </a:p>
        </p:txBody>
      </p:sp>
    </p:spTree>
    <p:extLst>
      <p:ext uri="{BB962C8B-B14F-4D97-AF65-F5344CB8AC3E}">
        <p14:creationId xmlns:p14="http://schemas.microsoft.com/office/powerpoint/2010/main" val="3570910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98347-8619-4EBD-9E56-300D6A3B355F}" type="slidenum">
              <a:rPr lang="zh-CN" altLang="en-US" smtClean="0"/>
              <a:t>28</a:t>
            </a:fld>
            <a:endParaRPr lang="zh-CN" altLang="en-US"/>
          </a:p>
        </p:txBody>
      </p:sp>
    </p:spTree>
    <p:extLst>
      <p:ext uri="{BB962C8B-B14F-4D97-AF65-F5344CB8AC3E}">
        <p14:creationId xmlns:p14="http://schemas.microsoft.com/office/powerpoint/2010/main" val="249713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7" name="幻灯片图像占位符 1"/>
          <p:cNvSpPr>
            <a:spLocks noGrp="1" noRot="1" noChangeAspect="1"/>
          </p:cNvSpPr>
          <p:nvPr>
            <p:ph type="sldImg"/>
          </p:nvPr>
        </p:nvSpPr>
        <p:spPr>
          <a:xfrm>
            <a:off x="1371600" y="1143000"/>
            <a:ext cx="4114800" cy="3086100"/>
          </a:xfrm>
        </p:spPr>
      </p:sp>
      <p:sp>
        <p:nvSpPr>
          <p:cNvPr id="1049308" name="备注占位符 2"/>
          <p:cNvSpPr>
            <a:spLocks noGrp="1"/>
          </p:cNvSpPr>
          <p:nvPr>
            <p:ph type="body" idx="1"/>
          </p:nvPr>
        </p:nvSpPr>
        <p:spPr/>
        <p:txBody>
          <a:bodyPr/>
          <a:lstStyle/>
          <a:p>
            <a:endParaRPr lang="zh-CN" altLang="en-US" dirty="0"/>
          </a:p>
        </p:txBody>
      </p:sp>
      <p:sp>
        <p:nvSpPr>
          <p:cNvPr id="1049309" name="灯片编号占位符 3"/>
          <p:cNvSpPr>
            <a:spLocks noGrp="1"/>
          </p:cNvSpPr>
          <p:nvPr>
            <p:ph type="sldNum" sz="quarter" idx="10"/>
          </p:nvPr>
        </p:nvSpPr>
        <p:spPr/>
        <p:txBody>
          <a:bodyPr/>
          <a:lstStyle/>
          <a:p>
            <a:fld id="{76698347-8619-4EBD-9E56-300D6A3B355F}" type="slidenum">
              <a:rPr lang="zh-CN" altLang="en-US" smtClean="0"/>
              <a:t>29</a:t>
            </a:fld>
            <a:endParaRPr lang="zh-CN" altLang="en-US"/>
          </a:p>
        </p:txBody>
      </p:sp>
    </p:spTree>
    <p:extLst>
      <p:ext uri="{BB962C8B-B14F-4D97-AF65-F5344CB8AC3E}">
        <p14:creationId xmlns:p14="http://schemas.microsoft.com/office/powerpoint/2010/main" val="244004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7" name="幻灯片图像占位符 1"/>
          <p:cNvSpPr>
            <a:spLocks noGrp="1" noRot="1" noChangeAspect="1"/>
          </p:cNvSpPr>
          <p:nvPr>
            <p:ph type="sldImg"/>
          </p:nvPr>
        </p:nvSpPr>
        <p:spPr/>
      </p:sp>
      <p:sp>
        <p:nvSpPr>
          <p:cNvPr id="1049318" name="备注占位符 2"/>
          <p:cNvSpPr>
            <a:spLocks noGrp="1"/>
          </p:cNvSpPr>
          <p:nvPr>
            <p:ph type="body" idx="1"/>
          </p:nvPr>
        </p:nvSpPr>
        <p:spPr/>
        <p:txBody>
          <a:bodyPr/>
          <a:lstStyle/>
          <a:p>
            <a:endParaRPr lang="zh-CN" altLang="en-US" dirty="0"/>
          </a:p>
        </p:txBody>
      </p:sp>
      <p:sp>
        <p:nvSpPr>
          <p:cNvPr id="1049319" name="灯片编号占位符 3"/>
          <p:cNvSpPr>
            <a:spLocks noGrp="1"/>
          </p:cNvSpPr>
          <p:nvPr>
            <p:ph type="sldNum" sz="quarter" idx="10"/>
          </p:nvPr>
        </p:nvSpPr>
        <p:spPr/>
        <p:txBody>
          <a:bodyPr/>
          <a:lstStyle/>
          <a:p>
            <a:fld id="{76698347-8619-4EBD-9E56-300D6A3B355F}" type="slidenum">
              <a:rPr lang="zh-CN" altLang="en-US" smtClean="0"/>
              <a:t>30</a:t>
            </a:fld>
            <a:endParaRPr lang="zh-CN" altLang="en-US"/>
          </a:p>
        </p:txBody>
      </p:sp>
    </p:spTree>
    <p:extLst>
      <p:ext uri="{BB962C8B-B14F-4D97-AF65-F5344CB8AC3E}">
        <p14:creationId xmlns:p14="http://schemas.microsoft.com/office/powerpoint/2010/main" val="16773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幻灯片图像占位符 1"/>
          <p:cNvSpPr>
            <a:spLocks noGrp="1" noRot="1" noChangeAspect="1"/>
          </p:cNvSpPr>
          <p:nvPr>
            <p:ph type="sldImg"/>
          </p:nvPr>
        </p:nvSpPr>
        <p:spPr/>
      </p:sp>
      <p:sp>
        <p:nvSpPr>
          <p:cNvPr id="1048771" name="备注占位符 2"/>
          <p:cNvSpPr>
            <a:spLocks noGrp="1"/>
          </p:cNvSpPr>
          <p:nvPr>
            <p:ph type="body" idx="1"/>
          </p:nvPr>
        </p:nvSpPr>
        <p:spPr/>
        <p:txBody>
          <a:bodyPr/>
          <a:lstStyle/>
          <a:p>
            <a:endParaRPr lang="zh-CN" altLang="en-US" dirty="0"/>
          </a:p>
        </p:txBody>
      </p:sp>
      <p:sp>
        <p:nvSpPr>
          <p:cNvPr id="1048772" name="灯片编号占位符 3"/>
          <p:cNvSpPr>
            <a:spLocks noGrp="1"/>
          </p:cNvSpPr>
          <p:nvPr>
            <p:ph type="sldNum" sz="quarter" idx="10"/>
          </p:nvPr>
        </p:nvSpPr>
        <p:spPr/>
        <p:txBody>
          <a:bodyPr/>
          <a:lstStyle/>
          <a:p>
            <a:fld id="{76698347-8619-4EBD-9E56-300D6A3B355F}" type="slidenum">
              <a:rPr lang="zh-CN" altLang="en-US" smtClean="0"/>
              <a:t>3</a:t>
            </a:fld>
            <a:endParaRPr lang="zh-CN" altLang="en-US"/>
          </a:p>
        </p:txBody>
      </p:sp>
    </p:spTree>
    <p:extLst>
      <p:ext uri="{BB962C8B-B14F-4D97-AF65-F5344CB8AC3E}">
        <p14:creationId xmlns:p14="http://schemas.microsoft.com/office/powerpoint/2010/main" val="301405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幻灯片图像占位符 1"/>
          <p:cNvSpPr>
            <a:spLocks noGrp="1" noRot="1" noChangeAspect="1" noTextEdit="1"/>
          </p:cNvSpPr>
          <p:nvPr>
            <p:ph type="sldImg"/>
          </p:nvPr>
        </p:nvSpPr>
        <p:spPr>
          <a:xfrm>
            <a:off x="1371600" y="1143000"/>
            <a:ext cx="4114800" cy="3086100"/>
          </a:xfrm>
        </p:spPr>
      </p:sp>
      <p:sp>
        <p:nvSpPr>
          <p:cNvPr id="1048789"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dirty="0" smtClean="0"/>
              <a:t>主要针对水产养殖在机械化、智能化发展的过程中，</a:t>
            </a:r>
            <a:r>
              <a:rPr lang="zh-CN" altLang="en-US" sz="1200" dirty="0" smtClean="0"/>
              <a:t>存在的</a:t>
            </a:r>
            <a:r>
              <a:rPr lang="zh-CN" altLang="en-US" sz="1200" dirty="0" smtClean="0"/>
              <a:t>一些问题，如现有的水产养殖信息化管理平台缺乏科学有效的养殖流程管理和过程指导，养殖管理时仍需要人工经验判断和操作控制，水产养殖依然存在业务规则繁多不明确、决策效率低且易出错等问题。</a:t>
            </a:r>
          </a:p>
        </p:txBody>
      </p:sp>
      <p:sp>
        <p:nvSpPr>
          <p:cNvPr id="1048790" name="灯片编号占位符 3"/>
          <p:cNvSpPr>
            <a:spLocks noGrp="1"/>
          </p:cNvSpPr>
          <p:nvPr>
            <p:ph type="sldNum" sz="quarter" idx="5"/>
          </p:nvPr>
        </p:nvSpPr>
        <p:spPr bwMode="auto">
          <a:noFill/>
        </p:spPr>
        <p:txBody>
          <a:bodyPr/>
          <a:lstStyle/>
          <a:p>
            <a:fld id="{B8C9783A-33AF-4BDA-AD0F-3D50A50D1F31}" type="slidenum">
              <a:rPr lang="zh-CN" altLang="en-US" smtClean="0">
                <a:solidFill>
                  <a:prstClr val="black"/>
                </a:solidFill>
              </a:rPr>
              <a:t>4</a:t>
            </a:fld>
            <a:endParaRPr lang="zh-CN" altLang="en-US" smtClean="0">
              <a:solidFill>
                <a:prstClr val="black"/>
              </a:solidFill>
            </a:endParaRPr>
          </a:p>
        </p:txBody>
      </p:sp>
    </p:spTree>
    <p:extLst>
      <p:ext uri="{BB962C8B-B14F-4D97-AF65-F5344CB8AC3E}">
        <p14:creationId xmlns:p14="http://schemas.microsoft.com/office/powerpoint/2010/main" val="127043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noTextEdit="1"/>
          </p:cNvSpPr>
          <p:nvPr>
            <p:ph type="sldImg"/>
          </p:nvPr>
        </p:nvSpPr>
        <p:spPr>
          <a:xfrm>
            <a:off x="1371600" y="1143000"/>
            <a:ext cx="4114800" cy="3086100"/>
          </a:xfrm>
        </p:spPr>
      </p:sp>
      <p:sp>
        <p:nvSpPr>
          <p:cNvPr id="1048804"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200" dirty="0" smtClean="0"/>
              <a:t>为了解决这些问题，本文利用工作流在流程管理方面的优势以及规则引擎在业务决策方面的优势，将两者结合起来构建一个能进行流程化管理和智能决策的水产养殖模型并进行</a:t>
            </a:r>
            <a:r>
              <a:rPr lang="zh-CN" altLang="zh-CN" sz="1200" dirty="0" smtClean="0">
                <a:solidFill>
                  <a:schemeClr val="tx1"/>
                </a:solidFill>
              </a:rPr>
              <a:t>系统</a:t>
            </a:r>
            <a:r>
              <a:rPr lang="zh-CN" altLang="en-US" sz="1200" dirty="0" smtClean="0">
                <a:solidFill>
                  <a:schemeClr val="tx1"/>
                </a:solidFill>
              </a:rPr>
              <a:t>设计和实现。</a:t>
            </a:r>
            <a:endParaRPr lang="zh-CN" altLang="en-US" sz="1200" dirty="0" smtClean="0"/>
          </a:p>
          <a:p>
            <a:endParaRPr lang="en-US" altLang="zh-CN" sz="1200" dirty="0" smtClean="0"/>
          </a:p>
        </p:txBody>
      </p:sp>
      <p:sp>
        <p:nvSpPr>
          <p:cNvPr id="1048805" name="灯片编号占位符 3"/>
          <p:cNvSpPr>
            <a:spLocks noGrp="1"/>
          </p:cNvSpPr>
          <p:nvPr>
            <p:ph type="sldNum" sz="quarter" idx="5"/>
          </p:nvPr>
        </p:nvSpPr>
        <p:spPr bwMode="auto">
          <a:noFill/>
        </p:spPr>
        <p:txBody>
          <a:bodyPr/>
          <a:lstStyle/>
          <a:p>
            <a:fld id="{B8C9783A-33AF-4BDA-AD0F-3D50A50D1F31}" type="slidenum">
              <a:rPr lang="zh-CN" altLang="en-US" smtClean="0">
                <a:solidFill>
                  <a:prstClr val="black"/>
                </a:solidFill>
              </a:rPr>
              <a:t>5</a:t>
            </a:fld>
            <a:endParaRPr lang="zh-CN" altLang="en-US" smtClean="0">
              <a:solidFill>
                <a:prstClr val="black"/>
              </a:solidFill>
            </a:endParaRPr>
          </a:p>
        </p:txBody>
      </p:sp>
    </p:spTree>
    <p:extLst>
      <p:ext uri="{BB962C8B-B14F-4D97-AF65-F5344CB8AC3E}">
        <p14:creationId xmlns:p14="http://schemas.microsoft.com/office/powerpoint/2010/main" val="248952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幻灯片图像占位符 1"/>
          <p:cNvSpPr>
            <a:spLocks noGrp="1" noRot="1" noChangeAspect="1" noTextEdit="1"/>
          </p:cNvSpPr>
          <p:nvPr>
            <p:ph type="sldImg"/>
          </p:nvPr>
        </p:nvSpPr>
        <p:spPr>
          <a:xfrm>
            <a:off x="1371600" y="1143000"/>
            <a:ext cx="4114800" cy="3086100"/>
          </a:xfrm>
        </p:spPr>
      </p:sp>
      <p:sp>
        <p:nvSpPr>
          <p:cNvPr id="1048827"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zh-CN" sz="1200" dirty="0" smtClean="0">
                <a:solidFill>
                  <a:schemeClr val="accent2">
                    <a:lumMod val="50000"/>
                  </a:schemeClr>
                </a:solidFill>
              </a:rPr>
              <a:t>目前关于水产养殖过程的研究多偏向于单一方面的研究，</a:t>
            </a:r>
            <a:r>
              <a:rPr lang="zh-CN" altLang="en-US" sz="1200" dirty="0" smtClean="0">
                <a:solidFill>
                  <a:schemeClr val="accent2">
                    <a:lumMod val="50000"/>
                  </a:schemeClr>
                </a:solidFill>
              </a:rPr>
              <a:t>比</a:t>
            </a:r>
            <a:r>
              <a:rPr lang="zh-CN" altLang="zh-CN" sz="1200" kern="1200" dirty="0" smtClean="0">
                <a:solidFill>
                  <a:schemeClr val="tx1"/>
                </a:solidFill>
                <a:effectLst/>
                <a:latin typeface="+mn-lt"/>
                <a:ea typeface="+mn-ea"/>
                <a:cs typeface="+mn-cs"/>
              </a:rPr>
              <a:t>如水质环境监测、投喂</a:t>
            </a:r>
            <a:r>
              <a:rPr lang="zh-CN" altLang="en-US" sz="1200" kern="1200" dirty="0" smtClean="0">
                <a:solidFill>
                  <a:schemeClr val="tx1"/>
                </a:solidFill>
                <a:effectLst/>
                <a:latin typeface="+mn-lt"/>
                <a:ea typeface="+mn-ea"/>
                <a:cs typeface="+mn-cs"/>
              </a:rPr>
              <a:t>换水</a:t>
            </a:r>
            <a:r>
              <a:rPr lang="zh-CN" altLang="zh-CN" sz="1200" kern="1200" dirty="0" smtClean="0">
                <a:solidFill>
                  <a:schemeClr val="tx1"/>
                </a:solidFill>
                <a:effectLst/>
                <a:latin typeface="+mn-lt"/>
                <a:ea typeface="+mn-ea"/>
                <a:cs typeface="+mn-cs"/>
              </a:rPr>
              <a:t>设备研发、病害预测等，</a:t>
            </a:r>
            <a:r>
              <a:rPr lang="zh-CN" altLang="zh-CN" sz="1200" dirty="0" smtClean="0">
                <a:solidFill>
                  <a:schemeClr val="accent2">
                    <a:lumMod val="50000"/>
                  </a:schemeClr>
                </a:solidFill>
              </a:rPr>
              <a:t>还没有一种明确有效的方法聚焦在整个养殖流程和规则决策管理上的。
</a:t>
            </a:r>
          </a:p>
        </p:txBody>
      </p:sp>
      <p:sp>
        <p:nvSpPr>
          <p:cNvPr id="1048828" name="灯片编号占位符 3"/>
          <p:cNvSpPr>
            <a:spLocks noGrp="1"/>
          </p:cNvSpPr>
          <p:nvPr>
            <p:ph type="sldNum" sz="quarter" idx="5"/>
          </p:nvPr>
        </p:nvSpPr>
        <p:spPr bwMode="auto">
          <a:noFill/>
        </p:spPr>
        <p:txBody>
          <a:bodyPr/>
          <a:lstStyle/>
          <a:p>
            <a:fld id="{B8C9783A-33AF-4BDA-AD0F-3D50A50D1F31}" type="slidenum">
              <a:rPr lang="zh-CN" altLang="en-US" smtClean="0">
                <a:solidFill>
                  <a:prstClr val="black"/>
                </a:solidFill>
              </a:rPr>
              <a:t>6</a:t>
            </a:fld>
            <a:endParaRPr lang="zh-CN" altLang="en-US" smtClean="0">
              <a:solidFill>
                <a:prstClr val="black"/>
              </a:solidFill>
            </a:endParaRPr>
          </a:p>
        </p:txBody>
      </p:sp>
    </p:spTree>
    <p:extLst>
      <p:ext uri="{BB962C8B-B14F-4D97-AF65-F5344CB8AC3E}">
        <p14:creationId xmlns:p14="http://schemas.microsoft.com/office/powerpoint/2010/main" val="230263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7" name="幻灯片图像占位符 1"/>
          <p:cNvSpPr>
            <a:spLocks noGrp="1" noRot="1" noChangeAspect="1" noTextEdit="1"/>
          </p:cNvSpPr>
          <p:nvPr>
            <p:ph type="sldImg"/>
          </p:nvPr>
        </p:nvSpPr>
        <p:spPr>
          <a:xfrm>
            <a:off x="1371600" y="1143000"/>
            <a:ext cx="4114800" cy="3086100"/>
          </a:xfrm>
        </p:spPr>
      </p:sp>
      <p:sp>
        <p:nvSpPr>
          <p:cNvPr id="1048848" name="备注占位符 2"/>
          <p:cNvSpPr>
            <a:spLocks noGrp="1"/>
          </p:cNvSpPr>
          <p:nvPr>
            <p:ph type="body" idx="1"/>
          </p:nvPr>
        </p:nvSpPr>
        <p:spPr>
          <a:noFill/>
        </p:spPr>
        <p:txBody>
          <a:bodyPr/>
          <a:lstStyle/>
          <a:p>
            <a:r>
              <a:rPr lang="zh-CN" altLang="zh-CN" sz="1200" kern="1200" dirty="0" smtClean="0">
                <a:solidFill>
                  <a:schemeClr val="tx1"/>
                </a:solidFill>
                <a:effectLst/>
                <a:latin typeface="+mn-lt"/>
                <a:ea typeface="+mn-ea"/>
                <a:cs typeface="+mn-cs"/>
              </a:rPr>
              <a:t>工作流技术运用已经很成熟，但是在水产养殖过程管理上的研究十分有限。目前仅有我们学校的高阳师兄的硕士论文，他的研究为本文的展开奠定了基础。但是他未涉及到养殖决策上的研究，加入规则引擎更好地辅助养殖流程</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定义与执行，将两者结合应用于水产养殖过程管理研究是一次新的大胆尝试。
</a:t>
            </a:r>
          </a:p>
        </p:txBody>
      </p:sp>
      <p:sp>
        <p:nvSpPr>
          <p:cNvPr id="1048849" name="灯片编号占位符 3"/>
          <p:cNvSpPr>
            <a:spLocks noGrp="1"/>
          </p:cNvSpPr>
          <p:nvPr>
            <p:ph type="sldNum" sz="quarter" idx="5"/>
          </p:nvPr>
        </p:nvSpPr>
        <p:spPr bwMode="auto">
          <a:noFill/>
        </p:spPr>
        <p:txBody>
          <a:bodyPr/>
          <a:lstStyle/>
          <a:p>
            <a:fld id="{B8C9783A-33AF-4BDA-AD0F-3D50A50D1F31}" type="slidenum">
              <a:rPr lang="zh-CN" altLang="en-US" smtClean="0">
                <a:solidFill>
                  <a:prstClr val="black"/>
                </a:solidFill>
              </a:rPr>
              <a:t>7</a:t>
            </a:fld>
            <a:endParaRPr lang="zh-CN" altLang="en-US" smtClean="0">
              <a:solidFill>
                <a:prstClr val="black"/>
              </a:solidFill>
            </a:endParaRPr>
          </a:p>
        </p:txBody>
      </p:sp>
    </p:spTree>
    <p:extLst>
      <p:ext uri="{BB962C8B-B14F-4D97-AF65-F5344CB8AC3E}">
        <p14:creationId xmlns:p14="http://schemas.microsoft.com/office/powerpoint/2010/main" val="2676083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幻灯片图像占位符 1"/>
          <p:cNvSpPr>
            <a:spLocks noGrp="1" noRot="1" noChangeAspect="1"/>
          </p:cNvSpPr>
          <p:nvPr>
            <p:ph type="sldImg"/>
          </p:nvPr>
        </p:nvSpPr>
        <p:spPr/>
      </p:sp>
      <p:sp>
        <p:nvSpPr>
          <p:cNvPr id="1048863" name="备注占位符 2"/>
          <p:cNvSpPr>
            <a:spLocks noGrp="1"/>
          </p:cNvSpPr>
          <p:nvPr>
            <p:ph type="body" idx="1"/>
          </p:nvPr>
        </p:nvSpPr>
        <p:spPr/>
        <p:txBody>
          <a:bodyPr/>
          <a:lstStyle/>
          <a:p>
            <a:endParaRPr lang="zh-CN" altLang="en-US" dirty="0"/>
          </a:p>
        </p:txBody>
      </p:sp>
      <p:sp>
        <p:nvSpPr>
          <p:cNvPr id="1048864" name="灯片编号占位符 3"/>
          <p:cNvSpPr>
            <a:spLocks noGrp="1"/>
          </p:cNvSpPr>
          <p:nvPr>
            <p:ph type="sldNum" sz="quarter" idx="10"/>
          </p:nvPr>
        </p:nvSpPr>
        <p:spPr/>
        <p:txBody>
          <a:bodyPr/>
          <a:lstStyle/>
          <a:p>
            <a:fld id="{76698347-8619-4EBD-9E56-300D6A3B355F}" type="slidenum">
              <a:rPr lang="zh-CN" altLang="en-US" smtClean="0"/>
              <a:t>8</a:t>
            </a:fld>
            <a:endParaRPr lang="zh-CN" altLang="en-US"/>
          </a:p>
        </p:txBody>
      </p:sp>
    </p:spTree>
    <p:extLst>
      <p:ext uri="{BB962C8B-B14F-4D97-AF65-F5344CB8AC3E}">
        <p14:creationId xmlns:p14="http://schemas.microsoft.com/office/powerpoint/2010/main" val="728963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幻灯片图像占位符 1"/>
          <p:cNvSpPr>
            <a:spLocks noGrp="1" noRot="1" noChangeAspect="1"/>
          </p:cNvSpPr>
          <p:nvPr>
            <p:ph type="sldImg"/>
          </p:nvPr>
        </p:nvSpPr>
        <p:spPr/>
      </p:sp>
      <p:sp>
        <p:nvSpPr>
          <p:cNvPr id="1048880"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1200" dirty="0" smtClean="0">
                <a:solidFill>
                  <a:schemeClr val="tx1"/>
                </a:solidFill>
              </a:rPr>
              <a:t>建模方法选用目前最流行的是BPMN业务流程建模与标记语言，遵循BPMN2.0规范。工作流引擎在比较后选取各方面优势较突出的开源工作流引擎Activiti5。
</a:t>
            </a:r>
          </a:p>
        </p:txBody>
      </p:sp>
      <p:sp>
        <p:nvSpPr>
          <p:cNvPr id="1048881" name="灯片编号占位符 3"/>
          <p:cNvSpPr>
            <a:spLocks noGrp="1"/>
          </p:cNvSpPr>
          <p:nvPr>
            <p:ph type="sldNum" sz="quarter" idx="10"/>
          </p:nvPr>
        </p:nvSpPr>
        <p:spPr/>
        <p:txBody>
          <a:bodyPr/>
          <a:lstStyle/>
          <a:p>
            <a:fld id="{76698347-8619-4EBD-9E56-300D6A3B355F}" type="slidenum">
              <a:rPr lang="zh-CN" altLang="en-US" smtClean="0"/>
              <a:t>9</a:t>
            </a:fld>
            <a:endParaRPr lang="zh-CN" altLang="en-US"/>
          </a:p>
        </p:txBody>
      </p:sp>
    </p:spTree>
    <p:extLst>
      <p:ext uri="{BB962C8B-B14F-4D97-AF65-F5344CB8AC3E}">
        <p14:creationId xmlns:p14="http://schemas.microsoft.com/office/powerpoint/2010/main" val="280364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323"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1049324"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049325" name="Date Placeholder 3"/>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26" name="Footer Placeholder 4"/>
          <p:cNvSpPr>
            <a:spLocks noGrp="1"/>
          </p:cNvSpPr>
          <p:nvPr>
            <p:ph type="ftr" sz="quarter" idx="11"/>
          </p:nvPr>
        </p:nvSpPr>
        <p:spPr/>
        <p:txBody>
          <a:bodyPr/>
          <a:lstStyle/>
          <a:p>
            <a:endParaRPr lang="zh-HK" altLang="en-US"/>
          </a:p>
        </p:txBody>
      </p:sp>
      <p:sp>
        <p:nvSpPr>
          <p:cNvPr id="1049327"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359" name="Title 1"/>
          <p:cNvSpPr>
            <a:spLocks noGrp="1"/>
          </p:cNvSpPr>
          <p:nvPr>
            <p:ph type="title"/>
          </p:nvPr>
        </p:nvSpPr>
        <p:spPr/>
        <p:txBody>
          <a:bodyPr/>
          <a:lstStyle/>
          <a:p>
            <a:r>
              <a:rPr lang="zh-CN" altLang="en-US" smtClean="0"/>
              <a:t>单击此处编辑母版标题样式</a:t>
            </a:r>
            <a:endParaRPr lang="en-US" dirty="0"/>
          </a:p>
        </p:txBody>
      </p:sp>
      <p:sp>
        <p:nvSpPr>
          <p:cNvPr id="1049360"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61" name="Date Placeholder 3"/>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62" name="Footer Placeholder 4"/>
          <p:cNvSpPr>
            <a:spLocks noGrp="1"/>
          </p:cNvSpPr>
          <p:nvPr>
            <p:ph type="ftr" sz="quarter" idx="11"/>
          </p:nvPr>
        </p:nvSpPr>
        <p:spPr/>
        <p:txBody>
          <a:bodyPr/>
          <a:lstStyle/>
          <a:p>
            <a:endParaRPr lang="zh-HK" altLang="en-US"/>
          </a:p>
        </p:txBody>
      </p:sp>
      <p:sp>
        <p:nvSpPr>
          <p:cNvPr id="1049363"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332" name="Vertical Title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en-US" dirty="0"/>
          </a:p>
        </p:txBody>
      </p:sp>
      <p:sp>
        <p:nvSpPr>
          <p:cNvPr id="1049333" name="Vertical Text Placeholder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34" name="Date Placeholder 3"/>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35" name="Footer Placeholder 4"/>
          <p:cNvSpPr>
            <a:spLocks noGrp="1"/>
          </p:cNvSpPr>
          <p:nvPr>
            <p:ph type="ftr" sz="quarter" idx="11"/>
          </p:nvPr>
        </p:nvSpPr>
        <p:spPr/>
        <p:txBody>
          <a:bodyPr/>
          <a:lstStyle/>
          <a:p>
            <a:endParaRPr lang="zh-HK" altLang="en-US"/>
          </a:p>
        </p:txBody>
      </p:sp>
      <p:sp>
        <p:nvSpPr>
          <p:cNvPr id="104933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zh-CN" altLang="en-US" smtClean="0"/>
              <a:t>单击此处编辑母版标题样式</a:t>
            </a:r>
            <a:endParaRPr lang="en-US" dirty="0"/>
          </a:p>
        </p:txBody>
      </p:sp>
      <p:sp>
        <p:nvSpPr>
          <p:cNvPr id="1048708"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09" name="Date Placeholder 3"/>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8710" name="Footer Placeholder 4"/>
          <p:cNvSpPr>
            <a:spLocks noGrp="1"/>
          </p:cNvSpPr>
          <p:nvPr>
            <p:ph type="ftr" sz="quarter" idx="11"/>
          </p:nvPr>
        </p:nvSpPr>
        <p:spPr/>
        <p:txBody>
          <a:bodyPr/>
          <a:lstStyle/>
          <a:p>
            <a:endParaRPr lang="zh-HK" altLang="en-US"/>
          </a:p>
        </p:txBody>
      </p:sp>
      <p:sp>
        <p:nvSpPr>
          <p:cNvPr id="1048711"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343" name="Title 1"/>
          <p:cNvSpPr>
            <a:spLocks noGrp="1"/>
          </p:cNvSpPr>
          <p:nvPr>
            <p:ph type="title"/>
          </p:nvPr>
        </p:nvSpPr>
        <p:spPr>
          <a:xfrm>
            <a:off x="623888" y="1709741"/>
            <a:ext cx="7886700" cy="2852737"/>
          </a:xfrm>
        </p:spPr>
        <p:txBody>
          <a:bodyPr anchor="b"/>
          <a:lstStyle>
            <a:lvl1pPr>
              <a:defRPr sz="6000"/>
            </a:lvl1pPr>
          </a:lstStyle>
          <a:p>
            <a:r>
              <a:rPr lang="zh-CN" altLang="en-US" smtClean="0"/>
              <a:t>单击此处编辑母版标题样式</a:t>
            </a:r>
            <a:endParaRPr lang="en-US" dirty="0"/>
          </a:p>
        </p:txBody>
      </p:sp>
      <p:sp>
        <p:nvSpPr>
          <p:cNvPr id="1049344"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49345" name="Date Placeholder 3"/>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46" name="Footer Placeholder 4"/>
          <p:cNvSpPr>
            <a:spLocks noGrp="1"/>
          </p:cNvSpPr>
          <p:nvPr>
            <p:ph type="ftr" sz="quarter" idx="11"/>
          </p:nvPr>
        </p:nvSpPr>
        <p:spPr/>
        <p:txBody>
          <a:bodyPr/>
          <a:lstStyle/>
          <a:p>
            <a:endParaRPr lang="zh-HK" altLang="en-US"/>
          </a:p>
        </p:txBody>
      </p:sp>
      <p:sp>
        <p:nvSpPr>
          <p:cNvPr id="1049347"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364" name="Title 1"/>
          <p:cNvSpPr>
            <a:spLocks noGrp="1"/>
          </p:cNvSpPr>
          <p:nvPr>
            <p:ph type="title"/>
          </p:nvPr>
        </p:nvSpPr>
        <p:spPr/>
        <p:txBody>
          <a:bodyPr/>
          <a:lstStyle/>
          <a:p>
            <a:r>
              <a:rPr lang="zh-CN" altLang="en-US" smtClean="0"/>
              <a:t>单击此处编辑母版标题样式</a:t>
            </a:r>
            <a:endParaRPr lang="en-US" dirty="0"/>
          </a:p>
        </p:txBody>
      </p:sp>
      <p:sp>
        <p:nvSpPr>
          <p:cNvPr id="1049365"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66"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67" name="Date Placeholder 4"/>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68" name="Footer Placeholder 5"/>
          <p:cNvSpPr>
            <a:spLocks noGrp="1"/>
          </p:cNvSpPr>
          <p:nvPr>
            <p:ph type="ftr" sz="quarter" idx="11"/>
          </p:nvPr>
        </p:nvSpPr>
        <p:spPr/>
        <p:txBody>
          <a:bodyPr/>
          <a:lstStyle/>
          <a:p>
            <a:endParaRPr lang="zh-HK" altLang="en-US"/>
          </a:p>
        </p:txBody>
      </p:sp>
      <p:sp>
        <p:nvSpPr>
          <p:cNvPr id="1049369"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348" name="Title 1"/>
          <p:cNvSpPr>
            <a:spLocks noGrp="1"/>
          </p:cNvSpPr>
          <p:nvPr>
            <p:ph type="title"/>
          </p:nvPr>
        </p:nvSpPr>
        <p:spPr>
          <a:xfrm>
            <a:off x="629841" y="365128"/>
            <a:ext cx="7886700" cy="1325563"/>
          </a:xfrm>
        </p:spPr>
        <p:txBody>
          <a:bodyPr/>
          <a:lstStyle/>
          <a:p>
            <a:r>
              <a:rPr lang="zh-CN" altLang="en-US" smtClean="0"/>
              <a:t>单击此处编辑母版标题样式</a:t>
            </a:r>
            <a:endParaRPr lang="en-US" dirty="0"/>
          </a:p>
        </p:txBody>
      </p:sp>
      <p:sp>
        <p:nvSpPr>
          <p:cNvPr id="1049349"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9350"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51"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9352" name="Content Placeholder 5"/>
          <p:cNvSpPr>
            <a:spLocks noGrp="1"/>
          </p:cNvSpPr>
          <p:nvPr>
            <p:ph sz="quarter" idx="4"/>
          </p:nvPr>
        </p:nvSpPr>
        <p:spPr>
          <a:xfrm>
            <a:off x="4629151"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53" name="Date Placeholder 6"/>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54" name="Footer Placeholder 7"/>
          <p:cNvSpPr>
            <a:spLocks noGrp="1"/>
          </p:cNvSpPr>
          <p:nvPr>
            <p:ph type="ftr" sz="quarter" idx="11"/>
          </p:nvPr>
        </p:nvSpPr>
        <p:spPr/>
        <p:txBody>
          <a:bodyPr/>
          <a:lstStyle/>
          <a:p>
            <a:endParaRPr lang="zh-HK" altLang="en-US"/>
          </a:p>
        </p:txBody>
      </p:sp>
      <p:sp>
        <p:nvSpPr>
          <p:cNvPr id="1049355"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328" name="Title 1"/>
          <p:cNvSpPr>
            <a:spLocks noGrp="1"/>
          </p:cNvSpPr>
          <p:nvPr>
            <p:ph type="title"/>
          </p:nvPr>
        </p:nvSpPr>
        <p:spPr/>
        <p:txBody>
          <a:bodyPr/>
          <a:lstStyle/>
          <a:p>
            <a:r>
              <a:rPr lang="zh-CN" altLang="en-US" smtClean="0"/>
              <a:t>单击此处编辑母版标题样式</a:t>
            </a:r>
            <a:endParaRPr lang="en-US" dirty="0"/>
          </a:p>
        </p:txBody>
      </p:sp>
      <p:sp>
        <p:nvSpPr>
          <p:cNvPr id="1049329" name="Date Placeholder 2"/>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30" name="Footer Placeholder 3"/>
          <p:cNvSpPr>
            <a:spLocks noGrp="1"/>
          </p:cNvSpPr>
          <p:nvPr>
            <p:ph type="ftr" sz="quarter" idx="11"/>
          </p:nvPr>
        </p:nvSpPr>
        <p:spPr/>
        <p:txBody>
          <a:bodyPr/>
          <a:lstStyle/>
          <a:p>
            <a:endParaRPr lang="zh-HK" altLang="en-US"/>
          </a:p>
        </p:txBody>
      </p:sp>
      <p:sp>
        <p:nvSpPr>
          <p:cNvPr id="1049331"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356" name="Date Placeholder 1"/>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57" name="Footer Placeholder 2"/>
          <p:cNvSpPr>
            <a:spLocks noGrp="1"/>
          </p:cNvSpPr>
          <p:nvPr>
            <p:ph type="ftr" sz="quarter" idx="11"/>
          </p:nvPr>
        </p:nvSpPr>
        <p:spPr/>
        <p:txBody>
          <a:bodyPr/>
          <a:lstStyle/>
          <a:p>
            <a:endParaRPr lang="zh-HK" altLang="en-US"/>
          </a:p>
        </p:txBody>
      </p:sp>
      <p:sp>
        <p:nvSpPr>
          <p:cNvPr id="1049358"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370"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9371"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9372"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9373" name="Date Placeholder 4"/>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74" name="Footer Placeholder 5"/>
          <p:cNvSpPr>
            <a:spLocks noGrp="1"/>
          </p:cNvSpPr>
          <p:nvPr>
            <p:ph type="ftr" sz="quarter" idx="11"/>
          </p:nvPr>
        </p:nvSpPr>
        <p:spPr/>
        <p:txBody>
          <a:bodyPr/>
          <a:lstStyle/>
          <a:p>
            <a:endParaRPr lang="zh-HK" altLang="en-US"/>
          </a:p>
        </p:txBody>
      </p:sp>
      <p:sp>
        <p:nvSpPr>
          <p:cNvPr id="1049375"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337"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9338"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049339"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9340" name="Date Placeholder 4"/>
          <p:cNvSpPr>
            <a:spLocks noGrp="1"/>
          </p:cNvSpPr>
          <p:nvPr>
            <p:ph type="dt" sz="half" idx="10"/>
          </p:nvPr>
        </p:nvSpPr>
        <p:spPr/>
        <p:txBody>
          <a:bodyPr/>
          <a:lstStyle/>
          <a:p>
            <a:fld id="{76EF31D4-1AA4-45E7-8F10-C007A9A6DDB0}" type="datetimeFigureOut">
              <a:rPr lang="zh-HK" altLang="en-US" smtClean="0"/>
              <a:t>17/5/2019</a:t>
            </a:fld>
            <a:endParaRPr lang="zh-HK" altLang="en-US"/>
          </a:p>
        </p:txBody>
      </p:sp>
      <p:sp>
        <p:nvSpPr>
          <p:cNvPr id="1049341" name="Footer Placeholder 5"/>
          <p:cNvSpPr>
            <a:spLocks noGrp="1"/>
          </p:cNvSpPr>
          <p:nvPr>
            <p:ph type="ftr" sz="quarter" idx="11"/>
          </p:nvPr>
        </p:nvSpPr>
        <p:spPr/>
        <p:txBody>
          <a:bodyPr/>
          <a:lstStyle/>
          <a:p>
            <a:endParaRPr lang="zh-HK" altLang="en-US"/>
          </a:p>
        </p:txBody>
      </p:sp>
      <p:sp>
        <p:nvSpPr>
          <p:cNvPr id="1049342"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1048633"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48634"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35"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17/5/2019</a:t>
            </a:fld>
            <a:endParaRPr lang="zh-HK" altLang="en-US"/>
          </a:p>
        </p:txBody>
      </p:sp>
      <p:sp>
        <p:nvSpPr>
          <p:cNvPr id="1048636"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1048637"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5pPr>
      <a:lvl6pPr marL="4572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6pPr>
      <a:lvl7pPr marL="9144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7pPr>
      <a:lvl8pPr marL="13716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8pPr>
      <a:lvl9pPr marL="18288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5pPr>
      <a:lvl6pPr marL="4572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6pPr>
      <a:lvl7pPr marL="9144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7pPr>
      <a:lvl8pPr marL="13716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8pPr>
      <a:lvl9pPr marL="18288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5pPr>
      <a:lvl6pPr marL="4572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6pPr>
      <a:lvl7pPr marL="9144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7pPr>
      <a:lvl8pPr marL="13716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8pPr>
      <a:lvl9pPr marL="18288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itchFamily="34" charset="0"/>
          <a:ea typeface="微软雅黑 Light" pitchFamily="34" charset="-122"/>
        </a:defRPr>
      </a:lvl5pPr>
      <a:lvl6pPr marL="4572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6pPr>
      <a:lvl7pPr marL="9144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7pPr>
      <a:lvl8pPr marL="13716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8pPr>
      <a:lvl9pPr marL="1828800" algn="l" defTabSz="685800" rtl="0" fontAlgn="base">
        <a:lnSpc>
          <a:spcPct val="90000"/>
        </a:lnSpc>
        <a:spcBef>
          <a:spcPct val="0"/>
        </a:spcBef>
        <a:spcAft>
          <a:spcPct val="0"/>
        </a:spcAft>
        <a:defRPr sz="3300">
          <a:solidFill>
            <a:schemeClr val="tx1"/>
          </a:solidFill>
          <a:latin typeface="Arial" pitchFamily="34" charset="0"/>
          <a:ea typeface="微软雅黑 Light"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0.emf"/><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文本框 6"/>
          <p:cNvSpPr txBox="1"/>
          <p:nvPr/>
        </p:nvSpPr>
        <p:spPr>
          <a:xfrm>
            <a:off x="1846277" y="2705726"/>
            <a:ext cx="5451475" cy="141224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048713" name="矩形 16"/>
          <p:cNvSpPr/>
          <p:nvPr/>
        </p:nvSpPr>
        <p:spPr>
          <a:xfrm>
            <a:off x="-1" y="1996699"/>
            <a:ext cx="9144000" cy="2340000"/>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14" name="文本框 17"/>
          <p:cNvSpPr txBox="1"/>
          <p:nvPr/>
        </p:nvSpPr>
        <p:spPr>
          <a:xfrm>
            <a:off x="366280" y="2242766"/>
            <a:ext cx="8411441" cy="1691641"/>
          </a:xfrm>
          <a:prstGeom prst="rect">
            <a:avLst/>
          </a:prstGeom>
          <a:noFill/>
        </p:spPr>
        <p:txBody>
          <a:bodyPr wrap="square" rtlCol="0">
            <a:spAutoFit/>
          </a:bodyPr>
          <a:lstStyle/>
          <a:p>
            <a:pPr algn="ctr">
              <a:lnSpc>
                <a:spcPct val="150000"/>
              </a:lnSpc>
            </a:pPr>
            <a:r>
              <a:rPr lang="zh-CN" altLang="en-US" sz="3600" b="1" spc="300" dirty="0">
                <a:solidFill>
                  <a:schemeClr val="bg1"/>
                </a:solidFill>
                <a:latin typeface="微软雅黑" panose="020B0503020204020204" pitchFamily="34" charset="-122"/>
                <a:ea typeface="微软雅黑" panose="020B0503020204020204" pitchFamily="34" charset="-122"/>
              </a:rPr>
              <a:t>基于工作流</a:t>
            </a:r>
            <a:r>
              <a:rPr lang="zh-CN" altLang="zh-CN" sz="3600" b="1" spc="300" dirty="0">
                <a:solidFill>
                  <a:schemeClr val="bg1"/>
                </a:solidFill>
                <a:latin typeface="微软雅黑" panose="020B0503020204020204" pitchFamily="34" charset="-122"/>
                <a:ea typeface="微软雅黑" panose="020B0503020204020204" pitchFamily="34" charset="-122"/>
              </a:rPr>
              <a:t>和规则引擎的水产养殖</a:t>
            </a:r>
            <a:endParaRPr lang="en-US" altLang="zh-CN" sz="3600" b="1" spc="3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zh-CN" sz="3600" b="1" spc="300" dirty="0">
                <a:solidFill>
                  <a:schemeClr val="bg1"/>
                </a:solidFill>
                <a:latin typeface="微软雅黑" panose="020B0503020204020204" pitchFamily="34" charset="-122"/>
                <a:ea typeface="微软雅黑" panose="020B0503020204020204" pitchFamily="34" charset="-122"/>
              </a:rPr>
              <a:t>智能决策</a:t>
            </a:r>
            <a:r>
              <a:rPr lang="zh-CN" altLang="zh-CN" sz="3600" b="1" spc="300" dirty="0" smtClean="0">
                <a:solidFill>
                  <a:schemeClr val="bg1"/>
                </a:solidFill>
                <a:latin typeface="微软雅黑" panose="020B0503020204020204" pitchFamily="34" charset="-122"/>
                <a:ea typeface="微软雅黑" panose="020B0503020204020204" pitchFamily="34" charset="-122"/>
              </a:rPr>
              <a:t>流程</a:t>
            </a:r>
            <a:r>
              <a:rPr lang="zh-CN" altLang="en-US" sz="3600" b="1" spc="300" dirty="0" smtClean="0">
                <a:solidFill>
                  <a:schemeClr val="bg1"/>
                </a:solidFill>
                <a:latin typeface="微软雅黑" panose="020B0503020204020204" pitchFamily="34" charset="-122"/>
                <a:ea typeface="微软雅黑" panose="020B0503020204020204" pitchFamily="34" charset="-122"/>
              </a:rPr>
              <a:t>建模</a:t>
            </a:r>
            <a:r>
              <a:rPr lang="zh-CN" altLang="zh-CN" sz="3600" b="1" spc="300" dirty="0" smtClean="0">
                <a:solidFill>
                  <a:schemeClr val="bg1"/>
                </a:solidFill>
                <a:latin typeface="微软雅黑" panose="020B0503020204020204" pitchFamily="34" charset="-122"/>
                <a:ea typeface="微软雅黑" panose="020B0503020204020204" pitchFamily="34" charset="-122"/>
              </a:rPr>
              <a:t>及</a:t>
            </a:r>
            <a:r>
              <a:rPr lang="zh-CN" altLang="zh-CN" sz="3600" b="1" spc="300" dirty="0">
                <a:solidFill>
                  <a:schemeClr val="bg1"/>
                </a:solidFill>
                <a:latin typeface="微软雅黑" panose="020B0503020204020204" pitchFamily="34" charset="-122"/>
                <a:ea typeface="微软雅黑" panose="020B0503020204020204" pitchFamily="34" charset="-122"/>
              </a:rPr>
              <a:t>系统研究</a:t>
            </a:r>
          </a:p>
        </p:txBody>
      </p:sp>
      <p:pic>
        <p:nvPicPr>
          <p:cNvPr id="2097160" name="Picture 1" descr="C:\Users\dell\Desktop\1494420143(1).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448550" y="179130"/>
            <a:ext cx="1495425" cy="1477962"/>
          </a:xfrm>
          <a:prstGeom prst="rect">
            <a:avLst/>
          </a:prstGeom>
          <a:noFill/>
          <a:ln>
            <a:noFill/>
          </a:ln>
        </p:spPr>
      </p:pic>
      <p:grpSp>
        <p:nvGrpSpPr>
          <p:cNvPr id="106" name="组合 1"/>
          <p:cNvGrpSpPr/>
          <p:nvPr/>
        </p:nvGrpSpPr>
        <p:grpSpPr>
          <a:xfrm>
            <a:off x="892177" y="4799659"/>
            <a:ext cx="3274580" cy="1443096"/>
            <a:chOff x="892177" y="4799659"/>
            <a:chExt cx="3274580" cy="1443096"/>
          </a:xfrm>
        </p:grpSpPr>
        <p:sp>
          <p:nvSpPr>
            <p:cNvPr id="1048715" name="矩形 22"/>
            <p:cNvSpPr/>
            <p:nvPr/>
          </p:nvSpPr>
          <p:spPr>
            <a:xfrm>
              <a:off x="892178" y="4799659"/>
              <a:ext cx="1357313" cy="400052"/>
            </a:xfrm>
            <a:prstGeom prst="rect">
              <a:avLst/>
            </a:prstGeom>
            <a:solidFill>
              <a:schemeClr val="accent5">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1048716" name="矩形 23"/>
            <p:cNvSpPr/>
            <p:nvPr/>
          </p:nvSpPr>
          <p:spPr>
            <a:xfrm>
              <a:off x="892178" y="5321152"/>
              <a:ext cx="1357313" cy="400052"/>
            </a:xfrm>
            <a:prstGeom prst="rect">
              <a:avLst/>
            </a:prstGeom>
            <a:solidFill>
              <a:schemeClr val="accent5">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1048717" name="文本框 24"/>
            <p:cNvSpPr txBox="1"/>
            <p:nvPr/>
          </p:nvSpPr>
          <p:spPr>
            <a:xfrm>
              <a:off x="2278064" y="4815019"/>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潘赟</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48718" name="文本框 25"/>
            <p:cNvSpPr txBox="1"/>
            <p:nvPr/>
          </p:nvSpPr>
          <p:spPr>
            <a:xfrm>
              <a:off x="2278064" y="5336512"/>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陈明教授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48719" name="矩形 11"/>
            <p:cNvSpPr/>
            <p:nvPr/>
          </p:nvSpPr>
          <p:spPr>
            <a:xfrm>
              <a:off x="892177" y="5842645"/>
              <a:ext cx="1357313" cy="400052"/>
            </a:xfrm>
            <a:prstGeom prst="rect">
              <a:avLst/>
            </a:prstGeom>
            <a:solidFill>
              <a:schemeClr val="accent5">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专业</a:t>
              </a:r>
              <a:endParaRPr lang="zh-HK" altLang="en-US" sz="2000" b="1" spc="300" dirty="0">
                <a:latin typeface="微软雅黑" panose="020B0503020204020204" pitchFamily="34" charset="-122"/>
                <a:ea typeface="微软雅黑" panose="020B0503020204020204" pitchFamily="34" charset="-122"/>
              </a:endParaRPr>
            </a:p>
          </p:txBody>
        </p:sp>
        <p:sp>
          <p:nvSpPr>
            <p:cNvPr id="1048720" name="文本框 12"/>
            <p:cNvSpPr txBox="1"/>
            <p:nvPr/>
          </p:nvSpPr>
          <p:spPr>
            <a:xfrm>
              <a:off x="2278064" y="5842645"/>
              <a:ext cx="1888693"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计算机技术</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097160"/>
                                        </p:tgtEl>
                                        <p:attrNameLst>
                                          <p:attrName>style.visibility</p:attrName>
                                        </p:attrNameLst>
                                      </p:cBhvr>
                                      <p:to>
                                        <p:strVal val="visible"/>
                                      </p:to>
                                    </p:set>
                                    <p:anim calcmode="lin" valueType="num">
                                      <p:cBhvr additive="base">
                                        <p:cTn id="7" dur="500"/>
                                        <p:tgtEl>
                                          <p:spTgt spid="2097160"/>
                                        </p:tgtEl>
                                        <p:attrNameLst>
                                          <p:attrName>ppt_x</p:attrName>
                                        </p:attrNameLst>
                                      </p:cBhvr>
                                      <p:tavLst>
                                        <p:tav tm="0">
                                          <p:val>
                                            <p:strVal val="#ppt_x+#ppt_w*1.125000"/>
                                          </p:val>
                                        </p:tav>
                                        <p:tav tm="100000">
                                          <p:val>
                                            <p:strVal val="#ppt_x"/>
                                          </p:val>
                                        </p:tav>
                                      </p:tavLst>
                                    </p:anim>
                                    <p:animEffect transition="in" filter="wipe(left)">
                                      <p:cBhvr>
                                        <p:cTn id="8" dur="500"/>
                                        <p:tgtEl>
                                          <p:spTgt spid="2097160"/>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048714"/>
                                        </p:tgtEl>
                                        <p:attrNameLst>
                                          <p:attrName>style.visibility</p:attrName>
                                        </p:attrNameLst>
                                      </p:cBhvr>
                                      <p:to>
                                        <p:strVal val="visible"/>
                                      </p:to>
                                    </p:set>
                                    <p:anim calcmode="lin" valueType="num">
                                      <p:cBhvr additive="base">
                                        <p:cTn id="11" dur="500"/>
                                        <p:tgtEl>
                                          <p:spTgt spid="1048714"/>
                                        </p:tgtEl>
                                        <p:attrNameLst>
                                          <p:attrName>ppt_y</p:attrName>
                                        </p:attrNameLst>
                                      </p:cBhvr>
                                      <p:tavLst>
                                        <p:tav tm="0">
                                          <p:val>
                                            <p:strVal val="#ppt_y-#ppt_h*1.125000"/>
                                          </p:val>
                                        </p:tav>
                                        <p:tav tm="100000">
                                          <p:val>
                                            <p:strVal val="#ppt_y"/>
                                          </p:val>
                                        </p:tav>
                                      </p:tavLst>
                                    </p:anim>
                                    <p:animEffect transition="in" filter="wipe(down)">
                                      <p:cBhvr>
                                        <p:cTn id="12" dur="500"/>
                                        <p:tgtEl>
                                          <p:spTgt spid="1048714"/>
                                        </p:tgtEl>
                                      </p:cBhvr>
                                    </p:animEffect>
                                  </p:childTnLst>
                                </p:cTn>
                              </p:par>
                              <p:par>
                                <p:cTn id="13" presetID="12" presetClass="entr" presetSubtype="8"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2" name="Rectangle 2"/>
          <p:cNvSpPr>
            <a:spLocks noChangeArrowheads="1"/>
          </p:cNvSpPr>
          <p:nvPr/>
        </p:nvSpPr>
        <p:spPr bwMode="auto">
          <a:xfrm>
            <a:off x="3" y="711056"/>
            <a:ext cx="184731" cy="292388"/>
          </a:xfrm>
          <a:prstGeom prst="rect">
            <a:avLst/>
          </a:prstGeom>
          <a:noFill/>
          <a:ln>
            <a:noFill/>
          </a:ln>
        </p:spPr>
        <p:txBody>
          <a:bodyPr wrap="none" anchor="ct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endParaRPr lang="zh-CN" altLang="en-US">
              <a:solidFill>
                <a:srgbClr val="000000"/>
              </a:solidFill>
            </a:endParaRPr>
          </a:p>
        </p:txBody>
      </p:sp>
      <p:sp>
        <p:nvSpPr>
          <p:cNvPr id="1048883" name="文本框 48"/>
          <p:cNvSpPr txBox="1">
            <a:spLocks noChangeArrowheads="1"/>
          </p:cNvSpPr>
          <p:nvPr/>
        </p:nvSpPr>
        <p:spPr bwMode="auto">
          <a:xfrm>
            <a:off x="776821" y="928050"/>
            <a:ext cx="2242829"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2.2.1 </a:t>
            </a:r>
            <a:r>
              <a:rPr lang="zh-CN" altLang="en-US" sz="1800" dirty="0">
                <a:solidFill>
                  <a:srgbClr val="093759"/>
                </a:solidFill>
                <a:latin typeface="黑体" panose="02010609060101010101" pitchFamily="49" charset="-122"/>
                <a:ea typeface="黑体" panose="02010609060101010101" pitchFamily="49" charset="-122"/>
              </a:rPr>
              <a:t>规则引擎简介</a:t>
            </a:r>
          </a:p>
        </p:txBody>
      </p:sp>
      <p:sp>
        <p:nvSpPr>
          <p:cNvPr id="1048884" name="文本框 48"/>
          <p:cNvSpPr txBox="1">
            <a:spLocks noChangeArrowheads="1"/>
          </p:cNvSpPr>
          <p:nvPr/>
        </p:nvSpPr>
        <p:spPr bwMode="auto">
          <a:xfrm>
            <a:off x="5259486" y="924402"/>
            <a:ext cx="2640503"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2.2.2 Drools</a:t>
            </a:r>
            <a:r>
              <a:rPr lang="zh-CN" altLang="en-US" sz="1800" dirty="0">
                <a:solidFill>
                  <a:srgbClr val="093759"/>
                </a:solidFill>
                <a:latin typeface="黑体" panose="02010609060101010101" pitchFamily="49" charset="-122"/>
                <a:ea typeface="黑体" panose="02010609060101010101" pitchFamily="49" charset="-122"/>
              </a:rPr>
              <a:t>规则引擎</a:t>
            </a:r>
          </a:p>
        </p:txBody>
      </p:sp>
      <p:grpSp>
        <p:nvGrpSpPr>
          <p:cNvPr id="177" name="组合 25"/>
          <p:cNvGrpSpPr/>
          <p:nvPr/>
        </p:nvGrpSpPr>
        <p:grpSpPr>
          <a:xfrm>
            <a:off x="351272" y="241157"/>
            <a:ext cx="3689100" cy="469901"/>
            <a:chOff x="336984" y="1100138"/>
            <a:chExt cx="3689100" cy="469901"/>
          </a:xfrm>
        </p:grpSpPr>
        <p:grpSp>
          <p:nvGrpSpPr>
            <p:cNvPr id="178" name="组合 45"/>
            <p:cNvGrpSpPr/>
            <p:nvPr/>
          </p:nvGrpSpPr>
          <p:grpSpPr bwMode="auto">
            <a:xfrm>
              <a:off x="336984" y="1101726"/>
              <a:ext cx="468312" cy="468313"/>
              <a:chOff x="3239362" y="2806467"/>
              <a:chExt cx="1392667" cy="1392667"/>
            </a:xfrm>
          </p:grpSpPr>
          <p:sp>
            <p:nvSpPr>
              <p:cNvPr id="1048885" name="椭圆 30"/>
              <p:cNvSpPr/>
              <p:nvPr/>
            </p:nvSpPr>
            <p:spPr>
              <a:xfrm>
                <a:off x="323936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886" name="Freeform 7"/>
              <p:cNvSpPr>
                <a:spLocks noEditPoints="1" noChangeArrowheads="1"/>
              </p:cNvSpPr>
              <p:nvPr/>
            </p:nvSpPr>
            <p:spPr bwMode="auto">
              <a:xfrm>
                <a:off x="3461404" y="3105753"/>
                <a:ext cx="926223" cy="759020"/>
              </a:xfrm>
              <a:custGeom>
                <a:avLst/>
                <a:gdLst>
                  <a:gd name="T0" fmla="*/ 2147483646 w 563"/>
                  <a:gd name="T1" fmla="*/ 2147483646 h 461"/>
                  <a:gd name="T2" fmla="*/ 2147483646 w 563"/>
                  <a:gd name="T3" fmla="*/ 2147483646 h 461"/>
                  <a:gd name="T4" fmla="*/ 2147483646 w 563"/>
                  <a:gd name="T5" fmla="*/ 2147483646 h 461"/>
                  <a:gd name="T6" fmla="*/ 2147483646 w 563"/>
                  <a:gd name="T7" fmla="*/ 2147483646 h 461"/>
                  <a:gd name="T8" fmla="*/ 2147483646 w 563"/>
                  <a:gd name="T9" fmla="*/ 2147483646 h 461"/>
                  <a:gd name="T10" fmla="*/ 2147483646 w 563"/>
                  <a:gd name="T11" fmla="*/ 2147483646 h 461"/>
                  <a:gd name="T12" fmla="*/ 2147483646 w 563"/>
                  <a:gd name="T13" fmla="*/ 2147483646 h 461"/>
                  <a:gd name="T14" fmla="*/ 2147483646 w 563"/>
                  <a:gd name="T15" fmla="*/ 2147483646 h 461"/>
                  <a:gd name="T16" fmla="*/ 2147483646 w 563"/>
                  <a:gd name="T17" fmla="*/ 2147483646 h 461"/>
                  <a:gd name="T18" fmla="*/ 2147483646 w 563"/>
                  <a:gd name="T19" fmla="*/ 2147483646 h 461"/>
                  <a:gd name="T20" fmla="*/ 2147483646 w 563"/>
                  <a:gd name="T21" fmla="*/ 2147483646 h 461"/>
                  <a:gd name="T22" fmla="*/ 2147483646 w 563"/>
                  <a:gd name="T23" fmla="*/ 2147483646 h 461"/>
                  <a:gd name="T24" fmla="*/ 2147483646 w 563"/>
                  <a:gd name="T25" fmla="*/ 2147483646 h 461"/>
                  <a:gd name="T26" fmla="*/ 2147483646 w 563"/>
                  <a:gd name="T27" fmla="*/ 2147483646 h 461"/>
                  <a:gd name="T28" fmla="*/ 2147483646 w 563"/>
                  <a:gd name="T29" fmla="*/ 2147483646 h 461"/>
                  <a:gd name="T30" fmla="*/ 2147483646 w 563"/>
                  <a:gd name="T31" fmla="*/ 2147483646 h 461"/>
                  <a:gd name="T32" fmla="*/ 2147483646 w 563"/>
                  <a:gd name="T33" fmla="*/ 2147483646 h 461"/>
                  <a:gd name="T34" fmla="*/ 2147483646 w 563"/>
                  <a:gd name="T35" fmla="*/ 2147483646 h 461"/>
                  <a:gd name="T36" fmla="*/ 2147483646 w 563"/>
                  <a:gd name="T37" fmla="*/ 2147483646 h 461"/>
                  <a:gd name="T38" fmla="*/ 2147483646 w 563"/>
                  <a:gd name="T39" fmla="*/ 2147483646 h 461"/>
                  <a:gd name="T40" fmla="*/ 2147483646 w 563"/>
                  <a:gd name="T41" fmla="*/ 2147483646 h 461"/>
                  <a:gd name="T42" fmla="*/ 2147483646 w 563"/>
                  <a:gd name="T43" fmla="*/ 2147483646 h 461"/>
                  <a:gd name="T44" fmla="*/ 2147483646 w 563"/>
                  <a:gd name="T45" fmla="*/ 2147483646 h 461"/>
                  <a:gd name="T46" fmla="*/ 2147483646 w 563"/>
                  <a:gd name="T47" fmla="*/ 2147483646 h 461"/>
                  <a:gd name="T48" fmla="*/ 2147483646 w 563"/>
                  <a:gd name="T49" fmla="*/ 2147483646 h 461"/>
                  <a:gd name="T50" fmla="*/ 2147483646 w 563"/>
                  <a:gd name="T51" fmla="*/ 2147483646 h 461"/>
                  <a:gd name="T52" fmla="*/ 2147483646 w 563"/>
                  <a:gd name="T53" fmla="*/ 2147483646 h 461"/>
                  <a:gd name="T54" fmla="*/ 2147483646 w 563"/>
                  <a:gd name="T55" fmla="*/ 2147483646 h 461"/>
                  <a:gd name="T56" fmla="*/ 2147483646 w 563"/>
                  <a:gd name="T57" fmla="*/ 2147483646 h 461"/>
                  <a:gd name="T58" fmla="*/ 2147483646 w 563"/>
                  <a:gd name="T59" fmla="*/ 2147483646 h 461"/>
                  <a:gd name="T60" fmla="*/ 2147483646 w 563"/>
                  <a:gd name="T61" fmla="*/ 2147483646 h 461"/>
                  <a:gd name="T62" fmla="*/ 2147483646 w 563"/>
                  <a:gd name="T63" fmla="*/ 2147483646 h 461"/>
                  <a:gd name="T64" fmla="*/ 2147483646 w 563"/>
                  <a:gd name="T65" fmla="*/ 2147483646 h 461"/>
                  <a:gd name="T66" fmla="*/ 2147483646 w 563"/>
                  <a:gd name="T67" fmla="*/ 2147483646 h 461"/>
                  <a:gd name="T68" fmla="*/ 2147483646 w 563"/>
                  <a:gd name="T69" fmla="*/ 2147483646 h 461"/>
                  <a:gd name="T70" fmla="*/ 2147483646 w 563"/>
                  <a:gd name="T71" fmla="*/ 2147483646 h 461"/>
                  <a:gd name="T72" fmla="*/ 2147483646 w 563"/>
                  <a:gd name="T73" fmla="*/ 2147483646 h 461"/>
                  <a:gd name="T74" fmla="*/ 2147483646 w 563"/>
                  <a:gd name="T75" fmla="*/ 2147483646 h 461"/>
                  <a:gd name="T76" fmla="*/ 2147483646 w 563"/>
                  <a:gd name="T77" fmla="*/ 2147483646 h 461"/>
                  <a:gd name="T78" fmla="*/ 2147483646 w 563"/>
                  <a:gd name="T79" fmla="*/ 2147483646 h 461"/>
                  <a:gd name="T80" fmla="*/ 2147483646 w 563"/>
                  <a:gd name="T81" fmla="*/ 2147483646 h 461"/>
                  <a:gd name="T82" fmla="*/ 2147483646 w 563"/>
                  <a:gd name="T83" fmla="*/ 2147483646 h 461"/>
                  <a:gd name="T84" fmla="*/ 2147483646 w 563"/>
                  <a:gd name="T85" fmla="*/ 2147483646 h 461"/>
                  <a:gd name="T86" fmla="*/ 2147483646 w 563"/>
                  <a:gd name="T87" fmla="*/ 2147483646 h 461"/>
                  <a:gd name="T88" fmla="*/ 2147483646 w 563"/>
                  <a:gd name="T89" fmla="*/ 2147483646 h 461"/>
                  <a:gd name="T90" fmla="*/ 2147483646 w 563"/>
                  <a:gd name="T91" fmla="*/ 2147483646 h 461"/>
                  <a:gd name="T92" fmla="*/ 2147483646 w 563"/>
                  <a:gd name="T93" fmla="*/ 2147483646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887" name="文本框 48"/>
            <p:cNvSpPr txBox="1">
              <a:spLocks noChangeArrowheads="1"/>
            </p:cNvSpPr>
            <p:nvPr/>
          </p:nvSpPr>
          <p:spPr bwMode="auto">
            <a:xfrm>
              <a:off x="901702" y="1100138"/>
              <a:ext cx="3124382"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2.2 </a:t>
              </a:r>
              <a:r>
                <a:rPr lang="zh-CN" altLang="en-US" sz="2400" dirty="0">
                  <a:solidFill>
                    <a:srgbClr val="093759"/>
                  </a:solidFill>
                  <a:latin typeface="黑体" panose="02010609060101010101" pitchFamily="49" charset="-122"/>
                  <a:ea typeface="黑体" panose="02010609060101010101" pitchFamily="49" charset="-122"/>
                </a:rPr>
                <a:t>规则引擎介绍</a:t>
              </a:r>
            </a:p>
          </p:txBody>
        </p:sp>
      </p:grpSp>
      <p:grpSp>
        <p:nvGrpSpPr>
          <p:cNvPr id="179" name="组合 1"/>
          <p:cNvGrpSpPr/>
          <p:nvPr/>
        </p:nvGrpSpPr>
        <p:grpSpPr>
          <a:xfrm>
            <a:off x="81931" y="1391092"/>
            <a:ext cx="3845274" cy="4637098"/>
            <a:chOff x="81931" y="1391092"/>
            <a:chExt cx="3845274" cy="4637098"/>
          </a:xfrm>
        </p:grpSpPr>
        <p:pic>
          <p:nvPicPr>
            <p:cNvPr id="2097161" name="图片 17"/>
            <p:cNvPicPr>
              <a:picLocks noChangeAspect="1"/>
            </p:cNvPicPr>
            <p:nvPr/>
          </p:nvPicPr>
          <p:blipFill>
            <a:blip r:embed="rId3"/>
            <a:stretch>
              <a:fillRect/>
            </a:stretch>
          </p:blipFill>
          <p:spPr>
            <a:xfrm>
              <a:off x="81931" y="1391092"/>
              <a:ext cx="3845274" cy="2234613"/>
            </a:xfrm>
            <a:prstGeom prst="rect">
              <a:avLst/>
            </a:prstGeom>
          </p:spPr>
        </p:pic>
        <p:sp>
          <p:nvSpPr>
            <p:cNvPr id="1048888" name="矩形 18"/>
            <p:cNvSpPr/>
            <p:nvPr/>
          </p:nvSpPr>
          <p:spPr>
            <a:xfrm>
              <a:off x="621129" y="3625705"/>
              <a:ext cx="2693364" cy="624839"/>
            </a:xfrm>
            <a:prstGeom prst="rect">
              <a:avLst/>
            </a:prstGeom>
          </p:spPr>
          <p:txBody>
            <a:bodyPr wrap="square">
              <a:spAutoFit/>
            </a:bodyPr>
            <a:lstStyle/>
            <a:p>
              <a:pPr marL="41910" indent="-41910" algn="ctr"/>
              <a:r>
                <a:rPr lang="zh-CN" altLang="zh-CN" sz="1200" dirty="0">
                  <a:latin typeface="Times New Roman" panose="02020603050405020304" pitchFamily="18" charset="0"/>
                  <a:ea typeface="楷体" panose="02010609060101010101" pitchFamily="49" charset="-122"/>
                </a:rPr>
                <a:t>图</a:t>
              </a:r>
              <a:r>
                <a:rPr lang="en-US" altLang="zh-CN" sz="1200" dirty="0">
                  <a:latin typeface="Times New Roman" panose="02020603050405020304" pitchFamily="18" charset="0"/>
                  <a:ea typeface="楷体" panose="02010609060101010101" pitchFamily="49" charset="-122"/>
                </a:rPr>
                <a:t>2-1 </a:t>
              </a:r>
              <a:r>
                <a:rPr lang="zh-CN" altLang="zh-CN" sz="1200" dirty="0">
                  <a:latin typeface="Times New Roman" panose="02020603050405020304" pitchFamily="18" charset="0"/>
                  <a:ea typeface="楷体" panose="02010609060101010101" pitchFamily="49" charset="-122"/>
                </a:rPr>
                <a:t>规则引擎结构示意图</a:t>
              </a:r>
              <a:endParaRPr lang="zh-CN" altLang="zh-CN" sz="1000" dirty="0">
                <a:latin typeface="Times New Roman" panose="02020603050405020304" pitchFamily="18" charset="0"/>
                <a:ea typeface="宋体" panose="02010600030101010101" pitchFamily="2" charset="-122"/>
              </a:endParaRPr>
            </a:p>
            <a:p>
              <a:pPr marL="41910" indent="-41910" algn="ctr"/>
              <a:r>
                <a:rPr lang="en-US" altLang="zh-CN" sz="1200" dirty="0">
                  <a:latin typeface="Times New Roman" panose="02020603050405020304" pitchFamily="18" charset="0"/>
                  <a:ea typeface="宋体" panose="02010600030101010101" pitchFamily="2" charset="-122"/>
                </a:rPr>
                <a:t>Fig.2-1 Rule engine schematic diagram</a:t>
              </a:r>
              <a:endParaRPr lang="zh-CN" altLang="zh-CN" sz="1000" dirty="0">
                <a:latin typeface="Times New Roman" panose="02020603050405020304" pitchFamily="18" charset="0"/>
                <a:ea typeface="宋体" panose="02010600030101010101" pitchFamily="2" charset="-122"/>
              </a:endParaRPr>
            </a:p>
          </p:txBody>
        </p:sp>
        <p:sp>
          <p:nvSpPr>
            <p:cNvPr id="1048889" name="流程图: 过程 37"/>
            <p:cNvSpPr/>
            <p:nvPr/>
          </p:nvSpPr>
          <p:spPr>
            <a:xfrm>
              <a:off x="350973" y="4281852"/>
              <a:ext cx="3349722" cy="1746338"/>
            </a:xfrm>
            <a:prstGeom prst="flowChartProcess">
              <a:avLst/>
            </a:pr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200" dirty="0">
                  <a:solidFill>
                    <a:schemeClr val="tx1"/>
                  </a:solidFill>
                </a:rPr>
                <a:t>在工作流系统</a:t>
              </a:r>
              <a:r>
                <a:rPr lang="zh-CN" altLang="en-US" sz="1200" dirty="0">
                  <a:solidFill>
                    <a:schemeClr val="tx1"/>
                  </a:solidFill>
                </a:rPr>
                <a:t>中</a:t>
              </a:r>
              <a:r>
                <a:rPr lang="zh-CN" altLang="zh-CN" sz="1200" dirty="0">
                  <a:solidFill>
                    <a:schemeClr val="tx1"/>
                  </a:solidFill>
                </a:rPr>
                <a:t>使用规则引擎的</a:t>
              </a:r>
              <a:r>
                <a:rPr lang="zh-CN" altLang="zh-CN" sz="1200" dirty="0">
                  <a:solidFill>
                    <a:schemeClr val="accent2"/>
                  </a:solidFill>
                </a:rPr>
                <a:t>好处</a:t>
              </a:r>
              <a:r>
                <a:rPr lang="zh-CN" altLang="zh-CN" sz="1200" dirty="0">
                  <a:solidFill>
                    <a:schemeClr val="tx1"/>
                  </a:solidFill>
                </a:rPr>
                <a:t>：</a:t>
              </a:r>
              <a:endParaRPr lang="en-US" altLang="zh-CN" sz="1200" dirty="0">
                <a:solidFill>
                  <a:schemeClr val="tx1"/>
                </a:solidFill>
              </a:endParaRPr>
            </a:p>
            <a:p>
              <a:pPr algn="just"/>
              <a:r>
                <a:rPr lang="zh-CN" altLang="zh-CN" sz="1200" dirty="0">
                  <a:solidFill>
                    <a:schemeClr val="tx1"/>
                  </a:solidFill>
                </a:rPr>
                <a:t>（</a:t>
              </a:r>
              <a:r>
                <a:rPr lang="en-US" altLang="zh-CN" sz="1200" dirty="0">
                  <a:solidFill>
                    <a:schemeClr val="tx1"/>
                  </a:solidFill>
                </a:rPr>
                <a:t>1</a:t>
              </a:r>
              <a:r>
                <a:rPr lang="zh-CN" altLang="zh-CN" sz="1200" dirty="0">
                  <a:solidFill>
                    <a:schemeClr val="tx1"/>
                  </a:solidFill>
                </a:rPr>
                <a:t>）将业务规则与程序解耦，提高了系统支持动态修改的柔性；</a:t>
              </a:r>
              <a:endParaRPr lang="en-US" altLang="zh-CN" sz="1200" dirty="0">
                <a:solidFill>
                  <a:schemeClr val="tx1"/>
                </a:solidFill>
              </a:endParaRPr>
            </a:p>
            <a:p>
              <a:pPr algn="just"/>
              <a:r>
                <a:rPr lang="zh-CN" altLang="zh-CN" sz="1200" dirty="0">
                  <a:solidFill>
                    <a:schemeClr val="tx1"/>
                  </a:solidFill>
                </a:rPr>
                <a:t>（</a:t>
              </a:r>
              <a:r>
                <a:rPr lang="en-US" altLang="zh-CN" sz="1200" dirty="0">
                  <a:solidFill>
                    <a:schemeClr val="tx1"/>
                  </a:solidFill>
                </a:rPr>
                <a:t>2</a:t>
              </a:r>
              <a:r>
                <a:rPr lang="zh-CN" altLang="zh-CN" sz="1200" dirty="0">
                  <a:solidFill>
                    <a:schemeClr val="tx1"/>
                  </a:solidFill>
                </a:rPr>
                <a:t>）使用声明式编程编写规则，克服高级语言需要用</a:t>
              </a:r>
              <a:r>
                <a:rPr lang="en-US" altLang="zh-CN" sz="1200" dirty="0">
                  <a:solidFill>
                    <a:schemeClr val="tx1"/>
                  </a:solidFill>
                </a:rPr>
                <a:t>If-Else</a:t>
              </a:r>
              <a:r>
                <a:rPr lang="zh-CN" altLang="zh-CN" sz="1200" dirty="0">
                  <a:solidFill>
                    <a:schemeClr val="tx1"/>
                  </a:solidFill>
                </a:rPr>
                <a:t>嵌套判断的弱点，减少系统维护代价，提高了灵活性；</a:t>
              </a:r>
              <a:endParaRPr lang="en-US" altLang="zh-CN" sz="1200" dirty="0">
                <a:solidFill>
                  <a:schemeClr val="tx1"/>
                </a:solidFill>
              </a:endParaRPr>
            </a:p>
            <a:p>
              <a:pPr algn="just"/>
              <a:r>
                <a:rPr lang="zh-CN" altLang="zh-CN" sz="1200" dirty="0">
                  <a:solidFill>
                    <a:schemeClr val="tx1"/>
                  </a:solidFill>
                </a:rPr>
                <a:t>（</a:t>
              </a:r>
              <a:r>
                <a:rPr lang="en-US" altLang="zh-CN" sz="1200" dirty="0">
                  <a:solidFill>
                    <a:schemeClr val="tx1"/>
                  </a:solidFill>
                </a:rPr>
                <a:t>3</a:t>
              </a:r>
              <a:r>
                <a:rPr lang="zh-CN" altLang="zh-CN" sz="1200" dirty="0">
                  <a:solidFill>
                    <a:schemeClr val="tx1"/>
                  </a:solidFill>
                </a:rPr>
                <a:t>）降低程序开发的复杂性，提高工作效率；</a:t>
              </a:r>
              <a:endParaRPr lang="en-US" altLang="zh-CN" sz="1200" dirty="0">
                <a:solidFill>
                  <a:schemeClr val="tx1"/>
                </a:solidFill>
              </a:endParaRPr>
            </a:p>
            <a:p>
              <a:pPr algn="just"/>
              <a:r>
                <a:rPr lang="zh-CN" altLang="zh-CN" sz="1200" dirty="0">
                  <a:solidFill>
                    <a:schemeClr val="tx1"/>
                  </a:solidFill>
                </a:rPr>
                <a:t>（</a:t>
              </a:r>
              <a:r>
                <a:rPr lang="en-US" altLang="zh-CN" sz="1200" dirty="0">
                  <a:solidFill>
                    <a:schemeClr val="tx1"/>
                  </a:solidFill>
                </a:rPr>
                <a:t>4</a:t>
              </a:r>
              <a:r>
                <a:rPr lang="zh-CN" altLang="zh-CN" sz="1200" dirty="0">
                  <a:solidFill>
                    <a:schemeClr val="tx1"/>
                  </a:solidFill>
                </a:rPr>
                <a:t>）提供插件能与工作流引擎集成开发</a:t>
              </a:r>
              <a:endParaRPr lang="en-US" altLang="zh-CN" sz="1200" dirty="0">
                <a:solidFill>
                  <a:schemeClr val="tx1"/>
                </a:solidFill>
              </a:endParaRPr>
            </a:p>
          </p:txBody>
        </p:sp>
      </p:grpSp>
      <p:sp>
        <p:nvSpPr>
          <p:cNvPr id="1048890" name="Rectangle 5"/>
          <p:cNvSpPr>
            <a:spLocks noChangeArrowheads="1"/>
          </p:cNvSpPr>
          <p:nvPr/>
        </p:nvSpPr>
        <p:spPr bwMode="auto">
          <a:xfrm>
            <a:off x="0" y="-184666"/>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0" name="组合 2"/>
          <p:cNvGrpSpPr/>
          <p:nvPr/>
        </p:nvGrpSpPr>
        <p:grpSpPr>
          <a:xfrm>
            <a:off x="4055720" y="1339915"/>
            <a:ext cx="5058271" cy="4719003"/>
            <a:chOff x="4055720" y="1339915"/>
            <a:chExt cx="5058271" cy="4719003"/>
          </a:xfrm>
        </p:grpSpPr>
        <p:pic>
          <p:nvPicPr>
            <p:cNvPr id="2097162" name="图片 36"/>
            <p:cNvPicPr>
              <a:picLocks noChangeAspect="1"/>
            </p:cNvPicPr>
            <p:nvPr/>
          </p:nvPicPr>
          <p:blipFill>
            <a:blip r:embed="rId4"/>
            <a:stretch>
              <a:fillRect/>
            </a:stretch>
          </p:blipFill>
          <p:spPr>
            <a:xfrm>
              <a:off x="4055720" y="4151166"/>
              <a:ext cx="5058271" cy="1472640"/>
            </a:xfrm>
            <a:prstGeom prst="rect">
              <a:avLst/>
            </a:prstGeom>
          </p:spPr>
        </p:pic>
        <p:sp>
          <p:nvSpPr>
            <p:cNvPr id="1048891" name="矩形 38"/>
            <p:cNvSpPr/>
            <p:nvPr/>
          </p:nvSpPr>
          <p:spPr>
            <a:xfrm>
              <a:off x="5425197" y="5597253"/>
              <a:ext cx="2315304" cy="461665"/>
            </a:xfrm>
            <a:prstGeom prst="rect">
              <a:avLst/>
            </a:prstGeom>
          </p:spPr>
          <p:txBody>
            <a:bodyPr wrap="square">
              <a:spAutoFit/>
            </a:bodyPr>
            <a:lstStyle/>
            <a:p>
              <a:pPr algn="ctr"/>
              <a:r>
                <a:rPr lang="zh-CN" altLang="zh-CN" sz="1200" kern="100" dirty="0">
                  <a:latin typeface="Calibri" panose="020F0502020204030204" pitchFamily="34" charset="0"/>
                  <a:ea typeface="楷体" panose="02010609060101010101" pitchFamily="49" charset="-122"/>
                  <a:cs typeface="Times New Roman" panose="02020603050405020304" pitchFamily="18" charset="0"/>
                </a:rPr>
                <a:t>图</a:t>
              </a:r>
              <a:r>
                <a:rPr lang="en-US" altLang="zh-CN" sz="1200" kern="100" dirty="0">
                  <a:latin typeface="Calibri" panose="020F0502020204030204" pitchFamily="34" charset="0"/>
                  <a:ea typeface="楷体" panose="02010609060101010101" pitchFamily="49" charset="-122"/>
                  <a:cs typeface="Times New Roman" panose="02020603050405020304" pitchFamily="18" charset="0"/>
                </a:rPr>
                <a:t>2-2 </a:t>
              </a:r>
              <a:r>
                <a:rPr lang="zh-CN" altLang="zh-CN" sz="1200" kern="100" dirty="0">
                  <a:latin typeface="Calibri" panose="020F0502020204030204" pitchFamily="34" charset="0"/>
                  <a:ea typeface="楷体" panose="02010609060101010101" pitchFamily="49" charset="-122"/>
                  <a:cs typeface="Times New Roman" panose="02020603050405020304" pitchFamily="18" charset="0"/>
                </a:rPr>
                <a:t>业务规则结构</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41910" indent="-41910" algn="ctr"/>
              <a:r>
                <a:rPr lang="en-US" altLang="zh-CN" sz="1200" dirty="0">
                  <a:latin typeface="Times New Roman" panose="02020603050405020304" pitchFamily="18" charset="0"/>
                  <a:ea typeface="宋体" panose="02010600030101010101" pitchFamily="2" charset="-122"/>
                </a:rPr>
                <a:t>Fig.2-2 Business rule structure</a:t>
              </a:r>
              <a:endParaRPr lang="zh-CN" altLang="zh-CN" sz="1000" dirty="0">
                <a:latin typeface="Times New Roman" panose="02020603050405020304" pitchFamily="18" charset="0"/>
                <a:ea typeface="宋体" panose="02010600030101010101" pitchFamily="2" charset="-122"/>
              </a:endParaRPr>
            </a:p>
          </p:txBody>
        </p:sp>
        <p:sp>
          <p:nvSpPr>
            <p:cNvPr id="1048892" name="流程图: 过程 44"/>
            <p:cNvSpPr/>
            <p:nvPr/>
          </p:nvSpPr>
          <p:spPr>
            <a:xfrm>
              <a:off x="4449003" y="1339915"/>
              <a:ext cx="4259060" cy="2070606"/>
            </a:xfrm>
            <a:prstGeom prst="flowChartProcess">
              <a:avLst/>
            </a:pr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cs typeface="Times New Roman" panose="02020603050405020304" pitchFamily="18" charset="0"/>
                </a:rPr>
                <a:t>1</a:t>
              </a:r>
              <a:r>
                <a:rPr lang="zh-CN" altLang="en-US"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20</a:t>
              </a:r>
              <a:r>
                <a:rPr lang="zh-CN" altLang="zh-CN" sz="1200" dirty="0">
                  <a:solidFill>
                    <a:schemeClr val="tx1"/>
                  </a:solidFill>
                  <a:latin typeface="Times New Roman" panose="02020603050405020304" pitchFamily="18" charset="0"/>
                  <a:cs typeface="Times New Roman" panose="02020603050405020304" pitchFamily="18" charset="0"/>
                </a:rPr>
                <a:t>世纪</a:t>
              </a:r>
              <a:r>
                <a:rPr lang="en-US" altLang="zh-CN" sz="1200" dirty="0">
                  <a:solidFill>
                    <a:schemeClr val="tx1"/>
                  </a:solidFill>
                  <a:latin typeface="Times New Roman" panose="02020603050405020304" pitchFamily="18" charset="0"/>
                  <a:cs typeface="Times New Roman" panose="02020603050405020304" pitchFamily="18" charset="0"/>
                </a:rPr>
                <a:t>80</a:t>
              </a:r>
              <a:r>
                <a:rPr lang="zh-CN" altLang="zh-CN" sz="1200" dirty="0">
                  <a:solidFill>
                    <a:schemeClr val="tx1"/>
                  </a:solidFill>
                  <a:latin typeface="Times New Roman" panose="02020603050405020304" pitchFamily="18" charset="0"/>
                  <a:cs typeface="Times New Roman" panose="02020603050405020304" pitchFamily="18" charset="0"/>
                </a:rPr>
                <a:t>年代得到较快发展</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r>
                <a:rPr lang="en-US" altLang="zh-CN" sz="1200" dirty="0">
                  <a:solidFill>
                    <a:schemeClr val="tx1"/>
                  </a:solidFill>
                  <a:latin typeface="Times New Roman" panose="02020603050405020304" pitchFamily="18" charset="0"/>
                  <a:cs typeface="Times New Roman" panose="02020603050405020304" pitchFamily="18" charset="0"/>
                </a:rPr>
                <a:t>2</a:t>
              </a:r>
              <a:r>
                <a:rPr lang="zh-CN" altLang="en-US" sz="1200" dirty="0">
                  <a:solidFill>
                    <a:schemeClr val="tx1"/>
                  </a:solidFill>
                  <a:latin typeface="Times New Roman" panose="02020603050405020304" pitchFamily="18" charset="0"/>
                  <a:cs typeface="Times New Roman" panose="02020603050405020304" pitchFamily="18" charset="0"/>
                </a:rPr>
                <a:t>、</a:t>
              </a:r>
              <a:r>
                <a:rPr lang="zh-CN" altLang="zh-CN" sz="1200" dirty="0">
                  <a:solidFill>
                    <a:schemeClr val="tx1"/>
                  </a:solidFill>
                  <a:latin typeface="Times New Roman" panose="02020603050405020304" pitchFamily="18" charset="0"/>
                  <a:cs typeface="Times New Roman" panose="02020603050405020304" pitchFamily="18" charset="0"/>
                </a:rPr>
                <a:t>成熟规则引擎产品，</a:t>
              </a:r>
              <a:r>
                <a:rPr lang="en-US" altLang="zh-CN" sz="1200" dirty="0">
                  <a:solidFill>
                    <a:schemeClr val="tx1"/>
                  </a:solidFill>
                  <a:latin typeface="Times New Roman" panose="02020603050405020304" pitchFamily="18" charset="0"/>
                  <a:cs typeface="Times New Roman" panose="02020603050405020304" pitchFamily="18" charset="0"/>
                </a:rPr>
                <a:t>Drools</a:t>
              </a:r>
              <a:r>
                <a:rPr lang="zh-CN" altLang="zh-CN"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ILOG </a:t>
              </a:r>
              <a:r>
                <a:rPr lang="en-US" altLang="zh-CN" sz="1200" dirty="0" err="1">
                  <a:solidFill>
                    <a:schemeClr val="tx1"/>
                  </a:solidFill>
                  <a:latin typeface="Times New Roman" panose="02020603050405020304" pitchFamily="18" charset="0"/>
                  <a:cs typeface="Times New Roman" panose="02020603050405020304" pitchFamily="18" charset="0"/>
                </a:rPr>
                <a:t>JRules</a:t>
              </a:r>
              <a:r>
                <a:rPr lang="zh-CN" altLang="zh-CN" sz="1200" dirty="0">
                  <a:solidFill>
                    <a:schemeClr val="tx1"/>
                  </a:solidFill>
                  <a:latin typeface="Times New Roman" panose="02020603050405020304" pitchFamily="18" charset="0"/>
                  <a:cs typeface="Times New Roman" panose="02020603050405020304" pitchFamily="18" charset="0"/>
                </a:rPr>
                <a:t>、</a:t>
              </a:r>
              <a:r>
                <a:rPr lang="en-US" altLang="zh-CN" sz="1200" dirty="0" err="1">
                  <a:solidFill>
                    <a:schemeClr val="tx1"/>
                  </a:solidFill>
                  <a:latin typeface="Times New Roman" panose="02020603050405020304" pitchFamily="18" charset="0"/>
                  <a:cs typeface="Times New Roman" panose="02020603050405020304" pitchFamily="18" charset="0"/>
                </a:rPr>
                <a:t>Mandarax</a:t>
              </a:r>
              <a:r>
                <a:rPr lang="zh-CN" altLang="zh-CN"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Jess</a:t>
              </a:r>
              <a:r>
                <a:rPr lang="zh-CN" altLang="zh-CN" sz="1200" dirty="0">
                  <a:solidFill>
                    <a:schemeClr val="tx1"/>
                  </a:solidFill>
                  <a:latin typeface="Times New Roman" panose="02020603050405020304" pitchFamily="18" charset="0"/>
                  <a:cs typeface="Times New Roman" panose="02020603050405020304" pitchFamily="18" charset="0"/>
                </a:rPr>
                <a:t>等</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r>
                <a:rPr lang="en-US" altLang="zh-CN" sz="1200" dirty="0">
                  <a:solidFill>
                    <a:schemeClr val="tx1"/>
                  </a:solidFill>
                  <a:latin typeface="Times New Roman" panose="02020603050405020304" pitchFamily="18" charset="0"/>
                  <a:cs typeface="Times New Roman" panose="02020603050405020304" pitchFamily="18" charset="0"/>
                </a:rPr>
                <a:t>3</a:t>
              </a:r>
              <a:r>
                <a:rPr lang="zh-CN" altLang="en-US"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Drools</a:t>
              </a:r>
              <a:r>
                <a:rPr lang="zh-CN" altLang="en-US" sz="1200" dirty="0">
                  <a:solidFill>
                    <a:schemeClr val="tx1"/>
                  </a:solidFill>
                  <a:latin typeface="Times New Roman" panose="02020603050405020304" pitchFamily="18" charset="0"/>
                  <a:cs typeface="Times New Roman" panose="02020603050405020304" pitchFamily="18" charset="0"/>
                </a:rPr>
                <a:t>是</a:t>
              </a:r>
              <a:r>
                <a:rPr lang="en-US" altLang="zh-CN" sz="1200" dirty="0">
                  <a:solidFill>
                    <a:schemeClr val="tx1"/>
                  </a:solidFill>
                  <a:latin typeface="Times New Roman" panose="02020603050405020304" pitchFamily="18" charset="0"/>
                  <a:cs typeface="Times New Roman" panose="02020603050405020304" pitchFamily="18" charset="0"/>
                </a:rPr>
                <a:t>JBOSS</a:t>
              </a:r>
              <a:r>
                <a:rPr lang="zh-CN" altLang="zh-CN" sz="1200" dirty="0">
                  <a:solidFill>
                    <a:schemeClr val="tx1"/>
                  </a:solidFill>
                  <a:latin typeface="Times New Roman" panose="02020603050405020304" pitchFamily="18" charset="0"/>
                  <a:cs typeface="Times New Roman" panose="02020603050405020304" pitchFamily="18" charset="0"/>
                </a:rPr>
                <a:t>组织下开源项目，目前</a:t>
              </a:r>
              <a:r>
                <a:rPr lang="en-US" altLang="zh-CN" sz="1200" dirty="0">
                  <a:solidFill>
                    <a:schemeClr val="tx1"/>
                  </a:solidFill>
                  <a:latin typeface="Times New Roman" panose="02020603050405020304" pitchFamily="18" charset="0"/>
                  <a:cs typeface="Times New Roman" panose="02020603050405020304" pitchFamily="18" charset="0"/>
                </a:rPr>
                <a:t>Activiti</a:t>
              </a:r>
              <a:r>
                <a:rPr lang="zh-CN" altLang="zh-CN" sz="1200" dirty="0">
                  <a:solidFill>
                    <a:schemeClr val="tx1"/>
                  </a:solidFill>
                  <a:latin typeface="Times New Roman" panose="02020603050405020304" pitchFamily="18" charset="0"/>
                  <a:cs typeface="Times New Roman" panose="02020603050405020304" pitchFamily="18" charset="0"/>
                </a:rPr>
                <a:t>所支持的规则引擎只有</a:t>
              </a:r>
              <a:r>
                <a:rPr lang="en-US" altLang="zh-CN" sz="1200" dirty="0">
                  <a:solidFill>
                    <a:schemeClr val="tx1"/>
                  </a:solidFill>
                  <a:latin typeface="Times New Roman" panose="02020603050405020304" pitchFamily="18" charset="0"/>
                  <a:cs typeface="Times New Roman" panose="02020603050405020304" pitchFamily="18" charset="0"/>
                </a:rPr>
                <a:t>Drools</a:t>
              </a:r>
              <a:endParaRPr lang="en-US" altLang="zh-CN" sz="1200" dirty="0">
                <a:solidFill>
                  <a:schemeClr val="tx1"/>
                </a:solidFill>
                <a:latin typeface="+mn-ea"/>
              </a:endParaRPr>
            </a:p>
            <a:p>
              <a:pPr algn="just"/>
              <a:r>
                <a:rPr lang="en-US" altLang="zh-CN" sz="1200" dirty="0">
                  <a:solidFill>
                    <a:schemeClr val="tx1"/>
                  </a:solidFill>
                  <a:latin typeface="Times New Roman" panose="02020603050405020304" pitchFamily="18" charset="0"/>
                  <a:cs typeface="Times New Roman" panose="02020603050405020304" pitchFamily="18" charset="0"/>
                </a:rPr>
                <a:t>4</a:t>
              </a:r>
              <a:r>
                <a:rPr lang="zh-CN" altLang="en-US" sz="1200" dirty="0">
                  <a:solidFill>
                    <a:schemeClr val="tx1"/>
                  </a:solidFill>
                  <a:latin typeface="Times New Roman" panose="02020603050405020304" pitchFamily="18" charset="0"/>
                  <a:cs typeface="Times New Roman" panose="02020603050405020304" pitchFamily="18" charset="0"/>
                </a:rPr>
                <a:t>、</a:t>
              </a:r>
              <a:r>
                <a:rPr lang="zh-CN" altLang="zh-CN" sz="1200" dirty="0">
                  <a:solidFill>
                    <a:schemeClr val="tx1"/>
                  </a:solidFill>
                  <a:latin typeface="Times New Roman" panose="02020603050405020304" pitchFamily="18" charset="0"/>
                  <a:cs typeface="Times New Roman" panose="02020603050405020304" pitchFamily="18" charset="0"/>
                </a:rPr>
                <a:t>采用高效的</a:t>
              </a:r>
              <a:r>
                <a:rPr lang="en-US" altLang="zh-CN" sz="1200" dirty="0">
                  <a:solidFill>
                    <a:schemeClr val="tx1"/>
                  </a:solidFill>
                  <a:latin typeface="Times New Roman" panose="02020603050405020304" pitchFamily="18" charset="0"/>
                  <a:cs typeface="Times New Roman" panose="02020603050405020304" pitchFamily="18" charset="0"/>
                </a:rPr>
                <a:t>Rete</a:t>
              </a:r>
              <a:r>
                <a:rPr lang="zh-CN" altLang="zh-CN" sz="1200" dirty="0">
                  <a:solidFill>
                    <a:schemeClr val="tx1"/>
                  </a:solidFill>
                  <a:latin typeface="Times New Roman" panose="02020603050405020304" pitchFamily="18" charset="0"/>
                  <a:cs typeface="Times New Roman" panose="02020603050405020304" pitchFamily="18" charset="0"/>
                </a:rPr>
                <a:t>算法进行模式匹配</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r>
                <a:rPr lang="en-US" altLang="zh-CN" sz="1200" dirty="0">
                  <a:solidFill>
                    <a:schemeClr val="tx1"/>
                  </a:solidFill>
                  <a:latin typeface="Times New Roman" panose="02020603050405020304" pitchFamily="18" charset="0"/>
                  <a:cs typeface="Times New Roman" panose="02020603050405020304" pitchFamily="18" charset="0"/>
                </a:rPr>
                <a:t>5</a:t>
              </a:r>
              <a:r>
                <a:rPr lang="zh-CN" altLang="en-US" sz="1200" dirty="0">
                  <a:solidFill>
                    <a:schemeClr val="tx1"/>
                  </a:solidFill>
                  <a:latin typeface="Times New Roman" panose="02020603050405020304" pitchFamily="18" charset="0"/>
                  <a:cs typeface="Times New Roman" panose="02020603050405020304" pitchFamily="18" charset="0"/>
                </a:rPr>
                <a:t>、</a:t>
              </a:r>
              <a:r>
                <a:rPr lang="zh-CN" altLang="zh-CN" sz="1200" dirty="0">
                  <a:solidFill>
                    <a:schemeClr val="tx1"/>
                  </a:solidFill>
                  <a:latin typeface="Times New Roman" panose="02020603050405020304" pitchFamily="18" charset="0"/>
                  <a:cs typeface="Times New Roman" panose="02020603050405020304" pitchFamily="18" charset="0"/>
                </a:rPr>
                <a:t>将业务逻辑用规则文件进行定义封装，将程序数据用对象进行保存，从本质上解决了业务逻辑与程序的耦合，实现业务逻辑与数据的分离。</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1048893" name="矩形 40"/>
            <p:cNvSpPr/>
            <p:nvPr/>
          </p:nvSpPr>
          <p:spPr>
            <a:xfrm>
              <a:off x="5496308" y="3845630"/>
              <a:ext cx="2031325" cy="338554"/>
            </a:xfrm>
            <a:prstGeom prst="rect">
              <a:avLst/>
            </a:prstGeom>
          </p:spPr>
          <p:txBody>
            <a:bodyPr wrap="none">
              <a:spAutoFit/>
            </a:bodyPr>
            <a:lstStyle/>
            <a:p>
              <a:r>
                <a:rPr lang="zh-CN" altLang="zh-CN" sz="1600" dirty="0">
                  <a:latin typeface="+mn-ea"/>
                  <a:cs typeface="Times New Roman" panose="02020603050405020304" pitchFamily="18" charset="0"/>
                </a:rPr>
                <a:t>标准的业务规则代码</a:t>
              </a:r>
              <a:endParaRPr lang="zh-CN" altLang="en-US" sz="1600" dirty="0">
                <a:latin typeface="+mn-ea"/>
              </a:endParaRPr>
            </a:p>
          </p:txBody>
        </p:sp>
      </p:grpSp>
      <p:cxnSp>
        <p:nvCxnSpPr>
          <p:cNvPr id="3145761" name="直接连接符 46"/>
          <p:cNvCxnSpPr>
            <a:cxnSpLocks/>
          </p:cNvCxnSpPr>
          <p:nvPr/>
        </p:nvCxnSpPr>
        <p:spPr>
          <a:xfrm>
            <a:off x="3991920" y="839338"/>
            <a:ext cx="0" cy="504056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p:tgtEl>
                                          <p:spTgt spid="179"/>
                                        </p:tgtEl>
                                        <p:attrNameLst>
                                          <p:attrName>ppt_x</p:attrName>
                                        </p:attrNameLst>
                                      </p:cBhvr>
                                      <p:tavLst>
                                        <p:tav tm="0">
                                          <p:val>
                                            <p:strVal val="#ppt_x-#ppt_w*1.125000"/>
                                          </p:val>
                                        </p:tav>
                                        <p:tav tm="100000">
                                          <p:val>
                                            <p:strVal val="#ppt_x"/>
                                          </p:val>
                                        </p:tav>
                                      </p:tavLst>
                                    </p:anim>
                                    <p:animEffect transition="in" filter="wipe(right)">
                                      <p:cBhvr>
                                        <p:cTn id="8" dur="500"/>
                                        <p:tgtEl>
                                          <p:spTgt spid="179"/>
                                        </p:tgtEl>
                                      </p:cBhvr>
                                    </p:animEffect>
                                  </p:childTnLst>
                                </p:cTn>
                              </p:par>
                              <p:par>
                                <p:cTn id="9" presetID="12" presetClass="entr" presetSubtype="2" fill="hold" nodeType="withEffect">
                                  <p:stCondLst>
                                    <p:cond delay="0"/>
                                  </p:stCondLst>
                                  <p:childTnLst>
                                    <p:set>
                                      <p:cBhvr>
                                        <p:cTn id="10" dur="1" fill="hold">
                                          <p:stCondLst>
                                            <p:cond delay="0"/>
                                          </p:stCondLst>
                                        </p:cTn>
                                        <p:tgtEl>
                                          <p:spTgt spid="180"/>
                                        </p:tgtEl>
                                        <p:attrNameLst>
                                          <p:attrName>style.visibility</p:attrName>
                                        </p:attrNameLst>
                                      </p:cBhvr>
                                      <p:to>
                                        <p:strVal val="visible"/>
                                      </p:to>
                                    </p:set>
                                    <p:anim calcmode="lin" valueType="num">
                                      <p:cBhvr additive="base">
                                        <p:cTn id="11" dur="500"/>
                                        <p:tgtEl>
                                          <p:spTgt spid="180"/>
                                        </p:tgtEl>
                                        <p:attrNameLst>
                                          <p:attrName>ppt_x</p:attrName>
                                        </p:attrNameLst>
                                      </p:cBhvr>
                                      <p:tavLst>
                                        <p:tav tm="0">
                                          <p:val>
                                            <p:strVal val="#ppt_x+#ppt_w*1.125000"/>
                                          </p:val>
                                        </p:tav>
                                        <p:tav tm="100000">
                                          <p:val>
                                            <p:strVal val="#ppt_x"/>
                                          </p:val>
                                        </p:tav>
                                      </p:tavLst>
                                    </p:anim>
                                    <p:animEffect transition="in" filter="wipe(left)">
                                      <p:cBhvr>
                                        <p:cTn id="1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 name="组合 1"/>
          <p:cNvGrpSpPr/>
          <p:nvPr/>
        </p:nvGrpSpPr>
        <p:grpSpPr>
          <a:xfrm>
            <a:off x="351272" y="241157"/>
            <a:ext cx="6893590" cy="469901"/>
            <a:chOff x="336984" y="1100138"/>
            <a:chExt cx="6893590" cy="469901"/>
          </a:xfrm>
        </p:grpSpPr>
        <p:grpSp>
          <p:nvGrpSpPr>
            <p:cNvPr id="185" name="组合 45"/>
            <p:cNvGrpSpPr/>
            <p:nvPr/>
          </p:nvGrpSpPr>
          <p:grpSpPr bwMode="auto">
            <a:xfrm>
              <a:off x="336984" y="1101726"/>
              <a:ext cx="468312" cy="468313"/>
              <a:chOff x="3239362" y="2806467"/>
              <a:chExt cx="1392667" cy="1392667"/>
            </a:xfrm>
          </p:grpSpPr>
          <p:sp>
            <p:nvSpPr>
              <p:cNvPr id="1048897" name="椭圆 2"/>
              <p:cNvSpPr/>
              <p:nvPr/>
            </p:nvSpPr>
            <p:spPr>
              <a:xfrm>
                <a:off x="323936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898" name="Freeform 7"/>
              <p:cNvSpPr>
                <a:spLocks noEditPoints="1" noChangeArrowheads="1"/>
              </p:cNvSpPr>
              <p:nvPr/>
            </p:nvSpPr>
            <p:spPr bwMode="auto">
              <a:xfrm>
                <a:off x="3461404" y="3105753"/>
                <a:ext cx="926223" cy="759020"/>
              </a:xfrm>
              <a:custGeom>
                <a:avLst/>
                <a:gdLst>
                  <a:gd name="T0" fmla="*/ 2147483646 w 563"/>
                  <a:gd name="T1" fmla="*/ 2147483646 h 461"/>
                  <a:gd name="T2" fmla="*/ 2147483646 w 563"/>
                  <a:gd name="T3" fmla="*/ 2147483646 h 461"/>
                  <a:gd name="T4" fmla="*/ 2147483646 w 563"/>
                  <a:gd name="T5" fmla="*/ 2147483646 h 461"/>
                  <a:gd name="T6" fmla="*/ 2147483646 w 563"/>
                  <a:gd name="T7" fmla="*/ 2147483646 h 461"/>
                  <a:gd name="T8" fmla="*/ 2147483646 w 563"/>
                  <a:gd name="T9" fmla="*/ 2147483646 h 461"/>
                  <a:gd name="T10" fmla="*/ 2147483646 w 563"/>
                  <a:gd name="T11" fmla="*/ 2147483646 h 461"/>
                  <a:gd name="T12" fmla="*/ 2147483646 w 563"/>
                  <a:gd name="T13" fmla="*/ 2147483646 h 461"/>
                  <a:gd name="T14" fmla="*/ 2147483646 w 563"/>
                  <a:gd name="T15" fmla="*/ 2147483646 h 461"/>
                  <a:gd name="T16" fmla="*/ 2147483646 w 563"/>
                  <a:gd name="T17" fmla="*/ 2147483646 h 461"/>
                  <a:gd name="T18" fmla="*/ 2147483646 w 563"/>
                  <a:gd name="T19" fmla="*/ 2147483646 h 461"/>
                  <a:gd name="T20" fmla="*/ 2147483646 w 563"/>
                  <a:gd name="T21" fmla="*/ 2147483646 h 461"/>
                  <a:gd name="T22" fmla="*/ 2147483646 w 563"/>
                  <a:gd name="T23" fmla="*/ 2147483646 h 461"/>
                  <a:gd name="T24" fmla="*/ 2147483646 w 563"/>
                  <a:gd name="T25" fmla="*/ 2147483646 h 461"/>
                  <a:gd name="T26" fmla="*/ 2147483646 w 563"/>
                  <a:gd name="T27" fmla="*/ 2147483646 h 461"/>
                  <a:gd name="T28" fmla="*/ 2147483646 w 563"/>
                  <a:gd name="T29" fmla="*/ 2147483646 h 461"/>
                  <a:gd name="T30" fmla="*/ 2147483646 w 563"/>
                  <a:gd name="T31" fmla="*/ 2147483646 h 461"/>
                  <a:gd name="T32" fmla="*/ 2147483646 w 563"/>
                  <a:gd name="T33" fmla="*/ 2147483646 h 461"/>
                  <a:gd name="T34" fmla="*/ 2147483646 w 563"/>
                  <a:gd name="T35" fmla="*/ 2147483646 h 461"/>
                  <a:gd name="T36" fmla="*/ 2147483646 w 563"/>
                  <a:gd name="T37" fmla="*/ 2147483646 h 461"/>
                  <a:gd name="T38" fmla="*/ 2147483646 w 563"/>
                  <a:gd name="T39" fmla="*/ 2147483646 h 461"/>
                  <a:gd name="T40" fmla="*/ 2147483646 w 563"/>
                  <a:gd name="T41" fmla="*/ 2147483646 h 461"/>
                  <a:gd name="T42" fmla="*/ 2147483646 w 563"/>
                  <a:gd name="T43" fmla="*/ 2147483646 h 461"/>
                  <a:gd name="T44" fmla="*/ 2147483646 w 563"/>
                  <a:gd name="T45" fmla="*/ 2147483646 h 461"/>
                  <a:gd name="T46" fmla="*/ 2147483646 w 563"/>
                  <a:gd name="T47" fmla="*/ 2147483646 h 461"/>
                  <a:gd name="T48" fmla="*/ 2147483646 w 563"/>
                  <a:gd name="T49" fmla="*/ 2147483646 h 461"/>
                  <a:gd name="T50" fmla="*/ 2147483646 w 563"/>
                  <a:gd name="T51" fmla="*/ 2147483646 h 461"/>
                  <a:gd name="T52" fmla="*/ 2147483646 w 563"/>
                  <a:gd name="T53" fmla="*/ 2147483646 h 461"/>
                  <a:gd name="T54" fmla="*/ 2147483646 w 563"/>
                  <a:gd name="T55" fmla="*/ 2147483646 h 461"/>
                  <a:gd name="T56" fmla="*/ 2147483646 w 563"/>
                  <a:gd name="T57" fmla="*/ 2147483646 h 461"/>
                  <a:gd name="T58" fmla="*/ 2147483646 w 563"/>
                  <a:gd name="T59" fmla="*/ 2147483646 h 461"/>
                  <a:gd name="T60" fmla="*/ 2147483646 w 563"/>
                  <a:gd name="T61" fmla="*/ 2147483646 h 461"/>
                  <a:gd name="T62" fmla="*/ 2147483646 w 563"/>
                  <a:gd name="T63" fmla="*/ 2147483646 h 461"/>
                  <a:gd name="T64" fmla="*/ 2147483646 w 563"/>
                  <a:gd name="T65" fmla="*/ 2147483646 h 461"/>
                  <a:gd name="T66" fmla="*/ 2147483646 w 563"/>
                  <a:gd name="T67" fmla="*/ 2147483646 h 461"/>
                  <a:gd name="T68" fmla="*/ 2147483646 w 563"/>
                  <a:gd name="T69" fmla="*/ 2147483646 h 461"/>
                  <a:gd name="T70" fmla="*/ 2147483646 w 563"/>
                  <a:gd name="T71" fmla="*/ 2147483646 h 461"/>
                  <a:gd name="T72" fmla="*/ 2147483646 w 563"/>
                  <a:gd name="T73" fmla="*/ 2147483646 h 461"/>
                  <a:gd name="T74" fmla="*/ 2147483646 w 563"/>
                  <a:gd name="T75" fmla="*/ 2147483646 h 461"/>
                  <a:gd name="T76" fmla="*/ 2147483646 w 563"/>
                  <a:gd name="T77" fmla="*/ 2147483646 h 461"/>
                  <a:gd name="T78" fmla="*/ 2147483646 w 563"/>
                  <a:gd name="T79" fmla="*/ 2147483646 h 461"/>
                  <a:gd name="T80" fmla="*/ 2147483646 w 563"/>
                  <a:gd name="T81" fmla="*/ 2147483646 h 461"/>
                  <a:gd name="T82" fmla="*/ 2147483646 w 563"/>
                  <a:gd name="T83" fmla="*/ 2147483646 h 461"/>
                  <a:gd name="T84" fmla="*/ 2147483646 w 563"/>
                  <a:gd name="T85" fmla="*/ 2147483646 h 461"/>
                  <a:gd name="T86" fmla="*/ 2147483646 w 563"/>
                  <a:gd name="T87" fmla="*/ 2147483646 h 461"/>
                  <a:gd name="T88" fmla="*/ 2147483646 w 563"/>
                  <a:gd name="T89" fmla="*/ 2147483646 h 461"/>
                  <a:gd name="T90" fmla="*/ 2147483646 w 563"/>
                  <a:gd name="T91" fmla="*/ 2147483646 h 461"/>
                  <a:gd name="T92" fmla="*/ 2147483646 w 563"/>
                  <a:gd name="T93" fmla="*/ 2147483646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899" name="文本框 48"/>
            <p:cNvSpPr txBox="1">
              <a:spLocks noChangeArrowheads="1"/>
            </p:cNvSpPr>
            <p:nvPr/>
          </p:nvSpPr>
          <p:spPr bwMode="auto">
            <a:xfrm>
              <a:off x="901701" y="1100138"/>
              <a:ext cx="6328873"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2.3 </a:t>
              </a:r>
              <a:r>
                <a:rPr lang="zh-CN" altLang="en-US" sz="2400" dirty="0">
                  <a:solidFill>
                    <a:srgbClr val="093759"/>
                  </a:solidFill>
                  <a:latin typeface="黑体" panose="02010609060101010101" pitchFamily="49" charset="-122"/>
                  <a:ea typeface="黑体" panose="02010609060101010101" pitchFamily="49" charset="-122"/>
                </a:rPr>
                <a:t>基于规则引擎的智能工作流</a:t>
              </a:r>
              <a:r>
                <a:rPr lang="zh-CN" altLang="en-US" sz="2400" dirty="0" smtClean="0">
                  <a:solidFill>
                    <a:srgbClr val="093759"/>
                  </a:solidFill>
                  <a:latin typeface="黑体" panose="02010609060101010101" pitchFamily="49" charset="-122"/>
                  <a:ea typeface="黑体" panose="02010609060101010101" pitchFamily="49" charset="-122"/>
                </a:rPr>
                <a:t>系统体系结构</a:t>
              </a:r>
              <a:endParaRPr lang="zh-CN" altLang="en-US" sz="2400" dirty="0">
                <a:solidFill>
                  <a:srgbClr val="093759"/>
                </a:solidFill>
                <a:latin typeface="黑体" panose="02010609060101010101" pitchFamily="49" charset="-122"/>
                <a:ea typeface="黑体" panose="02010609060101010101" pitchFamily="49" charset="-122"/>
              </a:endParaRPr>
            </a:p>
          </p:txBody>
        </p:sp>
      </p:grpSp>
      <p:sp>
        <p:nvSpPr>
          <p:cNvPr id="1048900" name="Rectangle 2"/>
          <p:cNvSpPr>
            <a:spLocks noChangeArrowheads="1"/>
          </p:cNvSpPr>
          <p:nvPr/>
        </p:nvSpPr>
        <p:spPr bwMode="auto">
          <a:xfrm>
            <a:off x="5178059" y="4262339"/>
            <a:ext cx="184731" cy="292388"/>
          </a:xfrm>
          <a:prstGeom prst="rect">
            <a:avLst/>
          </a:prstGeom>
          <a:noFill/>
          <a:ln>
            <a:noFill/>
          </a:ln>
        </p:spPr>
        <p:txBody>
          <a:bodyPr wrap="none" anchor="ct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endParaRPr lang="zh-CN" altLang="en-US">
              <a:solidFill>
                <a:srgbClr val="000000"/>
              </a:solidFill>
            </a:endParaRPr>
          </a:p>
        </p:txBody>
      </p:sp>
      <p:grpSp>
        <p:nvGrpSpPr>
          <p:cNvPr id="186" name="组合 6"/>
          <p:cNvGrpSpPr/>
          <p:nvPr/>
        </p:nvGrpSpPr>
        <p:grpSpPr>
          <a:xfrm>
            <a:off x="581668" y="1378222"/>
            <a:ext cx="7658566" cy="4614060"/>
            <a:chOff x="581668" y="1378222"/>
            <a:chExt cx="7658566" cy="4614060"/>
          </a:xfrm>
        </p:grpSpPr>
        <p:sp>
          <p:nvSpPr>
            <p:cNvPr id="1048901" name="矩形 5"/>
            <p:cNvSpPr/>
            <p:nvPr/>
          </p:nvSpPr>
          <p:spPr>
            <a:xfrm>
              <a:off x="2968199" y="5367443"/>
              <a:ext cx="5272035" cy="624839"/>
            </a:xfrm>
            <a:prstGeom prst="rect">
              <a:avLst/>
            </a:prstGeom>
          </p:spPr>
          <p:txBody>
            <a:bodyPr wrap="square">
              <a:spAutoFit/>
            </a:bodyPr>
            <a:lstStyle/>
            <a:p>
              <a:pPr indent="133350" algn="ct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2-3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基于规则引擎的工作流管理系统体系结构图</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Fig.2-3 Architecture of workflow management system based on Rule Engine</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187" name="组合 3"/>
            <p:cNvGrpSpPr/>
            <p:nvPr/>
          </p:nvGrpSpPr>
          <p:grpSpPr>
            <a:xfrm>
              <a:off x="581668" y="1378222"/>
              <a:ext cx="7144600" cy="3720451"/>
              <a:chOff x="581668" y="1378222"/>
              <a:chExt cx="7144600" cy="3720451"/>
            </a:xfrm>
          </p:grpSpPr>
          <p:pic>
            <p:nvPicPr>
              <p:cNvPr id="2097163" name="图片 4"/>
              <p:cNvPicPr>
                <a:picLocks noChangeAspect="1"/>
              </p:cNvPicPr>
              <p:nvPr/>
            </p:nvPicPr>
            <p:blipFill>
              <a:blip r:embed="rId3"/>
              <a:stretch>
                <a:fillRect/>
              </a:stretch>
            </p:blipFill>
            <p:spPr>
              <a:xfrm>
                <a:off x="3269512" y="1378222"/>
                <a:ext cx="4456756" cy="3720451"/>
              </a:xfrm>
              <a:prstGeom prst="rect">
                <a:avLst/>
              </a:prstGeom>
            </p:spPr>
          </p:pic>
          <p:sp>
            <p:nvSpPr>
              <p:cNvPr id="1048902" name="流程图: 过程 13"/>
              <p:cNvSpPr/>
              <p:nvPr/>
            </p:nvSpPr>
            <p:spPr>
              <a:xfrm>
                <a:off x="581668" y="1543847"/>
                <a:ext cx="2259886" cy="1746338"/>
              </a:xfrm>
              <a:prstGeom prst="flowChartProces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mn-ea"/>
                    <a:cs typeface="Times New Roman" panose="02020603050405020304" pitchFamily="18" charset="0"/>
                  </a:rPr>
                  <a:t>       </a:t>
                </a:r>
                <a:r>
                  <a:rPr lang="zh-CN" altLang="zh-CN" sz="1200" dirty="0">
                    <a:solidFill>
                      <a:schemeClr val="tx1"/>
                    </a:solidFill>
                    <a:latin typeface="+mn-ea"/>
                    <a:cs typeface="Times New Roman" panose="02020603050405020304" pitchFamily="18" charset="0"/>
                  </a:rPr>
                  <a:t>将业务流程逻辑和业务规则逻辑同时从应用程序中抽取出来，建立流程和规则相结合而又独立管理的系统。</a:t>
                </a:r>
                <a:endParaRPr lang="en-US" altLang="zh-CN" sz="1200" dirty="0">
                  <a:solidFill>
                    <a:schemeClr val="tx1"/>
                  </a:solidFill>
                  <a:latin typeface="+mn-ea"/>
                  <a:cs typeface="Times New Roman" panose="02020603050405020304" pitchFamily="18" charset="0"/>
                </a:endParaRPr>
              </a:p>
              <a:p>
                <a:pPr algn="just"/>
                <a:r>
                  <a:rPr lang="en-US" altLang="zh-CN" sz="1200" dirty="0">
                    <a:solidFill>
                      <a:schemeClr val="tx1"/>
                    </a:solidFill>
                    <a:latin typeface="+mn-ea"/>
                    <a:cs typeface="Times New Roman" panose="02020603050405020304" pitchFamily="18" charset="0"/>
                  </a:rPr>
                  <a:t>      </a:t>
                </a:r>
                <a:r>
                  <a:rPr lang="zh-CN" altLang="zh-CN" sz="1200" dirty="0">
                    <a:solidFill>
                      <a:schemeClr val="tx1"/>
                    </a:solidFill>
                  </a:rPr>
                  <a:t>根据</a:t>
                </a:r>
                <a:r>
                  <a:rPr lang="zh-CN" altLang="en-US" sz="1200" dirty="0">
                    <a:solidFill>
                      <a:schemeClr val="tx1"/>
                    </a:solidFill>
                  </a:rPr>
                  <a:t>工作流管理联盟</a:t>
                </a:r>
                <a:r>
                  <a:rPr lang="zh-CN" altLang="zh-CN" sz="1200" dirty="0">
                    <a:solidFill>
                      <a:schemeClr val="tx1"/>
                    </a:solidFill>
                  </a:rPr>
                  <a:t>提出的工作流管理系统的通用体系结构</a:t>
                </a:r>
                <a:r>
                  <a:rPr lang="en-US" altLang="zh-CN" sz="1200" dirty="0">
                    <a:solidFill>
                      <a:schemeClr val="tx1"/>
                    </a:solidFill>
                  </a:rPr>
                  <a:t>[55]</a:t>
                </a:r>
                <a:r>
                  <a:rPr lang="zh-CN" altLang="en-US" sz="1200" dirty="0">
                    <a:solidFill>
                      <a:schemeClr val="tx1"/>
                    </a:solidFill>
                  </a:rPr>
                  <a:t>，</a:t>
                </a:r>
                <a:r>
                  <a:rPr lang="zh-CN" altLang="zh-CN" sz="1200" dirty="0">
                    <a:solidFill>
                      <a:schemeClr val="tx1"/>
                    </a:solidFill>
                  </a:rPr>
                  <a:t>并结合规则引擎的思想和工作原理</a:t>
                </a:r>
                <a:r>
                  <a:rPr lang="en-US" altLang="zh-CN" sz="1200" dirty="0">
                    <a:solidFill>
                      <a:schemeClr val="tx1"/>
                    </a:solidFill>
                  </a:rPr>
                  <a:t>[11][56]</a:t>
                </a:r>
                <a:r>
                  <a:rPr lang="zh-CN" altLang="en-US" sz="1200" dirty="0">
                    <a:solidFill>
                      <a:schemeClr val="tx1"/>
                    </a:solidFill>
                  </a:rPr>
                  <a:t>。</a:t>
                </a:r>
                <a:endParaRPr lang="en-US" altLang="zh-CN" sz="1200" dirty="0">
                  <a:solidFill>
                    <a:schemeClr val="tx1"/>
                  </a:solidFill>
                </a:endParaRPr>
              </a:p>
            </p:txBody>
          </p:sp>
        </p:grpSp>
      </p:grpSp>
      <p:grpSp>
        <p:nvGrpSpPr>
          <p:cNvPr id="188" name="组合 7"/>
          <p:cNvGrpSpPr/>
          <p:nvPr/>
        </p:nvGrpSpPr>
        <p:grpSpPr>
          <a:xfrm>
            <a:off x="5178057" y="1258634"/>
            <a:ext cx="1265274" cy="3919430"/>
            <a:chOff x="5178057" y="1258634"/>
            <a:chExt cx="1265274" cy="3919430"/>
          </a:xfrm>
        </p:grpSpPr>
        <p:sp>
          <p:nvSpPr>
            <p:cNvPr id="1048903" name="流程图: 过程 9"/>
            <p:cNvSpPr/>
            <p:nvPr/>
          </p:nvSpPr>
          <p:spPr>
            <a:xfrm>
              <a:off x="5178057" y="1258634"/>
              <a:ext cx="1265274" cy="3919430"/>
            </a:xfrm>
            <a:prstGeom prst="flowChartProcess">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904" name="文本框 11"/>
            <p:cNvSpPr txBox="1"/>
            <p:nvPr/>
          </p:nvSpPr>
          <p:spPr>
            <a:xfrm>
              <a:off x="6001957" y="1378220"/>
              <a:ext cx="393646" cy="561340"/>
            </a:xfrm>
            <a:prstGeom prst="rect">
              <a:avLst/>
            </a:prstGeom>
            <a:noFill/>
          </p:spPr>
          <p:txBody>
            <a:bodyPr wrap="square" rtlCol="0">
              <a:spAutoFit/>
            </a:bodyPr>
            <a:lstStyle/>
            <a:p>
              <a:r>
                <a:rPr lang="zh-CN" altLang="en-US" sz="2800" b="1" dirty="0">
                  <a:solidFill>
                    <a:schemeClr val="accent2"/>
                  </a:solidFill>
                  <a:sym typeface="Wingdings" panose="05000000000000000000" pitchFamily="2" charset="2"/>
                </a:rPr>
                <a:t></a:t>
              </a:r>
              <a:endParaRPr lang="zh-CN" altLang="en-US" sz="2800" b="1" dirty="0">
                <a:solidFill>
                  <a:schemeClr val="accent2"/>
                </a:solidFill>
              </a:endParaRPr>
            </a:p>
          </p:txBody>
        </p:sp>
        <p:sp>
          <p:nvSpPr>
            <p:cNvPr id="1048905" name="文本框 12"/>
            <p:cNvSpPr txBox="1"/>
            <p:nvPr/>
          </p:nvSpPr>
          <p:spPr>
            <a:xfrm>
              <a:off x="5829231" y="2867083"/>
              <a:ext cx="393646" cy="561340"/>
            </a:xfrm>
            <a:prstGeom prst="rect">
              <a:avLst/>
            </a:prstGeom>
            <a:noFill/>
          </p:spPr>
          <p:txBody>
            <a:bodyPr wrap="square" rtlCol="0">
              <a:spAutoFit/>
            </a:bodyPr>
            <a:lstStyle/>
            <a:p>
              <a:r>
                <a:rPr lang="zh-CN" altLang="en-US" sz="2800" b="1" dirty="0">
                  <a:solidFill>
                    <a:schemeClr val="accent2"/>
                  </a:solidFill>
                  <a:sym typeface="Wingdings" panose="05000000000000000000" pitchFamily="2" charset="2"/>
                </a:rPr>
                <a:t></a:t>
              </a:r>
              <a:endParaRPr lang="zh-CN" altLang="en-US" sz="2800" b="1"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wipe(down)">
                                      <p:cBhvr>
                                        <p:cTn id="1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文本框 1"/>
          <p:cNvSpPr txBox="1">
            <a:spLocks noChangeArrowheads="1"/>
          </p:cNvSpPr>
          <p:nvPr/>
        </p:nvSpPr>
        <p:spPr bwMode="auto">
          <a:xfrm>
            <a:off x="-364050" y="1040747"/>
            <a:ext cx="4205287" cy="3063241"/>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19900" b="1">
                <a:solidFill>
                  <a:srgbClr val="376092"/>
                </a:solidFill>
                <a:latin typeface="微软雅黑" panose="020B0503020204020204" pitchFamily="34" charset="-122"/>
                <a:ea typeface="微软雅黑" panose="020B0503020204020204" pitchFamily="34" charset="-122"/>
              </a:rPr>
              <a:t>03</a:t>
            </a:r>
          </a:p>
        </p:txBody>
      </p:sp>
      <p:grpSp>
        <p:nvGrpSpPr>
          <p:cNvPr id="100" name="组合 2"/>
          <p:cNvGrpSpPr/>
          <p:nvPr/>
        </p:nvGrpSpPr>
        <p:grpSpPr bwMode="auto">
          <a:xfrm>
            <a:off x="3796694" y="2564747"/>
            <a:ext cx="4662488" cy="107950"/>
            <a:chOff x="3649980" y="3375660"/>
            <a:chExt cx="4663440" cy="108000"/>
          </a:xfrm>
        </p:grpSpPr>
        <p:cxnSp>
          <p:nvCxnSpPr>
            <p:cNvPr id="3145733" name="直接连接符 3"/>
            <p:cNvCxnSpPr>
              <a:cxnSpLocks/>
            </p:cNvCxnSpPr>
            <p:nvPr/>
          </p:nvCxnSpPr>
          <p:spPr>
            <a:xfrm>
              <a:off x="3734135" y="3429660"/>
              <a:ext cx="449513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692" name="椭圆 4"/>
            <p:cNvSpPr/>
            <p:nvPr/>
          </p:nvSpPr>
          <p:spPr>
            <a:xfrm>
              <a:off x="3649980"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sp>
          <p:nvSpPr>
            <p:cNvPr id="1048693" name="椭圆 5"/>
            <p:cNvSpPr/>
            <p:nvPr/>
          </p:nvSpPr>
          <p:spPr>
            <a:xfrm>
              <a:off x="8205448"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grpSp>
      <p:sp useBgFill="1">
        <p:nvSpPr>
          <p:cNvPr id="1048694" name="文本框 16"/>
          <p:cNvSpPr txBox="1">
            <a:spLocks noChangeArrowheads="1"/>
          </p:cNvSpPr>
          <p:nvPr/>
        </p:nvSpPr>
        <p:spPr bwMode="auto">
          <a:xfrm>
            <a:off x="123312" y="2294872"/>
            <a:ext cx="3230563" cy="647700"/>
          </a:xfrm>
          <a:prstGeom prst="rect">
            <a:avLst/>
          </a:prstGeom>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3600" b="1">
                <a:solidFill>
                  <a:srgbClr val="376092"/>
                </a:solidFill>
                <a:latin typeface="Times New Roman" panose="02020603050405020304" pitchFamily="18" charset="0"/>
              </a:rPr>
              <a:t>PART THREE</a:t>
            </a:r>
          </a:p>
        </p:txBody>
      </p:sp>
      <p:sp>
        <p:nvSpPr>
          <p:cNvPr id="1048695" name="文本框 17"/>
          <p:cNvSpPr txBox="1">
            <a:spLocks noChangeArrowheads="1"/>
          </p:cNvSpPr>
          <p:nvPr/>
        </p:nvSpPr>
        <p:spPr bwMode="auto">
          <a:xfrm>
            <a:off x="3194154" y="2094850"/>
            <a:ext cx="5922550" cy="52322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zh-CN" altLang="en-US" sz="2800" b="1" dirty="0" smtClean="0">
                <a:solidFill>
                  <a:srgbClr val="376092"/>
                </a:solidFill>
                <a:latin typeface="黑体" panose="02010609060101010101" pitchFamily="49" charset="-122"/>
                <a:ea typeface="黑体" panose="02010609060101010101" pitchFamily="49" charset="-122"/>
              </a:rPr>
              <a:t>水产养殖智能决策流程建模方法</a:t>
            </a:r>
            <a:endParaRPr lang="zh-CN" altLang="en-US" sz="2800" b="1" dirty="0">
              <a:solidFill>
                <a:srgbClr val="376092"/>
              </a:solidFill>
              <a:latin typeface="黑体" panose="02010609060101010101" pitchFamily="49" charset="-122"/>
              <a:ea typeface="黑体" panose="02010609060101010101" pitchFamily="49" charset="-122"/>
            </a:endParaRPr>
          </a:p>
        </p:txBody>
      </p:sp>
      <p:sp>
        <p:nvSpPr>
          <p:cNvPr id="1048696" name="文本框 18"/>
          <p:cNvSpPr txBox="1">
            <a:spLocks noChangeArrowheads="1"/>
          </p:cNvSpPr>
          <p:nvPr/>
        </p:nvSpPr>
        <p:spPr bwMode="auto">
          <a:xfrm>
            <a:off x="3549417" y="2672697"/>
            <a:ext cx="5067877"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2000" dirty="0">
                <a:solidFill>
                  <a:srgbClr val="376092"/>
                </a:solidFill>
                <a:latin typeface="Viner Hand ITC" panose="03070502030502020203" pitchFamily="66" charset="0"/>
              </a:rPr>
              <a:t>M</a:t>
            </a:r>
            <a:r>
              <a:rPr lang="en-US" altLang="zh-CN" sz="2000" dirty="0" smtClean="0">
                <a:solidFill>
                  <a:srgbClr val="376092"/>
                </a:solidFill>
                <a:latin typeface="Viner Hand ITC" panose="03070502030502020203" pitchFamily="66" charset="0"/>
              </a:rPr>
              <a:t>odeling </a:t>
            </a:r>
            <a:r>
              <a:rPr lang="en-US" altLang="zh-CN" sz="2000" dirty="0">
                <a:solidFill>
                  <a:srgbClr val="376092"/>
                </a:solidFill>
                <a:latin typeface="Viner Hand ITC" panose="03070502030502020203" pitchFamily="66" charset="0"/>
              </a:rPr>
              <a:t>solutions of  aquaculture</a:t>
            </a:r>
            <a:endParaRPr lang="en-US" altLang="da-DK" sz="2000" dirty="0">
              <a:solidFill>
                <a:srgbClr val="376092"/>
              </a:solidFill>
              <a:latin typeface="Viner Hand ITC" panose="03070502030502020203" pitchFamily="66" charset="0"/>
            </a:endParaRPr>
          </a:p>
        </p:txBody>
      </p:sp>
      <p:grpSp>
        <p:nvGrpSpPr>
          <p:cNvPr id="101" name="组合 22"/>
          <p:cNvGrpSpPr/>
          <p:nvPr/>
        </p:nvGrpSpPr>
        <p:grpSpPr>
          <a:xfrm>
            <a:off x="2487027" y="4054189"/>
            <a:ext cx="5603175" cy="1992352"/>
            <a:chOff x="3057040" y="4622965"/>
            <a:chExt cx="5603175" cy="1992352"/>
          </a:xfrm>
        </p:grpSpPr>
        <p:grpSp>
          <p:nvGrpSpPr>
            <p:cNvPr id="102" name="组合 10"/>
            <p:cNvGrpSpPr/>
            <p:nvPr/>
          </p:nvGrpSpPr>
          <p:grpSpPr>
            <a:xfrm>
              <a:off x="3057040" y="4622965"/>
              <a:ext cx="3121820" cy="400067"/>
              <a:chOff x="3839574" y="4796619"/>
              <a:chExt cx="3405975" cy="400056"/>
            </a:xfrm>
          </p:grpSpPr>
          <p:sp>
            <p:nvSpPr>
              <p:cNvPr id="1048697"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pPr>
                <a:endParaRPr lang="zh-CN" altLang="en-US" sz="2000" kern="0">
                  <a:solidFill>
                    <a:srgbClr val="484849"/>
                  </a:solidFill>
                  <a:latin typeface="Arial"/>
                </a:endParaRPr>
              </a:p>
            </p:txBody>
          </p:sp>
          <p:sp>
            <p:nvSpPr>
              <p:cNvPr id="1048698" name="TextBox 39"/>
              <p:cNvSpPr txBox="1"/>
              <p:nvPr/>
            </p:nvSpPr>
            <p:spPr>
              <a:xfrm>
                <a:off x="4202601" y="4796619"/>
                <a:ext cx="3042948" cy="400056"/>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微软雅黑" panose="020B0503020204020204" pitchFamily="34" charset="-122"/>
                    <a:ea typeface="微软雅黑"/>
                  </a:rPr>
                  <a:t>水产养殖流程特点分析</a:t>
                </a:r>
              </a:p>
            </p:txBody>
          </p:sp>
        </p:grpSp>
        <p:sp>
          <p:nvSpPr>
            <p:cNvPr id="1048699" name="Oval 39"/>
            <p:cNvSpPr>
              <a:spLocks noChangeAspect="1" noChangeArrowheads="1"/>
            </p:cNvSpPr>
            <p:nvPr/>
          </p:nvSpPr>
          <p:spPr bwMode="auto">
            <a:xfrm>
              <a:off x="3057052" y="5536086"/>
              <a:ext cx="197902" cy="217148"/>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grpSp>
          <p:nvGrpSpPr>
            <p:cNvPr id="103" name="组合 12"/>
            <p:cNvGrpSpPr/>
            <p:nvPr/>
          </p:nvGrpSpPr>
          <p:grpSpPr>
            <a:xfrm>
              <a:off x="3057040" y="5027521"/>
              <a:ext cx="4293786" cy="400067"/>
              <a:chOff x="3839574" y="4796619"/>
              <a:chExt cx="4684616" cy="400056"/>
            </a:xfrm>
          </p:grpSpPr>
          <p:sp>
            <p:nvSpPr>
              <p:cNvPr id="1048700"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sp>
            <p:nvSpPr>
              <p:cNvPr id="1048701" name="TextBox 39"/>
              <p:cNvSpPr txBox="1"/>
              <p:nvPr/>
            </p:nvSpPr>
            <p:spPr>
              <a:xfrm>
                <a:off x="4202601" y="4796619"/>
                <a:ext cx="4321589" cy="400056"/>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工作流和规则引擎组合管理机制</a:t>
                </a:r>
                <a:endParaRPr lang="zh-CN" altLang="en-US" sz="2000" kern="0" dirty="0">
                  <a:solidFill>
                    <a:srgbClr val="376092"/>
                  </a:solidFill>
                  <a:latin typeface="Arial"/>
                  <a:ea typeface="微软雅黑"/>
                </a:endParaRPr>
              </a:p>
            </p:txBody>
          </p:sp>
        </p:grpSp>
        <p:sp>
          <p:nvSpPr>
            <p:cNvPr id="1048702" name="TextBox 39"/>
            <p:cNvSpPr txBox="1"/>
            <p:nvPr/>
          </p:nvSpPr>
          <p:spPr>
            <a:xfrm>
              <a:off x="3389968" y="5436916"/>
              <a:ext cx="5247869" cy="400067"/>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水产养殖中特殊工作流模式的</a:t>
              </a:r>
              <a:r>
                <a:rPr lang="en-US" altLang="zh-CN" sz="2000" kern="0" dirty="0">
                  <a:solidFill>
                    <a:srgbClr val="376092"/>
                  </a:solidFill>
                  <a:latin typeface="Times New Roman" panose="02020603050405020304" pitchFamily="18" charset="0"/>
                  <a:ea typeface="微软雅黑"/>
                  <a:cs typeface="Times New Roman" panose="02020603050405020304" pitchFamily="18" charset="0"/>
                  <a:sym typeface="+mn-ea"/>
                </a:rPr>
                <a:t>Activiti</a:t>
              </a:r>
              <a:r>
                <a:rPr lang="zh-CN" altLang="en-US" sz="2000" kern="0" dirty="0">
                  <a:solidFill>
                    <a:srgbClr val="376092"/>
                  </a:solidFill>
                  <a:latin typeface="Times New Roman" panose="02020603050405020304" pitchFamily="18" charset="0"/>
                  <a:ea typeface="微软雅黑"/>
                  <a:cs typeface="Times New Roman" panose="02020603050405020304" pitchFamily="18" charset="0"/>
                  <a:sym typeface="+mn-ea"/>
                </a:rPr>
                <a:t>解决</a:t>
              </a:r>
              <a:endParaRPr lang="zh-CN" altLang="en-US" sz="2000" kern="0" dirty="0">
                <a:solidFill>
                  <a:srgbClr val="376092"/>
                </a:solidFill>
                <a:latin typeface="Times New Roman" panose="02020603050405020304" pitchFamily="18" charset="0"/>
                <a:ea typeface="微软雅黑"/>
                <a:cs typeface="Times New Roman" panose="02020603050405020304" pitchFamily="18" charset="0"/>
              </a:endParaRPr>
            </a:p>
          </p:txBody>
        </p:sp>
        <p:sp>
          <p:nvSpPr>
            <p:cNvPr id="1048703" name="Oval 39"/>
            <p:cNvSpPr>
              <a:spLocks noChangeAspect="1" noChangeArrowheads="1"/>
            </p:cNvSpPr>
            <p:nvPr/>
          </p:nvSpPr>
          <p:spPr bwMode="auto">
            <a:xfrm>
              <a:off x="3068915" y="5928767"/>
              <a:ext cx="197902" cy="217148"/>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sp>
          <p:nvSpPr>
            <p:cNvPr id="1048704" name="TextBox 39"/>
            <p:cNvSpPr txBox="1"/>
            <p:nvPr/>
          </p:nvSpPr>
          <p:spPr>
            <a:xfrm>
              <a:off x="3412346" y="5833650"/>
              <a:ext cx="5247869" cy="400067"/>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规则引擎驱动的流程条件转移方法描述</a:t>
              </a:r>
              <a:endParaRPr lang="zh-CN" altLang="en-US" sz="2000" kern="0" dirty="0">
                <a:solidFill>
                  <a:srgbClr val="376092"/>
                </a:solidFill>
                <a:latin typeface="Arial"/>
                <a:ea typeface="微软雅黑"/>
              </a:endParaRPr>
            </a:p>
          </p:txBody>
        </p:sp>
        <p:sp>
          <p:nvSpPr>
            <p:cNvPr id="1048705" name="Oval 39"/>
            <p:cNvSpPr>
              <a:spLocks noChangeAspect="1" noChangeArrowheads="1"/>
            </p:cNvSpPr>
            <p:nvPr/>
          </p:nvSpPr>
          <p:spPr bwMode="auto">
            <a:xfrm>
              <a:off x="3080790" y="6296723"/>
              <a:ext cx="197902" cy="217148"/>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sp>
          <p:nvSpPr>
            <p:cNvPr id="1048706" name="TextBox 39"/>
            <p:cNvSpPr txBox="1"/>
            <p:nvPr/>
          </p:nvSpPr>
          <p:spPr>
            <a:xfrm>
              <a:off x="3385087" y="6215250"/>
              <a:ext cx="5247869" cy="400067"/>
            </a:xfrm>
            <a:prstGeom prst="rect">
              <a:avLst/>
            </a:prstGeom>
            <a:noFill/>
          </p:spPr>
          <p:txBody>
            <a:bodyPr wrap="square" lIns="91398" tIns="45699" rIns="91398" bIns="45699" rtlCol="0">
              <a:spAutoFit/>
            </a:bodyPr>
            <a:lstStyle/>
            <a:p>
              <a:pPr fontAlgn="base">
                <a:spcBef>
                  <a:spcPct val="0"/>
                </a:spcBef>
                <a:spcAft>
                  <a:spcPct val="0"/>
                </a:spcAft>
              </a:pPr>
              <a:r>
                <a:rPr lang="zh-CN" altLang="zh-CN" sz="2000" kern="0" dirty="0">
                  <a:solidFill>
                    <a:srgbClr val="376092"/>
                  </a:solidFill>
                  <a:latin typeface="Arial"/>
                  <a:ea typeface="微软雅黑"/>
                </a:rPr>
                <a:t>包含规则的工作流柔性建模方式</a:t>
              </a:r>
              <a:endParaRPr lang="zh-CN" altLang="en-US" sz="2000" kern="0" dirty="0">
                <a:solidFill>
                  <a:srgbClr val="376092"/>
                </a:solidFill>
                <a:latin typeface="Arial"/>
                <a:ea typeface="微软雅黑"/>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691"/>
                                        </p:tgtEl>
                                        <p:attrNameLst>
                                          <p:attrName>style.visibility</p:attrName>
                                        </p:attrNameLst>
                                      </p:cBhvr>
                                      <p:to>
                                        <p:strVal val="visible"/>
                                      </p:to>
                                    </p:set>
                                    <p:anim calcmode="lin" valueType="num">
                                      <p:cBhvr>
                                        <p:cTn id="7" dur="500" fill="hold"/>
                                        <p:tgtEl>
                                          <p:spTgt spid="1048691"/>
                                        </p:tgtEl>
                                        <p:attrNameLst>
                                          <p:attrName>ppt_w</p:attrName>
                                        </p:attrNameLst>
                                      </p:cBhvr>
                                      <p:tavLst>
                                        <p:tav tm="0">
                                          <p:val>
                                            <p:fltVal val="0"/>
                                          </p:val>
                                        </p:tav>
                                        <p:tav tm="100000">
                                          <p:val>
                                            <p:strVal val="#ppt_w"/>
                                          </p:val>
                                        </p:tav>
                                      </p:tavLst>
                                    </p:anim>
                                    <p:anim calcmode="lin" valueType="num">
                                      <p:cBhvr>
                                        <p:cTn id="8" dur="500" fill="hold"/>
                                        <p:tgtEl>
                                          <p:spTgt spid="1048691"/>
                                        </p:tgtEl>
                                        <p:attrNameLst>
                                          <p:attrName>ppt_h</p:attrName>
                                        </p:attrNameLst>
                                      </p:cBhvr>
                                      <p:tavLst>
                                        <p:tav tm="0">
                                          <p:val>
                                            <p:fltVal val="0"/>
                                          </p:val>
                                        </p:tav>
                                        <p:tav tm="100000">
                                          <p:val>
                                            <p:strVal val="#ppt_h"/>
                                          </p:val>
                                        </p:tav>
                                      </p:tavLst>
                                    </p:anim>
                                    <p:animEffect transition="in" filter="fade">
                                      <p:cBhvr>
                                        <p:cTn id="9" dur="500"/>
                                        <p:tgtEl>
                                          <p:spTgt spid="1048691"/>
                                        </p:tgtEl>
                                      </p:cBhvr>
                                    </p:animEffect>
                                  </p:childTnLst>
                                </p:cTn>
                              </p:par>
                              <p:par>
                                <p:cTn id="10" presetID="22" presetClass="entr" presetSubtype="8" fill="hold" nodeType="with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left)">
                                      <p:cBhvr>
                                        <p:cTn id="12" dur="500"/>
                                        <p:tgtEl>
                                          <p:spTgt spid="100"/>
                                        </p:tgtEl>
                                      </p:cBhvr>
                                    </p:animEffect>
                                  </p:childTnLst>
                                </p:cTn>
                              </p:par>
                              <p:par>
                                <p:cTn id="13" presetID="16" presetClass="entr" presetSubtype="37" fill="hold" grpId="0" nodeType="withEffect">
                                  <p:stCondLst>
                                    <p:cond delay="400"/>
                                  </p:stCondLst>
                                  <p:childTnLst>
                                    <p:set>
                                      <p:cBhvr>
                                        <p:cTn id="14" dur="1" fill="hold">
                                          <p:stCondLst>
                                            <p:cond delay="0"/>
                                          </p:stCondLst>
                                        </p:cTn>
                                        <p:tgtEl>
                                          <p:spTgt spid="1048694"/>
                                        </p:tgtEl>
                                        <p:attrNameLst>
                                          <p:attrName>style.visibility</p:attrName>
                                        </p:attrNameLst>
                                      </p:cBhvr>
                                      <p:to>
                                        <p:strVal val="visible"/>
                                      </p:to>
                                    </p:set>
                                    <p:animEffect transition="in" filter="barn(outVertical)">
                                      <p:cBhvr>
                                        <p:cTn id="15" dur="500"/>
                                        <p:tgtEl>
                                          <p:spTgt spid="104869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48695"/>
                                        </p:tgtEl>
                                        <p:attrNameLst>
                                          <p:attrName>style.visibility</p:attrName>
                                        </p:attrNameLst>
                                      </p:cBhvr>
                                      <p:to>
                                        <p:strVal val="visible"/>
                                      </p:to>
                                    </p:set>
                                    <p:anim calcmode="lin" valueType="num">
                                      <p:cBhvr>
                                        <p:cTn id="18" dur="500"/>
                                        <p:tgtEl>
                                          <p:spTgt spid="1048695"/>
                                        </p:tgtEl>
                                        <p:attrNameLst>
                                          <p:attrName>ppt_y</p:attrName>
                                        </p:attrNameLst>
                                      </p:cBhvr>
                                      <p:tavLst>
                                        <p:tav tm="0">
                                          <p:val>
                                            <p:strVal val="#ppt_y+#ppt_h*1.125000"/>
                                          </p:val>
                                        </p:tav>
                                        <p:tav tm="100000">
                                          <p:val>
                                            <p:strVal val="#ppt_y"/>
                                          </p:val>
                                        </p:tav>
                                      </p:tavLst>
                                    </p:anim>
                                    <p:animEffect transition="in" filter="wipe(up)">
                                      <p:cBhvr>
                                        <p:cTn id="19" dur="500"/>
                                        <p:tgtEl>
                                          <p:spTgt spid="1048695"/>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48696"/>
                                        </p:tgtEl>
                                        <p:attrNameLst>
                                          <p:attrName>style.visibility</p:attrName>
                                        </p:attrNameLst>
                                      </p:cBhvr>
                                      <p:to>
                                        <p:strVal val="visible"/>
                                      </p:to>
                                    </p:set>
                                    <p:anim calcmode="lin" valueType="num">
                                      <p:cBhvr>
                                        <p:cTn id="22" dur="500"/>
                                        <p:tgtEl>
                                          <p:spTgt spid="1048696"/>
                                        </p:tgtEl>
                                        <p:attrNameLst>
                                          <p:attrName>ppt_y</p:attrName>
                                        </p:attrNameLst>
                                      </p:cBhvr>
                                      <p:tavLst>
                                        <p:tav tm="0">
                                          <p:val>
                                            <p:strVal val="#ppt_y-#ppt_h*1.125000"/>
                                          </p:val>
                                        </p:tav>
                                        <p:tav tm="100000">
                                          <p:val>
                                            <p:strVal val="#ppt_y"/>
                                          </p:val>
                                        </p:tav>
                                      </p:tavLst>
                                    </p:anim>
                                    <p:animEffect transition="in" filter="wipe(down)">
                                      <p:cBhvr>
                                        <p:cTn id="23" dur="500"/>
                                        <p:tgtEl>
                                          <p:spTgt spid="1048696"/>
                                        </p:tgtEl>
                                      </p:cBhvr>
                                    </p:animEffect>
                                  </p:childTnLst>
                                </p:cTn>
                              </p:par>
                              <p:par>
                                <p:cTn id="24" presetID="2" presetClass="entr" presetSubtype="4" fill="hold" nodeType="withEffect">
                                  <p:stCondLst>
                                    <p:cond delay="0"/>
                                  </p:stCondLst>
                                  <p:childTnLst>
                                    <p:set>
                                      <p:cBhvr>
                                        <p:cTn id="25" dur="1" fill="hold">
                                          <p:stCondLst>
                                            <p:cond delay="0"/>
                                          </p:stCondLst>
                                        </p:cTn>
                                        <p:tgtEl>
                                          <p:spTgt spid="101"/>
                                        </p:tgtEl>
                                        <p:attrNameLst>
                                          <p:attrName>style.visibility</p:attrName>
                                        </p:attrNameLst>
                                      </p:cBhvr>
                                      <p:to>
                                        <p:strVal val="visible"/>
                                      </p:to>
                                    </p:set>
                                    <p:anim calcmode="lin" valueType="num">
                                      <p:cBhvr additive="base">
                                        <p:cTn id="26" dur="500" fill="hold"/>
                                        <p:tgtEl>
                                          <p:spTgt spid="101"/>
                                        </p:tgtEl>
                                        <p:attrNameLst>
                                          <p:attrName>ppt_x</p:attrName>
                                        </p:attrNameLst>
                                      </p:cBhvr>
                                      <p:tavLst>
                                        <p:tav tm="0">
                                          <p:val>
                                            <p:strVal val="#ppt_x"/>
                                          </p:val>
                                        </p:tav>
                                        <p:tav tm="100000">
                                          <p:val>
                                            <p:strVal val="#ppt_x"/>
                                          </p:val>
                                        </p:tav>
                                      </p:tavLst>
                                    </p:anim>
                                    <p:anim calcmode="lin" valueType="num">
                                      <p:cBhvr additive="base">
                                        <p:cTn id="27"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1" grpId="0"/>
      <p:bldP spid="1048694" grpId="0" animBg="1"/>
      <p:bldP spid="1048695" grpId="0"/>
      <p:bldP spid="10486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1"/>
          <p:cNvGrpSpPr/>
          <p:nvPr/>
        </p:nvGrpSpPr>
        <p:grpSpPr>
          <a:xfrm>
            <a:off x="274638" y="387209"/>
            <a:ext cx="4085792" cy="476251"/>
            <a:chOff x="274638" y="1093788"/>
            <a:chExt cx="4085792" cy="476251"/>
          </a:xfrm>
        </p:grpSpPr>
        <p:grpSp>
          <p:nvGrpSpPr>
            <p:cNvPr id="66" name="组合 7"/>
            <p:cNvGrpSpPr>
              <a:grpSpLocks noChangeAspect="1"/>
            </p:cNvGrpSpPr>
            <p:nvPr/>
          </p:nvGrpSpPr>
          <p:grpSpPr bwMode="auto">
            <a:xfrm>
              <a:off x="274638" y="1101726"/>
              <a:ext cx="468312" cy="468313"/>
              <a:chOff x="5314692" y="2806467"/>
              <a:chExt cx="1392667" cy="1392667"/>
            </a:xfrm>
          </p:grpSpPr>
          <p:sp>
            <p:nvSpPr>
              <p:cNvPr id="1048626" name="椭圆 2"/>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627" name="Freeform 18"/>
              <p:cNvSpPr>
                <a:spLocks noEditPoints="1" noChangeArrowheads="1"/>
              </p:cNvSpPr>
              <p:nvPr/>
            </p:nvSpPr>
            <p:spPr bwMode="auto">
              <a:xfrm>
                <a:off x="5593576" y="2987276"/>
                <a:ext cx="812834" cy="974926"/>
              </a:xfrm>
              <a:custGeom>
                <a:avLst/>
                <a:gdLst>
                  <a:gd name="T0" fmla="*/ 2147483646 w 456"/>
                  <a:gd name="T1" fmla="*/ 2147483646 h 548"/>
                  <a:gd name="T2" fmla="*/ 2147483646 w 456"/>
                  <a:gd name="T3" fmla="*/ 2147483646 h 548"/>
                  <a:gd name="T4" fmla="*/ 2147483646 w 456"/>
                  <a:gd name="T5" fmla="*/ 2147483646 h 548"/>
                  <a:gd name="T6" fmla="*/ 0 w 456"/>
                  <a:gd name="T7" fmla="*/ 2147483646 h 548"/>
                  <a:gd name="T8" fmla="*/ 2147483646 w 456"/>
                  <a:gd name="T9" fmla="*/ 2147483646 h 548"/>
                  <a:gd name="T10" fmla="*/ 2147483646 w 456"/>
                  <a:gd name="T11" fmla="*/ 2147483646 h 548"/>
                  <a:gd name="T12" fmla="*/ 2147483646 w 456"/>
                  <a:gd name="T13" fmla="*/ 2147483646 h 548"/>
                  <a:gd name="T14" fmla="*/ 2147483646 w 456"/>
                  <a:gd name="T15" fmla="*/ 2147483646 h 548"/>
                  <a:gd name="T16" fmla="*/ 2147483646 w 456"/>
                  <a:gd name="T17" fmla="*/ 2147483646 h 548"/>
                  <a:gd name="T18" fmla="*/ 2147483646 w 456"/>
                  <a:gd name="T19" fmla="*/ 2147483646 h 548"/>
                  <a:gd name="T20" fmla="*/ 2147483646 w 456"/>
                  <a:gd name="T21" fmla="*/ 2147483646 h 548"/>
                  <a:gd name="T22" fmla="*/ 2147483646 w 456"/>
                  <a:gd name="T23" fmla="*/ 2147483646 h 548"/>
                  <a:gd name="T24" fmla="*/ 2147483646 w 456"/>
                  <a:gd name="T25" fmla="*/ 2147483646 h 548"/>
                  <a:gd name="T26" fmla="*/ 2147483646 w 456"/>
                  <a:gd name="T27" fmla="*/ 2147483646 h 548"/>
                  <a:gd name="T28" fmla="*/ 2147483646 w 456"/>
                  <a:gd name="T29" fmla="*/ 2147483646 h 548"/>
                  <a:gd name="T30" fmla="*/ 2147483646 w 456"/>
                  <a:gd name="T31" fmla="*/ 0 h 548"/>
                  <a:gd name="T32" fmla="*/ 2147483646 w 456"/>
                  <a:gd name="T33" fmla="*/ 0 h 548"/>
                  <a:gd name="T34" fmla="*/ 2147483646 w 456"/>
                  <a:gd name="T35" fmla="*/ 2147483646 h 548"/>
                  <a:gd name="T36" fmla="*/ 2147483646 w 456"/>
                  <a:gd name="T37" fmla="*/ 2147483646 h 548"/>
                  <a:gd name="T38" fmla="*/ 2147483646 w 456"/>
                  <a:gd name="T39" fmla="*/ 2147483646 h 548"/>
                  <a:gd name="T40" fmla="*/ 2147483646 w 456"/>
                  <a:gd name="T41" fmla="*/ 2147483646 h 548"/>
                  <a:gd name="T42" fmla="*/ 2147483646 w 456"/>
                  <a:gd name="T43" fmla="*/ 2147483646 h 548"/>
                  <a:gd name="T44" fmla="*/ 2147483646 w 456"/>
                  <a:gd name="T45" fmla="*/ 2147483646 h 548"/>
                  <a:gd name="T46" fmla="*/ 2147483646 w 456"/>
                  <a:gd name="T47" fmla="*/ 2147483646 h 548"/>
                  <a:gd name="T48" fmla="*/ 2147483646 w 456"/>
                  <a:gd name="T49" fmla="*/ 2147483646 h 548"/>
                  <a:gd name="T50" fmla="*/ 2147483646 w 456"/>
                  <a:gd name="T51" fmla="*/ 2147483646 h 548"/>
                  <a:gd name="T52" fmla="*/ 2147483646 w 456"/>
                  <a:gd name="T53" fmla="*/ 2147483646 h 548"/>
                  <a:gd name="T54" fmla="*/ 2147483646 w 456"/>
                  <a:gd name="T55" fmla="*/ 2147483646 h 548"/>
                  <a:gd name="T56" fmla="*/ 2147483646 w 456"/>
                  <a:gd name="T57" fmla="*/ 2147483646 h 548"/>
                  <a:gd name="T58" fmla="*/ 2147483646 w 456"/>
                  <a:gd name="T59" fmla="*/ 2147483646 h 548"/>
                  <a:gd name="T60" fmla="*/ 2147483646 w 456"/>
                  <a:gd name="T61" fmla="*/ 2147483646 h 548"/>
                  <a:gd name="T62" fmla="*/ 2147483646 w 456"/>
                  <a:gd name="T63" fmla="*/ 2147483646 h 548"/>
                  <a:gd name="T64" fmla="*/ 2147483646 w 456"/>
                  <a:gd name="T65" fmla="*/ 2147483646 h 548"/>
                  <a:gd name="T66" fmla="*/ 2147483646 w 456"/>
                  <a:gd name="T67" fmla="*/ 2147483646 h 548"/>
                  <a:gd name="T68" fmla="*/ 2147483646 w 456"/>
                  <a:gd name="T69" fmla="*/ 2147483646 h 548"/>
                  <a:gd name="T70" fmla="*/ 2147483646 w 456"/>
                  <a:gd name="T71" fmla="*/ 2147483646 h 548"/>
                  <a:gd name="T72" fmla="*/ 2147483646 w 456"/>
                  <a:gd name="T73" fmla="*/ 2147483646 h 548"/>
                  <a:gd name="T74" fmla="*/ 2147483646 w 456"/>
                  <a:gd name="T75" fmla="*/ 2147483646 h 548"/>
                  <a:gd name="T76" fmla="*/ 2147483646 w 456"/>
                  <a:gd name="T77" fmla="*/ 2147483646 h 548"/>
                  <a:gd name="T78" fmla="*/ 2147483646 w 456"/>
                  <a:gd name="T79" fmla="*/ 2147483646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628" name="文本框 10"/>
            <p:cNvSpPr txBox="1">
              <a:spLocks noChangeArrowheads="1"/>
            </p:cNvSpPr>
            <p:nvPr/>
          </p:nvSpPr>
          <p:spPr bwMode="auto">
            <a:xfrm>
              <a:off x="864755" y="1093788"/>
              <a:ext cx="3495675" cy="461962"/>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3.1 </a:t>
              </a:r>
              <a:r>
                <a:rPr lang="zh-CN" altLang="en-US" sz="2400" dirty="0">
                  <a:solidFill>
                    <a:srgbClr val="093759"/>
                  </a:solidFill>
                  <a:latin typeface="Times New Roman" panose="02020603050405020304" pitchFamily="18" charset="0"/>
                  <a:ea typeface="黑体" panose="02010609060101010101" pitchFamily="49" charset="-122"/>
                </a:rPr>
                <a:t>水产养殖流程特点</a:t>
              </a:r>
            </a:p>
          </p:txBody>
        </p:sp>
      </p:grpSp>
      <p:sp>
        <p:nvSpPr>
          <p:cNvPr id="1048629" name="矩形 144"/>
          <p:cNvSpPr/>
          <p:nvPr/>
        </p:nvSpPr>
        <p:spPr>
          <a:xfrm>
            <a:off x="742952" y="1180624"/>
            <a:ext cx="7779515" cy="338554"/>
          </a:xfrm>
          <a:prstGeom prst="rect">
            <a:avLst/>
          </a:prstGeom>
        </p:spPr>
        <p:txBody>
          <a:bodyPr wrap="square">
            <a:spAutoFit/>
          </a:bodyPr>
          <a:lstStyle/>
          <a:p>
            <a:r>
              <a:rPr lang="zh-CN" altLang="zh-CN" sz="1400" dirty="0"/>
              <a:t>参考《水产养殖手册》</a:t>
            </a:r>
            <a:r>
              <a:rPr lang="en-US" altLang="zh-CN" sz="1400" dirty="0"/>
              <a:t>[58]</a:t>
            </a:r>
            <a:r>
              <a:rPr lang="zh-CN" altLang="en-US" sz="1400" dirty="0"/>
              <a:t>、</a:t>
            </a:r>
            <a:r>
              <a:rPr lang="zh-CN" altLang="zh-CN" sz="1600" dirty="0"/>
              <a:t>南美白对虾</a:t>
            </a:r>
            <a:r>
              <a:rPr lang="en-US" altLang="zh-CN" sz="1600" dirty="0"/>
              <a:t>[38][59]</a:t>
            </a:r>
            <a:r>
              <a:rPr lang="zh-CN" altLang="zh-CN" sz="1600" dirty="0"/>
              <a:t>、罗非鱼</a:t>
            </a:r>
            <a:r>
              <a:rPr lang="en-US" altLang="zh-CN" sz="1600" dirty="0"/>
              <a:t>[60]</a:t>
            </a:r>
            <a:r>
              <a:rPr lang="zh-CN" altLang="zh-CN" sz="1600" dirty="0"/>
              <a:t>等水产动物的养殖流程描述</a:t>
            </a:r>
            <a:endParaRPr lang="en-US" altLang="zh-CN" sz="1600" dirty="0">
              <a:latin typeface="Times New Roman" panose="02020603050405020304" pitchFamily="18" charset="0"/>
              <a:cs typeface="Times New Roman" panose="02020603050405020304" pitchFamily="18" charset="0"/>
            </a:endParaRPr>
          </a:p>
        </p:txBody>
      </p:sp>
      <p:pic>
        <p:nvPicPr>
          <p:cNvPr id="2097159" name="图片 52"/>
          <p:cNvPicPr>
            <a:picLocks noChangeAspect="1"/>
          </p:cNvPicPr>
          <p:nvPr/>
        </p:nvPicPr>
        <p:blipFill>
          <a:blip r:embed="rId3"/>
          <a:stretch>
            <a:fillRect/>
          </a:stretch>
        </p:blipFill>
        <p:spPr>
          <a:xfrm>
            <a:off x="0" y="1744305"/>
            <a:ext cx="9144000" cy="4173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48629"/>
                                        </p:tgtEl>
                                        <p:attrNameLst>
                                          <p:attrName>style.visibility</p:attrName>
                                        </p:attrNameLst>
                                      </p:cBhvr>
                                      <p:to>
                                        <p:strVal val="visible"/>
                                      </p:to>
                                    </p:set>
                                    <p:anim calcmode="lin" valueType="num">
                                      <p:cBhvr additive="base">
                                        <p:cTn id="7" dur="500"/>
                                        <p:tgtEl>
                                          <p:spTgt spid="1048629"/>
                                        </p:tgtEl>
                                        <p:attrNameLst>
                                          <p:attrName>ppt_y</p:attrName>
                                        </p:attrNameLst>
                                      </p:cBhvr>
                                      <p:tavLst>
                                        <p:tav tm="0">
                                          <p:val>
                                            <p:strVal val="#ppt_y+#ppt_h*1.125000"/>
                                          </p:val>
                                        </p:tav>
                                        <p:tav tm="100000">
                                          <p:val>
                                            <p:strVal val="#ppt_y"/>
                                          </p:val>
                                        </p:tav>
                                      </p:tavLst>
                                    </p:anim>
                                    <p:animEffect transition="in" filter="wipe(up)">
                                      <p:cBhvr>
                                        <p:cTn id="8" dur="500"/>
                                        <p:tgtEl>
                                          <p:spTgt spid="1048629"/>
                                        </p:tgtEl>
                                      </p:cBhvr>
                                    </p:animEffect>
                                  </p:childTnLst>
                                </p:cTn>
                              </p:par>
                              <p:par>
                                <p:cTn id="9" presetID="21" presetClass="entr" presetSubtype="1" fill="hold" nodeType="withEffect">
                                  <p:stCondLst>
                                    <p:cond delay="0"/>
                                  </p:stCondLst>
                                  <p:childTnLst>
                                    <p:set>
                                      <p:cBhvr>
                                        <p:cTn id="10" dur="1" fill="hold">
                                          <p:stCondLst>
                                            <p:cond delay="0"/>
                                          </p:stCondLst>
                                        </p:cTn>
                                        <p:tgtEl>
                                          <p:spTgt spid="2097159"/>
                                        </p:tgtEl>
                                        <p:attrNameLst>
                                          <p:attrName>style.visibility</p:attrName>
                                        </p:attrNameLst>
                                      </p:cBhvr>
                                      <p:to>
                                        <p:strVal val="visible"/>
                                      </p:to>
                                    </p:set>
                                    <p:animEffect transition="in" filter="wheel(1)">
                                      <p:cBhvr>
                                        <p:cTn id="11" dur="50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1"/>
          <p:cNvGrpSpPr/>
          <p:nvPr/>
        </p:nvGrpSpPr>
        <p:grpSpPr>
          <a:xfrm>
            <a:off x="274638" y="387209"/>
            <a:ext cx="6232488" cy="476251"/>
            <a:chOff x="274638" y="1093788"/>
            <a:chExt cx="6232488" cy="476251"/>
          </a:xfrm>
        </p:grpSpPr>
        <p:grpSp>
          <p:nvGrpSpPr>
            <p:cNvPr id="56" name="组合 7"/>
            <p:cNvGrpSpPr>
              <a:grpSpLocks noChangeAspect="1"/>
            </p:cNvGrpSpPr>
            <p:nvPr/>
          </p:nvGrpSpPr>
          <p:grpSpPr bwMode="auto">
            <a:xfrm>
              <a:off x="274638" y="1101726"/>
              <a:ext cx="468312" cy="468313"/>
              <a:chOff x="5314692" y="2806467"/>
              <a:chExt cx="1392667" cy="1392667"/>
            </a:xfrm>
          </p:grpSpPr>
          <p:sp>
            <p:nvSpPr>
              <p:cNvPr id="1048608" name="椭圆 2"/>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609" name="Freeform 18"/>
              <p:cNvSpPr>
                <a:spLocks noEditPoints="1" noChangeArrowheads="1"/>
              </p:cNvSpPr>
              <p:nvPr/>
            </p:nvSpPr>
            <p:spPr bwMode="auto">
              <a:xfrm>
                <a:off x="5593576" y="2987276"/>
                <a:ext cx="812834" cy="974926"/>
              </a:xfrm>
              <a:custGeom>
                <a:avLst/>
                <a:gdLst>
                  <a:gd name="T0" fmla="*/ 2147483646 w 456"/>
                  <a:gd name="T1" fmla="*/ 2147483646 h 548"/>
                  <a:gd name="T2" fmla="*/ 2147483646 w 456"/>
                  <a:gd name="T3" fmla="*/ 2147483646 h 548"/>
                  <a:gd name="T4" fmla="*/ 2147483646 w 456"/>
                  <a:gd name="T5" fmla="*/ 2147483646 h 548"/>
                  <a:gd name="T6" fmla="*/ 0 w 456"/>
                  <a:gd name="T7" fmla="*/ 2147483646 h 548"/>
                  <a:gd name="T8" fmla="*/ 2147483646 w 456"/>
                  <a:gd name="T9" fmla="*/ 2147483646 h 548"/>
                  <a:gd name="T10" fmla="*/ 2147483646 w 456"/>
                  <a:gd name="T11" fmla="*/ 2147483646 h 548"/>
                  <a:gd name="T12" fmla="*/ 2147483646 w 456"/>
                  <a:gd name="T13" fmla="*/ 2147483646 h 548"/>
                  <a:gd name="T14" fmla="*/ 2147483646 w 456"/>
                  <a:gd name="T15" fmla="*/ 2147483646 h 548"/>
                  <a:gd name="T16" fmla="*/ 2147483646 w 456"/>
                  <a:gd name="T17" fmla="*/ 2147483646 h 548"/>
                  <a:gd name="T18" fmla="*/ 2147483646 w 456"/>
                  <a:gd name="T19" fmla="*/ 2147483646 h 548"/>
                  <a:gd name="T20" fmla="*/ 2147483646 w 456"/>
                  <a:gd name="T21" fmla="*/ 2147483646 h 548"/>
                  <a:gd name="T22" fmla="*/ 2147483646 w 456"/>
                  <a:gd name="T23" fmla="*/ 2147483646 h 548"/>
                  <a:gd name="T24" fmla="*/ 2147483646 w 456"/>
                  <a:gd name="T25" fmla="*/ 2147483646 h 548"/>
                  <a:gd name="T26" fmla="*/ 2147483646 w 456"/>
                  <a:gd name="T27" fmla="*/ 2147483646 h 548"/>
                  <a:gd name="T28" fmla="*/ 2147483646 w 456"/>
                  <a:gd name="T29" fmla="*/ 2147483646 h 548"/>
                  <a:gd name="T30" fmla="*/ 2147483646 w 456"/>
                  <a:gd name="T31" fmla="*/ 0 h 548"/>
                  <a:gd name="T32" fmla="*/ 2147483646 w 456"/>
                  <a:gd name="T33" fmla="*/ 0 h 548"/>
                  <a:gd name="T34" fmla="*/ 2147483646 w 456"/>
                  <a:gd name="T35" fmla="*/ 2147483646 h 548"/>
                  <a:gd name="T36" fmla="*/ 2147483646 w 456"/>
                  <a:gd name="T37" fmla="*/ 2147483646 h 548"/>
                  <a:gd name="T38" fmla="*/ 2147483646 w 456"/>
                  <a:gd name="T39" fmla="*/ 2147483646 h 548"/>
                  <a:gd name="T40" fmla="*/ 2147483646 w 456"/>
                  <a:gd name="T41" fmla="*/ 2147483646 h 548"/>
                  <a:gd name="T42" fmla="*/ 2147483646 w 456"/>
                  <a:gd name="T43" fmla="*/ 2147483646 h 548"/>
                  <a:gd name="T44" fmla="*/ 2147483646 w 456"/>
                  <a:gd name="T45" fmla="*/ 2147483646 h 548"/>
                  <a:gd name="T46" fmla="*/ 2147483646 w 456"/>
                  <a:gd name="T47" fmla="*/ 2147483646 h 548"/>
                  <a:gd name="T48" fmla="*/ 2147483646 w 456"/>
                  <a:gd name="T49" fmla="*/ 2147483646 h 548"/>
                  <a:gd name="T50" fmla="*/ 2147483646 w 456"/>
                  <a:gd name="T51" fmla="*/ 2147483646 h 548"/>
                  <a:gd name="T52" fmla="*/ 2147483646 w 456"/>
                  <a:gd name="T53" fmla="*/ 2147483646 h 548"/>
                  <a:gd name="T54" fmla="*/ 2147483646 w 456"/>
                  <a:gd name="T55" fmla="*/ 2147483646 h 548"/>
                  <a:gd name="T56" fmla="*/ 2147483646 w 456"/>
                  <a:gd name="T57" fmla="*/ 2147483646 h 548"/>
                  <a:gd name="T58" fmla="*/ 2147483646 w 456"/>
                  <a:gd name="T59" fmla="*/ 2147483646 h 548"/>
                  <a:gd name="T60" fmla="*/ 2147483646 w 456"/>
                  <a:gd name="T61" fmla="*/ 2147483646 h 548"/>
                  <a:gd name="T62" fmla="*/ 2147483646 w 456"/>
                  <a:gd name="T63" fmla="*/ 2147483646 h 548"/>
                  <a:gd name="T64" fmla="*/ 2147483646 w 456"/>
                  <a:gd name="T65" fmla="*/ 2147483646 h 548"/>
                  <a:gd name="T66" fmla="*/ 2147483646 w 456"/>
                  <a:gd name="T67" fmla="*/ 2147483646 h 548"/>
                  <a:gd name="T68" fmla="*/ 2147483646 w 456"/>
                  <a:gd name="T69" fmla="*/ 2147483646 h 548"/>
                  <a:gd name="T70" fmla="*/ 2147483646 w 456"/>
                  <a:gd name="T71" fmla="*/ 2147483646 h 548"/>
                  <a:gd name="T72" fmla="*/ 2147483646 w 456"/>
                  <a:gd name="T73" fmla="*/ 2147483646 h 548"/>
                  <a:gd name="T74" fmla="*/ 2147483646 w 456"/>
                  <a:gd name="T75" fmla="*/ 2147483646 h 548"/>
                  <a:gd name="T76" fmla="*/ 2147483646 w 456"/>
                  <a:gd name="T77" fmla="*/ 2147483646 h 548"/>
                  <a:gd name="T78" fmla="*/ 2147483646 w 456"/>
                  <a:gd name="T79" fmla="*/ 2147483646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610" name="文本框 10"/>
            <p:cNvSpPr txBox="1">
              <a:spLocks noChangeArrowheads="1"/>
            </p:cNvSpPr>
            <p:nvPr/>
          </p:nvSpPr>
          <p:spPr bwMode="auto">
            <a:xfrm>
              <a:off x="864755" y="1093788"/>
              <a:ext cx="5642371"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3.2 </a:t>
              </a:r>
              <a:r>
                <a:rPr lang="zh-CN" altLang="en-US" sz="2400" dirty="0">
                  <a:solidFill>
                    <a:srgbClr val="093759"/>
                  </a:solidFill>
                  <a:latin typeface="Times New Roman" panose="02020603050405020304" pitchFamily="18" charset="0"/>
                  <a:ea typeface="黑体" panose="02010609060101010101" pitchFamily="49" charset="-122"/>
                </a:rPr>
                <a:t>工作流和规则引擎组合管理机制</a:t>
              </a:r>
            </a:p>
          </p:txBody>
        </p:sp>
      </p:grpSp>
      <p:pic>
        <p:nvPicPr>
          <p:cNvPr id="2097157" name="图片 6"/>
          <p:cNvPicPr>
            <a:picLocks noChangeAspect="1"/>
          </p:cNvPicPr>
          <p:nvPr/>
        </p:nvPicPr>
        <p:blipFill>
          <a:blip r:embed="rId3"/>
          <a:stretch>
            <a:fillRect/>
          </a:stretch>
        </p:blipFill>
        <p:spPr>
          <a:xfrm>
            <a:off x="3180377" y="1587499"/>
            <a:ext cx="5676442" cy="2879471"/>
          </a:xfrm>
          <a:prstGeom prst="rect">
            <a:avLst/>
          </a:prstGeom>
        </p:spPr>
      </p:pic>
      <p:sp>
        <p:nvSpPr>
          <p:cNvPr id="1048611" name="矩形 7"/>
          <p:cNvSpPr/>
          <p:nvPr/>
        </p:nvSpPr>
        <p:spPr>
          <a:xfrm>
            <a:off x="3460227" y="4586677"/>
            <a:ext cx="5092995" cy="624840"/>
          </a:xfrm>
          <a:prstGeom prst="rect">
            <a:avLst/>
          </a:prstGeom>
        </p:spPr>
        <p:txBody>
          <a:bodyPr wrap="square">
            <a:spAutoFit/>
          </a:bodyPr>
          <a:lstStyle/>
          <a:p>
            <a:pPr indent="133350" algn="ct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3-1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工作流和规则引擎组合管理机制</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Fig.3-1 Combination management mechanism of workflow and rule engine</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612" name="流程图: 过程 8"/>
          <p:cNvSpPr/>
          <p:nvPr/>
        </p:nvSpPr>
        <p:spPr>
          <a:xfrm>
            <a:off x="322140" y="1478587"/>
            <a:ext cx="2658567" cy="3496090"/>
          </a:xfrm>
          <a:prstGeom prst="flowChartProces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1</a:t>
            </a:r>
            <a:r>
              <a:rPr lang="zh-CN" altLang="zh-CN" sz="1200" dirty="0">
                <a:solidFill>
                  <a:schemeClr val="tx1"/>
                </a:solidFill>
                <a:latin typeface="Times New Roman" panose="02020603050405020304" pitchFamily="18" charset="0"/>
                <a:cs typeface="Times New Roman" panose="02020603050405020304" pitchFamily="18" charset="0"/>
              </a:rPr>
              <a:t>）首先将流程管理和规则管理分别从应用程序中抽取出来</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r>
              <a:rPr lang="zh-CN" altLang="zh-CN"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2</a:t>
            </a:r>
            <a:r>
              <a:rPr lang="zh-CN" altLang="zh-CN" sz="1200" dirty="0">
                <a:solidFill>
                  <a:schemeClr val="tx1"/>
                </a:solidFill>
                <a:latin typeface="Times New Roman" panose="02020603050405020304" pitchFamily="18" charset="0"/>
                <a:cs typeface="Times New Roman" panose="02020603050405020304" pitchFamily="18" charset="0"/>
              </a:rPr>
              <a:t>）</a:t>
            </a:r>
            <a:r>
              <a:rPr lang="zh-CN" altLang="en-US" sz="1200" dirty="0">
                <a:solidFill>
                  <a:schemeClr val="tx1"/>
                </a:solidFill>
                <a:latin typeface="Times New Roman" panose="02020603050405020304" pitchFamily="18" charset="0"/>
                <a:cs typeface="Times New Roman" panose="02020603050405020304" pitchFamily="18" charset="0"/>
              </a:rPr>
              <a:t>工作流管理层</a:t>
            </a:r>
            <a:r>
              <a:rPr lang="en-US" altLang="zh-CN" sz="1200" dirty="0">
                <a:solidFill>
                  <a:schemeClr val="tx1"/>
                </a:solidFill>
                <a:latin typeface="Times New Roman" panose="02020603050405020304" pitchFamily="18" charset="0"/>
                <a:cs typeface="Times New Roman" panose="02020603050405020304" pitchFamily="18" charset="0"/>
              </a:rPr>
              <a:t>---</a:t>
            </a:r>
            <a:r>
              <a:rPr lang="zh-CN" altLang="zh-CN" sz="1200" dirty="0">
                <a:solidFill>
                  <a:schemeClr val="tx1"/>
                </a:solidFill>
                <a:latin typeface="Times New Roman" panose="02020603050405020304" pitchFamily="18" charset="0"/>
                <a:cs typeface="Times New Roman" panose="02020603050405020304" pitchFamily="18" charset="0"/>
              </a:rPr>
              <a:t>用目前流行的业务流程组合规范（如</a:t>
            </a:r>
            <a:r>
              <a:rPr lang="en-US" altLang="zh-CN" sz="1200" dirty="0">
                <a:solidFill>
                  <a:schemeClr val="tx1"/>
                </a:solidFill>
                <a:latin typeface="Times New Roman" panose="02020603050405020304" pitchFamily="18" charset="0"/>
                <a:cs typeface="Times New Roman" panose="02020603050405020304" pitchFamily="18" charset="0"/>
              </a:rPr>
              <a:t>BPMN2.0</a:t>
            </a:r>
            <a:r>
              <a:rPr lang="zh-CN" altLang="zh-CN" sz="1200" dirty="0">
                <a:solidFill>
                  <a:schemeClr val="tx1"/>
                </a:solidFill>
                <a:latin typeface="Times New Roman" panose="02020603050405020304" pitchFamily="18" charset="0"/>
                <a:cs typeface="Times New Roman" panose="02020603050405020304" pitchFamily="18" charset="0"/>
              </a:rPr>
              <a:t>规范）进行流程和功能的设计，形成可被计算机识别的业务流程，此处称为公共业务流程</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r>
              <a:rPr lang="zh-CN" altLang="zh-CN" sz="1200" dirty="0">
                <a:solidFill>
                  <a:schemeClr val="tx1"/>
                </a:solidFill>
                <a:latin typeface="Times New Roman" panose="02020603050405020304" pitchFamily="18" charset="0"/>
                <a:cs typeface="Times New Roman" panose="02020603050405020304" pitchFamily="18" charset="0"/>
              </a:rPr>
              <a:t>（</a:t>
            </a:r>
            <a:r>
              <a:rPr lang="en-US" altLang="zh-CN" sz="1200" dirty="0">
                <a:solidFill>
                  <a:schemeClr val="tx1"/>
                </a:solidFill>
                <a:latin typeface="Times New Roman" panose="02020603050405020304" pitchFamily="18" charset="0"/>
                <a:cs typeface="Times New Roman" panose="02020603050405020304" pitchFamily="18" charset="0"/>
              </a:rPr>
              <a:t>3</a:t>
            </a:r>
            <a:r>
              <a:rPr lang="zh-CN" altLang="zh-CN" sz="1200" dirty="0">
                <a:solidFill>
                  <a:schemeClr val="tx1"/>
                </a:solidFill>
                <a:latin typeface="Times New Roman" panose="02020603050405020304" pitchFamily="18" charset="0"/>
                <a:cs typeface="Times New Roman" panose="02020603050405020304" pitchFamily="18" charset="0"/>
              </a:rPr>
              <a:t>）</a:t>
            </a:r>
            <a:r>
              <a:rPr lang="zh-CN" altLang="en-US" sz="1200" dirty="0">
                <a:solidFill>
                  <a:schemeClr val="tx1"/>
                </a:solidFill>
                <a:latin typeface="Times New Roman" panose="02020603050405020304" pitchFamily="18" charset="0"/>
                <a:cs typeface="Times New Roman" panose="02020603050405020304" pitchFamily="18" charset="0"/>
              </a:rPr>
              <a:t>规则引擎管理层</a:t>
            </a:r>
            <a:r>
              <a:rPr lang="en-US" altLang="zh-CN" sz="1200" dirty="0">
                <a:solidFill>
                  <a:schemeClr val="tx1"/>
                </a:solidFill>
                <a:latin typeface="Times New Roman" panose="02020603050405020304" pitchFamily="18" charset="0"/>
                <a:cs typeface="Times New Roman" panose="02020603050405020304" pitchFamily="18" charset="0"/>
              </a:rPr>
              <a:t>---</a:t>
            </a:r>
            <a:r>
              <a:rPr lang="zh-CN" altLang="zh-CN" sz="1200" dirty="0">
                <a:solidFill>
                  <a:schemeClr val="tx1"/>
                </a:solidFill>
                <a:latin typeface="Times New Roman" panose="02020603050405020304" pitchFamily="18" charset="0"/>
                <a:cs typeface="Times New Roman" panose="02020603050405020304" pitchFamily="18" charset="0"/>
              </a:rPr>
              <a:t>在此规范之上构建单独的规则引擎管理层，并通过规则服务接口实现工作流管理层和规则引擎管理层之间的</a:t>
            </a:r>
            <a:r>
              <a:rPr lang="zh-CN" altLang="zh-CN" sz="1200" dirty="0">
                <a:solidFill>
                  <a:srgbClr val="FF0000"/>
                </a:solidFill>
                <a:latin typeface="Times New Roman" panose="02020603050405020304" pitchFamily="18" charset="0"/>
                <a:cs typeface="Times New Roman" panose="02020603050405020304" pitchFamily="18" charset="0"/>
              </a:rPr>
              <a:t>交互</a:t>
            </a:r>
            <a:r>
              <a:rPr lang="zh-CN" altLang="zh-CN" sz="1200" dirty="0">
                <a:solidFill>
                  <a:schemeClr val="tx1"/>
                </a:solidFill>
                <a:latin typeface="Times New Roman" panose="02020603050405020304" pitchFamily="18" charset="0"/>
                <a:cs typeface="Times New Roman" panose="02020603050405020304" pitchFamily="18" charset="0"/>
              </a:rPr>
              <a:t>，交互过程中将所需业务规则载入到公共业务流程中，并对运行过程中的流程上下文信息和规则信息进行更新</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1048613" name="矩形 3"/>
          <p:cNvSpPr/>
          <p:nvPr/>
        </p:nvSpPr>
        <p:spPr>
          <a:xfrm>
            <a:off x="1265107" y="5441172"/>
            <a:ext cx="6798623" cy="777241"/>
          </a:xfrm>
          <a:prstGeom prst="rect">
            <a:avLst/>
          </a:prstGeom>
        </p:spPr>
        <p:txBody>
          <a:bodyPr wrap="square">
            <a:spAutoFit/>
          </a:bodyPr>
          <a:lstStyle/>
          <a:p>
            <a:pPr indent="304800" algn="just">
              <a:lnSpc>
                <a:spcPct val="130000"/>
              </a:lnSpc>
            </a:pPr>
            <a:r>
              <a:rPr lang="zh-CN" altLang="zh-CN" sz="1200" kern="100" dirty="0">
                <a:solidFill>
                  <a:schemeClr val="accent2"/>
                </a:solidFill>
                <a:latin typeface="Times New Roman" panose="02020603050405020304" pitchFamily="18" charset="0"/>
                <a:cs typeface="Times New Roman" panose="02020603050405020304" pitchFamily="18" charset="0"/>
              </a:rPr>
              <a:t>工作流管理层</a:t>
            </a:r>
            <a:r>
              <a:rPr lang="en-US" altLang="zh-CN" sz="1200" kern="100" dirty="0">
                <a:latin typeface="Times New Roman" panose="02020603050405020304" pitchFamily="18" charset="0"/>
                <a:cs typeface="Times New Roman" panose="02020603050405020304" pitchFamily="18" charset="0"/>
              </a:rPr>
              <a:t>---</a:t>
            </a:r>
            <a:r>
              <a:rPr lang="zh-CN" altLang="zh-CN" sz="1200" kern="100" dirty="0">
                <a:latin typeface="Times New Roman" panose="02020603050405020304" pitchFamily="18" charset="0"/>
                <a:cs typeface="Times New Roman" panose="02020603050405020304" pitchFamily="18" charset="0"/>
              </a:rPr>
              <a:t>运用工作流引擎实现宏观的养殖任务流程定制和重组</a:t>
            </a:r>
            <a:endParaRPr lang="en-US" altLang="zh-CN" sz="1200" kern="100" dirty="0">
              <a:latin typeface="Times New Roman" panose="02020603050405020304" pitchFamily="18" charset="0"/>
              <a:cs typeface="Times New Roman" panose="02020603050405020304" pitchFamily="18" charset="0"/>
            </a:endParaRPr>
          </a:p>
          <a:p>
            <a:pPr indent="304800" algn="just">
              <a:lnSpc>
                <a:spcPct val="130000"/>
              </a:lnSpc>
            </a:pPr>
            <a:r>
              <a:rPr lang="zh-CN" altLang="zh-CN" sz="1200" kern="100" dirty="0">
                <a:solidFill>
                  <a:schemeClr val="accent2"/>
                </a:solidFill>
                <a:latin typeface="Times New Roman" panose="02020603050405020304" pitchFamily="18" charset="0"/>
                <a:cs typeface="Times New Roman" panose="02020603050405020304" pitchFamily="18" charset="0"/>
              </a:rPr>
              <a:t>规则引擎管理层</a:t>
            </a:r>
            <a:r>
              <a:rPr lang="en-US" altLang="zh-CN" sz="1200" kern="100" dirty="0">
                <a:latin typeface="Times New Roman" panose="02020603050405020304" pitchFamily="18" charset="0"/>
                <a:cs typeface="Times New Roman" panose="02020603050405020304" pitchFamily="18" charset="0"/>
              </a:rPr>
              <a:t>-----</a:t>
            </a:r>
            <a:r>
              <a:rPr lang="zh-CN" altLang="zh-CN" sz="1200" kern="100" dirty="0">
                <a:latin typeface="Times New Roman" panose="02020603050405020304" pitchFamily="18" charset="0"/>
                <a:cs typeface="Times New Roman" panose="02020603050405020304" pitchFamily="18" charset="0"/>
              </a:rPr>
              <a:t>运用规则引擎实现微观的养殖流程节点上的养殖业务规则与程序分离</a:t>
            </a:r>
            <a:endParaRPr lang="en-US" altLang="zh-CN" sz="1200" kern="100" dirty="0">
              <a:latin typeface="Times New Roman" panose="02020603050405020304" pitchFamily="18" charset="0"/>
              <a:cs typeface="Times New Roman" panose="02020603050405020304" pitchFamily="18" charset="0"/>
            </a:endParaRPr>
          </a:p>
          <a:p>
            <a:pPr indent="304800" algn="just">
              <a:lnSpc>
                <a:spcPct val="130000"/>
              </a:lnSpc>
            </a:pPr>
            <a:r>
              <a:rPr lang="zh-CN" altLang="zh-CN" sz="1200" kern="100" dirty="0">
                <a:latin typeface="Times New Roman" panose="02020603050405020304" pitchFamily="18" charset="0"/>
                <a:cs typeface="Times New Roman" panose="02020603050405020304" pitchFamily="18" charset="0"/>
              </a:rPr>
              <a:t>使系统具有更高的灵活性，能更好地适应业务的动态变化。</a:t>
            </a:r>
            <a:endParaRPr lang="zh-CN" altLang="zh-CN" sz="1050" kern="1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1"/>
          <p:cNvGrpSpPr/>
          <p:nvPr/>
        </p:nvGrpSpPr>
        <p:grpSpPr>
          <a:xfrm>
            <a:off x="274638" y="387209"/>
            <a:ext cx="7338274" cy="476251"/>
            <a:chOff x="274638" y="1093788"/>
            <a:chExt cx="7338274" cy="476251"/>
          </a:xfrm>
        </p:grpSpPr>
        <p:grpSp>
          <p:nvGrpSpPr>
            <p:cNvPr id="35" name="组合 7"/>
            <p:cNvGrpSpPr>
              <a:grpSpLocks noChangeAspect="1"/>
            </p:cNvGrpSpPr>
            <p:nvPr/>
          </p:nvGrpSpPr>
          <p:grpSpPr bwMode="auto">
            <a:xfrm>
              <a:off x="274638" y="1101726"/>
              <a:ext cx="468312" cy="468313"/>
              <a:chOff x="5314692" y="2806467"/>
              <a:chExt cx="1392667" cy="1392667"/>
            </a:xfrm>
          </p:grpSpPr>
          <p:sp>
            <p:nvSpPr>
              <p:cNvPr id="1048576" name="椭圆 2"/>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577" name="Freeform 18"/>
              <p:cNvSpPr>
                <a:spLocks noEditPoints="1" noChangeArrowheads="1"/>
              </p:cNvSpPr>
              <p:nvPr/>
            </p:nvSpPr>
            <p:spPr bwMode="auto">
              <a:xfrm>
                <a:off x="5593576" y="2987276"/>
                <a:ext cx="812834" cy="974926"/>
              </a:xfrm>
              <a:custGeom>
                <a:avLst/>
                <a:gdLst>
                  <a:gd name="T0" fmla="*/ 2147483646 w 456"/>
                  <a:gd name="T1" fmla="*/ 2147483646 h 548"/>
                  <a:gd name="T2" fmla="*/ 2147483646 w 456"/>
                  <a:gd name="T3" fmla="*/ 2147483646 h 548"/>
                  <a:gd name="T4" fmla="*/ 2147483646 w 456"/>
                  <a:gd name="T5" fmla="*/ 2147483646 h 548"/>
                  <a:gd name="T6" fmla="*/ 0 w 456"/>
                  <a:gd name="T7" fmla="*/ 2147483646 h 548"/>
                  <a:gd name="T8" fmla="*/ 2147483646 w 456"/>
                  <a:gd name="T9" fmla="*/ 2147483646 h 548"/>
                  <a:gd name="T10" fmla="*/ 2147483646 w 456"/>
                  <a:gd name="T11" fmla="*/ 2147483646 h 548"/>
                  <a:gd name="T12" fmla="*/ 2147483646 w 456"/>
                  <a:gd name="T13" fmla="*/ 2147483646 h 548"/>
                  <a:gd name="T14" fmla="*/ 2147483646 w 456"/>
                  <a:gd name="T15" fmla="*/ 2147483646 h 548"/>
                  <a:gd name="T16" fmla="*/ 2147483646 w 456"/>
                  <a:gd name="T17" fmla="*/ 2147483646 h 548"/>
                  <a:gd name="T18" fmla="*/ 2147483646 w 456"/>
                  <a:gd name="T19" fmla="*/ 2147483646 h 548"/>
                  <a:gd name="T20" fmla="*/ 2147483646 w 456"/>
                  <a:gd name="T21" fmla="*/ 2147483646 h 548"/>
                  <a:gd name="T22" fmla="*/ 2147483646 w 456"/>
                  <a:gd name="T23" fmla="*/ 2147483646 h 548"/>
                  <a:gd name="T24" fmla="*/ 2147483646 w 456"/>
                  <a:gd name="T25" fmla="*/ 2147483646 h 548"/>
                  <a:gd name="T26" fmla="*/ 2147483646 w 456"/>
                  <a:gd name="T27" fmla="*/ 2147483646 h 548"/>
                  <a:gd name="T28" fmla="*/ 2147483646 w 456"/>
                  <a:gd name="T29" fmla="*/ 2147483646 h 548"/>
                  <a:gd name="T30" fmla="*/ 2147483646 w 456"/>
                  <a:gd name="T31" fmla="*/ 0 h 548"/>
                  <a:gd name="T32" fmla="*/ 2147483646 w 456"/>
                  <a:gd name="T33" fmla="*/ 0 h 548"/>
                  <a:gd name="T34" fmla="*/ 2147483646 w 456"/>
                  <a:gd name="T35" fmla="*/ 2147483646 h 548"/>
                  <a:gd name="T36" fmla="*/ 2147483646 w 456"/>
                  <a:gd name="T37" fmla="*/ 2147483646 h 548"/>
                  <a:gd name="T38" fmla="*/ 2147483646 w 456"/>
                  <a:gd name="T39" fmla="*/ 2147483646 h 548"/>
                  <a:gd name="T40" fmla="*/ 2147483646 w 456"/>
                  <a:gd name="T41" fmla="*/ 2147483646 h 548"/>
                  <a:gd name="T42" fmla="*/ 2147483646 w 456"/>
                  <a:gd name="T43" fmla="*/ 2147483646 h 548"/>
                  <a:gd name="T44" fmla="*/ 2147483646 w 456"/>
                  <a:gd name="T45" fmla="*/ 2147483646 h 548"/>
                  <a:gd name="T46" fmla="*/ 2147483646 w 456"/>
                  <a:gd name="T47" fmla="*/ 2147483646 h 548"/>
                  <a:gd name="T48" fmla="*/ 2147483646 w 456"/>
                  <a:gd name="T49" fmla="*/ 2147483646 h 548"/>
                  <a:gd name="T50" fmla="*/ 2147483646 w 456"/>
                  <a:gd name="T51" fmla="*/ 2147483646 h 548"/>
                  <a:gd name="T52" fmla="*/ 2147483646 w 456"/>
                  <a:gd name="T53" fmla="*/ 2147483646 h 548"/>
                  <a:gd name="T54" fmla="*/ 2147483646 w 456"/>
                  <a:gd name="T55" fmla="*/ 2147483646 h 548"/>
                  <a:gd name="T56" fmla="*/ 2147483646 w 456"/>
                  <a:gd name="T57" fmla="*/ 2147483646 h 548"/>
                  <a:gd name="T58" fmla="*/ 2147483646 w 456"/>
                  <a:gd name="T59" fmla="*/ 2147483646 h 548"/>
                  <a:gd name="T60" fmla="*/ 2147483646 w 456"/>
                  <a:gd name="T61" fmla="*/ 2147483646 h 548"/>
                  <a:gd name="T62" fmla="*/ 2147483646 w 456"/>
                  <a:gd name="T63" fmla="*/ 2147483646 h 548"/>
                  <a:gd name="T64" fmla="*/ 2147483646 w 456"/>
                  <a:gd name="T65" fmla="*/ 2147483646 h 548"/>
                  <a:gd name="T66" fmla="*/ 2147483646 w 456"/>
                  <a:gd name="T67" fmla="*/ 2147483646 h 548"/>
                  <a:gd name="T68" fmla="*/ 2147483646 w 456"/>
                  <a:gd name="T69" fmla="*/ 2147483646 h 548"/>
                  <a:gd name="T70" fmla="*/ 2147483646 w 456"/>
                  <a:gd name="T71" fmla="*/ 2147483646 h 548"/>
                  <a:gd name="T72" fmla="*/ 2147483646 w 456"/>
                  <a:gd name="T73" fmla="*/ 2147483646 h 548"/>
                  <a:gd name="T74" fmla="*/ 2147483646 w 456"/>
                  <a:gd name="T75" fmla="*/ 2147483646 h 548"/>
                  <a:gd name="T76" fmla="*/ 2147483646 w 456"/>
                  <a:gd name="T77" fmla="*/ 2147483646 h 548"/>
                  <a:gd name="T78" fmla="*/ 2147483646 w 456"/>
                  <a:gd name="T79" fmla="*/ 2147483646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578" name="文本框 10"/>
            <p:cNvSpPr txBox="1">
              <a:spLocks noChangeArrowheads="1"/>
            </p:cNvSpPr>
            <p:nvPr/>
          </p:nvSpPr>
          <p:spPr bwMode="auto">
            <a:xfrm>
              <a:off x="864755" y="1093788"/>
              <a:ext cx="6748157"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3.3 </a:t>
              </a:r>
              <a:r>
                <a:rPr lang="zh-CN" altLang="en-US" sz="2400" dirty="0">
                  <a:solidFill>
                    <a:srgbClr val="093759"/>
                  </a:solidFill>
                  <a:latin typeface="Times New Roman" panose="02020603050405020304" pitchFamily="18" charset="0"/>
                  <a:ea typeface="黑体" panose="02010609060101010101" pitchFamily="49" charset="-122"/>
                </a:rPr>
                <a:t>水产养殖中特殊工作流模式的</a:t>
              </a:r>
              <a:r>
                <a:rPr lang="en-US" altLang="zh-CN" sz="2400" dirty="0">
                  <a:solidFill>
                    <a:srgbClr val="093759"/>
                  </a:solidFill>
                  <a:latin typeface="Times New Roman" panose="02020603050405020304" pitchFamily="18" charset="0"/>
                  <a:ea typeface="黑体" panose="02010609060101010101" pitchFamily="49" charset="-122"/>
                </a:rPr>
                <a:t>Activiti</a:t>
              </a:r>
              <a:r>
                <a:rPr lang="zh-CN" altLang="en-US" sz="2400" dirty="0">
                  <a:solidFill>
                    <a:srgbClr val="093759"/>
                  </a:solidFill>
                  <a:latin typeface="Times New Roman" panose="02020603050405020304" pitchFamily="18" charset="0"/>
                  <a:ea typeface="黑体" panose="02010609060101010101" pitchFamily="49" charset="-122"/>
                </a:rPr>
                <a:t>解决</a:t>
              </a:r>
            </a:p>
          </p:txBody>
        </p:sp>
      </p:grpSp>
      <p:sp>
        <p:nvSpPr>
          <p:cNvPr id="1048579" name="矩形 3"/>
          <p:cNvSpPr/>
          <p:nvPr/>
        </p:nvSpPr>
        <p:spPr>
          <a:xfrm>
            <a:off x="505086" y="1027655"/>
            <a:ext cx="8383497" cy="461665"/>
          </a:xfrm>
          <a:prstGeom prst="rect">
            <a:avLst/>
          </a:prstGeom>
        </p:spPr>
        <p:txBody>
          <a:bodyPr wrap="square">
            <a:spAutoFit/>
          </a:bodyPr>
          <a:lstStyle/>
          <a:p>
            <a:r>
              <a:rPr lang="zh-CN" altLang="en-US" sz="1200" dirty="0">
                <a:latin typeface="+mn-ea"/>
                <a:cs typeface="Times New Roman" panose="02020603050405020304" pitchFamily="18" charset="0"/>
              </a:rPr>
              <a:t>抽象</a:t>
            </a:r>
            <a:r>
              <a:rPr lang="zh-CN" altLang="zh-CN" sz="1200" dirty="0" smtClean="0">
                <a:latin typeface="+mn-ea"/>
                <a:cs typeface="Times New Roman" panose="02020603050405020304" pitchFamily="18" charset="0"/>
              </a:rPr>
              <a:t>出</a:t>
            </a:r>
            <a:r>
              <a:rPr lang="zh-CN" altLang="zh-CN" sz="1200" dirty="0">
                <a:latin typeface="+mn-ea"/>
                <a:cs typeface="Times New Roman" panose="02020603050405020304" pitchFamily="18" charset="0"/>
              </a:rPr>
              <a:t>工作流在水产养殖应用过程中产生的一些特殊工作流程</a:t>
            </a:r>
            <a:r>
              <a:rPr lang="zh-CN" altLang="en-US" sz="1200" dirty="0">
                <a:latin typeface="+mn-ea"/>
                <a:cs typeface="Times New Roman" panose="02020603050405020304" pitchFamily="18" charset="0"/>
              </a:rPr>
              <a:t>。</a:t>
            </a:r>
            <a:endParaRPr lang="en-US" altLang="zh-CN" sz="1200" dirty="0">
              <a:latin typeface="+mn-ea"/>
              <a:cs typeface="Times New Roman" panose="02020603050405020304" pitchFamily="18" charset="0"/>
            </a:endParaRPr>
          </a:p>
          <a:p>
            <a:r>
              <a:rPr lang="en-US" altLang="zh-CN" sz="1200" dirty="0">
                <a:latin typeface="+mn-ea"/>
              </a:rPr>
              <a:t>Activiti</a:t>
            </a:r>
            <a:r>
              <a:rPr lang="zh-CN" altLang="zh-CN" sz="1200" dirty="0">
                <a:latin typeface="+mn-ea"/>
              </a:rPr>
              <a:t>作为目前主流的开源工作流引擎，遵循</a:t>
            </a:r>
            <a:r>
              <a:rPr lang="en-US" altLang="zh-CN" sz="1200" dirty="0">
                <a:latin typeface="+mn-ea"/>
              </a:rPr>
              <a:t>BPMN2.0</a:t>
            </a:r>
            <a:r>
              <a:rPr lang="zh-CN" altLang="zh-CN" sz="1200" dirty="0">
                <a:latin typeface="+mn-ea"/>
              </a:rPr>
              <a:t>规范，它可扩展的特性，面对这些柔性问题的处理有一定的优势。</a:t>
            </a:r>
          </a:p>
        </p:txBody>
      </p:sp>
      <p:sp>
        <p:nvSpPr>
          <p:cNvPr id="1048580" name="流程图: 过程 4"/>
          <p:cNvSpPr/>
          <p:nvPr/>
        </p:nvSpPr>
        <p:spPr>
          <a:xfrm>
            <a:off x="60225" y="1635314"/>
            <a:ext cx="1637946" cy="344385"/>
          </a:xfrm>
          <a:prstGeom prst="flowChartProcess">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特殊工作流模式</a:t>
            </a:r>
          </a:p>
        </p:txBody>
      </p:sp>
      <p:sp>
        <p:nvSpPr>
          <p:cNvPr id="1048581" name="流程图: 过程 8"/>
          <p:cNvSpPr/>
          <p:nvPr/>
        </p:nvSpPr>
        <p:spPr>
          <a:xfrm>
            <a:off x="1137383" y="2406012"/>
            <a:ext cx="1486559" cy="528245"/>
          </a:xfrm>
          <a:prstGeom prst="flowChartProcess">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3.3.1 </a:t>
            </a:r>
            <a:r>
              <a:rPr lang="zh-CN" altLang="en-US" sz="1600" dirty="0">
                <a:solidFill>
                  <a:schemeClr val="tx1"/>
                </a:solidFill>
              </a:rPr>
              <a:t>任务回退和循环</a:t>
            </a:r>
          </a:p>
        </p:txBody>
      </p:sp>
      <p:sp>
        <p:nvSpPr>
          <p:cNvPr id="1048582" name="流程图: 过程 9"/>
          <p:cNvSpPr/>
          <p:nvPr/>
        </p:nvSpPr>
        <p:spPr>
          <a:xfrm>
            <a:off x="1129002" y="3676536"/>
            <a:ext cx="1494938" cy="905371"/>
          </a:xfrm>
          <a:prstGeom prst="flowChartProcess">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3.3.2 </a:t>
            </a:r>
            <a:r>
              <a:rPr lang="zh-CN" altLang="en-US" sz="1600" dirty="0">
                <a:solidFill>
                  <a:schemeClr val="tx1"/>
                </a:solidFill>
              </a:rPr>
              <a:t>多任务异步并发控制和定时催办</a:t>
            </a:r>
          </a:p>
        </p:txBody>
      </p:sp>
      <p:sp>
        <p:nvSpPr>
          <p:cNvPr id="1048583" name="流程图: 过程 10"/>
          <p:cNvSpPr/>
          <p:nvPr/>
        </p:nvSpPr>
        <p:spPr>
          <a:xfrm>
            <a:off x="1129005" y="5364851"/>
            <a:ext cx="1494937" cy="561792"/>
          </a:xfrm>
          <a:prstGeom prst="flowChartProcess">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3.3.3 </a:t>
            </a:r>
            <a:r>
              <a:rPr lang="zh-CN" altLang="en-US" sz="1600" dirty="0">
                <a:solidFill>
                  <a:schemeClr val="tx1"/>
                </a:solidFill>
              </a:rPr>
              <a:t>任务单向或兼容选择</a:t>
            </a:r>
          </a:p>
        </p:txBody>
      </p:sp>
      <p:cxnSp>
        <p:nvCxnSpPr>
          <p:cNvPr id="3145728" name="肘形连接符 13"/>
          <p:cNvCxnSpPr>
            <a:cxnSpLocks/>
            <a:stCxn id="1048580" idx="2"/>
            <a:endCxn id="1048581" idx="1"/>
          </p:cNvCxnSpPr>
          <p:nvPr/>
        </p:nvCxnSpPr>
        <p:spPr>
          <a:xfrm rot="16200000" flipH="1">
            <a:off x="663071" y="2195825"/>
            <a:ext cx="690436" cy="258183"/>
          </a:xfrm>
          <a:prstGeom prst="bentConnector2">
            <a:avLst/>
          </a:prstGeom>
          <a:ln w="19050">
            <a:solidFill>
              <a:srgbClr val="ED6F65"/>
            </a:solidFill>
            <a:tailEnd type="triangle"/>
          </a:ln>
        </p:spPr>
        <p:style>
          <a:lnRef idx="1">
            <a:schemeClr val="accent1"/>
          </a:lnRef>
          <a:fillRef idx="0">
            <a:schemeClr val="accent1"/>
          </a:fillRef>
          <a:effectRef idx="0">
            <a:schemeClr val="accent1"/>
          </a:effectRef>
          <a:fontRef idx="minor">
            <a:schemeClr val="tx1"/>
          </a:fontRef>
        </p:style>
      </p:cxnSp>
      <p:cxnSp>
        <p:nvCxnSpPr>
          <p:cNvPr id="3145729" name="肘形连接符 15"/>
          <p:cNvCxnSpPr>
            <a:cxnSpLocks/>
            <a:stCxn id="1048580" idx="2"/>
            <a:endCxn id="1048582" idx="1"/>
          </p:cNvCxnSpPr>
          <p:nvPr/>
        </p:nvCxnSpPr>
        <p:spPr>
          <a:xfrm rot="16200000" flipH="1">
            <a:off x="-70660" y="2929556"/>
            <a:ext cx="2149523" cy="249804"/>
          </a:xfrm>
          <a:prstGeom prst="bentConnector2">
            <a:avLst/>
          </a:prstGeom>
          <a:ln w="19050">
            <a:solidFill>
              <a:srgbClr val="ED6F65"/>
            </a:solidFill>
            <a:tailEnd type="triangle"/>
          </a:ln>
        </p:spPr>
        <p:style>
          <a:lnRef idx="1">
            <a:schemeClr val="accent1"/>
          </a:lnRef>
          <a:fillRef idx="0">
            <a:schemeClr val="accent1"/>
          </a:fillRef>
          <a:effectRef idx="0">
            <a:schemeClr val="accent1"/>
          </a:effectRef>
          <a:fontRef idx="minor">
            <a:schemeClr val="tx1"/>
          </a:fontRef>
        </p:style>
      </p:cxnSp>
      <p:cxnSp>
        <p:nvCxnSpPr>
          <p:cNvPr id="3145730" name="肘形连接符 17"/>
          <p:cNvCxnSpPr>
            <a:cxnSpLocks/>
            <a:stCxn id="1048580" idx="2"/>
            <a:endCxn id="1048583" idx="1"/>
          </p:cNvCxnSpPr>
          <p:nvPr/>
        </p:nvCxnSpPr>
        <p:spPr>
          <a:xfrm rot="16200000" flipH="1">
            <a:off x="-828925" y="3687821"/>
            <a:ext cx="3666050" cy="249805"/>
          </a:xfrm>
          <a:prstGeom prst="bentConnector2">
            <a:avLst/>
          </a:prstGeom>
          <a:ln w="19050">
            <a:solidFill>
              <a:srgbClr val="ED6F65"/>
            </a:solidFill>
            <a:tailEnd type="triangle"/>
          </a:ln>
        </p:spPr>
        <p:style>
          <a:lnRef idx="1">
            <a:schemeClr val="accent1"/>
          </a:lnRef>
          <a:fillRef idx="0">
            <a:schemeClr val="accent1"/>
          </a:fillRef>
          <a:effectRef idx="0">
            <a:schemeClr val="accent1"/>
          </a:effectRef>
          <a:fontRef idx="minor">
            <a:schemeClr val="tx1"/>
          </a:fontRef>
        </p:style>
      </p:cxnSp>
      <p:sp>
        <p:nvSpPr>
          <p:cNvPr id="1048584" name="矩形 31"/>
          <p:cNvSpPr/>
          <p:nvPr/>
        </p:nvSpPr>
        <p:spPr>
          <a:xfrm>
            <a:off x="3639886" y="2610271"/>
            <a:ext cx="1597231" cy="430887"/>
          </a:xfrm>
          <a:prstGeom prst="rect">
            <a:avLst/>
          </a:prstGeom>
        </p:spPr>
        <p:txBody>
          <a:bodyPr wrap="square">
            <a:spAutoFit/>
          </a:bodyPr>
          <a:lstStyle/>
          <a:p>
            <a:pPr algn="ct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3-2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回退</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Fig.3-2 Rollback</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585" name="矩形 32"/>
          <p:cNvSpPr/>
          <p:nvPr/>
        </p:nvSpPr>
        <p:spPr>
          <a:xfrm>
            <a:off x="3116685" y="4275520"/>
            <a:ext cx="2268046" cy="742315"/>
          </a:xfrm>
          <a:prstGeom prst="rect">
            <a:avLst/>
          </a:prstGeom>
        </p:spPr>
        <p:txBody>
          <a:bodyPr wrap="square">
            <a:spAutoFit/>
          </a:bodyPr>
          <a:lstStyle/>
          <a:p>
            <a:pPr algn="ctr">
              <a:lnSpc>
                <a:spcPct val="134000"/>
              </a:lnSpc>
              <a:spcAft>
                <a:spcPts val="25"/>
              </a:spcAft>
            </a:pP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3-4</a:t>
            </a:r>
            <a:r>
              <a:rPr lang="zh-CN"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异步</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并发</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a:t>
            </a:r>
          </a:p>
          <a:p>
            <a:pPr algn="ctr">
              <a:lnSpc>
                <a:spcPct val="134000"/>
              </a:lnSpc>
              <a:spcAft>
                <a:spcPts val="25"/>
              </a:spcAft>
            </a:pPr>
            <a:r>
              <a:rPr lang="en-US" altLang="zh-CN" sz="1100" dirty="0" smtClean="0">
                <a:latin typeface="Times New Roman" panose="02020603050405020304" pitchFamily="18" charset="0"/>
                <a:ea typeface="楷体" panose="02010609060101010101" pitchFamily="49" charset="-122"/>
              </a:rPr>
              <a:t>Fig.3-34Asynchronous </a:t>
            </a:r>
            <a:r>
              <a:rPr lang="en-US" altLang="zh-CN" sz="1100" dirty="0">
                <a:latin typeface="Times New Roman" panose="02020603050405020304" pitchFamily="18" charset="0"/>
                <a:ea typeface="楷体" panose="02010609060101010101" pitchFamily="49" charset="-122"/>
              </a:rPr>
              <a:t>concurrency</a:t>
            </a:r>
            <a:endParaRPr lang="zh-CN" altLang="en-US" sz="1100" dirty="0"/>
          </a:p>
        </p:txBody>
      </p:sp>
      <p:sp>
        <p:nvSpPr>
          <p:cNvPr id="1048586" name="矩形 33"/>
          <p:cNvSpPr/>
          <p:nvPr/>
        </p:nvSpPr>
        <p:spPr>
          <a:xfrm>
            <a:off x="5929184" y="4310745"/>
            <a:ext cx="2521343" cy="640714"/>
          </a:xfrm>
          <a:prstGeom prst="rect">
            <a:avLst/>
          </a:prstGeom>
        </p:spPr>
        <p:txBody>
          <a:bodyPr wrap="square">
            <a:spAutoFit/>
          </a:bodyPr>
          <a:lstStyle/>
          <a:p>
            <a:pPr algn="ctr">
              <a:lnSpc>
                <a:spcPct val="134000"/>
              </a:lnSpc>
              <a:spcAft>
                <a:spcPts val="25"/>
              </a:spcAft>
            </a:pP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3-5 </a:t>
            </a:r>
            <a:r>
              <a:rPr lang="zh-CN"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定时</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催办控制并发结束</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Fig.3-5 </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Timer controls concurrent end</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587" name="矩形 34"/>
          <p:cNvSpPr/>
          <p:nvPr/>
        </p:nvSpPr>
        <p:spPr>
          <a:xfrm>
            <a:off x="3318495" y="5936941"/>
            <a:ext cx="1840676" cy="586740"/>
          </a:xfrm>
          <a:prstGeom prst="rect">
            <a:avLst/>
          </a:prstGeom>
        </p:spPr>
        <p:txBody>
          <a:bodyPr wrap="square">
            <a:spAutoFit/>
          </a:bodyPr>
          <a:lstStyle/>
          <a:p>
            <a:pPr indent="133350" algn="ct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3-6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单向选择</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a:t>
            </a:r>
          </a:p>
          <a:p>
            <a:pPr indent="133350" algn="ct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Fig.3-6 Exclusive decision</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588" name="矩形 35"/>
          <p:cNvSpPr/>
          <p:nvPr/>
        </p:nvSpPr>
        <p:spPr>
          <a:xfrm>
            <a:off x="6272484" y="5933453"/>
            <a:ext cx="1834738" cy="586740"/>
          </a:xfrm>
          <a:prstGeom prst="rect">
            <a:avLst/>
          </a:prstGeom>
        </p:spPr>
        <p:txBody>
          <a:bodyPr wrap="square">
            <a:spAutoFit/>
          </a:bodyPr>
          <a:lstStyle/>
          <a:p>
            <a:pPr indent="133350" algn="ct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3-7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兼容选择</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Fig.3-7 Inclusive </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decision</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589" name="矩形 37"/>
          <p:cNvSpPr/>
          <p:nvPr/>
        </p:nvSpPr>
        <p:spPr>
          <a:xfrm>
            <a:off x="1224002" y="2962350"/>
            <a:ext cx="1210588" cy="276999"/>
          </a:xfrm>
          <a:prstGeom prst="rect">
            <a:avLst/>
          </a:prstGeom>
        </p:spPr>
        <p:txBody>
          <a:bodyPr wrap="none">
            <a:spAutoFit/>
          </a:bodyPr>
          <a:lstStyle/>
          <a:p>
            <a:r>
              <a:rPr lang="en-US" altLang="zh-CN" sz="1200" dirty="0"/>
              <a:t>(</a:t>
            </a:r>
            <a:r>
              <a:rPr lang="zh-CN" altLang="zh-CN" sz="1200" dirty="0"/>
              <a:t>日常养殖步骤</a:t>
            </a:r>
            <a:r>
              <a:rPr lang="en-US" altLang="zh-CN" sz="1200" dirty="0"/>
              <a:t>)</a:t>
            </a:r>
            <a:endParaRPr lang="zh-CN" altLang="en-US" sz="1200" dirty="0"/>
          </a:p>
        </p:txBody>
      </p:sp>
      <p:sp>
        <p:nvSpPr>
          <p:cNvPr id="1048590" name="矩形 41"/>
          <p:cNvSpPr/>
          <p:nvPr/>
        </p:nvSpPr>
        <p:spPr>
          <a:xfrm>
            <a:off x="1247853" y="4572293"/>
            <a:ext cx="1210588" cy="276999"/>
          </a:xfrm>
          <a:prstGeom prst="rect">
            <a:avLst/>
          </a:prstGeom>
        </p:spPr>
        <p:txBody>
          <a:bodyPr wrap="none">
            <a:spAutoFit/>
          </a:bodyPr>
          <a:lstStyle/>
          <a:p>
            <a:r>
              <a:rPr lang="en-US" altLang="zh-CN" sz="1200" dirty="0"/>
              <a:t>(</a:t>
            </a:r>
            <a:r>
              <a:rPr lang="zh-CN" altLang="zh-CN" sz="1200" dirty="0"/>
              <a:t>日常养殖步骤</a:t>
            </a:r>
            <a:r>
              <a:rPr lang="en-US" altLang="zh-CN" sz="1200" dirty="0"/>
              <a:t>)</a:t>
            </a:r>
            <a:endParaRPr lang="zh-CN" altLang="en-US" sz="1200" dirty="0"/>
          </a:p>
        </p:txBody>
      </p:sp>
      <p:sp>
        <p:nvSpPr>
          <p:cNvPr id="1048591" name="矩形 42"/>
          <p:cNvSpPr/>
          <p:nvPr/>
        </p:nvSpPr>
        <p:spPr>
          <a:xfrm>
            <a:off x="1271177" y="5931036"/>
            <a:ext cx="1008380" cy="269241"/>
          </a:xfrm>
          <a:prstGeom prst="rect">
            <a:avLst/>
          </a:prstGeom>
        </p:spPr>
        <p:txBody>
          <a:bodyPr wrap="none">
            <a:spAutoFit/>
          </a:bodyPr>
          <a:lstStyle/>
          <a:p>
            <a:r>
              <a:rPr lang="en-US" altLang="zh-CN" sz="1200" dirty="0"/>
              <a:t>(</a:t>
            </a:r>
            <a:r>
              <a:rPr lang="zh-CN" altLang="en-US" sz="1200" dirty="0"/>
              <a:t>起捕、捕获</a:t>
            </a:r>
            <a:r>
              <a:rPr lang="en-US" altLang="zh-CN" sz="1200" dirty="0"/>
              <a:t>)</a:t>
            </a:r>
            <a:endParaRPr lang="zh-CN" altLang="en-US" sz="1200" dirty="0"/>
          </a:p>
        </p:txBody>
      </p:sp>
      <p:pic>
        <p:nvPicPr>
          <p:cNvPr id="2097152" name="图片 5"/>
          <p:cNvPicPr>
            <a:picLocks noChangeAspect="1"/>
          </p:cNvPicPr>
          <p:nvPr/>
        </p:nvPicPr>
        <p:blipFill>
          <a:blip r:embed="rId3"/>
          <a:stretch>
            <a:fillRect/>
          </a:stretch>
        </p:blipFill>
        <p:spPr>
          <a:xfrm>
            <a:off x="2929151" y="2059214"/>
            <a:ext cx="5569955" cy="584010"/>
          </a:xfrm>
          <a:prstGeom prst="rect">
            <a:avLst/>
          </a:prstGeom>
        </p:spPr>
      </p:pic>
      <p:sp>
        <p:nvSpPr>
          <p:cNvPr id="1048592" name="矩形 12"/>
          <p:cNvSpPr/>
          <p:nvPr/>
        </p:nvSpPr>
        <p:spPr>
          <a:xfrm>
            <a:off x="6409754" y="2618287"/>
            <a:ext cx="1779814" cy="430887"/>
          </a:xfrm>
          <a:prstGeom prst="rect">
            <a:avLst/>
          </a:prstGeom>
        </p:spPr>
        <p:txBody>
          <a:bodyPr wrap="square">
            <a:spAutoFit/>
          </a:bodyPr>
          <a:lstStyle/>
          <a:p>
            <a:pPr algn="ctr">
              <a:spcAft>
                <a:spcPts val="0"/>
              </a:spcAft>
            </a:pP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3-3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循环</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a:t>
            </a:r>
          </a:p>
          <a:p>
            <a:pPr algn="ctr">
              <a:spcAft>
                <a:spcPts val="0"/>
              </a:spcAft>
            </a:pP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Fig.3-3 cycle</a:t>
            </a:r>
            <a:endParaRPr lang="zh-CN" altLang="zh-CN" sz="1100" kern="1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097153" name="图片 14"/>
          <p:cNvPicPr>
            <a:picLocks noChangeAspect="1"/>
          </p:cNvPicPr>
          <p:nvPr/>
        </p:nvPicPr>
        <p:blipFill>
          <a:blip r:embed="rId4"/>
          <a:stretch>
            <a:fillRect/>
          </a:stretch>
        </p:blipFill>
        <p:spPr>
          <a:xfrm>
            <a:off x="2793869" y="3513016"/>
            <a:ext cx="6075634" cy="846716"/>
          </a:xfrm>
          <a:prstGeom prst="rect">
            <a:avLst/>
          </a:prstGeom>
        </p:spPr>
      </p:pic>
      <p:pic>
        <p:nvPicPr>
          <p:cNvPr id="2097154" name="图片 16"/>
          <p:cNvPicPr>
            <a:picLocks noChangeAspect="1"/>
          </p:cNvPicPr>
          <p:nvPr/>
        </p:nvPicPr>
        <p:blipFill>
          <a:blip r:embed="rId5"/>
          <a:stretch>
            <a:fillRect/>
          </a:stretch>
        </p:blipFill>
        <p:spPr>
          <a:xfrm>
            <a:off x="2810971" y="5323828"/>
            <a:ext cx="5904288" cy="6488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1"/>
          <p:cNvGrpSpPr/>
          <p:nvPr/>
        </p:nvGrpSpPr>
        <p:grpSpPr>
          <a:xfrm>
            <a:off x="274638" y="387209"/>
            <a:ext cx="7338274" cy="476251"/>
            <a:chOff x="274638" y="1093788"/>
            <a:chExt cx="7338274" cy="476251"/>
          </a:xfrm>
        </p:grpSpPr>
        <p:grpSp>
          <p:nvGrpSpPr>
            <p:cNvPr id="47" name="组合 7"/>
            <p:cNvGrpSpPr>
              <a:grpSpLocks noChangeAspect="1"/>
            </p:cNvGrpSpPr>
            <p:nvPr/>
          </p:nvGrpSpPr>
          <p:grpSpPr bwMode="auto">
            <a:xfrm>
              <a:off x="274638" y="1101726"/>
              <a:ext cx="468312" cy="468313"/>
              <a:chOff x="5314692" y="2806467"/>
              <a:chExt cx="1392667" cy="1392667"/>
            </a:xfrm>
          </p:grpSpPr>
          <p:sp>
            <p:nvSpPr>
              <p:cNvPr id="1048596" name="椭圆 2"/>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597" name="Freeform 18"/>
              <p:cNvSpPr>
                <a:spLocks noEditPoints="1" noChangeArrowheads="1"/>
              </p:cNvSpPr>
              <p:nvPr/>
            </p:nvSpPr>
            <p:spPr bwMode="auto">
              <a:xfrm>
                <a:off x="5593576" y="2987276"/>
                <a:ext cx="812834" cy="974926"/>
              </a:xfrm>
              <a:custGeom>
                <a:avLst/>
                <a:gdLst>
                  <a:gd name="T0" fmla="*/ 2147483646 w 456"/>
                  <a:gd name="T1" fmla="*/ 2147483646 h 548"/>
                  <a:gd name="T2" fmla="*/ 2147483646 w 456"/>
                  <a:gd name="T3" fmla="*/ 2147483646 h 548"/>
                  <a:gd name="T4" fmla="*/ 2147483646 w 456"/>
                  <a:gd name="T5" fmla="*/ 2147483646 h 548"/>
                  <a:gd name="T6" fmla="*/ 0 w 456"/>
                  <a:gd name="T7" fmla="*/ 2147483646 h 548"/>
                  <a:gd name="T8" fmla="*/ 2147483646 w 456"/>
                  <a:gd name="T9" fmla="*/ 2147483646 h 548"/>
                  <a:gd name="T10" fmla="*/ 2147483646 w 456"/>
                  <a:gd name="T11" fmla="*/ 2147483646 h 548"/>
                  <a:gd name="T12" fmla="*/ 2147483646 w 456"/>
                  <a:gd name="T13" fmla="*/ 2147483646 h 548"/>
                  <a:gd name="T14" fmla="*/ 2147483646 w 456"/>
                  <a:gd name="T15" fmla="*/ 2147483646 h 548"/>
                  <a:gd name="T16" fmla="*/ 2147483646 w 456"/>
                  <a:gd name="T17" fmla="*/ 2147483646 h 548"/>
                  <a:gd name="T18" fmla="*/ 2147483646 w 456"/>
                  <a:gd name="T19" fmla="*/ 2147483646 h 548"/>
                  <a:gd name="T20" fmla="*/ 2147483646 w 456"/>
                  <a:gd name="T21" fmla="*/ 2147483646 h 548"/>
                  <a:gd name="T22" fmla="*/ 2147483646 w 456"/>
                  <a:gd name="T23" fmla="*/ 2147483646 h 548"/>
                  <a:gd name="T24" fmla="*/ 2147483646 w 456"/>
                  <a:gd name="T25" fmla="*/ 2147483646 h 548"/>
                  <a:gd name="T26" fmla="*/ 2147483646 w 456"/>
                  <a:gd name="T27" fmla="*/ 2147483646 h 548"/>
                  <a:gd name="T28" fmla="*/ 2147483646 w 456"/>
                  <a:gd name="T29" fmla="*/ 2147483646 h 548"/>
                  <a:gd name="T30" fmla="*/ 2147483646 w 456"/>
                  <a:gd name="T31" fmla="*/ 0 h 548"/>
                  <a:gd name="T32" fmla="*/ 2147483646 w 456"/>
                  <a:gd name="T33" fmla="*/ 0 h 548"/>
                  <a:gd name="T34" fmla="*/ 2147483646 w 456"/>
                  <a:gd name="T35" fmla="*/ 2147483646 h 548"/>
                  <a:gd name="T36" fmla="*/ 2147483646 w 456"/>
                  <a:gd name="T37" fmla="*/ 2147483646 h 548"/>
                  <a:gd name="T38" fmla="*/ 2147483646 w 456"/>
                  <a:gd name="T39" fmla="*/ 2147483646 h 548"/>
                  <a:gd name="T40" fmla="*/ 2147483646 w 456"/>
                  <a:gd name="T41" fmla="*/ 2147483646 h 548"/>
                  <a:gd name="T42" fmla="*/ 2147483646 w 456"/>
                  <a:gd name="T43" fmla="*/ 2147483646 h 548"/>
                  <a:gd name="T44" fmla="*/ 2147483646 w 456"/>
                  <a:gd name="T45" fmla="*/ 2147483646 h 548"/>
                  <a:gd name="T46" fmla="*/ 2147483646 w 456"/>
                  <a:gd name="T47" fmla="*/ 2147483646 h 548"/>
                  <a:gd name="T48" fmla="*/ 2147483646 w 456"/>
                  <a:gd name="T49" fmla="*/ 2147483646 h 548"/>
                  <a:gd name="T50" fmla="*/ 2147483646 w 456"/>
                  <a:gd name="T51" fmla="*/ 2147483646 h 548"/>
                  <a:gd name="T52" fmla="*/ 2147483646 w 456"/>
                  <a:gd name="T53" fmla="*/ 2147483646 h 548"/>
                  <a:gd name="T54" fmla="*/ 2147483646 w 456"/>
                  <a:gd name="T55" fmla="*/ 2147483646 h 548"/>
                  <a:gd name="T56" fmla="*/ 2147483646 w 456"/>
                  <a:gd name="T57" fmla="*/ 2147483646 h 548"/>
                  <a:gd name="T58" fmla="*/ 2147483646 w 456"/>
                  <a:gd name="T59" fmla="*/ 2147483646 h 548"/>
                  <a:gd name="T60" fmla="*/ 2147483646 w 456"/>
                  <a:gd name="T61" fmla="*/ 2147483646 h 548"/>
                  <a:gd name="T62" fmla="*/ 2147483646 w 456"/>
                  <a:gd name="T63" fmla="*/ 2147483646 h 548"/>
                  <a:gd name="T64" fmla="*/ 2147483646 w 456"/>
                  <a:gd name="T65" fmla="*/ 2147483646 h 548"/>
                  <a:gd name="T66" fmla="*/ 2147483646 w 456"/>
                  <a:gd name="T67" fmla="*/ 2147483646 h 548"/>
                  <a:gd name="T68" fmla="*/ 2147483646 w 456"/>
                  <a:gd name="T69" fmla="*/ 2147483646 h 548"/>
                  <a:gd name="T70" fmla="*/ 2147483646 w 456"/>
                  <a:gd name="T71" fmla="*/ 2147483646 h 548"/>
                  <a:gd name="T72" fmla="*/ 2147483646 w 456"/>
                  <a:gd name="T73" fmla="*/ 2147483646 h 548"/>
                  <a:gd name="T74" fmla="*/ 2147483646 w 456"/>
                  <a:gd name="T75" fmla="*/ 2147483646 h 548"/>
                  <a:gd name="T76" fmla="*/ 2147483646 w 456"/>
                  <a:gd name="T77" fmla="*/ 2147483646 h 548"/>
                  <a:gd name="T78" fmla="*/ 2147483646 w 456"/>
                  <a:gd name="T79" fmla="*/ 2147483646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598" name="文本框 10"/>
            <p:cNvSpPr txBox="1">
              <a:spLocks noChangeArrowheads="1"/>
            </p:cNvSpPr>
            <p:nvPr/>
          </p:nvSpPr>
          <p:spPr bwMode="auto">
            <a:xfrm>
              <a:off x="864755" y="1093788"/>
              <a:ext cx="6748157"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3.4 </a:t>
              </a:r>
              <a:r>
                <a:rPr lang="zh-CN" altLang="en-US" sz="2400" dirty="0">
                  <a:solidFill>
                    <a:srgbClr val="093759"/>
                  </a:solidFill>
                  <a:latin typeface="Times New Roman" panose="02020603050405020304" pitchFamily="18" charset="0"/>
                  <a:ea typeface="黑体" panose="02010609060101010101" pitchFamily="49" charset="-122"/>
                </a:rPr>
                <a:t>规则引擎驱动的流程条件转移方法描述</a:t>
              </a:r>
            </a:p>
          </p:txBody>
        </p:sp>
      </p:grpSp>
      <p:cxnSp>
        <p:nvCxnSpPr>
          <p:cNvPr id="3145731" name="直接连接符 6"/>
          <p:cNvCxnSpPr>
            <a:cxnSpLocks/>
          </p:cNvCxnSpPr>
          <p:nvPr/>
        </p:nvCxnSpPr>
        <p:spPr>
          <a:xfrm flipH="1">
            <a:off x="186796" y="3379663"/>
            <a:ext cx="8660323" cy="0"/>
          </a:xfrm>
          <a:prstGeom prst="line">
            <a:avLst/>
          </a:prstGeom>
          <a:ln w="19050">
            <a:solidFill>
              <a:srgbClr val="FF9933"/>
            </a:solidFill>
          </a:ln>
        </p:spPr>
        <p:style>
          <a:lnRef idx="1">
            <a:schemeClr val="accent1"/>
          </a:lnRef>
          <a:fillRef idx="0">
            <a:schemeClr val="accent1"/>
          </a:fillRef>
          <a:effectRef idx="0">
            <a:schemeClr val="accent1"/>
          </a:effectRef>
          <a:fontRef idx="minor">
            <a:schemeClr val="tx1"/>
          </a:fontRef>
        </p:style>
      </p:cxnSp>
      <p:sp>
        <p:nvSpPr>
          <p:cNvPr id="1048599" name="文本框 48"/>
          <p:cNvSpPr txBox="1">
            <a:spLocks noChangeArrowheads="1"/>
          </p:cNvSpPr>
          <p:nvPr/>
        </p:nvSpPr>
        <p:spPr bwMode="auto">
          <a:xfrm>
            <a:off x="726216" y="1014694"/>
            <a:ext cx="331906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600" dirty="0">
                <a:solidFill>
                  <a:srgbClr val="093759"/>
                </a:solidFill>
                <a:latin typeface="黑体" panose="02010609060101010101" pitchFamily="49" charset="-122"/>
                <a:ea typeface="黑体" panose="02010609060101010101" pitchFamily="49" charset="-122"/>
              </a:rPr>
              <a:t>3.4.1 </a:t>
            </a:r>
            <a:r>
              <a:rPr lang="zh-CN" altLang="en-US" sz="1600" dirty="0">
                <a:solidFill>
                  <a:srgbClr val="093759"/>
                </a:solidFill>
                <a:latin typeface="黑体" panose="02010609060101010101" pitchFamily="49" charset="-122"/>
                <a:ea typeface="黑体" panose="02010609060101010101" pitchFamily="49" charset="-122"/>
              </a:rPr>
              <a:t>传统工作流的流程条件转移</a:t>
            </a:r>
          </a:p>
        </p:txBody>
      </p:sp>
      <p:sp>
        <p:nvSpPr>
          <p:cNvPr id="1048600" name="文本框 48"/>
          <p:cNvSpPr txBox="1">
            <a:spLocks noChangeArrowheads="1"/>
          </p:cNvSpPr>
          <p:nvPr/>
        </p:nvSpPr>
        <p:spPr bwMode="auto">
          <a:xfrm>
            <a:off x="524013" y="3625379"/>
            <a:ext cx="3509646"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600" dirty="0">
                <a:solidFill>
                  <a:srgbClr val="093759"/>
                </a:solidFill>
                <a:latin typeface="黑体" panose="02010609060101010101" pitchFamily="49" charset="-122"/>
                <a:ea typeface="黑体" panose="02010609060101010101" pitchFamily="49" charset="-122"/>
              </a:rPr>
              <a:t>3.4.2 </a:t>
            </a:r>
            <a:r>
              <a:rPr lang="zh-CN" altLang="en-US" sz="1600" dirty="0">
                <a:solidFill>
                  <a:srgbClr val="093759"/>
                </a:solidFill>
                <a:latin typeface="黑体" panose="02010609060101010101" pitchFamily="49" charset="-122"/>
                <a:ea typeface="黑体" panose="02010609060101010101" pitchFamily="49" charset="-122"/>
              </a:rPr>
              <a:t>规则引擎驱动的流程条件转移</a:t>
            </a:r>
          </a:p>
        </p:txBody>
      </p:sp>
      <p:grpSp>
        <p:nvGrpSpPr>
          <p:cNvPr id="48" name="组合 13"/>
          <p:cNvGrpSpPr/>
          <p:nvPr/>
        </p:nvGrpSpPr>
        <p:grpSpPr>
          <a:xfrm>
            <a:off x="170265" y="1213427"/>
            <a:ext cx="8629353" cy="2206956"/>
            <a:chOff x="170265" y="1213427"/>
            <a:chExt cx="8629353" cy="2206956"/>
          </a:xfrm>
        </p:grpSpPr>
        <p:grpSp>
          <p:nvGrpSpPr>
            <p:cNvPr id="49" name="组合 3"/>
            <p:cNvGrpSpPr/>
            <p:nvPr/>
          </p:nvGrpSpPr>
          <p:grpSpPr>
            <a:xfrm>
              <a:off x="170265" y="1213427"/>
              <a:ext cx="8629353" cy="2206956"/>
              <a:chOff x="170265" y="1213427"/>
              <a:chExt cx="8629353" cy="2206956"/>
            </a:xfrm>
          </p:grpSpPr>
          <p:sp>
            <p:nvSpPr>
              <p:cNvPr id="1048601" name="矩形 5"/>
              <p:cNvSpPr/>
              <p:nvPr/>
            </p:nvSpPr>
            <p:spPr>
              <a:xfrm>
                <a:off x="170265" y="2833643"/>
                <a:ext cx="4685342" cy="586740"/>
              </a:xfrm>
              <a:prstGeom prst="rect">
                <a:avLst/>
              </a:prstGeom>
            </p:spPr>
            <p:txBody>
              <a:bodyPr wrap="square">
                <a:spAutoFit/>
              </a:bodyPr>
              <a:lstStyle/>
              <a:p>
                <a:pPr indent="133350" algn="ct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3-8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传统工作流的流程条件转移处理过程图</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Fig.3-8 </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Process diagram of process conditions transfer in traditional workflow</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602" name="流程图: 过程 17"/>
              <p:cNvSpPr/>
              <p:nvPr/>
            </p:nvSpPr>
            <p:spPr>
              <a:xfrm>
                <a:off x="4977245" y="1213427"/>
                <a:ext cx="3822373" cy="1978614"/>
              </a:xfrm>
              <a:prstGeom prst="flowChartProcess">
                <a:avLst/>
              </a:pr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1200" dirty="0">
                    <a:solidFill>
                      <a:schemeClr val="accent2"/>
                    </a:solidFill>
                  </a:rPr>
                  <a:t>缺点：</a:t>
                </a:r>
                <a:endParaRPr lang="en-US" altLang="zh-CN" sz="1200" dirty="0">
                  <a:solidFill>
                    <a:schemeClr val="accent2"/>
                  </a:solidFill>
                </a:endParaRPr>
              </a:p>
              <a:p>
                <a:pPr algn="just">
                  <a:lnSpc>
                    <a:spcPct val="120000"/>
                  </a:lnSpc>
                </a:pPr>
                <a:r>
                  <a:rPr lang="en-US" altLang="zh-CN" sz="1200" dirty="0">
                    <a:solidFill>
                      <a:schemeClr val="accent2"/>
                    </a:solidFill>
                  </a:rPr>
                  <a:t>         </a:t>
                </a:r>
                <a:r>
                  <a:rPr lang="zh-CN" altLang="zh-CN" sz="1200" dirty="0">
                    <a:solidFill>
                      <a:schemeClr val="tx1">
                        <a:lumMod val="95000"/>
                        <a:lumOff val="5000"/>
                      </a:schemeClr>
                    </a:solidFill>
                  </a:rPr>
                  <a:t>直接以硬编码的方式实现业务逻辑</a:t>
                </a:r>
                <a:r>
                  <a:rPr lang="zh-CN" altLang="en-US" sz="1200" dirty="0">
                    <a:solidFill>
                      <a:schemeClr val="tx1">
                        <a:lumMod val="95000"/>
                        <a:lumOff val="5000"/>
                      </a:schemeClr>
                    </a:solidFill>
                  </a:rPr>
                  <a:t>，</a:t>
                </a:r>
                <a:r>
                  <a:rPr lang="zh-CN" altLang="zh-CN" sz="1200" dirty="0">
                    <a:solidFill>
                      <a:schemeClr val="tx1">
                        <a:lumMod val="95000"/>
                        <a:lumOff val="5000"/>
                      </a:schemeClr>
                    </a:solidFill>
                  </a:rPr>
                  <a:t>一旦业务规则发生变更，需修改逻辑代码和流程执行过程</a:t>
                </a:r>
                <a:r>
                  <a:rPr lang="zh-CN" altLang="en-US" sz="1200" dirty="0">
                    <a:solidFill>
                      <a:schemeClr val="tx1">
                        <a:lumMod val="95000"/>
                        <a:lumOff val="5000"/>
                      </a:schemeClr>
                    </a:solidFill>
                  </a:rPr>
                  <a:t>；</a:t>
                </a:r>
                <a:endParaRPr lang="en-US" altLang="zh-CN" sz="1200" dirty="0">
                  <a:solidFill>
                    <a:schemeClr val="tx1">
                      <a:lumMod val="95000"/>
                      <a:lumOff val="5000"/>
                    </a:schemeClr>
                  </a:solidFill>
                </a:endParaRPr>
              </a:p>
              <a:p>
                <a:pPr algn="just">
                  <a:lnSpc>
                    <a:spcPct val="120000"/>
                  </a:lnSpc>
                </a:pPr>
                <a:r>
                  <a:rPr lang="en-US" altLang="zh-CN" sz="1200" dirty="0">
                    <a:solidFill>
                      <a:schemeClr val="tx1">
                        <a:lumMod val="95000"/>
                        <a:lumOff val="5000"/>
                      </a:schemeClr>
                    </a:solidFill>
                  </a:rPr>
                  <a:t>         </a:t>
                </a:r>
                <a:r>
                  <a:rPr lang="zh-CN" altLang="zh-CN" sz="1200" dirty="0">
                    <a:solidFill>
                      <a:schemeClr val="tx1">
                        <a:lumMod val="95000"/>
                        <a:lumOff val="5000"/>
                      </a:schemeClr>
                    </a:solidFill>
                  </a:rPr>
                  <a:t>养殖业务规则经常随着实际需求的变化而变化，如果再用流程结点一一去描述这些业务规则的变化，将使整个流程变得庞大臃肿，大大降低流程的可维护性和灵活性，增加系统开发的复杂性和水产养殖的风险与失误。</a:t>
                </a:r>
              </a:p>
            </p:txBody>
          </p:sp>
        </p:grpSp>
        <p:pic>
          <p:nvPicPr>
            <p:cNvPr id="2097155" name="图片 18"/>
            <p:cNvPicPr>
              <a:picLocks noChangeAspect="1"/>
            </p:cNvPicPr>
            <p:nvPr/>
          </p:nvPicPr>
          <p:blipFill>
            <a:blip r:embed="rId3"/>
            <a:stretch>
              <a:fillRect/>
            </a:stretch>
          </p:blipFill>
          <p:spPr>
            <a:xfrm>
              <a:off x="309597" y="1410730"/>
              <a:ext cx="4530961" cy="1359360"/>
            </a:xfrm>
            <a:prstGeom prst="rect">
              <a:avLst/>
            </a:prstGeom>
          </p:spPr>
        </p:pic>
      </p:grpSp>
      <p:grpSp>
        <p:nvGrpSpPr>
          <p:cNvPr id="50" name="组合 15"/>
          <p:cNvGrpSpPr/>
          <p:nvPr/>
        </p:nvGrpSpPr>
        <p:grpSpPr>
          <a:xfrm>
            <a:off x="-6308" y="3693228"/>
            <a:ext cx="8995930" cy="2909455"/>
            <a:chOff x="-6308" y="3693228"/>
            <a:chExt cx="8995930" cy="2909455"/>
          </a:xfrm>
        </p:grpSpPr>
        <p:grpSp>
          <p:nvGrpSpPr>
            <p:cNvPr id="51" name="组合 8"/>
            <p:cNvGrpSpPr/>
            <p:nvPr/>
          </p:nvGrpSpPr>
          <p:grpSpPr>
            <a:xfrm>
              <a:off x="1214914" y="3693228"/>
              <a:ext cx="7774708" cy="2909455"/>
              <a:chOff x="1214914" y="3693228"/>
              <a:chExt cx="7774708" cy="2909455"/>
            </a:xfrm>
          </p:grpSpPr>
          <p:sp>
            <p:nvSpPr>
              <p:cNvPr id="1048603" name="矩形 11"/>
              <p:cNvSpPr/>
              <p:nvPr/>
            </p:nvSpPr>
            <p:spPr>
              <a:xfrm>
                <a:off x="1214914" y="5795319"/>
                <a:ext cx="4685342" cy="586740"/>
              </a:xfrm>
              <a:prstGeom prst="rect">
                <a:avLst/>
              </a:prstGeom>
            </p:spPr>
            <p:txBody>
              <a:bodyPr wrap="square">
                <a:spAutoFit/>
              </a:bodyPr>
              <a:lstStyle/>
              <a:p>
                <a:pPr algn="ct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3-9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规则引擎驱动的流程条件转移处理过程图</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100" kern="100" dirty="0" smtClean="0">
                    <a:latin typeface="Times New Roman" panose="02020603050405020304" pitchFamily="18" charset="0"/>
                    <a:ea typeface="楷体" panose="02010609060101010101" pitchFamily="49" charset="-122"/>
                    <a:cs typeface="Times New Roman" panose="02020603050405020304" pitchFamily="18" charset="0"/>
                  </a:rPr>
                  <a:t>Fig.3-9 </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Process diagram of process conditions transfer driven by rule engine</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604" name="流程图: 过程 20"/>
              <p:cNvSpPr/>
              <p:nvPr/>
            </p:nvSpPr>
            <p:spPr>
              <a:xfrm>
                <a:off x="6720935" y="3693228"/>
                <a:ext cx="2268687" cy="2909455"/>
              </a:xfrm>
              <a:prstGeom prst="flowChartProcess">
                <a:avLst/>
              </a:pr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1200" dirty="0">
                    <a:solidFill>
                      <a:schemeClr val="accent2"/>
                    </a:solidFill>
                    <a:latin typeface="Times New Roman" panose="02020603050405020304" pitchFamily="18" charset="0"/>
                    <a:cs typeface="Times New Roman" panose="02020603050405020304" pitchFamily="18" charset="0"/>
                  </a:rPr>
                  <a:t>优点：</a:t>
                </a:r>
                <a:endParaRPr lang="en-US" altLang="zh-CN" sz="1200" dirty="0">
                  <a:solidFill>
                    <a:schemeClr val="accent2"/>
                  </a:solidFill>
                  <a:latin typeface="Times New Roman" panose="02020603050405020304" pitchFamily="18" charset="0"/>
                  <a:cs typeface="Times New Roman" panose="02020603050405020304" pitchFamily="18" charset="0"/>
                </a:endParaRPr>
              </a:p>
              <a:p>
                <a:pPr algn="just">
                  <a:lnSpc>
                    <a:spcPct val="120000"/>
                  </a:lnSpc>
                </a:pPr>
                <a:r>
                  <a:rPr lang="en-US" altLang="zh-CN" sz="1200" dirty="0">
                    <a:solidFill>
                      <a:schemeClr val="tx1"/>
                    </a:solidFill>
                    <a:latin typeface="Times New Roman" panose="02020603050405020304" pitchFamily="18" charset="0"/>
                    <a:cs typeface="Times New Roman" panose="02020603050405020304" pitchFamily="18" charset="0"/>
                  </a:rPr>
                  <a:t>        </a:t>
                </a:r>
                <a:r>
                  <a:rPr lang="zh-CN" altLang="zh-CN" sz="1200" dirty="0">
                    <a:solidFill>
                      <a:schemeClr val="tx1"/>
                    </a:solidFill>
                    <a:latin typeface="Times New Roman" panose="02020603050405020304" pitchFamily="18" charset="0"/>
                    <a:cs typeface="Times New Roman" panose="02020603050405020304" pitchFamily="18" charset="0"/>
                  </a:rPr>
                  <a:t>构建专门的养殖业务规则库存放规则</a:t>
                </a:r>
                <a:r>
                  <a:rPr lang="zh-CN" altLang="en-US" sz="1200" dirty="0">
                    <a:solidFill>
                      <a:schemeClr val="tx1"/>
                    </a:solidFill>
                    <a:latin typeface="Times New Roman" panose="02020603050405020304" pitchFamily="18" charset="0"/>
                    <a:cs typeface="Times New Roman" panose="02020603050405020304" pitchFamily="18" charset="0"/>
                  </a:rPr>
                  <a:t>；</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1200" dirty="0">
                    <a:solidFill>
                      <a:schemeClr val="tx1"/>
                    </a:solidFill>
                    <a:latin typeface="Times New Roman" panose="02020603050405020304" pitchFamily="18" charset="0"/>
                    <a:cs typeface="Times New Roman" panose="02020603050405020304" pitchFamily="18" charset="0"/>
                  </a:rPr>
                  <a:t>       </a:t>
                </a:r>
                <a:r>
                  <a:rPr lang="zh-CN" altLang="zh-CN" sz="1200" dirty="0">
                    <a:solidFill>
                      <a:schemeClr val="tx1"/>
                    </a:solidFill>
                    <a:latin typeface="Times New Roman" panose="02020603050405020304" pitchFamily="18" charset="0"/>
                    <a:cs typeface="Times New Roman" panose="02020603050405020304" pitchFamily="18" charset="0"/>
                  </a:rPr>
                  <a:t>将水产养殖业务规则从养殖流程逻辑中独立出来</a:t>
                </a:r>
                <a:r>
                  <a:rPr lang="zh-CN" altLang="en-US" sz="1200" dirty="0">
                    <a:solidFill>
                      <a:schemeClr val="tx1"/>
                    </a:solidFill>
                    <a:latin typeface="Times New Roman" panose="02020603050405020304" pitchFamily="18" charset="0"/>
                    <a:cs typeface="Times New Roman" panose="02020603050405020304" pitchFamily="18" charset="0"/>
                  </a:rPr>
                  <a:t>；</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1200" dirty="0">
                    <a:solidFill>
                      <a:schemeClr val="tx1"/>
                    </a:solidFill>
                    <a:latin typeface="Times New Roman" panose="02020603050405020304" pitchFamily="18" charset="0"/>
                    <a:cs typeface="Times New Roman" panose="02020603050405020304" pitchFamily="18" charset="0"/>
                  </a:rPr>
                  <a:t>      </a:t>
                </a:r>
                <a:r>
                  <a:rPr lang="zh-CN" altLang="zh-CN" sz="1200" dirty="0">
                    <a:solidFill>
                      <a:schemeClr val="tx1"/>
                    </a:solidFill>
                    <a:latin typeface="Times New Roman" panose="02020603050405020304" pitchFamily="18" charset="0"/>
                    <a:cs typeface="Times New Roman" panose="02020603050405020304" pitchFamily="18" charset="0"/>
                  </a:rPr>
                  <a:t>利用规则引擎驱动流程进行条件转移，从而执行业务决策</a:t>
                </a:r>
                <a:r>
                  <a:rPr lang="zh-CN" altLang="en-US" sz="1200" dirty="0">
                    <a:solidFill>
                      <a:schemeClr val="tx1"/>
                    </a:solidFill>
                    <a:latin typeface="Times New Roman" panose="02020603050405020304" pitchFamily="18" charset="0"/>
                    <a:cs typeface="Times New Roman" panose="02020603050405020304" pitchFamily="18" charset="0"/>
                  </a:rPr>
                  <a:t>；</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1200" dirty="0">
                    <a:solidFill>
                      <a:schemeClr val="tx1"/>
                    </a:solidFill>
                    <a:latin typeface="Times New Roman" panose="02020603050405020304" pitchFamily="18" charset="0"/>
                    <a:cs typeface="Times New Roman" panose="02020603050405020304" pitchFamily="18" charset="0"/>
                  </a:rPr>
                  <a:t>        </a:t>
                </a:r>
                <a:r>
                  <a:rPr lang="zh-CN" altLang="zh-CN" sz="1200" dirty="0">
                    <a:solidFill>
                      <a:schemeClr val="tx1"/>
                    </a:solidFill>
                    <a:latin typeface="Times New Roman" panose="02020603050405020304" pitchFamily="18" charset="0"/>
                    <a:cs typeface="Times New Roman" panose="02020603050405020304" pitchFamily="18" charset="0"/>
                  </a:rPr>
                  <a:t>减轻了工作流引擎的负担，也让养殖系统更好地适应业务规则的变化</a:t>
                </a:r>
                <a:r>
                  <a:rPr lang="zh-CN" altLang="en-US" sz="1200" dirty="0">
                    <a:solidFill>
                      <a:schemeClr val="tx1"/>
                    </a:solidFill>
                    <a:latin typeface="Times New Roman" panose="02020603050405020304" pitchFamily="18" charset="0"/>
                    <a:cs typeface="Times New Roman" panose="02020603050405020304" pitchFamily="18" charset="0"/>
                  </a:rPr>
                  <a:t>；</a:t>
                </a:r>
                <a:endParaRPr lang="en-US" altLang="zh-CN" sz="12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1200" dirty="0">
                    <a:solidFill>
                      <a:schemeClr val="tx1"/>
                    </a:solidFill>
                    <a:latin typeface="Times New Roman" panose="02020603050405020304" pitchFamily="18" charset="0"/>
                    <a:cs typeface="Times New Roman" panose="02020603050405020304" pitchFamily="18" charset="0"/>
                  </a:rPr>
                  <a:t>        </a:t>
                </a:r>
                <a:r>
                  <a:rPr lang="zh-CN" altLang="zh-CN" sz="1200" dirty="0">
                    <a:solidFill>
                      <a:schemeClr val="tx1"/>
                    </a:solidFill>
                    <a:latin typeface="Times New Roman" panose="02020603050405020304" pitchFamily="18" charset="0"/>
                    <a:cs typeface="Times New Roman" panose="02020603050405020304" pitchFamily="18" charset="0"/>
                  </a:rPr>
                  <a:t>增加养殖流程的可读性和可维护性，提高养殖效率</a:t>
                </a:r>
                <a:r>
                  <a:rPr lang="zh-CN" altLang="en-US" sz="1200" dirty="0">
                    <a:solidFill>
                      <a:schemeClr val="tx1"/>
                    </a:solidFill>
                    <a:latin typeface="Times New Roman" panose="02020603050405020304" pitchFamily="18" charset="0"/>
                    <a:cs typeface="Times New Roman" panose="02020603050405020304" pitchFamily="18" charset="0"/>
                  </a:rPr>
                  <a:t>。</a:t>
                </a:r>
                <a:endParaRPr lang="zh-CN" altLang="zh-CN" sz="1200" dirty="0">
                  <a:solidFill>
                    <a:schemeClr val="tx1"/>
                  </a:solidFill>
                  <a:latin typeface="Times New Roman" panose="02020603050405020304" pitchFamily="18" charset="0"/>
                  <a:cs typeface="Times New Roman" panose="02020603050405020304" pitchFamily="18" charset="0"/>
                </a:endParaRPr>
              </a:p>
            </p:txBody>
          </p:sp>
        </p:grpSp>
        <p:pic>
          <p:nvPicPr>
            <p:cNvPr id="2097156" name="图片 12"/>
            <p:cNvPicPr>
              <a:picLocks noChangeAspect="1"/>
            </p:cNvPicPr>
            <p:nvPr/>
          </p:nvPicPr>
          <p:blipFill>
            <a:blip r:embed="rId4"/>
            <a:stretch>
              <a:fillRect/>
            </a:stretch>
          </p:blipFill>
          <p:spPr>
            <a:xfrm>
              <a:off x="-6308" y="4172022"/>
              <a:ext cx="6698791" cy="154816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1+#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1"/>
          <p:cNvGrpSpPr/>
          <p:nvPr/>
        </p:nvGrpSpPr>
        <p:grpSpPr>
          <a:xfrm>
            <a:off x="274638" y="387209"/>
            <a:ext cx="7338274" cy="476251"/>
            <a:chOff x="274638" y="1093788"/>
            <a:chExt cx="7338274" cy="476251"/>
          </a:xfrm>
        </p:grpSpPr>
        <p:grpSp>
          <p:nvGrpSpPr>
            <p:cNvPr id="61" name="组合 7"/>
            <p:cNvGrpSpPr>
              <a:grpSpLocks noChangeAspect="1"/>
            </p:cNvGrpSpPr>
            <p:nvPr/>
          </p:nvGrpSpPr>
          <p:grpSpPr bwMode="auto">
            <a:xfrm>
              <a:off x="274638" y="1101726"/>
              <a:ext cx="468312" cy="468313"/>
              <a:chOff x="5314692" y="2806467"/>
              <a:chExt cx="1392667" cy="1392667"/>
            </a:xfrm>
          </p:grpSpPr>
          <p:sp>
            <p:nvSpPr>
              <p:cNvPr id="1048617" name="椭圆 2"/>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618" name="Freeform 18"/>
              <p:cNvSpPr>
                <a:spLocks noEditPoints="1" noChangeArrowheads="1"/>
              </p:cNvSpPr>
              <p:nvPr/>
            </p:nvSpPr>
            <p:spPr bwMode="auto">
              <a:xfrm>
                <a:off x="5593576" y="2987276"/>
                <a:ext cx="812834" cy="974926"/>
              </a:xfrm>
              <a:custGeom>
                <a:avLst/>
                <a:gdLst>
                  <a:gd name="T0" fmla="*/ 2147483646 w 456"/>
                  <a:gd name="T1" fmla="*/ 2147483646 h 548"/>
                  <a:gd name="T2" fmla="*/ 2147483646 w 456"/>
                  <a:gd name="T3" fmla="*/ 2147483646 h 548"/>
                  <a:gd name="T4" fmla="*/ 2147483646 w 456"/>
                  <a:gd name="T5" fmla="*/ 2147483646 h 548"/>
                  <a:gd name="T6" fmla="*/ 0 w 456"/>
                  <a:gd name="T7" fmla="*/ 2147483646 h 548"/>
                  <a:gd name="T8" fmla="*/ 2147483646 w 456"/>
                  <a:gd name="T9" fmla="*/ 2147483646 h 548"/>
                  <a:gd name="T10" fmla="*/ 2147483646 w 456"/>
                  <a:gd name="T11" fmla="*/ 2147483646 h 548"/>
                  <a:gd name="T12" fmla="*/ 2147483646 w 456"/>
                  <a:gd name="T13" fmla="*/ 2147483646 h 548"/>
                  <a:gd name="T14" fmla="*/ 2147483646 w 456"/>
                  <a:gd name="T15" fmla="*/ 2147483646 h 548"/>
                  <a:gd name="T16" fmla="*/ 2147483646 w 456"/>
                  <a:gd name="T17" fmla="*/ 2147483646 h 548"/>
                  <a:gd name="T18" fmla="*/ 2147483646 w 456"/>
                  <a:gd name="T19" fmla="*/ 2147483646 h 548"/>
                  <a:gd name="T20" fmla="*/ 2147483646 w 456"/>
                  <a:gd name="T21" fmla="*/ 2147483646 h 548"/>
                  <a:gd name="T22" fmla="*/ 2147483646 w 456"/>
                  <a:gd name="T23" fmla="*/ 2147483646 h 548"/>
                  <a:gd name="T24" fmla="*/ 2147483646 w 456"/>
                  <a:gd name="T25" fmla="*/ 2147483646 h 548"/>
                  <a:gd name="T26" fmla="*/ 2147483646 w 456"/>
                  <a:gd name="T27" fmla="*/ 2147483646 h 548"/>
                  <a:gd name="T28" fmla="*/ 2147483646 w 456"/>
                  <a:gd name="T29" fmla="*/ 2147483646 h 548"/>
                  <a:gd name="T30" fmla="*/ 2147483646 w 456"/>
                  <a:gd name="T31" fmla="*/ 0 h 548"/>
                  <a:gd name="T32" fmla="*/ 2147483646 w 456"/>
                  <a:gd name="T33" fmla="*/ 0 h 548"/>
                  <a:gd name="T34" fmla="*/ 2147483646 w 456"/>
                  <a:gd name="T35" fmla="*/ 2147483646 h 548"/>
                  <a:gd name="T36" fmla="*/ 2147483646 w 456"/>
                  <a:gd name="T37" fmla="*/ 2147483646 h 548"/>
                  <a:gd name="T38" fmla="*/ 2147483646 w 456"/>
                  <a:gd name="T39" fmla="*/ 2147483646 h 548"/>
                  <a:gd name="T40" fmla="*/ 2147483646 w 456"/>
                  <a:gd name="T41" fmla="*/ 2147483646 h 548"/>
                  <a:gd name="T42" fmla="*/ 2147483646 w 456"/>
                  <a:gd name="T43" fmla="*/ 2147483646 h 548"/>
                  <a:gd name="T44" fmla="*/ 2147483646 w 456"/>
                  <a:gd name="T45" fmla="*/ 2147483646 h 548"/>
                  <a:gd name="T46" fmla="*/ 2147483646 w 456"/>
                  <a:gd name="T47" fmla="*/ 2147483646 h 548"/>
                  <a:gd name="T48" fmla="*/ 2147483646 w 456"/>
                  <a:gd name="T49" fmla="*/ 2147483646 h 548"/>
                  <a:gd name="T50" fmla="*/ 2147483646 w 456"/>
                  <a:gd name="T51" fmla="*/ 2147483646 h 548"/>
                  <a:gd name="T52" fmla="*/ 2147483646 w 456"/>
                  <a:gd name="T53" fmla="*/ 2147483646 h 548"/>
                  <a:gd name="T54" fmla="*/ 2147483646 w 456"/>
                  <a:gd name="T55" fmla="*/ 2147483646 h 548"/>
                  <a:gd name="T56" fmla="*/ 2147483646 w 456"/>
                  <a:gd name="T57" fmla="*/ 2147483646 h 548"/>
                  <a:gd name="T58" fmla="*/ 2147483646 w 456"/>
                  <a:gd name="T59" fmla="*/ 2147483646 h 548"/>
                  <a:gd name="T60" fmla="*/ 2147483646 w 456"/>
                  <a:gd name="T61" fmla="*/ 2147483646 h 548"/>
                  <a:gd name="T62" fmla="*/ 2147483646 w 456"/>
                  <a:gd name="T63" fmla="*/ 2147483646 h 548"/>
                  <a:gd name="T64" fmla="*/ 2147483646 w 456"/>
                  <a:gd name="T65" fmla="*/ 2147483646 h 548"/>
                  <a:gd name="T66" fmla="*/ 2147483646 w 456"/>
                  <a:gd name="T67" fmla="*/ 2147483646 h 548"/>
                  <a:gd name="T68" fmla="*/ 2147483646 w 456"/>
                  <a:gd name="T69" fmla="*/ 2147483646 h 548"/>
                  <a:gd name="T70" fmla="*/ 2147483646 w 456"/>
                  <a:gd name="T71" fmla="*/ 2147483646 h 548"/>
                  <a:gd name="T72" fmla="*/ 2147483646 w 456"/>
                  <a:gd name="T73" fmla="*/ 2147483646 h 548"/>
                  <a:gd name="T74" fmla="*/ 2147483646 w 456"/>
                  <a:gd name="T75" fmla="*/ 2147483646 h 548"/>
                  <a:gd name="T76" fmla="*/ 2147483646 w 456"/>
                  <a:gd name="T77" fmla="*/ 2147483646 h 548"/>
                  <a:gd name="T78" fmla="*/ 2147483646 w 456"/>
                  <a:gd name="T79" fmla="*/ 2147483646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619" name="文本框 10"/>
            <p:cNvSpPr txBox="1">
              <a:spLocks noChangeArrowheads="1"/>
            </p:cNvSpPr>
            <p:nvPr/>
          </p:nvSpPr>
          <p:spPr bwMode="auto">
            <a:xfrm>
              <a:off x="864755" y="1093788"/>
              <a:ext cx="6748157"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3.5 </a:t>
              </a:r>
              <a:r>
                <a:rPr lang="zh-CN" altLang="en-US" sz="2400" dirty="0">
                  <a:solidFill>
                    <a:srgbClr val="093759"/>
                  </a:solidFill>
                  <a:latin typeface="Times New Roman" panose="02020603050405020304" pitchFamily="18" charset="0"/>
                  <a:ea typeface="黑体" panose="02010609060101010101" pitchFamily="49" charset="-122"/>
                </a:rPr>
                <a:t>包含规则的工作流柔性建模方式</a:t>
              </a:r>
            </a:p>
          </p:txBody>
        </p:sp>
      </p:grpSp>
      <p:sp>
        <p:nvSpPr>
          <p:cNvPr id="1048620" name="矩形 4"/>
          <p:cNvSpPr/>
          <p:nvPr/>
        </p:nvSpPr>
        <p:spPr>
          <a:xfrm>
            <a:off x="1896426" y="6151414"/>
            <a:ext cx="5041075" cy="624839"/>
          </a:xfrm>
          <a:prstGeom prst="rect">
            <a:avLst/>
          </a:prstGeom>
        </p:spPr>
        <p:txBody>
          <a:bodyPr wrap="square">
            <a:spAutoFit/>
          </a:bodyPr>
          <a:lstStyle/>
          <a:p>
            <a:pPr indent="133350" algn="ct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smtClean="0">
                <a:latin typeface="Times New Roman" panose="02020603050405020304" pitchFamily="18" charset="0"/>
                <a:ea typeface="楷体" panose="02010609060101010101" pitchFamily="49" charset="-122"/>
                <a:cs typeface="Times New Roman" panose="02020603050405020304" pitchFamily="18" charset="0"/>
              </a:rPr>
              <a:t>3-10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包含规则的工作流柔性建模示意图</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indent="133350" algn="ctr"/>
            <a:r>
              <a:rPr lang="en-US" altLang="zh-CN" sz="1200" kern="100" dirty="0" smtClean="0">
                <a:latin typeface="Times New Roman" panose="02020603050405020304" pitchFamily="18" charset="0"/>
                <a:ea typeface="楷体" panose="02010609060101010101" pitchFamily="49" charset="-122"/>
                <a:cs typeface="Times New Roman" panose="02020603050405020304" pitchFamily="18" charset="0"/>
              </a:rPr>
              <a:t>Fig.3-10 </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Workflow flexible modeling schematic diagram containing rules</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621" name="流程图: 过程 8"/>
          <p:cNvSpPr/>
          <p:nvPr/>
        </p:nvSpPr>
        <p:spPr>
          <a:xfrm>
            <a:off x="190005" y="1249052"/>
            <a:ext cx="4322618" cy="2696564"/>
          </a:xfrm>
          <a:prstGeom prst="flowChartProcess">
            <a:avLst/>
          </a:pr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1200" dirty="0">
                <a:solidFill>
                  <a:schemeClr val="tx1"/>
                </a:solidFill>
              </a:rPr>
              <a:t>   </a:t>
            </a:r>
            <a:r>
              <a:rPr lang="zh-CN" altLang="en-US" sz="1200" dirty="0" smtClean="0">
                <a:solidFill>
                  <a:schemeClr val="tx1"/>
                </a:solidFill>
              </a:rPr>
              <a:t> 利用规则引擎很好</a:t>
            </a:r>
            <a:r>
              <a:rPr lang="zh-CN" altLang="en-US" sz="1200" dirty="0">
                <a:solidFill>
                  <a:schemeClr val="tx1"/>
                </a:solidFill>
              </a:rPr>
              <a:t>的解决了流程条件转移问题，</a:t>
            </a:r>
            <a:r>
              <a:rPr lang="zh-CN" altLang="zh-CN" sz="1200" dirty="0">
                <a:solidFill>
                  <a:schemeClr val="tx1"/>
                </a:solidFill>
              </a:rPr>
              <a:t>但从工作流系统建模上来说，无法用流程结点去描述这些业务规则的变化。</a:t>
            </a:r>
            <a:endParaRPr lang="en-US" altLang="zh-CN" sz="1200" dirty="0">
              <a:solidFill>
                <a:schemeClr val="tx1"/>
              </a:solidFill>
            </a:endParaRPr>
          </a:p>
          <a:p>
            <a:pPr algn="just">
              <a:lnSpc>
                <a:spcPct val="120000"/>
              </a:lnSpc>
            </a:pPr>
            <a:endParaRPr lang="en-US" altLang="zh-CN" sz="1200" dirty="0">
              <a:solidFill>
                <a:schemeClr val="tx1"/>
              </a:solidFill>
            </a:endParaRPr>
          </a:p>
          <a:p>
            <a:pPr algn="just">
              <a:lnSpc>
                <a:spcPct val="120000"/>
              </a:lnSpc>
            </a:pPr>
            <a:r>
              <a:rPr lang="en-US" altLang="zh-CN" sz="1200" dirty="0">
                <a:solidFill>
                  <a:schemeClr val="tx1"/>
                </a:solidFill>
              </a:rPr>
              <a:t>       </a:t>
            </a:r>
            <a:r>
              <a:rPr lang="zh-CN" altLang="zh-CN" sz="1200" dirty="0">
                <a:solidFill>
                  <a:schemeClr val="tx1"/>
                </a:solidFill>
              </a:rPr>
              <a:t>为</a:t>
            </a:r>
            <a:r>
              <a:rPr lang="zh-CN" altLang="zh-CN" sz="1200" dirty="0" smtClean="0">
                <a:solidFill>
                  <a:schemeClr val="tx1"/>
                </a:solidFill>
              </a:rPr>
              <a:t>方便建模</a:t>
            </a:r>
            <a:r>
              <a:rPr lang="zh-CN" altLang="zh-CN" sz="1200" dirty="0">
                <a:solidFill>
                  <a:schemeClr val="tx1"/>
                </a:solidFill>
              </a:rPr>
              <a:t>，本文利用工作流柔性的特点，柔性工作流指工作流具有根据实际情况进行调整的能力</a:t>
            </a:r>
            <a:r>
              <a:rPr lang="en-US" altLang="zh-CN" sz="1200" dirty="0">
                <a:solidFill>
                  <a:schemeClr val="tx1"/>
                </a:solidFill>
              </a:rPr>
              <a:t>[60]</a:t>
            </a:r>
            <a:r>
              <a:rPr lang="zh-CN" altLang="en-US" sz="1200" dirty="0">
                <a:solidFill>
                  <a:schemeClr val="tx1"/>
                </a:solidFill>
              </a:rPr>
              <a:t>。</a:t>
            </a:r>
            <a:endParaRPr lang="en-US" altLang="zh-CN" sz="1200" dirty="0">
              <a:solidFill>
                <a:schemeClr val="tx1"/>
              </a:solidFill>
            </a:endParaRPr>
          </a:p>
          <a:p>
            <a:pPr algn="just">
              <a:lnSpc>
                <a:spcPct val="120000"/>
              </a:lnSpc>
            </a:pPr>
            <a:endParaRPr lang="en-US" altLang="zh-CN" sz="1200" dirty="0">
              <a:solidFill>
                <a:schemeClr val="tx1"/>
              </a:solidFill>
            </a:endParaRPr>
          </a:p>
          <a:p>
            <a:pPr algn="just">
              <a:lnSpc>
                <a:spcPct val="120000"/>
              </a:lnSpc>
            </a:pPr>
            <a:r>
              <a:rPr lang="en-US" altLang="zh-CN" sz="1200" dirty="0">
                <a:solidFill>
                  <a:schemeClr val="tx1"/>
                </a:solidFill>
              </a:rPr>
              <a:t>       </a:t>
            </a:r>
            <a:r>
              <a:rPr lang="zh-CN" altLang="zh-CN" sz="1200" dirty="0">
                <a:solidFill>
                  <a:schemeClr val="tx1"/>
                </a:solidFill>
              </a:rPr>
              <a:t>把包含规则触发机制、流程条件转移机制、规则处理、行为执行以及规则执行结果输出这一系列依靠规则引擎驱动实现的规则任务执行过程封装成一个</a:t>
            </a:r>
            <a:r>
              <a:rPr lang="zh-CN" altLang="zh-CN" sz="1200" dirty="0">
                <a:solidFill>
                  <a:schemeClr val="accent2"/>
                </a:solidFill>
              </a:rPr>
              <a:t>包含规则的柔性任务节点</a:t>
            </a:r>
            <a:r>
              <a:rPr lang="zh-CN" altLang="en-US" sz="1200" dirty="0">
                <a:solidFill>
                  <a:schemeClr val="tx1"/>
                </a:solidFill>
              </a:rPr>
              <a:t>。</a:t>
            </a:r>
            <a:endParaRPr lang="en-US" altLang="zh-CN" sz="1200" dirty="0">
              <a:solidFill>
                <a:schemeClr val="tx1"/>
              </a:solidFill>
            </a:endParaRPr>
          </a:p>
        </p:txBody>
      </p:sp>
      <p:sp>
        <p:nvSpPr>
          <p:cNvPr id="1048622" name="流程图: 过程 9"/>
          <p:cNvSpPr/>
          <p:nvPr/>
        </p:nvSpPr>
        <p:spPr>
          <a:xfrm>
            <a:off x="4631379" y="1216580"/>
            <a:ext cx="4334493" cy="2821030"/>
          </a:xfrm>
          <a:prstGeom prst="flowChartProcess">
            <a:avLst/>
          </a:pr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zh-CN" sz="1200" dirty="0">
                <a:solidFill>
                  <a:schemeClr val="accent2"/>
                </a:solidFill>
                <a:latin typeface="+mn-ea"/>
              </a:rPr>
              <a:t>微观角度</a:t>
            </a:r>
            <a:r>
              <a:rPr lang="en-US" altLang="zh-CN" sz="1200" dirty="0">
                <a:solidFill>
                  <a:schemeClr val="tx1"/>
                </a:solidFill>
                <a:latin typeface="+mn-ea"/>
              </a:rPr>
              <a:t>---</a:t>
            </a:r>
            <a:r>
              <a:rPr lang="zh-CN" altLang="zh-CN" sz="1200" dirty="0">
                <a:solidFill>
                  <a:schemeClr val="tx1"/>
                </a:solidFill>
                <a:latin typeface="+mn-ea"/>
              </a:rPr>
              <a:t>描述了柔性任务节点内部一系列依靠规则引擎驱动实现的规则任务的执行过程，是规则执行变化引起的虚拟流程路径，通过修改规则库中的规则便可引起相应流程执行路径的动态变化。</a:t>
            </a:r>
            <a:endParaRPr lang="en-US" altLang="zh-CN" sz="1200" dirty="0">
              <a:solidFill>
                <a:schemeClr val="tx1"/>
              </a:solidFill>
              <a:latin typeface="+mn-ea"/>
            </a:endParaRPr>
          </a:p>
          <a:p>
            <a:pPr algn="just">
              <a:lnSpc>
                <a:spcPct val="120000"/>
              </a:lnSpc>
            </a:pPr>
            <a:endParaRPr lang="en-US" altLang="zh-CN" sz="1200" dirty="0">
              <a:solidFill>
                <a:schemeClr val="tx1"/>
              </a:solidFill>
              <a:latin typeface="+mn-ea"/>
            </a:endParaRPr>
          </a:p>
          <a:p>
            <a:pPr algn="just">
              <a:lnSpc>
                <a:spcPct val="120000"/>
              </a:lnSpc>
            </a:pPr>
            <a:r>
              <a:rPr lang="zh-CN" altLang="zh-CN" sz="1200" dirty="0">
                <a:solidFill>
                  <a:schemeClr val="accent2"/>
                </a:solidFill>
                <a:latin typeface="+mn-ea"/>
              </a:rPr>
              <a:t>宏观角度</a:t>
            </a:r>
            <a:r>
              <a:rPr lang="en-US" altLang="zh-CN" sz="1200" dirty="0">
                <a:solidFill>
                  <a:schemeClr val="tx1"/>
                </a:solidFill>
                <a:latin typeface="+mn-ea"/>
              </a:rPr>
              <a:t>---</a:t>
            </a:r>
            <a:r>
              <a:rPr lang="zh-CN" altLang="zh-CN" sz="1200" dirty="0">
                <a:solidFill>
                  <a:schemeClr val="tx1"/>
                </a:solidFill>
                <a:latin typeface="+mn-ea"/>
              </a:rPr>
              <a:t>展示了此过程封装后的结果，是系统建模时用户看的见的实际流程路径和模型，只需进行输入、输出变量的设置，无需搭建内部流程执行模型。</a:t>
            </a:r>
            <a:endParaRPr lang="en-US" altLang="zh-CN" sz="1200" dirty="0">
              <a:solidFill>
                <a:schemeClr val="tx1"/>
              </a:solidFill>
              <a:latin typeface="+mn-ea"/>
            </a:endParaRPr>
          </a:p>
          <a:p>
            <a:pPr algn="just">
              <a:lnSpc>
                <a:spcPct val="120000"/>
              </a:lnSpc>
            </a:pPr>
            <a:endParaRPr lang="en-US" altLang="zh-CN" sz="1200" dirty="0">
              <a:solidFill>
                <a:schemeClr val="tx1"/>
              </a:solidFill>
              <a:latin typeface="+mn-ea"/>
            </a:endParaRPr>
          </a:p>
          <a:p>
            <a:pPr algn="just">
              <a:lnSpc>
                <a:spcPct val="120000"/>
              </a:lnSpc>
            </a:pPr>
            <a:r>
              <a:rPr lang="zh-CN" altLang="en-US" sz="1200" dirty="0">
                <a:solidFill>
                  <a:schemeClr val="accent2"/>
                </a:solidFill>
                <a:latin typeface="+mn-ea"/>
              </a:rPr>
              <a:t>优点：</a:t>
            </a:r>
            <a:r>
              <a:rPr lang="zh-CN" altLang="zh-CN" sz="1200" dirty="0">
                <a:solidFill>
                  <a:schemeClr val="tx1"/>
                </a:solidFill>
              </a:rPr>
              <a:t>避免了把所有涉及到规则的流程路径都加入到工作流模型中，使建模过程变得简化，同时适应了工作流业务规则动态变更的需求。</a:t>
            </a:r>
          </a:p>
        </p:txBody>
      </p:sp>
      <p:pic>
        <p:nvPicPr>
          <p:cNvPr id="2097158" name="图片 5"/>
          <p:cNvPicPr>
            <a:picLocks noChangeAspect="1"/>
          </p:cNvPicPr>
          <p:nvPr/>
        </p:nvPicPr>
        <p:blipFill>
          <a:blip r:embed="rId3"/>
          <a:stretch>
            <a:fillRect/>
          </a:stretch>
        </p:blipFill>
        <p:spPr>
          <a:xfrm>
            <a:off x="1116213" y="4287392"/>
            <a:ext cx="6335228" cy="17720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文本框 1"/>
          <p:cNvSpPr txBox="1">
            <a:spLocks noChangeArrowheads="1"/>
          </p:cNvSpPr>
          <p:nvPr/>
        </p:nvSpPr>
        <p:spPr bwMode="auto">
          <a:xfrm>
            <a:off x="-20060" y="368258"/>
            <a:ext cx="4205287" cy="306324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19900" b="1" dirty="0">
                <a:solidFill>
                  <a:srgbClr val="376092"/>
                </a:solidFill>
                <a:latin typeface="微软雅黑" panose="020B0503020204020204" pitchFamily="34" charset="-122"/>
                <a:ea typeface="微软雅黑" panose="020B0503020204020204" pitchFamily="34" charset="-122"/>
              </a:rPr>
              <a:t>04</a:t>
            </a:r>
          </a:p>
        </p:txBody>
      </p:sp>
      <p:grpSp>
        <p:nvGrpSpPr>
          <p:cNvPr id="89" name="组合 5"/>
          <p:cNvGrpSpPr/>
          <p:nvPr/>
        </p:nvGrpSpPr>
        <p:grpSpPr bwMode="auto">
          <a:xfrm>
            <a:off x="4023590" y="1892258"/>
            <a:ext cx="4662488" cy="107950"/>
            <a:chOff x="3649980" y="3375660"/>
            <a:chExt cx="4663440" cy="108000"/>
          </a:xfrm>
        </p:grpSpPr>
        <p:cxnSp>
          <p:nvCxnSpPr>
            <p:cNvPr id="3145732" name="直接连接符 3"/>
            <p:cNvCxnSpPr>
              <a:cxnSpLocks/>
            </p:cNvCxnSpPr>
            <p:nvPr/>
          </p:nvCxnSpPr>
          <p:spPr>
            <a:xfrm>
              <a:off x="3734135" y="3429660"/>
              <a:ext cx="449513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639" name="椭圆 4"/>
            <p:cNvSpPr/>
            <p:nvPr/>
          </p:nvSpPr>
          <p:spPr>
            <a:xfrm>
              <a:off x="3649980"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sp>
          <p:nvSpPr>
            <p:cNvPr id="1048640" name="椭圆 5"/>
            <p:cNvSpPr/>
            <p:nvPr/>
          </p:nvSpPr>
          <p:spPr>
            <a:xfrm>
              <a:off x="8205448"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grpSp>
      <p:sp useBgFill="1">
        <p:nvSpPr>
          <p:cNvPr id="1048641" name="文本框 16"/>
          <p:cNvSpPr txBox="1">
            <a:spLocks noChangeArrowheads="1"/>
          </p:cNvSpPr>
          <p:nvPr/>
        </p:nvSpPr>
        <p:spPr bwMode="auto">
          <a:xfrm>
            <a:off x="412246" y="1668420"/>
            <a:ext cx="3230563" cy="647700"/>
          </a:xfrm>
          <a:prstGeom prst="rect">
            <a:avLst/>
          </a:prstGeom>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3600" b="1" dirty="0">
                <a:solidFill>
                  <a:srgbClr val="376092"/>
                </a:solidFill>
                <a:latin typeface="Times New Roman" panose="02020603050405020304" pitchFamily="18" charset="0"/>
              </a:rPr>
              <a:t>PART FOUR</a:t>
            </a:r>
          </a:p>
        </p:txBody>
      </p:sp>
      <p:sp>
        <p:nvSpPr>
          <p:cNvPr id="1048642" name="文本框 17"/>
          <p:cNvSpPr txBox="1">
            <a:spLocks noChangeArrowheads="1"/>
          </p:cNvSpPr>
          <p:nvPr/>
        </p:nvSpPr>
        <p:spPr bwMode="auto">
          <a:xfrm>
            <a:off x="3508375" y="1416008"/>
            <a:ext cx="5557838" cy="522288"/>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zh-CN" altLang="en-US" sz="2800" b="1" dirty="0">
                <a:solidFill>
                  <a:srgbClr val="376092"/>
                </a:solidFill>
                <a:latin typeface="黑体" panose="02010609060101010101" pitchFamily="49" charset="-122"/>
                <a:ea typeface="黑体" panose="02010609060101010101" pitchFamily="49" charset="-122"/>
              </a:rPr>
              <a:t>水产养殖智能决策流程管理模型</a:t>
            </a:r>
          </a:p>
        </p:txBody>
      </p:sp>
      <p:sp>
        <p:nvSpPr>
          <p:cNvPr id="1048643" name="文本框 18"/>
          <p:cNvSpPr txBox="1">
            <a:spLocks noChangeArrowheads="1"/>
          </p:cNvSpPr>
          <p:nvPr/>
        </p:nvSpPr>
        <p:spPr bwMode="auto">
          <a:xfrm>
            <a:off x="3622027" y="2000208"/>
            <a:ext cx="5527963"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da-DK" sz="2000" dirty="0">
                <a:solidFill>
                  <a:srgbClr val="376092"/>
                </a:solidFill>
                <a:latin typeface="Viner Hand ITC" panose="03070502030502020203" pitchFamily="66" charset="0"/>
              </a:rPr>
              <a:t>Decision-making, P</a:t>
            </a:r>
            <a:r>
              <a:rPr lang="en-US" altLang="zh-CN" sz="2000" dirty="0">
                <a:solidFill>
                  <a:srgbClr val="376092"/>
                </a:solidFill>
                <a:latin typeface="Viner Hand ITC" panose="03070502030502020203" pitchFamily="66" charset="0"/>
              </a:rPr>
              <a:t>rocess management model</a:t>
            </a:r>
            <a:endParaRPr lang="en-US" altLang="da-DK" sz="2000" dirty="0">
              <a:solidFill>
                <a:srgbClr val="376092"/>
              </a:solidFill>
              <a:latin typeface="Viner Hand ITC" panose="03070502030502020203" pitchFamily="66" charset="0"/>
            </a:endParaRPr>
          </a:p>
        </p:txBody>
      </p:sp>
      <p:sp>
        <p:nvSpPr>
          <p:cNvPr id="1048644" name="任意多边形 9"/>
          <p:cNvSpPr/>
          <p:nvPr/>
        </p:nvSpPr>
        <p:spPr>
          <a:xfrm>
            <a:off x="287709" y="4385238"/>
            <a:ext cx="7557570" cy="580598"/>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cap="flat" cmpd="sng" algn="ctr">
            <a:solidFill>
              <a:sysClr val="windowText" lastClr="000000">
                <a:lumMod val="75000"/>
                <a:lumOff val="25000"/>
              </a:sysClr>
            </a:solidFill>
            <a:prstDash val="solid"/>
            <a:miter lim="800000"/>
          </a:ln>
          <a:effectLst/>
        </p:spPr>
        <p:txBody>
          <a:bodyPr rtlCol="0" anchor="ctr"/>
          <a:lstStyle/>
          <a:p>
            <a:pPr algn="ctr"/>
            <a:endParaRPr lang="zh-CN" altLang="en-US" kern="0">
              <a:solidFill>
                <a:prstClr val="white"/>
              </a:solidFill>
            </a:endParaRPr>
          </a:p>
        </p:txBody>
      </p:sp>
      <p:grpSp>
        <p:nvGrpSpPr>
          <p:cNvPr id="90" name="组合 10"/>
          <p:cNvGrpSpPr/>
          <p:nvPr/>
        </p:nvGrpSpPr>
        <p:grpSpPr>
          <a:xfrm>
            <a:off x="1249380" y="4139466"/>
            <a:ext cx="615743" cy="585108"/>
            <a:chOff x="2166261" y="3682901"/>
            <a:chExt cx="615743" cy="585108"/>
          </a:xfrm>
        </p:grpSpPr>
        <p:sp>
          <p:nvSpPr>
            <p:cNvPr id="1048645" name="椭圆 11"/>
            <p:cNvSpPr/>
            <p:nvPr/>
          </p:nvSpPr>
          <p:spPr>
            <a:xfrm>
              <a:off x="2166261" y="3682901"/>
              <a:ext cx="585108" cy="585108"/>
            </a:xfrm>
            <a:prstGeom prst="ellipse">
              <a:avLst/>
            </a:prstGeom>
            <a:solidFill>
              <a:srgbClr val="F7B63E"/>
            </a:solidFill>
            <a:ln w="25400" cap="flat" cmpd="sng" algn="ctr">
              <a:solidFill>
                <a:sysClr val="windowText" lastClr="000000">
                  <a:lumMod val="75000"/>
                  <a:lumOff val="25000"/>
                </a:sysClr>
              </a:solidFill>
              <a:prstDash val="solid"/>
              <a:miter lim="800000"/>
            </a:ln>
            <a:effectLst/>
          </p:spPr>
          <p:txBody>
            <a:bodyPr rtlCol="0" anchor="ctr"/>
            <a:lstStyle/>
            <a:p>
              <a:pPr algn="ctr"/>
              <a:endParaRPr lang="zh-CN" altLang="en-US" kern="0">
                <a:solidFill>
                  <a:prstClr val="white"/>
                </a:solidFill>
              </a:endParaRPr>
            </a:p>
          </p:txBody>
        </p:sp>
        <p:sp>
          <p:nvSpPr>
            <p:cNvPr id="1048646" name="文本框 12"/>
            <p:cNvSpPr txBox="1"/>
            <p:nvPr/>
          </p:nvSpPr>
          <p:spPr>
            <a:xfrm>
              <a:off x="2189986" y="3768247"/>
              <a:ext cx="592018" cy="400110"/>
            </a:xfrm>
            <a:prstGeom prst="rect">
              <a:avLst/>
            </a:prstGeom>
            <a:noFill/>
          </p:spPr>
          <p:txBody>
            <a:bodyPr wrap="square" rtlCol="0">
              <a:spAutoFit/>
            </a:bodyPr>
            <a:lstStyle/>
            <a:p>
              <a:r>
                <a:rPr lang="en-US" altLang="zh-CN" sz="2000" kern="0" dirty="0">
                  <a:solidFill>
                    <a:srgbClr val="2E2E2E"/>
                  </a:solidFill>
                  <a:latin typeface="Arial Black" panose="020B0A04020102020204" pitchFamily="34" charset="0"/>
                  <a:ea typeface="迷你简卡通" pitchFamily="65" charset="-122"/>
                  <a:cs typeface="Aharoni" panose="02010803020104030203" pitchFamily="2" charset="-79"/>
                </a:rPr>
                <a:t>01</a:t>
              </a:r>
              <a:endParaRPr lang="zh-CN" altLang="en-US" sz="2000" kern="0" dirty="0">
                <a:solidFill>
                  <a:srgbClr val="2E2E2E"/>
                </a:solidFill>
                <a:latin typeface="Arial Black" panose="020B0A04020102020204" pitchFamily="34" charset="0"/>
                <a:ea typeface="迷你简卡通" pitchFamily="65" charset="-122"/>
                <a:cs typeface="Aharoni" panose="02010803020104030203" pitchFamily="2" charset="-79"/>
              </a:endParaRPr>
            </a:p>
          </p:txBody>
        </p:sp>
      </p:grpSp>
      <p:grpSp>
        <p:nvGrpSpPr>
          <p:cNvPr id="91" name="组合 13"/>
          <p:cNvGrpSpPr/>
          <p:nvPr/>
        </p:nvGrpSpPr>
        <p:grpSpPr>
          <a:xfrm>
            <a:off x="2496963" y="4643359"/>
            <a:ext cx="626185" cy="585108"/>
            <a:chOff x="3791861" y="4141646"/>
            <a:chExt cx="626185" cy="585108"/>
          </a:xfrm>
        </p:grpSpPr>
        <p:sp>
          <p:nvSpPr>
            <p:cNvPr id="1048647" name="椭圆 14"/>
            <p:cNvSpPr/>
            <p:nvPr/>
          </p:nvSpPr>
          <p:spPr>
            <a:xfrm>
              <a:off x="3791861" y="4141646"/>
              <a:ext cx="585108" cy="585108"/>
            </a:xfrm>
            <a:prstGeom prst="ellipse">
              <a:avLst/>
            </a:prstGeom>
            <a:solidFill>
              <a:srgbClr val="FF3E3E"/>
            </a:solidFill>
            <a:ln w="25400" cap="flat" cmpd="sng" algn="ctr">
              <a:solidFill>
                <a:sysClr val="windowText" lastClr="000000">
                  <a:lumMod val="75000"/>
                  <a:lumOff val="25000"/>
                </a:sysClr>
              </a:solidFill>
              <a:prstDash val="solid"/>
              <a:miter lim="800000"/>
            </a:ln>
            <a:effectLst/>
          </p:spPr>
          <p:txBody>
            <a:bodyPr rtlCol="0" anchor="ctr"/>
            <a:lstStyle/>
            <a:p>
              <a:pPr algn="ctr"/>
              <a:endParaRPr lang="zh-CN" altLang="en-US" kern="0">
                <a:solidFill>
                  <a:prstClr val="white"/>
                </a:solidFill>
              </a:endParaRPr>
            </a:p>
          </p:txBody>
        </p:sp>
        <p:sp>
          <p:nvSpPr>
            <p:cNvPr id="1048648" name="文本框 15"/>
            <p:cNvSpPr txBox="1"/>
            <p:nvPr/>
          </p:nvSpPr>
          <p:spPr>
            <a:xfrm>
              <a:off x="3826028" y="4236568"/>
              <a:ext cx="592018" cy="400110"/>
            </a:xfrm>
            <a:prstGeom prst="rect">
              <a:avLst/>
            </a:prstGeom>
            <a:noFill/>
          </p:spPr>
          <p:txBody>
            <a:bodyPr wrap="square" rtlCol="0">
              <a:spAutoFit/>
            </a:bodyPr>
            <a:lstStyle/>
            <a:p>
              <a:r>
                <a:rPr lang="en-US" altLang="zh-CN" sz="2000" kern="0" dirty="0">
                  <a:solidFill>
                    <a:srgbClr val="2E2E2E"/>
                  </a:solidFill>
                  <a:latin typeface="Arial Black" panose="020B0A04020102020204" pitchFamily="34" charset="0"/>
                  <a:ea typeface="迷你简卡通" pitchFamily="65" charset="-122"/>
                  <a:cs typeface="Aharoni" panose="02010803020104030203" pitchFamily="2" charset="-79"/>
                </a:rPr>
                <a:t>02</a:t>
              </a:r>
              <a:endParaRPr lang="zh-CN" altLang="en-US" sz="2000" kern="0" dirty="0">
                <a:solidFill>
                  <a:srgbClr val="2E2E2E"/>
                </a:solidFill>
                <a:latin typeface="Arial Black" panose="020B0A04020102020204" pitchFamily="34" charset="0"/>
                <a:ea typeface="迷你简卡通" pitchFamily="65" charset="-122"/>
                <a:cs typeface="Aharoni" panose="02010803020104030203" pitchFamily="2" charset="-79"/>
              </a:endParaRPr>
            </a:p>
          </p:txBody>
        </p:sp>
      </p:grpSp>
      <p:grpSp>
        <p:nvGrpSpPr>
          <p:cNvPr id="92" name="组合 16"/>
          <p:cNvGrpSpPr/>
          <p:nvPr/>
        </p:nvGrpSpPr>
        <p:grpSpPr>
          <a:xfrm>
            <a:off x="3977977" y="4039814"/>
            <a:ext cx="622653" cy="585108"/>
            <a:chOff x="5437285" y="3569562"/>
            <a:chExt cx="622653" cy="585108"/>
          </a:xfrm>
        </p:grpSpPr>
        <p:sp>
          <p:nvSpPr>
            <p:cNvPr id="1048649" name="椭圆 17"/>
            <p:cNvSpPr/>
            <p:nvPr/>
          </p:nvSpPr>
          <p:spPr>
            <a:xfrm>
              <a:off x="5437285" y="3569562"/>
              <a:ext cx="585108" cy="585108"/>
            </a:xfrm>
            <a:prstGeom prst="ellipse">
              <a:avLst/>
            </a:prstGeom>
            <a:solidFill>
              <a:srgbClr val="76AADB"/>
            </a:solidFill>
            <a:ln w="25400" cap="flat" cmpd="sng" algn="ctr">
              <a:solidFill>
                <a:sysClr val="windowText" lastClr="000000">
                  <a:lumMod val="75000"/>
                  <a:lumOff val="25000"/>
                </a:sysClr>
              </a:solidFill>
              <a:prstDash val="solid"/>
              <a:miter lim="800000"/>
            </a:ln>
            <a:effectLst/>
          </p:spPr>
          <p:txBody>
            <a:bodyPr rtlCol="0" anchor="ctr"/>
            <a:lstStyle/>
            <a:p>
              <a:pPr algn="ctr"/>
              <a:endParaRPr lang="zh-CN" altLang="en-US" kern="0">
                <a:solidFill>
                  <a:prstClr val="white"/>
                </a:solidFill>
              </a:endParaRPr>
            </a:p>
          </p:txBody>
        </p:sp>
        <p:sp>
          <p:nvSpPr>
            <p:cNvPr id="1048650" name="文本框 18"/>
            <p:cNvSpPr txBox="1"/>
            <p:nvPr/>
          </p:nvSpPr>
          <p:spPr>
            <a:xfrm>
              <a:off x="5467920" y="3682901"/>
              <a:ext cx="592018" cy="400110"/>
            </a:xfrm>
            <a:prstGeom prst="rect">
              <a:avLst/>
            </a:prstGeom>
            <a:noFill/>
          </p:spPr>
          <p:txBody>
            <a:bodyPr wrap="square" rtlCol="0">
              <a:spAutoFit/>
            </a:bodyPr>
            <a:lstStyle/>
            <a:p>
              <a:r>
                <a:rPr lang="en-US" altLang="zh-CN" sz="2000" kern="0" dirty="0">
                  <a:solidFill>
                    <a:srgbClr val="2E2E2E"/>
                  </a:solidFill>
                  <a:latin typeface="Arial Black" panose="020B0A04020102020204" pitchFamily="34" charset="0"/>
                  <a:ea typeface="迷你简卡通" pitchFamily="65" charset="-122"/>
                  <a:cs typeface="Aharoni" panose="02010803020104030203" pitchFamily="2" charset="-79"/>
                </a:rPr>
                <a:t>03</a:t>
              </a:r>
              <a:endParaRPr lang="zh-CN" altLang="en-US" sz="2000" kern="0" dirty="0">
                <a:solidFill>
                  <a:srgbClr val="2E2E2E"/>
                </a:solidFill>
                <a:latin typeface="Arial Black" panose="020B0A04020102020204" pitchFamily="34" charset="0"/>
                <a:ea typeface="迷你简卡通" pitchFamily="65" charset="-122"/>
                <a:cs typeface="Aharoni" panose="02010803020104030203" pitchFamily="2" charset="-79"/>
              </a:endParaRPr>
            </a:p>
          </p:txBody>
        </p:sp>
      </p:grpSp>
      <p:grpSp>
        <p:nvGrpSpPr>
          <p:cNvPr id="93" name="组合 19"/>
          <p:cNvGrpSpPr/>
          <p:nvPr/>
        </p:nvGrpSpPr>
        <p:grpSpPr>
          <a:xfrm>
            <a:off x="5599276" y="4687186"/>
            <a:ext cx="633095" cy="585108"/>
            <a:chOff x="7227985" y="4192442"/>
            <a:chExt cx="633095" cy="585108"/>
          </a:xfrm>
        </p:grpSpPr>
        <p:sp>
          <p:nvSpPr>
            <p:cNvPr id="1048651" name="椭圆 20"/>
            <p:cNvSpPr/>
            <p:nvPr/>
          </p:nvSpPr>
          <p:spPr>
            <a:xfrm>
              <a:off x="7227985" y="4192442"/>
              <a:ext cx="585108" cy="585108"/>
            </a:xfrm>
            <a:prstGeom prst="ellipse">
              <a:avLst/>
            </a:prstGeom>
            <a:solidFill>
              <a:srgbClr val="70AD47"/>
            </a:solidFill>
            <a:ln w="25400" cap="flat" cmpd="sng" algn="ctr">
              <a:solidFill>
                <a:sysClr val="windowText" lastClr="000000">
                  <a:lumMod val="75000"/>
                  <a:lumOff val="25000"/>
                </a:sysClr>
              </a:solidFill>
              <a:prstDash val="solid"/>
              <a:miter lim="800000"/>
            </a:ln>
            <a:effectLst/>
          </p:spPr>
          <p:txBody>
            <a:bodyPr rtlCol="0" anchor="ctr"/>
            <a:lstStyle/>
            <a:p>
              <a:pPr algn="ctr"/>
              <a:endParaRPr lang="zh-CN" altLang="en-US" kern="0">
                <a:solidFill>
                  <a:prstClr val="white"/>
                </a:solidFill>
              </a:endParaRPr>
            </a:p>
          </p:txBody>
        </p:sp>
        <p:sp>
          <p:nvSpPr>
            <p:cNvPr id="1048652" name="文本框 21"/>
            <p:cNvSpPr txBox="1"/>
            <p:nvPr/>
          </p:nvSpPr>
          <p:spPr>
            <a:xfrm>
              <a:off x="7269062" y="4291779"/>
              <a:ext cx="592018" cy="400110"/>
            </a:xfrm>
            <a:prstGeom prst="rect">
              <a:avLst/>
            </a:prstGeom>
            <a:noFill/>
          </p:spPr>
          <p:txBody>
            <a:bodyPr wrap="square" rtlCol="0">
              <a:spAutoFit/>
            </a:bodyPr>
            <a:lstStyle/>
            <a:p>
              <a:r>
                <a:rPr lang="en-US" altLang="zh-CN" sz="2000" kern="0" dirty="0">
                  <a:solidFill>
                    <a:srgbClr val="2E2E2E"/>
                  </a:solidFill>
                  <a:latin typeface="Arial Black" panose="020B0A04020102020204" pitchFamily="34" charset="0"/>
                  <a:ea typeface="迷你简卡通" pitchFamily="65" charset="-122"/>
                  <a:cs typeface="Aharoni" panose="02010803020104030203" pitchFamily="2" charset="-79"/>
                </a:rPr>
                <a:t>04</a:t>
              </a:r>
              <a:endParaRPr lang="zh-CN" altLang="en-US" sz="2000" kern="0" dirty="0">
                <a:solidFill>
                  <a:srgbClr val="2E2E2E"/>
                </a:solidFill>
                <a:latin typeface="Arial Black" panose="020B0A04020102020204" pitchFamily="34" charset="0"/>
                <a:ea typeface="迷你简卡通" pitchFamily="65" charset="-122"/>
                <a:cs typeface="Aharoni" panose="02010803020104030203" pitchFamily="2" charset="-79"/>
              </a:endParaRPr>
            </a:p>
          </p:txBody>
        </p:sp>
      </p:grpSp>
      <p:sp>
        <p:nvSpPr>
          <p:cNvPr id="1048653" name="矩形 22"/>
          <p:cNvSpPr>
            <a:spLocks noChangeArrowheads="1"/>
          </p:cNvSpPr>
          <p:nvPr/>
        </p:nvSpPr>
        <p:spPr bwMode="auto">
          <a:xfrm>
            <a:off x="811525" y="3630732"/>
            <a:ext cx="1650581" cy="523212"/>
          </a:xfrm>
          <a:prstGeom prst="rect">
            <a:avLst/>
          </a:prstGeom>
          <a:noFill/>
          <a:ln>
            <a:noFill/>
          </a:ln>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kern="0" dirty="0" smtClean="0">
                <a:solidFill>
                  <a:prstClr val="black"/>
                </a:solidFill>
              </a:rPr>
              <a:t>4.1 </a:t>
            </a:r>
            <a:r>
              <a:rPr lang="zh-CN" altLang="zh-CN" sz="1400" kern="0" dirty="0" smtClean="0">
                <a:solidFill>
                  <a:prstClr val="black"/>
                </a:solidFill>
              </a:rPr>
              <a:t>南美</a:t>
            </a:r>
            <a:r>
              <a:rPr lang="zh-CN" altLang="zh-CN" sz="1400" kern="0" dirty="0">
                <a:solidFill>
                  <a:prstClr val="black"/>
                </a:solidFill>
              </a:rPr>
              <a:t>白对虾养殖</a:t>
            </a:r>
            <a:r>
              <a:rPr lang="zh-CN" altLang="en-US" sz="1400" kern="0" dirty="0">
                <a:solidFill>
                  <a:prstClr val="black"/>
                </a:solidFill>
              </a:rPr>
              <a:t>业务</a:t>
            </a:r>
            <a:r>
              <a:rPr lang="zh-CN" altLang="zh-CN" sz="1400" kern="0" dirty="0">
                <a:solidFill>
                  <a:prstClr val="black"/>
                </a:solidFill>
              </a:rPr>
              <a:t>流程</a:t>
            </a:r>
            <a:r>
              <a:rPr lang="zh-CN" altLang="en-US" sz="1400" kern="0" dirty="0">
                <a:solidFill>
                  <a:prstClr val="black"/>
                </a:solidFill>
              </a:rPr>
              <a:t>分析</a:t>
            </a:r>
            <a:endParaRPr lang="en-US" altLang="zh-CN" sz="1000" kern="0" dirty="0">
              <a:solidFill>
                <a:prstClr val="black">
                  <a:lumMod val="85000"/>
                  <a:lumOff val="15000"/>
                </a:prstClr>
              </a:solidFill>
            </a:endParaRPr>
          </a:p>
        </p:txBody>
      </p:sp>
      <p:sp>
        <p:nvSpPr>
          <p:cNvPr id="1048654" name="矩形 23"/>
          <p:cNvSpPr>
            <a:spLocks noChangeArrowheads="1"/>
          </p:cNvSpPr>
          <p:nvPr/>
        </p:nvSpPr>
        <p:spPr bwMode="auto">
          <a:xfrm>
            <a:off x="1990135" y="5239198"/>
            <a:ext cx="1674007" cy="523212"/>
          </a:xfrm>
          <a:prstGeom prst="rect">
            <a:avLst/>
          </a:prstGeom>
          <a:noFill/>
          <a:ln>
            <a:noFill/>
          </a:ln>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kern="0" dirty="0" smtClean="0">
                <a:solidFill>
                  <a:prstClr val="black"/>
                </a:solidFill>
              </a:rPr>
              <a:t>4.2 </a:t>
            </a:r>
            <a:r>
              <a:rPr lang="zh-CN" altLang="en-US" sz="1400" kern="0" dirty="0" smtClean="0">
                <a:solidFill>
                  <a:prstClr val="black"/>
                </a:solidFill>
              </a:rPr>
              <a:t>南美</a:t>
            </a:r>
            <a:r>
              <a:rPr lang="zh-CN" altLang="en-US" sz="1400" kern="0" dirty="0">
                <a:solidFill>
                  <a:prstClr val="black"/>
                </a:solidFill>
              </a:rPr>
              <a:t>白对虾养殖工作流模型设计</a:t>
            </a:r>
            <a:endParaRPr lang="en-US" altLang="zh-CN" sz="1000" kern="0" dirty="0">
              <a:solidFill>
                <a:prstClr val="black"/>
              </a:solidFill>
            </a:endParaRPr>
          </a:p>
        </p:txBody>
      </p:sp>
      <p:sp>
        <p:nvSpPr>
          <p:cNvPr id="1048655" name="矩形 24"/>
          <p:cNvSpPr>
            <a:spLocks noChangeArrowheads="1"/>
          </p:cNvSpPr>
          <p:nvPr/>
        </p:nvSpPr>
        <p:spPr bwMode="auto">
          <a:xfrm>
            <a:off x="3518533" y="3521112"/>
            <a:ext cx="1562535" cy="523212"/>
          </a:xfrm>
          <a:prstGeom prst="rect">
            <a:avLst/>
          </a:prstGeom>
          <a:noFill/>
          <a:ln>
            <a:noFill/>
          </a:ln>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kern="0" dirty="0" smtClean="0">
                <a:solidFill>
                  <a:prstClr val="black"/>
                </a:solidFill>
              </a:rPr>
              <a:t>4.3 </a:t>
            </a:r>
            <a:r>
              <a:rPr lang="zh-CN" altLang="en-US" sz="1400" kern="0" dirty="0" smtClean="0">
                <a:solidFill>
                  <a:prstClr val="black"/>
                </a:solidFill>
              </a:rPr>
              <a:t>南美</a:t>
            </a:r>
            <a:r>
              <a:rPr lang="zh-CN" altLang="en-US" sz="1400" kern="0" dirty="0">
                <a:solidFill>
                  <a:prstClr val="black"/>
                </a:solidFill>
              </a:rPr>
              <a:t>白对虾养殖业务规则制定</a:t>
            </a:r>
            <a:endParaRPr lang="en-US" altLang="zh-CN" sz="1000" kern="0" dirty="0">
              <a:solidFill>
                <a:prstClr val="black"/>
              </a:solidFill>
            </a:endParaRPr>
          </a:p>
        </p:txBody>
      </p:sp>
      <p:sp>
        <p:nvSpPr>
          <p:cNvPr id="1048656" name="矩形 25"/>
          <p:cNvSpPr>
            <a:spLocks noChangeArrowheads="1"/>
          </p:cNvSpPr>
          <p:nvPr/>
        </p:nvSpPr>
        <p:spPr bwMode="auto">
          <a:xfrm>
            <a:off x="5034649" y="5298310"/>
            <a:ext cx="1803425" cy="523212"/>
          </a:xfrm>
          <a:prstGeom prst="rect">
            <a:avLst/>
          </a:prstGeom>
          <a:noFill/>
          <a:ln>
            <a:noFill/>
          </a:ln>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kern="0" dirty="0" smtClean="0">
                <a:solidFill>
                  <a:prstClr val="black"/>
                </a:solidFill>
              </a:rPr>
              <a:t>4.4 </a:t>
            </a:r>
            <a:r>
              <a:rPr lang="zh-CN" altLang="en-US" sz="1400" kern="0" dirty="0" smtClean="0">
                <a:solidFill>
                  <a:prstClr val="black"/>
                </a:solidFill>
              </a:rPr>
              <a:t>水产养殖</a:t>
            </a:r>
            <a:r>
              <a:rPr lang="zh-CN" altLang="en-US" sz="1400" kern="0" dirty="0">
                <a:solidFill>
                  <a:prstClr val="black"/>
                </a:solidFill>
              </a:rPr>
              <a:t>智能决策流程管理模型测试</a:t>
            </a:r>
            <a:endParaRPr lang="en-US" altLang="zh-CN" sz="1000" kern="0" dirty="0">
              <a:solidFill>
                <a:prstClr val="black"/>
              </a:solidFill>
            </a:endParaRPr>
          </a:p>
        </p:txBody>
      </p:sp>
      <p:grpSp>
        <p:nvGrpSpPr>
          <p:cNvPr id="94" name="组合 26"/>
          <p:cNvGrpSpPr/>
          <p:nvPr/>
        </p:nvGrpSpPr>
        <p:grpSpPr>
          <a:xfrm>
            <a:off x="7714372" y="3238458"/>
            <a:ext cx="1140764" cy="2523952"/>
            <a:chOff x="9642699" y="2756898"/>
            <a:chExt cx="1140764" cy="2523952"/>
          </a:xfrm>
        </p:grpSpPr>
        <p:grpSp>
          <p:nvGrpSpPr>
            <p:cNvPr id="95" name="组合 27"/>
            <p:cNvGrpSpPr/>
            <p:nvPr/>
          </p:nvGrpSpPr>
          <p:grpSpPr>
            <a:xfrm flipH="1">
              <a:off x="9642699" y="2756898"/>
              <a:ext cx="1140764" cy="2174633"/>
              <a:chOff x="7313614" y="5424488"/>
              <a:chExt cx="363538" cy="641350"/>
            </a:xfrm>
            <a:solidFill>
              <a:sysClr val="windowText" lastClr="000000">
                <a:lumMod val="75000"/>
                <a:lumOff val="25000"/>
              </a:sysClr>
            </a:solidFill>
          </p:grpSpPr>
          <p:sp>
            <p:nvSpPr>
              <p:cNvPr id="1048657" name="Freeform 1842"/>
              <p:cNvSpPr>
                <a:spLocks noEditPoints="1"/>
              </p:cNvSpPr>
              <p:nvPr/>
            </p:nvSpPr>
            <p:spPr bwMode="auto">
              <a:xfrm>
                <a:off x="7394577" y="5473701"/>
                <a:ext cx="217488" cy="21748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58" name="Freeform 1843"/>
              <p:cNvSpPr>
                <a:spLocks noEditPoints="1"/>
              </p:cNvSpPr>
              <p:nvPr/>
            </p:nvSpPr>
            <p:spPr bwMode="auto">
              <a:xfrm>
                <a:off x="7391402" y="5470526"/>
                <a:ext cx="225425" cy="223838"/>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59" name="Freeform 1844"/>
              <p:cNvSpPr/>
              <p:nvPr/>
            </p:nvSpPr>
            <p:spPr bwMode="auto">
              <a:xfrm>
                <a:off x="7377114" y="5583238"/>
                <a:ext cx="22225" cy="19050"/>
              </a:xfrm>
              <a:custGeom>
                <a:avLst/>
                <a:gdLst>
                  <a:gd name="T0" fmla="*/ 0 w 14"/>
                  <a:gd name="T1" fmla="*/ 8 h 12"/>
                  <a:gd name="T2" fmla="*/ 12 w 14"/>
                  <a:gd name="T3" fmla="*/ 0 h 12"/>
                  <a:gd name="T4" fmla="*/ 14 w 14"/>
                  <a:gd name="T5" fmla="*/ 4 h 12"/>
                  <a:gd name="T6" fmla="*/ 2 w 14"/>
                  <a:gd name="T7" fmla="*/ 12 h 12"/>
                  <a:gd name="T8" fmla="*/ 0 w 14"/>
                  <a:gd name="T9" fmla="*/ 8 h 12"/>
                  <a:gd name="T10" fmla="*/ 0 w 14"/>
                  <a:gd name="T11" fmla="*/ 8 h 12"/>
                </a:gdLst>
                <a:ahLst/>
                <a:cxnLst>
                  <a:cxn ang="0">
                    <a:pos x="T0" y="T1"/>
                  </a:cxn>
                  <a:cxn ang="0">
                    <a:pos x="T2" y="T3"/>
                  </a:cxn>
                  <a:cxn ang="0">
                    <a:pos x="T4" y="T5"/>
                  </a:cxn>
                  <a:cxn ang="0">
                    <a:pos x="T6" y="T7"/>
                  </a:cxn>
                  <a:cxn ang="0">
                    <a:pos x="T8" y="T9"/>
                  </a:cxn>
                  <a:cxn ang="0">
                    <a:pos x="T10" y="T11"/>
                  </a:cxn>
                </a:cxnLst>
                <a:rect l="0" t="0" r="r" b="b"/>
                <a:pathLst>
                  <a:path w="14" h="12">
                    <a:moveTo>
                      <a:pt x="0" y="8"/>
                    </a:moveTo>
                    <a:lnTo>
                      <a:pt x="12" y="0"/>
                    </a:lnTo>
                    <a:lnTo>
                      <a:pt x="14" y="4"/>
                    </a:lnTo>
                    <a:lnTo>
                      <a:pt x="2" y="12"/>
                    </a:lnTo>
                    <a:lnTo>
                      <a:pt x="0" y="8"/>
                    </a:lnTo>
                    <a:lnTo>
                      <a:pt x="0" y="8"/>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0" name="Freeform 1845"/>
              <p:cNvSpPr/>
              <p:nvPr/>
            </p:nvSpPr>
            <p:spPr bwMode="auto">
              <a:xfrm>
                <a:off x="7372352" y="5580063"/>
                <a:ext cx="33338" cy="25400"/>
              </a:xfrm>
              <a:custGeom>
                <a:avLst/>
                <a:gdLst>
                  <a:gd name="T0" fmla="*/ 1 w 21"/>
                  <a:gd name="T1" fmla="*/ 11 h 16"/>
                  <a:gd name="T2" fmla="*/ 3 w 21"/>
                  <a:gd name="T3" fmla="*/ 10 h 16"/>
                  <a:gd name="T4" fmla="*/ 4 w 21"/>
                  <a:gd name="T5" fmla="*/ 12 h 16"/>
                  <a:gd name="T6" fmla="*/ 3 w 21"/>
                  <a:gd name="T7" fmla="*/ 10 h 16"/>
                  <a:gd name="T8" fmla="*/ 1 w 21"/>
                  <a:gd name="T9" fmla="*/ 11 h 16"/>
                  <a:gd name="T10" fmla="*/ 0 w 21"/>
                  <a:gd name="T11" fmla="*/ 9 h 16"/>
                  <a:gd name="T12" fmla="*/ 16 w 21"/>
                  <a:gd name="T13" fmla="*/ 0 h 16"/>
                  <a:gd name="T14" fmla="*/ 21 w 21"/>
                  <a:gd name="T15" fmla="*/ 8 h 16"/>
                  <a:gd name="T16" fmla="*/ 4 w 21"/>
                  <a:gd name="T17" fmla="*/ 16 h 16"/>
                  <a:gd name="T18" fmla="*/ 1 w 21"/>
                  <a:gd name="T19" fmla="*/ 11 h 16"/>
                  <a:gd name="T20" fmla="*/ 1 w 21"/>
                  <a:gd name="T2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 y="11"/>
                    </a:moveTo>
                    <a:lnTo>
                      <a:pt x="3" y="10"/>
                    </a:lnTo>
                    <a:lnTo>
                      <a:pt x="4" y="12"/>
                    </a:lnTo>
                    <a:lnTo>
                      <a:pt x="3" y="10"/>
                    </a:lnTo>
                    <a:lnTo>
                      <a:pt x="1" y="11"/>
                    </a:lnTo>
                    <a:lnTo>
                      <a:pt x="0" y="9"/>
                    </a:lnTo>
                    <a:lnTo>
                      <a:pt x="16" y="0"/>
                    </a:lnTo>
                    <a:lnTo>
                      <a:pt x="21" y="8"/>
                    </a:lnTo>
                    <a:lnTo>
                      <a:pt x="4" y="16"/>
                    </a:lnTo>
                    <a:lnTo>
                      <a:pt x="1" y="11"/>
                    </a:lnTo>
                    <a:lnTo>
                      <a:pt x="1" y="11"/>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1" name="Freeform 1846"/>
              <p:cNvSpPr/>
              <p:nvPr/>
            </p:nvSpPr>
            <p:spPr bwMode="auto">
              <a:xfrm>
                <a:off x="7413627" y="5589588"/>
                <a:ext cx="84138" cy="5873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2" name="Freeform 1847"/>
              <p:cNvSpPr>
                <a:spLocks noEditPoints="1"/>
              </p:cNvSpPr>
              <p:nvPr/>
            </p:nvSpPr>
            <p:spPr bwMode="auto">
              <a:xfrm>
                <a:off x="7410452" y="5586413"/>
                <a:ext cx="92075" cy="650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3" name="Freeform 1848"/>
              <p:cNvSpPr/>
              <p:nvPr/>
            </p:nvSpPr>
            <p:spPr bwMode="auto">
              <a:xfrm>
                <a:off x="7483477" y="5580063"/>
                <a:ext cx="17463" cy="15875"/>
              </a:xfrm>
              <a:custGeom>
                <a:avLst/>
                <a:gdLst>
                  <a:gd name="T0" fmla="*/ 0 w 11"/>
                  <a:gd name="T1" fmla="*/ 3 h 10"/>
                  <a:gd name="T2" fmla="*/ 3 w 11"/>
                  <a:gd name="T3" fmla="*/ 0 h 10"/>
                  <a:gd name="T4" fmla="*/ 11 w 11"/>
                  <a:gd name="T5" fmla="*/ 6 h 10"/>
                  <a:gd name="T6" fmla="*/ 8 w 11"/>
                  <a:gd name="T7" fmla="*/ 10 h 10"/>
                  <a:gd name="T8" fmla="*/ 0 w 11"/>
                  <a:gd name="T9" fmla="*/ 3 h 10"/>
                  <a:gd name="T10" fmla="*/ 0 w 11"/>
                  <a:gd name="T11" fmla="*/ 3 h 10"/>
                </a:gdLst>
                <a:ahLst/>
                <a:cxnLst>
                  <a:cxn ang="0">
                    <a:pos x="T0" y="T1"/>
                  </a:cxn>
                  <a:cxn ang="0">
                    <a:pos x="T2" y="T3"/>
                  </a:cxn>
                  <a:cxn ang="0">
                    <a:pos x="T4" y="T5"/>
                  </a:cxn>
                  <a:cxn ang="0">
                    <a:pos x="T6" y="T7"/>
                  </a:cxn>
                  <a:cxn ang="0">
                    <a:pos x="T8" y="T9"/>
                  </a:cxn>
                  <a:cxn ang="0">
                    <a:pos x="T10" y="T11"/>
                  </a:cxn>
                </a:cxnLst>
                <a:rect l="0" t="0" r="r" b="b"/>
                <a:pathLst>
                  <a:path w="11" h="10">
                    <a:moveTo>
                      <a:pt x="0" y="3"/>
                    </a:moveTo>
                    <a:lnTo>
                      <a:pt x="3" y="0"/>
                    </a:lnTo>
                    <a:lnTo>
                      <a:pt x="11" y="6"/>
                    </a:lnTo>
                    <a:lnTo>
                      <a:pt x="8" y="10"/>
                    </a:lnTo>
                    <a:lnTo>
                      <a:pt x="0" y="3"/>
                    </a:lnTo>
                    <a:lnTo>
                      <a:pt x="0" y="3"/>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4" name="Freeform 1849"/>
              <p:cNvSpPr>
                <a:spLocks noEditPoints="1"/>
              </p:cNvSpPr>
              <p:nvPr/>
            </p:nvSpPr>
            <p:spPr bwMode="auto">
              <a:xfrm>
                <a:off x="7478714" y="5575301"/>
                <a:ext cx="26988" cy="25400"/>
              </a:xfrm>
              <a:custGeom>
                <a:avLst/>
                <a:gdLst>
                  <a:gd name="T0" fmla="*/ 2 w 17"/>
                  <a:gd name="T1" fmla="*/ 7 h 16"/>
                  <a:gd name="T2" fmla="*/ 3 w 17"/>
                  <a:gd name="T3" fmla="*/ 6 h 16"/>
                  <a:gd name="T4" fmla="*/ 5 w 17"/>
                  <a:gd name="T5" fmla="*/ 7 h 16"/>
                  <a:gd name="T6" fmla="*/ 3 w 17"/>
                  <a:gd name="T7" fmla="*/ 6 h 16"/>
                  <a:gd name="T8" fmla="*/ 2 w 17"/>
                  <a:gd name="T9" fmla="*/ 7 h 16"/>
                  <a:gd name="T10" fmla="*/ 0 w 17"/>
                  <a:gd name="T11" fmla="*/ 6 h 16"/>
                  <a:gd name="T12" fmla="*/ 6 w 17"/>
                  <a:gd name="T13" fmla="*/ 0 h 16"/>
                  <a:gd name="T14" fmla="*/ 17 w 17"/>
                  <a:gd name="T15" fmla="*/ 9 h 16"/>
                  <a:gd name="T16" fmla="*/ 11 w 17"/>
                  <a:gd name="T17" fmla="*/ 16 h 16"/>
                  <a:gd name="T18" fmla="*/ 2 w 17"/>
                  <a:gd name="T19" fmla="*/ 7 h 16"/>
                  <a:gd name="T20" fmla="*/ 2 w 17"/>
                  <a:gd name="T21" fmla="*/ 7 h 16"/>
                  <a:gd name="T22" fmla="*/ 11 w 17"/>
                  <a:gd name="T23" fmla="*/ 11 h 16"/>
                  <a:gd name="T24" fmla="*/ 11 w 17"/>
                  <a:gd name="T25" fmla="*/ 11 h 16"/>
                  <a:gd name="T26" fmla="*/ 8 w 17"/>
                  <a:gd name="T27" fmla="*/ 6 h 16"/>
                  <a:gd name="T28" fmla="*/ 11 w 17"/>
                  <a:gd name="T29" fmla="*/ 11 h 16"/>
                  <a:gd name="T30" fmla="*/ 11 w 17"/>
                  <a:gd name="T3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6">
                    <a:moveTo>
                      <a:pt x="2" y="7"/>
                    </a:moveTo>
                    <a:lnTo>
                      <a:pt x="3" y="6"/>
                    </a:lnTo>
                    <a:lnTo>
                      <a:pt x="5" y="7"/>
                    </a:lnTo>
                    <a:lnTo>
                      <a:pt x="3" y="6"/>
                    </a:lnTo>
                    <a:lnTo>
                      <a:pt x="2" y="7"/>
                    </a:lnTo>
                    <a:lnTo>
                      <a:pt x="0" y="6"/>
                    </a:lnTo>
                    <a:lnTo>
                      <a:pt x="6" y="0"/>
                    </a:lnTo>
                    <a:lnTo>
                      <a:pt x="17" y="9"/>
                    </a:lnTo>
                    <a:lnTo>
                      <a:pt x="11" y="16"/>
                    </a:lnTo>
                    <a:lnTo>
                      <a:pt x="2" y="7"/>
                    </a:lnTo>
                    <a:lnTo>
                      <a:pt x="2" y="7"/>
                    </a:lnTo>
                    <a:close/>
                    <a:moveTo>
                      <a:pt x="11" y="11"/>
                    </a:moveTo>
                    <a:lnTo>
                      <a:pt x="11" y="11"/>
                    </a:lnTo>
                    <a:lnTo>
                      <a:pt x="8" y="6"/>
                    </a:lnTo>
                    <a:lnTo>
                      <a:pt x="11" y="11"/>
                    </a:lnTo>
                    <a:lnTo>
                      <a:pt x="11" y="11"/>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5" name="Freeform 1850"/>
              <p:cNvSpPr/>
              <p:nvPr/>
            </p:nvSpPr>
            <p:spPr bwMode="auto">
              <a:xfrm>
                <a:off x="7410452" y="5438776"/>
                <a:ext cx="36513" cy="58738"/>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6" name="Freeform 1851"/>
              <p:cNvSpPr>
                <a:spLocks noEditPoints="1"/>
              </p:cNvSpPr>
              <p:nvPr/>
            </p:nvSpPr>
            <p:spPr bwMode="auto">
              <a:xfrm>
                <a:off x="7405689" y="5435601"/>
                <a:ext cx="44450" cy="6826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7" name="Freeform 1852"/>
              <p:cNvSpPr/>
              <p:nvPr/>
            </p:nvSpPr>
            <p:spPr bwMode="auto">
              <a:xfrm>
                <a:off x="7446964" y="5427663"/>
                <a:ext cx="44450" cy="52388"/>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8" name="Freeform 1853"/>
              <p:cNvSpPr>
                <a:spLocks noEditPoints="1"/>
              </p:cNvSpPr>
              <p:nvPr/>
            </p:nvSpPr>
            <p:spPr bwMode="auto">
              <a:xfrm>
                <a:off x="7443789" y="5424488"/>
                <a:ext cx="50800" cy="66675"/>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69" name="Freeform 1854"/>
              <p:cNvSpPr/>
              <p:nvPr/>
            </p:nvSpPr>
            <p:spPr bwMode="auto">
              <a:xfrm>
                <a:off x="7429502" y="5559426"/>
                <a:ext cx="9525" cy="6350"/>
              </a:xfrm>
              <a:custGeom>
                <a:avLst/>
                <a:gdLst>
                  <a:gd name="T0" fmla="*/ 0 w 6"/>
                  <a:gd name="T1" fmla="*/ 4 h 4"/>
                  <a:gd name="T2" fmla="*/ 0 w 6"/>
                  <a:gd name="T3" fmla="*/ 0 h 4"/>
                  <a:gd name="T4" fmla="*/ 6 w 6"/>
                  <a:gd name="T5" fmla="*/ 0 h 4"/>
                  <a:gd name="T6" fmla="*/ 6 w 6"/>
                  <a:gd name="T7" fmla="*/ 4 h 4"/>
                  <a:gd name="T8" fmla="*/ 0 w 6"/>
                  <a:gd name="T9" fmla="*/ 4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0" y="0"/>
                    </a:lnTo>
                    <a:lnTo>
                      <a:pt x="6" y="0"/>
                    </a:lnTo>
                    <a:lnTo>
                      <a:pt x="6" y="4"/>
                    </a:lnTo>
                    <a:lnTo>
                      <a:pt x="0" y="4"/>
                    </a:lnTo>
                    <a:lnTo>
                      <a:pt x="0" y="4"/>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0" name="Freeform 1855"/>
              <p:cNvSpPr>
                <a:spLocks noEditPoints="1"/>
              </p:cNvSpPr>
              <p:nvPr/>
            </p:nvSpPr>
            <p:spPr bwMode="auto">
              <a:xfrm>
                <a:off x="7426327" y="5556251"/>
                <a:ext cx="15875" cy="12700"/>
              </a:xfrm>
              <a:custGeom>
                <a:avLst/>
                <a:gdLst>
                  <a:gd name="T0" fmla="*/ 8 w 10"/>
                  <a:gd name="T1" fmla="*/ 8 h 8"/>
                  <a:gd name="T2" fmla="*/ 2 w 10"/>
                  <a:gd name="T3" fmla="*/ 8 h 8"/>
                  <a:gd name="T4" fmla="*/ 2 w 10"/>
                  <a:gd name="T5" fmla="*/ 6 h 8"/>
                  <a:gd name="T6" fmla="*/ 4 w 10"/>
                  <a:gd name="T7" fmla="*/ 6 h 8"/>
                  <a:gd name="T8" fmla="*/ 2 w 10"/>
                  <a:gd name="T9" fmla="*/ 6 h 8"/>
                  <a:gd name="T10" fmla="*/ 2 w 10"/>
                  <a:gd name="T11" fmla="*/ 8 h 8"/>
                  <a:gd name="T12" fmla="*/ 0 w 10"/>
                  <a:gd name="T13" fmla="*/ 8 h 8"/>
                  <a:gd name="T14" fmla="*/ 0 w 10"/>
                  <a:gd name="T15" fmla="*/ 0 h 8"/>
                  <a:gd name="T16" fmla="*/ 10 w 10"/>
                  <a:gd name="T17" fmla="*/ 0 h 8"/>
                  <a:gd name="T18" fmla="*/ 10 w 10"/>
                  <a:gd name="T19" fmla="*/ 8 h 8"/>
                  <a:gd name="T20" fmla="*/ 8 w 10"/>
                  <a:gd name="T21" fmla="*/ 8 h 8"/>
                  <a:gd name="T22" fmla="*/ 8 w 10"/>
                  <a:gd name="T23" fmla="*/ 8 h 8"/>
                  <a:gd name="T24" fmla="*/ 5 w 10"/>
                  <a:gd name="T25" fmla="*/ 4 h 8"/>
                  <a:gd name="T26" fmla="*/ 5 w 10"/>
                  <a:gd name="T27" fmla="*/ 4 h 8"/>
                  <a:gd name="T28" fmla="*/ 4 w 10"/>
                  <a:gd name="T29" fmla="*/ 4 h 8"/>
                  <a:gd name="T30" fmla="*/ 4 w 10"/>
                  <a:gd name="T31" fmla="*/ 4 h 8"/>
                  <a:gd name="T32" fmla="*/ 5 w 10"/>
                  <a:gd name="T33" fmla="*/ 4 h 8"/>
                  <a:gd name="T34" fmla="*/ 5 w 1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8" y="8"/>
                    </a:moveTo>
                    <a:lnTo>
                      <a:pt x="2" y="8"/>
                    </a:lnTo>
                    <a:lnTo>
                      <a:pt x="2" y="6"/>
                    </a:lnTo>
                    <a:lnTo>
                      <a:pt x="4" y="6"/>
                    </a:lnTo>
                    <a:lnTo>
                      <a:pt x="2" y="6"/>
                    </a:lnTo>
                    <a:lnTo>
                      <a:pt x="2" y="8"/>
                    </a:lnTo>
                    <a:lnTo>
                      <a:pt x="0" y="8"/>
                    </a:lnTo>
                    <a:lnTo>
                      <a:pt x="0" y="0"/>
                    </a:lnTo>
                    <a:lnTo>
                      <a:pt x="10" y="0"/>
                    </a:lnTo>
                    <a:lnTo>
                      <a:pt x="10" y="8"/>
                    </a:lnTo>
                    <a:lnTo>
                      <a:pt x="8" y="8"/>
                    </a:lnTo>
                    <a:lnTo>
                      <a:pt x="8" y="8"/>
                    </a:lnTo>
                    <a:close/>
                    <a:moveTo>
                      <a:pt x="5" y="4"/>
                    </a:moveTo>
                    <a:lnTo>
                      <a:pt x="5" y="4"/>
                    </a:lnTo>
                    <a:lnTo>
                      <a:pt x="4" y="4"/>
                    </a:lnTo>
                    <a:lnTo>
                      <a:pt x="4" y="4"/>
                    </a:lnTo>
                    <a:lnTo>
                      <a:pt x="5" y="4"/>
                    </a:lnTo>
                    <a:lnTo>
                      <a:pt x="5" y="4"/>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1" name="Freeform 1856"/>
              <p:cNvSpPr/>
              <p:nvPr/>
            </p:nvSpPr>
            <p:spPr bwMode="auto">
              <a:xfrm>
                <a:off x="7496177" y="5688013"/>
                <a:ext cx="6350" cy="23813"/>
              </a:xfrm>
              <a:custGeom>
                <a:avLst/>
                <a:gdLst>
                  <a:gd name="T0" fmla="*/ 0 w 4"/>
                  <a:gd name="T1" fmla="*/ 15 h 15"/>
                  <a:gd name="T2" fmla="*/ 0 w 4"/>
                  <a:gd name="T3" fmla="*/ 0 h 15"/>
                  <a:gd name="T4" fmla="*/ 4 w 4"/>
                  <a:gd name="T5" fmla="*/ 0 h 15"/>
                  <a:gd name="T6" fmla="*/ 4 w 4"/>
                  <a:gd name="T7" fmla="*/ 15 h 15"/>
                  <a:gd name="T8" fmla="*/ 0 w 4"/>
                  <a:gd name="T9" fmla="*/ 15 h 15"/>
                  <a:gd name="T10" fmla="*/ 0 w 4"/>
                  <a:gd name="T11" fmla="*/ 15 h 15"/>
                </a:gdLst>
                <a:ahLst/>
                <a:cxnLst>
                  <a:cxn ang="0">
                    <a:pos x="T0" y="T1"/>
                  </a:cxn>
                  <a:cxn ang="0">
                    <a:pos x="T2" y="T3"/>
                  </a:cxn>
                  <a:cxn ang="0">
                    <a:pos x="T4" y="T5"/>
                  </a:cxn>
                  <a:cxn ang="0">
                    <a:pos x="T6" y="T7"/>
                  </a:cxn>
                  <a:cxn ang="0">
                    <a:pos x="T8" y="T9"/>
                  </a:cxn>
                  <a:cxn ang="0">
                    <a:pos x="T10" y="T11"/>
                  </a:cxn>
                </a:cxnLst>
                <a:rect l="0" t="0" r="r" b="b"/>
                <a:pathLst>
                  <a:path w="4" h="15">
                    <a:moveTo>
                      <a:pt x="0" y="15"/>
                    </a:moveTo>
                    <a:lnTo>
                      <a:pt x="0" y="0"/>
                    </a:lnTo>
                    <a:lnTo>
                      <a:pt x="4" y="0"/>
                    </a:lnTo>
                    <a:lnTo>
                      <a:pt x="4" y="15"/>
                    </a:lnTo>
                    <a:lnTo>
                      <a:pt x="0" y="15"/>
                    </a:lnTo>
                    <a:lnTo>
                      <a:pt x="0" y="15"/>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2" name="Freeform 1857"/>
              <p:cNvSpPr>
                <a:spLocks noEditPoints="1"/>
              </p:cNvSpPr>
              <p:nvPr/>
            </p:nvSpPr>
            <p:spPr bwMode="auto">
              <a:xfrm>
                <a:off x="7493002" y="5684838"/>
                <a:ext cx="12700" cy="30163"/>
              </a:xfrm>
              <a:custGeom>
                <a:avLst/>
                <a:gdLst>
                  <a:gd name="T0" fmla="*/ 6 w 8"/>
                  <a:gd name="T1" fmla="*/ 19 h 19"/>
                  <a:gd name="T2" fmla="*/ 2 w 8"/>
                  <a:gd name="T3" fmla="*/ 19 h 19"/>
                  <a:gd name="T4" fmla="*/ 2 w 8"/>
                  <a:gd name="T5" fmla="*/ 17 h 19"/>
                  <a:gd name="T6" fmla="*/ 4 w 8"/>
                  <a:gd name="T7" fmla="*/ 17 h 19"/>
                  <a:gd name="T8" fmla="*/ 2 w 8"/>
                  <a:gd name="T9" fmla="*/ 17 h 19"/>
                  <a:gd name="T10" fmla="*/ 2 w 8"/>
                  <a:gd name="T11" fmla="*/ 19 h 19"/>
                  <a:gd name="T12" fmla="*/ 0 w 8"/>
                  <a:gd name="T13" fmla="*/ 19 h 19"/>
                  <a:gd name="T14" fmla="*/ 0 w 8"/>
                  <a:gd name="T15" fmla="*/ 0 h 19"/>
                  <a:gd name="T16" fmla="*/ 8 w 8"/>
                  <a:gd name="T17" fmla="*/ 0 h 19"/>
                  <a:gd name="T18" fmla="*/ 8 w 8"/>
                  <a:gd name="T19" fmla="*/ 19 h 19"/>
                  <a:gd name="T20" fmla="*/ 6 w 8"/>
                  <a:gd name="T21" fmla="*/ 19 h 19"/>
                  <a:gd name="T22" fmla="*/ 6 w 8"/>
                  <a:gd name="T23" fmla="*/ 19 h 19"/>
                  <a:gd name="T24" fmla="*/ 4 w 8"/>
                  <a:gd name="T25" fmla="*/ 15 h 19"/>
                  <a:gd name="T26" fmla="*/ 4 w 8"/>
                  <a:gd name="T27" fmla="*/ 4 h 19"/>
                  <a:gd name="T28" fmla="*/ 4 w 8"/>
                  <a:gd name="T29" fmla="*/ 15 h 19"/>
                  <a:gd name="T30" fmla="*/ 4 w 8"/>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9">
                    <a:moveTo>
                      <a:pt x="6" y="19"/>
                    </a:moveTo>
                    <a:lnTo>
                      <a:pt x="2" y="19"/>
                    </a:lnTo>
                    <a:lnTo>
                      <a:pt x="2" y="17"/>
                    </a:lnTo>
                    <a:lnTo>
                      <a:pt x="4" y="17"/>
                    </a:lnTo>
                    <a:lnTo>
                      <a:pt x="2" y="17"/>
                    </a:lnTo>
                    <a:lnTo>
                      <a:pt x="2" y="19"/>
                    </a:lnTo>
                    <a:lnTo>
                      <a:pt x="0" y="19"/>
                    </a:lnTo>
                    <a:lnTo>
                      <a:pt x="0" y="0"/>
                    </a:lnTo>
                    <a:lnTo>
                      <a:pt x="8" y="0"/>
                    </a:lnTo>
                    <a:lnTo>
                      <a:pt x="8" y="19"/>
                    </a:lnTo>
                    <a:lnTo>
                      <a:pt x="6" y="19"/>
                    </a:lnTo>
                    <a:lnTo>
                      <a:pt x="6" y="19"/>
                    </a:lnTo>
                    <a:close/>
                    <a:moveTo>
                      <a:pt x="4" y="15"/>
                    </a:moveTo>
                    <a:lnTo>
                      <a:pt x="4" y="4"/>
                    </a:lnTo>
                    <a:lnTo>
                      <a:pt x="4" y="15"/>
                    </a:lnTo>
                    <a:lnTo>
                      <a:pt x="4" y="15"/>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3" name="Freeform 1858"/>
              <p:cNvSpPr>
                <a:spLocks noEditPoints="1"/>
              </p:cNvSpPr>
              <p:nvPr/>
            </p:nvSpPr>
            <p:spPr bwMode="auto">
              <a:xfrm>
                <a:off x="7410452" y="5708651"/>
                <a:ext cx="142875" cy="19050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4" name="Freeform 1859"/>
              <p:cNvSpPr>
                <a:spLocks noEditPoints="1"/>
              </p:cNvSpPr>
              <p:nvPr/>
            </p:nvSpPr>
            <p:spPr bwMode="auto">
              <a:xfrm>
                <a:off x="7407277" y="5705476"/>
                <a:ext cx="149225" cy="196850"/>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5" name="Freeform 1860"/>
              <p:cNvSpPr/>
              <p:nvPr/>
            </p:nvSpPr>
            <p:spPr bwMode="auto">
              <a:xfrm>
                <a:off x="7531102" y="5711826"/>
                <a:ext cx="128588" cy="122238"/>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6" name="Freeform 1861"/>
              <p:cNvSpPr>
                <a:spLocks noEditPoints="1"/>
              </p:cNvSpPr>
              <p:nvPr/>
            </p:nvSpPr>
            <p:spPr bwMode="auto">
              <a:xfrm>
                <a:off x="7527927" y="5708651"/>
                <a:ext cx="134938" cy="139700"/>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7" name="Freeform 1862"/>
              <p:cNvSpPr/>
              <p:nvPr/>
            </p:nvSpPr>
            <p:spPr bwMode="auto">
              <a:xfrm>
                <a:off x="7646989" y="5818188"/>
                <a:ext cx="7938" cy="20638"/>
              </a:xfrm>
              <a:custGeom>
                <a:avLst/>
                <a:gdLst>
                  <a:gd name="T0" fmla="*/ 0 w 5"/>
                  <a:gd name="T1" fmla="*/ 13 h 13"/>
                  <a:gd name="T2" fmla="*/ 0 w 5"/>
                  <a:gd name="T3" fmla="*/ 0 h 13"/>
                  <a:gd name="T4" fmla="*/ 5 w 5"/>
                  <a:gd name="T5" fmla="*/ 0 h 13"/>
                  <a:gd name="T6" fmla="*/ 5 w 5"/>
                  <a:gd name="T7" fmla="*/ 13 h 13"/>
                  <a:gd name="T8" fmla="*/ 0 w 5"/>
                  <a:gd name="T9" fmla="*/ 13 h 13"/>
                  <a:gd name="T10" fmla="*/ 0 w 5"/>
                  <a:gd name="T11" fmla="*/ 13 h 13"/>
                </a:gdLst>
                <a:ahLst/>
                <a:cxnLst>
                  <a:cxn ang="0">
                    <a:pos x="T0" y="T1"/>
                  </a:cxn>
                  <a:cxn ang="0">
                    <a:pos x="T2" y="T3"/>
                  </a:cxn>
                  <a:cxn ang="0">
                    <a:pos x="T4" y="T5"/>
                  </a:cxn>
                  <a:cxn ang="0">
                    <a:pos x="T6" y="T7"/>
                  </a:cxn>
                  <a:cxn ang="0">
                    <a:pos x="T8" y="T9"/>
                  </a:cxn>
                  <a:cxn ang="0">
                    <a:pos x="T10" y="T11"/>
                  </a:cxn>
                </a:cxnLst>
                <a:rect l="0" t="0" r="r" b="b"/>
                <a:pathLst>
                  <a:path w="5" h="13">
                    <a:moveTo>
                      <a:pt x="0" y="13"/>
                    </a:moveTo>
                    <a:lnTo>
                      <a:pt x="0" y="0"/>
                    </a:lnTo>
                    <a:lnTo>
                      <a:pt x="5" y="0"/>
                    </a:lnTo>
                    <a:lnTo>
                      <a:pt x="5" y="13"/>
                    </a:lnTo>
                    <a:lnTo>
                      <a:pt x="0" y="13"/>
                    </a:lnTo>
                    <a:lnTo>
                      <a:pt x="0" y="13"/>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8" name="Freeform 1863"/>
              <p:cNvSpPr>
                <a:spLocks noEditPoints="1"/>
              </p:cNvSpPr>
              <p:nvPr/>
            </p:nvSpPr>
            <p:spPr bwMode="auto">
              <a:xfrm>
                <a:off x="7643814" y="5815013"/>
                <a:ext cx="14288" cy="28575"/>
              </a:xfrm>
              <a:custGeom>
                <a:avLst/>
                <a:gdLst>
                  <a:gd name="T0" fmla="*/ 7 w 9"/>
                  <a:gd name="T1" fmla="*/ 18 h 18"/>
                  <a:gd name="T2" fmla="*/ 2 w 9"/>
                  <a:gd name="T3" fmla="*/ 18 h 18"/>
                  <a:gd name="T4" fmla="*/ 2 w 9"/>
                  <a:gd name="T5" fmla="*/ 15 h 18"/>
                  <a:gd name="T6" fmla="*/ 4 w 9"/>
                  <a:gd name="T7" fmla="*/ 15 h 18"/>
                  <a:gd name="T8" fmla="*/ 2 w 9"/>
                  <a:gd name="T9" fmla="*/ 15 h 18"/>
                  <a:gd name="T10" fmla="*/ 2 w 9"/>
                  <a:gd name="T11" fmla="*/ 18 h 18"/>
                  <a:gd name="T12" fmla="*/ 0 w 9"/>
                  <a:gd name="T13" fmla="*/ 18 h 18"/>
                  <a:gd name="T14" fmla="*/ 0 w 9"/>
                  <a:gd name="T15" fmla="*/ 0 h 18"/>
                  <a:gd name="T16" fmla="*/ 9 w 9"/>
                  <a:gd name="T17" fmla="*/ 0 h 18"/>
                  <a:gd name="T18" fmla="*/ 9 w 9"/>
                  <a:gd name="T19" fmla="*/ 18 h 18"/>
                  <a:gd name="T20" fmla="*/ 7 w 9"/>
                  <a:gd name="T21" fmla="*/ 18 h 18"/>
                  <a:gd name="T22" fmla="*/ 7 w 9"/>
                  <a:gd name="T23" fmla="*/ 18 h 18"/>
                  <a:gd name="T24" fmla="*/ 4 w 9"/>
                  <a:gd name="T25" fmla="*/ 13 h 18"/>
                  <a:gd name="T26" fmla="*/ 4 w 9"/>
                  <a:gd name="T27" fmla="*/ 4 h 18"/>
                  <a:gd name="T28" fmla="*/ 4 w 9"/>
                  <a:gd name="T29" fmla="*/ 13 h 18"/>
                  <a:gd name="T30" fmla="*/ 4 w 9"/>
                  <a:gd name="T31"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8">
                    <a:moveTo>
                      <a:pt x="7" y="18"/>
                    </a:moveTo>
                    <a:lnTo>
                      <a:pt x="2" y="18"/>
                    </a:lnTo>
                    <a:lnTo>
                      <a:pt x="2" y="15"/>
                    </a:lnTo>
                    <a:lnTo>
                      <a:pt x="4" y="15"/>
                    </a:lnTo>
                    <a:lnTo>
                      <a:pt x="2" y="15"/>
                    </a:lnTo>
                    <a:lnTo>
                      <a:pt x="2" y="18"/>
                    </a:lnTo>
                    <a:lnTo>
                      <a:pt x="0" y="18"/>
                    </a:lnTo>
                    <a:lnTo>
                      <a:pt x="0" y="0"/>
                    </a:lnTo>
                    <a:lnTo>
                      <a:pt x="9" y="0"/>
                    </a:lnTo>
                    <a:lnTo>
                      <a:pt x="9" y="18"/>
                    </a:lnTo>
                    <a:lnTo>
                      <a:pt x="7" y="18"/>
                    </a:lnTo>
                    <a:lnTo>
                      <a:pt x="7" y="18"/>
                    </a:lnTo>
                    <a:close/>
                    <a:moveTo>
                      <a:pt x="4" y="13"/>
                    </a:moveTo>
                    <a:lnTo>
                      <a:pt x="4" y="4"/>
                    </a:lnTo>
                    <a:lnTo>
                      <a:pt x="4" y="13"/>
                    </a:lnTo>
                    <a:lnTo>
                      <a:pt x="4" y="13"/>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79" name="Freeform 1864"/>
              <p:cNvSpPr/>
              <p:nvPr/>
            </p:nvSpPr>
            <p:spPr bwMode="auto">
              <a:xfrm>
                <a:off x="7316789" y="5661026"/>
                <a:ext cx="128588" cy="88900"/>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0" name="Freeform 1865"/>
              <p:cNvSpPr>
                <a:spLocks noEditPoints="1"/>
              </p:cNvSpPr>
              <p:nvPr/>
            </p:nvSpPr>
            <p:spPr bwMode="auto">
              <a:xfrm>
                <a:off x="7313614" y="5657851"/>
                <a:ext cx="136525" cy="96838"/>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1" name="Freeform 1866"/>
              <p:cNvSpPr/>
              <p:nvPr/>
            </p:nvSpPr>
            <p:spPr bwMode="auto">
              <a:xfrm>
                <a:off x="7340602" y="5668963"/>
                <a:ext cx="17463" cy="11113"/>
              </a:xfrm>
              <a:custGeom>
                <a:avLst/>
                <a:gdLst>
                  <a:gd name="T0" fmla="*/ 0 w 11"/>
                  <a:gd name="T1" fmla="*/ 4 h 7"/>
                  <a:gd name="T2" fmla="*/ 1 w 11"/>
                  <a:gd name="T3" fmla="*/ 0 h 7"/>
                  <a:gd name="T4" fmla="*/ 11 w 11"/>
                  <a:gd name="T5" fmla="*/ 3 h 7"/>
                  <a:gd name="T6" fmla="*/ 9 w 11"/>
                  <a:gd name="T7" fmla="*/ 7 h 7"/>
                  <a:gd name="T8" fmla="*/ 0 w 11"/>
                  <a:gd name="T9" fmla="*/ 4 h 7"/>
                  <a:gd name="T10" fmla="*/ 0 w 11"/>
                  <a:gd name="T11" fmla="*/ 4 h 7"/>
                </a:gdLst>
                <a:ahLst/>
                <a:cxnLst>
                  <a:cxn ang="0">
                    <a:pos x="T0" y="T1"/>
                  </a:cxn>
                  <a:cxn ang="0">
                    <a:pos x="T2" y="T3"/>
                  </a:cxn>
                  <a:cxn ang="0">
                    <a:pos x="T4" y="T5"/>
                  </a:cxn>
                  <a:cxn ang="0">
                    <a:pos x="T6" y="T7"/>
                  </a:cxn>
                  <a:cxn ang="0">
                    <a:pos x="T8" y="T9"/>
                  </a:cxn>
                  <a:cxn ang="0">
                    <a:pos x="T10" y="T11"/>
                  </a:cxn>
                </a:cxnLst>
                <a:rect l="0" t="0" r="r" b="b"/>
                <a:pathLst>
                  <a:path w="11" h="7">
                    <a:moveTo>
                      <a:pt x="0" y="4"/>
                    </a:moveTo>
                    <a:lnTo>
                      <a:pt x="1" y="0"/>
                    </a:lnTo>
                    <a:lnTo>
                      <a:pt x="11" y="3"/>
                    </a:lnTo>
                    <a:lnTo>
                      <a:pt x="9" y="7"/>
                    </a:lnTo>
                    <a:lnTo>
                      <a:pt x="0" y="4"/>
                    </a:lnTo>
                    <a:lnTo>
                      <a:pt x="0" y="4"/>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2" name="Freeform 1867"/>
              <p:cNvSpPr>
                <a:spLocks noEditPoints="1"/>
              </p:cNvSpPr>
              <p:nvPr/>
            </p:nvSpPr>
            <p:spPr bwMode="auto">
              <a:xfrm>
                <a:off x="7335839" y="5665788"/>
                <a:ext cx="25400" cy="19050"/>
              </a:xfrm>
              <a:custGeom>
                <a:avLst/>
                <a:gdLst>
                  <a:gd name="T0" fmla="*/ 2 w 16"/>
                  <a:gd name="T1" fmla="*/ 8 h 12"/>
                  <a:gd name="T2" fmla="*/ 3 w 16"/>
                  <a:gd name="T3" fmla="*/ 6 h 12"/>
                  <a:gd name="T4" fmla="*/ 5 w 16"/>
                  <a:gd name="T5" fmla="*/ 7 h 12"/>
                  <a:gd name="T6" fmla="*/ 3 w 16"/>
                  <a:gd name="T7" fmla="*/ 6 h 12"/>
                  <a:gd name="T8" fmla="*/ 2 w 16"/>
                  <a:gd name="T9" fmla="*/ 8 h 12"/>
                  <a:gd name="T10" fmla="*/ 0 w 16"/>
                  <a:gd name="T11" fmla="*/ 7 h 12"/>
                  <a:gd name="T12" fmla="*/ 3 w 16"/>
                  <a:gd name="T13" fmla="*/ 0 h 12"/>
                  <a:gd name="T14" fmla="*/ 16 w 16"/>
                  <a:gd name="T15" fmla="*/ 3 h 12"/>
                  <a:gd name="T16" fmla="*/ 14 w 16"/>
                  <a:gd name="T17" fmla="*/ 12 h 12"/>
                  <a:gd name="T18" fmla="*/ 2 w 16"/>
                  <a:gd name="T19" fmla="*/ 8 h 12"/>
                  <a:gd name="T20" fmla="*/ 2 w 16"/>
                  <a:gd name="T21" fmla="*/ 8 h 12"/>
                  <a:gd name="T22" fmla="*/ 11 w 16"/>
                  <a:gd name="T23" fmla="*/ 6 h 12"/>
                  <a:gd name="T24" fmla="*/ 5 w 16"/>
                  <a:gd name="T25" fmla="*/ 5 h 12"/>
                  <a:gd name="T26" fmla="*/ 5 w 16"/>
                  <a:gd name="T27" fmla="*/ 5 h 12"/>
                  <a:gd name="T28" fmla="*/ 11 w 16"/>
                  <a:gd name="T29" fmla="*/ 6 h 12"/>
                  <a:gd name="T30" fmla="*/ 11 w 16"/>
                  <a:gd name="T3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2">
                    <a:moveTo>
                      <a:pt x="2" y="8"/>
                    </a:moveTo>
                    <a:lnTo>
                      <a:pt x="3" y="6"/>
                    </a:lnTo>
                    <a:lnTo>
                      <a:pt x="5" y="7"/>
                    </a:lnTo>
                    <a:lnTo>
                      <a:pt x="3" y="6"/>
                    </a:lnTo>
                    <a:lnTo>
                      <a:pt x="2" y="8"/>
                    </a:lnTo>
                    <a:lnTo>
                      <a:pt x="0" y="7"/>
                    </a:lnTo>
                    <a:lnTo>
                      <a:pt x="3" y="0"/>
                    </a:lnTo>
                    <a:lnTo>
                      <a:pt x="16" y="3"/>
                    </a:lnTo>
                    <a:lnTo>
                      <a:pt x="14" y="12"/>
                    </a:lnTo>
                    <a:lnTo>
                      <a:pt x="2" y="8"/>
                    </a:lnTo>
                    <a:lnTo>
                      <a:pt x="2" y="8"/>
                    </a:lnTo>
                    <a:close/>
                    <a:moveTo>
                      <a:pt x="11" y="6"/>
                    </a:moveTo>
                    <a:lnTo>
                      <a:pt x="5" y="5"/>
                    </a:lnTo>
                    <a:lnTo>
                      <a:pt x="5" y="5"/>
                    </a:lnTo>
                    <a:lnTo>
                      <a:pt x="11" y="6"/>
                    </a:lnTo>
                    <a:lnTo>
                      <a:pt x="11" y="6"/>
                    </a:ln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3" name="Freeform 1868"/>
              <p:cNvSpPr/>
              <p:nvPr/>
            </p:nvSpPr>
            <p:spPr bwMode="auto">
              <a:xfrm>
                <a:off x="7337427" y="5875338"/>
                <a:ext cx="119063" cy="187325"/>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4" name="Freeform 1869"/>
              <p:cNvSpPr>
                <a:spLocks noEditPoints="1"/>
              </p:cNvSpPr>
              <p:nvPr/>
            </p:nvSpPr>
            <p:spPr bwMode="auto">
              <a:xfrm>
                <a:off x="7334252" y="5872163"/>
                <a:ext cx="125413" cy="193675"/>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5" name="Freeform 1870"/>
              <p:cNvSpPr>
                <a:spLocks noEditPoints="1"/>
              </p:cNvSpPr>
              <p:nvPr/>
            </p:nvSpPr>
            <p:spPr bwMode="auto">
              <a:xfrm>
                <a:off x="7496177" y="5892801"/>
                <a:ext cx="176213" cy="13335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sp>
            <p:nvSpPr>
              <p:cNvPr id="1048686" name="Freeform 1871"/>
              <p:cNvSpPr>
                <a:spLocks noEditPoints="1"/>
              </p:cNvSpPr>
              <p:nvPr/>
            </p:nvSpPr>
            <p:spPr bwMode="auto">
              <a:xfrm>
                <a:off x="7491414" y="5888038"/>
                <a:ext cx="185738" cy="141288"/>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p:spPr>
            <p:txBody>
              <a:bodyPr vert="horz" wrap="square" lIns="91440" tIns="45720" rIns="91440" bIns="45720" numCol="1" anchor="t" anchorCtr="0" compatLnSpc="1"/>
              <a:lstStyle/>
              <a:p>
                <a:endParaRPr lang="zh-CN" altLang="en-US" kern="0">
                  <a:solidFill>
                    <a:prstClr val="black"/>
                  </a:solidFill>
                </a:endParaRPr>
              </a:p>
            </p:txBody>
          </p:sp>
        </p:grpSp>
        <p:sp>
          <p:nvSpPr>
            <p:cNvPr id="1048687" name="文本框 28"/>
            <p:cNvSpPr txBox="1"/>
            <p:nvPr/>
          </p:nvSpPr>
          <p:spPr>
            <a:xfrm>
              <a:off x="9966960" y="4942296"/>
              <a:ext cx="667523" cy="338554"/>
            </a:xfrm>
            <a:prstGeom prst="rect">
              <a:avLst/>
            </a:prstGeom>
            <a:noFill/>
          </p:spPr>
          <p:txBody>
            <a:bodyPr wrap="square" rtlCol="0">
              <a:spAutoFit/>
            </a:bodyPr>
            <a:lstStyle/>
            <a:p>
              <a:r>
                <a:rPr lang="zh-CN" altLang="en-US" sz="1600" kern="0" dirty="0">
                  <a:solidFill>
                    <a:prstClr val="black"/>
                  </a:solidFill>
                  <a:latin typeface="微软雅黑" panose="020B0503020204020204" pitchFamily="34" charset="-122"/>
                  <a:ea typeface="微软雅黑" panose="020B0503020204020204" pitchFamily="34" charset="-122"/>
                </a:rPr>
                <a:t>步骤</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638"/>
                                        </p:tgtEl>
                                        <p:attrNameLst>
                                          <p:attrName>style.visibility</p:attrName>
                                        </p:attrNameLst>
                                      </p:cBhvr>
                                      <p:to>
                                        <p:strVal val="visible"/>
                                      </p:to>
                                    </p:set>
                                    <p:anim calcmode="lin" valueType="num">
                                      <p:cBhvr>
                                        <p:cTn id="7" dur="500" fill="hold"/>
                                        <p:tgtEl>
                                          <p:spTgt spid="1048638"/>
                                        </p:tgtEl>
                                        <p:attrNameLst>
                                          <p:attrName>ppt_w</p:attrName>
                                        </p:attrNameLst>
                                      </p:cBhvr>
                                      <p:tavLst>
                                        <p:tav tm="0">
                                          <p:val>
                                            <p:fltVal val="0"/>
                                          </p:val>
                                        </p:tav>
                                        <p:tav tm="100000">
                                          <p:val>
                                            <p:strVal val="#ppt_w"/>
                                          </p:val>
                                        </p:tav>
                                      </p:tavLst>
                                    </p:anim>
                                    <p:anim calcmode="lin" valueType="num">
                                      <p:cBhvr>
                                        <p:cTn id="8" dur="500" fill="hold"/>
                                        <p:tgtEl>
                                          <p:spTgt spid="1048638"/>
                                        </p:tgtEl>
                                        <p:attrNameLst>
                                          <p:attrName>ppt_h</p:attrName>
                                        </p:attrNameLst>
                                      </p:cBhvr>
                                      <p:tavLst>
                                        <p:tav tm="0">
                                          <p:val>
                                            <p:fltVal val="0"/>
                                          </p:val>
                                        </p:tav>
                                        <p:tav tm="100000">
                                          <p:val>
                                            <p:strVal val="#ppt_h"/>
                                          </p:val>
                                        </p:tav>
                                      </p:tavLst>
                                    </p:anim>
                                    <p:animEffect transition="in" filter="fade">
                                      <p:cBhvr>
                                        <p:cTn id="9" dur="500"/>
                                        <p:tgtEl>
                                          <p:spTgt spid="1048638"/>
                                        </p:tgtEl>
                                      </p:cBhvr>
                                    </p:animEffect>
                                  </p:childTnLst>
                                </p:cTn>
                              </p:par>
                              <p:par>
                                <p:cTn id="10" presetID="22" presetClass="entr" presetSubtype="8" fill="hold" nodeType="with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500"/>
                                        <p:tgtEl>
                                          <p:spTgt spid="89"/>
                                        </p:tgtEl>
                                      </p:cBhvr>
                                    </p:animEffect>
                                  </p:childTnLst>
                                </p:cTn>
                              </p:par>
                              <p:par>
                                <p:cTn id="13" presetID="16" presetClass="entr" presetSubtype="37" fill="hold" grpId="0" nodeType="withEffect">
                                  <p:stCondLst>
                                    <p:cond delay="400"/>
                                  </p:stCondLst>
                                  <p:childTnLst>
                                    <p:set>
                                      <p:cBhvr>
                                        <p:cTn id="14" dur="1" fill="hold">
                                          <p:stCondLst>
                                            <p:cond delay="0"/>
                                          </p:stCondLst>
                                        </p:cTn>
                                        <p:tgtEl>
                                          <p:spTgt spid="1048641"/>
                                        </p:tgtEl>
                                        <p:attrNameLst>
                                          <p:attrName>style.visibility</p:attrName>
                                        </p:attrNameLst>
                                      </p:cBhvr>
                                      <p:to>
                                        <p:strVal val="visible"/>
                                      </p:to>
                                    </p:set>
                                    <p:animEffect transition="in" filter="barn(outVertical)">
                                      <p:cBhvr>
                                        <p:cTn id="15" dur="500"/>
                                        <p:tgtEl>
                                          <p:spTgt spid="1048641"/>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48642"/>
                                        </p:tgtEl>
                                        <p:attrNameLst>
                                          <p:attrName>style.visibility</p:attrName>
                                        </p:attrNameLst>
                                      </p:cBhvr>
                                      <p:to>
                                        <p:strVal val="visible"/>
                                      </p:to>
                                    </p:set>
                                    <p:anim calcmode="lin" valueType="num">
                                      <p:cBhvr>
                                        <p:cTn id="18" dur="500"/>
                                        <p:tgtEl>
                                          <p:spTgt spid="1048642"/>
                                        </p:tgtEl>
                                        <p:attrNameLst>
                                          <p:attrName>ppt_y</p:attrName>
                                        </p:attrNameLst>
                                      </p:cBhvr>
                                      <p:tavLst>
                                        <p:tav tm="0">
                                          <p:val>
                                            <p:strVal val="#ppt_y+#ppt_h*1.125000"/>
                                          </p:val>
                                        </p:tav>
                                        <p:tav tm="100000">
                                          <p:val>
                                            <p:strVal val="#ppt_y"/>
                                          </p:val>
                                        </p:tav>
                                      </p:tavLst>
                                    </p:anim>
                                    <p:animEffect transition="in" filter="wipe(up)">
                                      <p:cBhvr>
                                        <p:cTn id="19" dur="500"/>
                                        <p:tgtEl>
                                          <p:spTgt spid="1048642"/>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48643"/>
                                        </p:tgtEl>
                                        <p:attrNameLst>
                                          <p:attrName>style.visibility</p:attrName>
                                        </p:attrNameLst>
                                      </p:cBhvr>
                                      <p:to>
                                        <p:strVal val="visible"/>
                                      </p:to>
                                    </p:set>
                                    <p:anim calcmode="lin" valueType="num">
                                      <p:cBhvr>
                                        <p:cTn id="22" dur="500"/>
                                        <p:tgtEl>
                                          <p:spTgt spid="1048643"/>
                                        </p:tgtEl>
                                        <p:attrNameLst>
                                          <p:attrName>ppt_y</p:attrName>
                                        </p:attrNameLst>
                                      </p:cBhvr>
                                      <p:tavLst>
                                        <p:tav tm="0">
                                          <p:val>
                                            <p:strVal val="#ppt_y-#ppt_h*1.125000"/>
                                          </p:val>
                                        </p:tav>
                                        <p:tav tm="100000">
                                          <p:val>
                                            <p:strVal val="#ppt_y"/>
                                          </p:val>
                                        </p:tav>
                                      </p:tavLst>
                                    </p:anim>
                                    <p:animEffect transition="in" filter="wipe(down)">
                                      <p:cBhvr>
                                        <p:cTn id="23" dur="500"/>
                                        <p:tgtEl>
                                          <p:spTgt spid="1048643"/>
                                        </p:tgtEl>
                                      </p:cBhvr>
                                    </p:animEffect>
                                  </p:childTnLst>
                                </p:cTn>
                              </p:par>
                              <p:par>
                                <p:cTn id="24" presetID="2" presetClass="entr" presetSubtype="8" fill="hold" nodeType="withEffect">
                                  <p:stCondLst>
                                    <p:cond delay="0"/>
                                  </p:stCondLst>
                                  <p:childTnLst>
                                    <p:set>
                                      <p:cBhvr>
                                        <p:cTn id="25" dur="1" fill="hold">
                                          <p:stCondLst>
                                            <p:cond delay="0"/>
                                          </p:stCondLst>
                                        </p:cTn>
                                        <p:tgtEl>
                                          <p:spTgt spid="94"/>
                                        </p:tgtEl>
                                        <p:attrNameLst>
                                          <p:attrName>style.visibility</p:attrName>
                                        </p:attrNameLst>
                                      </p:cBhvr>
                                      <p:to>
                                        <p:strVal val="visible"/>
                                      </p:to>
                                    </p:set>
                                    <p:anim calcmode="lin" valueType="num">
                                      <p:cBhvr additive="base">
                                        <p:cTn id="26" dur="500" fill="hold"/>
                                        <p:tgtEl>
                                          <p:spTgt spid="94"/>
                                        </p:tgtEl>
                                        <p:attrNameLst>
                                          <p:attrName>ppt_x</p:attrName>
                                        </p:attrNameLst>
                                      </p:cBhvr>
                                      <p:tavLst>
                                        <p:tav tm="0">
                                          <p:val>
                                            <p:strVal val="0-#ppt_w/2"/>
                                          </p:val>
                                        </p:tav>
                                        <p:tav tm="100000">
                                          <p:val>
                                            <p:strVal val="#ppt_x"/>
                                          </p:val>
                                        </p:tav>
                                      </p:tavLst>
                                    </p:anim>
                                    <p:anim calcmode="lin" valueType="num">
                                      <p:cBhvr additive="base">
                                        <p:cTn id="27" dur="500" fill="hold"/>
                                        <p:tgtEl>
                                          <p:spTgt spid="94"/>
                                        </p:tgtEl>
                                        <p:attrNameLst>
                                          <p:attrName>ppt_y</p:attrName>
                                        </p:attrNameLst>
                                      </p:cBhvr>
                                      <p:tavLst>
                                        <p:tav tm="0">
                                          <p:val>
                                            <p:strVal val="#ppt_y"/>
                                          </p:val>
                                        </p:tav>
                                        <p:tav tm="100000">
                                          <p:val>
                                            <p:strVal val="#ppt_y"/>
                                          </p:val>
                                        </p:tav>
                                      </p:tavLst>
                                    </p:anim>
                                  </p:childTnLst>
                                </p:cTn>
                              </p:par>
                            </p:childTnLst>
                          </p:cTn>
                        </p:par>
                        <p:par>
                          <p:cTn id="28" fill="hold">
                            <p:stCondLst>
                              <p:cond delay="900"/>
                            </p:stCondLst>
                            <p:childTnLst>
                              <p:par>
                                <p:cTn id="29" presetID="22" presetClass="entr" presetSubtype="8" fill="hold" grpId="0" nodeType="afterEffect">
                                  <p:stCondLst>
                                    <p:cond delay="0"/>
                                  </p:stCondLst>
                                  <p:childTnLst>
                                    <p:set>
                                      <p:cBhvr>
                                        <p:cTn id="30" dur="1" fill="hold">
                                          <p:stCondLst>
                                            <p:cond delay="0"/>
                                          </p:stCondLst>
                                        </p:cTn>
                                        <p:tgtEl>
                                          <p:spTgt spid="1048644"/>
                                        </p:tgtEl>
                                        <p:attrNameLst>
                                          <p:attrName>style.visibility</p:attrName>
                                        </p:attrNameLst>
                                      </p:cBhvr>
                                      <p:to>
                                        <p:strVal val="visible"/>
                                      </p:to>
                                    </p:set>
                                    <p:animEffect transition="in" filter="wipe(left)">
                                      <p:cBhvr>
                                        <p:cTn id="31" dur="500"/>
                                        <p:tgtEl>
                                          <p:spTgt spid="1048644"/>
                                        </p:tgtEl>
                                      </p:cBhvr>
                                    </p:animEffect>
                                  </p:childTnLst>
                                </p:cTn>
                              </p:par>
                              <p:par>
                                <p:cTn id="32" presetID="10"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par>
                                <p:cTn id="38" presetID="10" presetClass="entr" presetSubtype="0" fill="hold"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par>
                                <p:cTn id="41" presetID="10"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50" presetClass="entr" presetSubtype="0" decel="100000" fill="hold" grpId="0" nodeType="withEffect">
                                  <p:stCondLst>
                                    <p:cond delay="0"/>
                                  </p:stCondLst>
                                  <p:childTnLst>
                                    <p:set>
                                      <p:cBhvr>
                                        <p:cTn id="45" dur="1" fill="hold">
                                          <p:stCondLst>
                                            <p:cond delay="0"/>
                                          </p:stCondLst>
                                        </p:cTn>
                                        <p:tgtEl>
                                          <p:spTgt spid="1048653"/>
                                        </p:tgtEl>
                                        <p:attrNameLst>
                                          <p:attrName>style.visibility</p:attrName>
                                        </p:attrNameLst>
                                      </p:cBhvr>
                                      <p:to>
                                        <p:strVal val="visible"/>
                                      </p:to>
                                    </p:set>
                                    <p:anim calcmode="lin" valueType="num">
                                      <p:cBhvr>
                                        <p:cTn id="46" dur="500" fill="hold"/>
                                        <p:tgtEl>
                                          <p:spTgt spid="1048653"/>
                                        </p:tgtEl>
                                        <p:attrNameLst>
                                          <p:attrName>ppt_w</p:attrName>
                                        </p:attrNameLst>
                                      </p:cBhvr>
                                      <p:tavLst>
                                        <p:tav tm="0">
                                          <p:val>
                                            <p:strVal val="#ppt_w+.3"/>
                                          </p:val>
                                        </p:tav>
                                        <p:tav tm="100000">
                                          <p:val>
                                            <p:strVal val="#ppt_w"/>
                                          </p:val>
                                        </p:tav>
                                      </p:tavLst>
                                    </p:anim>
                                    <p:anim calcmode="lin" valueType="num">
                                      <p:cBhvr>
                                        <p:cTn id="47" dur="500" fill="hold"/>
                                        <p:tgtEl>
                                          <p:spTgt spid="1048653"/>
                                        </p:tgtEl>
                                        <p:attrNameLst>
                                          <p:attrName>ppt_h</p:attrName>
                                        </p:attrNameLst>
                                      </p:cBhvr>
                                      <p:tavLst>
                                        <p:tav tm="0">
                                          <p:val>
                                            <p:strVal val="#ppt_h"/>
                                          </p:val>
                                        </p:tav>
                                        <p:tav tm="100000">
                                          <p:val>
                                            <p:strVal val="#ppt_h"/>
                                          </p:val>
                                        </p:tav>
                                      </p:tavLst>
                                    </p:anim>
                                    <p:animEffect transition="in" filter="fade">
                                      <p:cBhvr>
                                        <p:cTn id="48" dur="500"/>
                                        <p:tgtEl>
                                          <p:spTgt spid="1048653"/>
                                        </p:tgtEl>
                                      </p:cBhvr>
                                    </p:animEffect>
                                  </p:childTnLst>
                                </p:cTn>
                              </p:par>
                              <p:par>
                                <p:cTn id="49" presetID="50" presetClass="entr" presetSubtype="0" decel="100000" fill="hold" grpId="0" nodeType="withEffect">
                                  <p:stCondLst>
                                    <p:cond delay="0"/>
                                  </p:stCondLst>
                                  <p:childTnLst>
                                    <p:set>
                                      <p:cBhvr>
                                        <p:cTn id="50" dur="1" fill="hold">
                                          <p:stCondLst>
                                            <p:cond delay="0"/>
                                          </p:stCondLst>
                                        </p:cTn>
                                        <p:tgtEl>
                                          <p:spTgt spid="1048654"/>
                                        </p:tgtEl>
                                        <p:attrNameLst>
                                          <p:attrName>style.visibility</p:attrName>
                                        </p:attrNameLst>
                                      </p:cBhvr>
                                      <p:to>
                                        <p:strVal val="visible"/>
                                      </p:to>
                                    </p:set>
                                    <p:anim calcmode="lin" valueType="num">
                                      <p:cBhvr>
                                        <p:cTn id="51" dur="500" fill="hold"/>
                                        <p:tgtEl>
                                          <p:spTgt spid="1048654"/>
                                        </p:tgtEl>
                                        <p:attrNameLst>
                                          <p:attrName>ppt_w</p:attrName>
                                        </p:attrNameLst>
                                      </p:cBhvr>
                                      <p:tavLst>
                                        <p:tav tm="0">
                                          <p:val>
                                            <p:strVal val="#ppt_w+.3"/>
                                          </p:val>
                                        </p:tav>
                                        <p:tav tm="100000">
                                          <p:val>
                                            <p:strVal val="#ppt_w"/>
                                          </p:val>
                                        </p:tav>
                                      </p:tavLst>
                                    </p:anim>
                                    <p:anim calcmode="lin" valueType="num">
                                      <p:cBhvr>
                                        <p:cTn id="52" dur="500" fill="hold"/>
                                        <p:tgtEl>
                                          <p:spTgt spid="1048654"/>
                                        </p:tgtEl>
                                        <p:attrNameLst>
                                          <p:attrName>ppt_h</p:attrName>
                                        </p:attrNameLst>
                                      </p:cBhvr>
                                      <p:tavLst>
                                        <p:tav tm="0">
                                          <p:val>
                                            <p:strVal val="#ppt_h"/>
                                          </p:val>
                                        </p:tav>
                                        <p:tav tm="100000">
                                          <p:val>
                                            <p:strVal val="#ppt_h"/>
                                          </p:val>
                                        </p:tav>
                                      </p:tavLst>
                                    </p:anim>
                                    <p:animEffect transition="in" filter="fade">
                                      <p:cBhvr>
                                        <p:cTn id="53" dur="500"/>
                                        <p:tgtEl>
                                          <p:spTgt spid="1048654"/>
                                        </p:tgtEl>
                                      </p:cBhvr>
                                    </p:animEffect>
                                  </p:childTnLst>
                                </p:cTn>
                              </p:par>
                              <p:par>
                                <p:cTn id="54" presetID="50" presetClass="entr" presetSubtype="0" decel="100000" fill="hold" grpId="0" nodeType="withEffect">
                                  <p:stCondLst>
                                    <p:cond delay="0"/>
                                  </p:stCondLst>
                                  <p:childTnLst>
                                    <p:set>
                                      <p:cBhvr>
                                        <p:cTn id="55" dur="1" fill="hold">
                                          <p:stCondLst>
                                            <p:cond delay="0"/>
                                          </p:stCondLst>
                                        </p:cTn>
                                        <p:tgtEl>
                                          <p:spTgt spid="1048655"/>
                                        </p:tgtEl>
                                        <p:attrNameLst>
                                          <p:attrName>style.visibility</p:attrName>
                                        </p:attrNameLst>
                                      </p:cBhvr>
                                      <p:to>
                                        <p:strVal val="visible"/>
                                      </p:to>
                                    </p:set>
                                    <p:anim calcmode="lin" valueType="num">
                                      <p:cBhvr>
                                        <p:cTn id="56" dur="500" fill="hold"/>
                                        <p:tgtEl>
                                          <p:spTgt spid="1048655"/>
                                        </p:tgtEl>
                                        <p:attrNameLst>
                                          <p:attrName>ppt_w</p:attrName>
                                        </p:attrNameLst>
                                      </p:cBhvr>
                                      <p:tavLst>
                                        <p:tav tm="0">
                                          <p:val>
                                            <p:strVal val="#ppt_w+.3"/>
                                          </p:val>
                                        </p:tav>
                                        <p:tav tm="100000">
                                          <p:val>
                                            <p:strVal val="#ppt_w"/>
                                          </p:val>
                                        </p:tav>
                                      </p:tavLst>
                                    </p:anim>
                                    <p:anim calcmode="lin" valueType="num">
                                      <p:cBhvr>
                                        <p:cTn id="57" dur="500" fill="hold"/>
                                        <p:tgtEl>
                                          <p:spTgt spid="1048655"/>
                                        </p:tgtEl>
                                        <p:attrNameLst>
                                          <p:attrName>ppt_h</p:attrName>
                                        </p:attrNameLst>
                                      </p:cBhvr>
                                      <p:tavLst>
                                        <p:tav tm="0">
                                          <p:val>
                                            <p:strVal val="#ppt_h"/>
                                          </p:val>
                                        </p:tav>
                                        <p:tav tm="100000">
                                          <p:val>
                                            <p:strVal val="#ppt_h"/>
                                          </p:val>
                                        </p:tav>
                                      </p:tavLst>
                                    </p:anim>
                                    <p:animEffect transition="in" filter="fade">
                                      <p:cBhvr>
                                        <p:cTn id="58" dur="500"/>
                                        <p:tgtEl>
                                          <p:spTgt spid="1048655"/>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048656"/>
                                        </p:tgtEl>
                                        <p:attrNameLst>
                                          <p:attrName>style.visibility</p:attrName>
                                        </p:attrNameLst>
                                      </p:cBhvr>
                                      <p:to>
                                        <p:strVal val="visible"/>
                                      </p:to>
                                    </p:set>
                                    <p:anim calcmode="lin" valueType="num">
                                      <p:cBhvr>
                                        <p:cTn id="61" dur="500" fill="hold"/>
                                        <p:tgtEl>
                                          <p:spTgt spid="1048656"/>
                                        </p:tgtEl>
                                        <p:attrNameLst>
                                          <p:attrName>ppt_w</p:attrName>
                                        </p:attrNameLst>
                                      </p:cBhvr>
                                      <p:tavLst>
                                        <p:tav tm="0">
                                          <p:val>
                                            <p:strVal val="#ppt_w+.3"/>
                                          </p:val>
                                        </p:tav>
                                        <p:tav tm="100000">
                                          <p:val>
                                            <p:strVal val="#ppt_w"/>
                                          </p:val>
                                        </p:tav>
                                      </p:tavLst>
                                    </p:anim>
                                    <p:anim calcmode="lin" valueType="num">
                                      <p:cBhvr>
                                        <p:cTn id="62" dur="500" fill="hold"/>
                                        <p:tgtEl>
                                          <p:spTgt spid="1048656"/>
                                        </p:tgtEl>
                                        <p:attrNameLst>
                                          <p:attrName>ppt_h</p:attrName>
                                        </p:attrNameLst>
                                      </p:cBhvr>
                                      <p:tavLst>
                                        <p:tav tm="0">
                                          <p:val>
                                            <p:strVal val="#ppt_h"/>
                                          </p:val>
                                        </p:tav>
                                        <p:tav tm="100000">
                                          <p:val>
                                            <p:strVal val="#ppt_h"/>
                                          </p:val>
                                        </p:tav>
                                      </p:tavLst>
                                    </p:anim>
                                    <p:animEffect transition="in" filter="fade">
                                      <p:cBhvr>
                                        <p:cTn id="63" dur="500"/>
                                        <p:tgtEl>
                                          <p:spTgt spid="1048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p:bldP spid="1048641" grpId="0" animBg="1"/>
      <p:bldP spid="1048642" grpId="0"/>
      <p:bldP spid="1048643" grpId="0"/>
      <p:bldP spid="1048644" grpId="0" animBg="1"/>
      <p:bldP spid="1048653" grpId="0"/>
      <p:bldP spid="1048654" grpId="0"/>
      <p:bldP spid="1048655" grpId="0"/>
      <p:bldP spid="10486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组合 1"/>
          <p:cNvGrpSpPr/>
          <p:nvPr/>
        </p:nvGrpSpPr>
        <p:grpSpPr>
          <a:xfrm>
            <a:off x="249960" y="407560"/>
            <a:ext cx="5417192" cy="468313"/>
            <a:chOff x="260351" y="1155701"/>
            <a:chExt cx="5417192" cy="468313"/>
          </a:xfrm>
        </p:grpSpPr>
        <p:sp>
          <p:nvSpPr>
            <p:cNvPr id="1048909" name="文本框 10"/>
            <p:cNvSpPr txBox="1">
              <a:spLocks noChangeArrowheads="1"/>
            </p:cNvSpPr>
            <p:nvPr/>
          </p:nvSpPr>
          <p:spPr bwMode="auto">
            <a:xfrm>
              <a:off x="820448" y="1160463"/>
              <a:ext cx="4857095"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4.1 </a:t>
              </a:r>
              <a:r>
                <a:rPr lang="zh-CN" altLang="en-US" sz="2400" dirty="0">
                  <a:solidFill>
                    <a:srgbClr val="093759"/>
                  </a:solidFill>
                  <a:latin typeface="Times New Roman" panose="02020603050405020304" pitchFamily="18" charset="0"/>
                  <a:ea typeface="黑体" panose="02010609060101010101" pitchFamily="49" charset="-122"/>
                </a:rPr>
                <a:t>南美白对虾养殖业务流程</a:t>
              </a:r>
            </a:p>
          </p:txBody>
        </p:sp>
        <p:grpSp>
          <p:nvGrpSpPr>
            <p:cNvPr id="193" name="组合 48"/>
            <p:cNvGrpSpPr>
              <a:grpSpLocks noChangeAspect="1"/>
            </p:cNvGrpSpPr>
            <p:nvPr/>
          </p:nvGrpSpPr>
          <p:grpSpPr bwMode="auto">
            <a:xfrm>
              <a:off x="260351" y="1155701"/>
              <a:ext cx="468313" cy="468313"/>
              <a:chOff x="9836165" y="2806467"/>
              <a:chExt cx="1392667" cy="1392667"/>
            </a:xfrm>
          </p:grpSpPr>
          <p:sp>
            <p:nvSpPr>
              <p:cNvPr id="1048910" name="椭圆 12"/>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sp>
            <p:nvSpPr>
              <p:cNvPr id="1048911"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sp>
        <p:nvSpPr>
          <p:cNvPr id="1048912" name="矩形 3"/>
          <p:cNvSpPr/>
          <p:nvPr/>
        </p:nvSpPr>
        <p:spPr>
          <a:xfrm>
            <a:off x="2297430" y="5470368"/>
            <a:ext cx="4572000" cy="624840"/>
          </a:xfrm>
          <a:prstGeom prst="rect">
            <a:avLst/>
          </a:prstGeom>
        </p:spPr>
        <p:txBody>
          <a:bodyPr>
            <a:spAutoFit/>
          </a:bodyPr>
          <a:lstStyle/>
          <a:p>
            <a:pPr algn="ct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4-1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南美白对虾养殖业务流程图</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Fig.4-1 Sketch map of </a:t>
            </a:r>
            <a:r>
              <a:rPr lang="en-US" altLang="zh-CN" sz="1200" kern="100" dirty="0" err="1">
                <a:latin typeface="Times New Roman" panose="02020603050405020304" pitchFamily="18" charset="0"/>
                <a:ea typeface="楷体" panose="02010609060101010101" pitchFamily="49" charset="-122"/>
                <a:cs typeface="Times New Roman" panose="02020603050405020304" pitchFamily="18" charset="0"/>
              </a:rPr>
              <a:t>Penaeus</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err="1">
                <a:latin typeface="Times New Roman" panose="02020603050405020304" pitchFamily="18" charset="0"/>
                <a:ea typeface="楷体" panose="02010609060101010101" pitchFamily="49" charset="-122"/>
                <a:cs typeface="Times New Roman" panose="02020603050405020304" pitchFamily="18" charset="0"/>
              </a:rPr>
              <a:t>vannamei</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 breeding business process</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913" name="流程图: 过程 13"/>
          <p:cNvSpPr/>
          <p:nvPr/>
        </p:nvSpPr>
        <p:spPr>
          <a:xfrm>
            <a:off x="859278" y="1311977"/>
            <a:ext cx="7379724" cy="576381"/>
          </a:xfrm>
          <a:prstGeom prst="flowChartProcess">
            <a:avLst/>
          </a:prstGeom>
          <a:noFill/>
          <a:ln w="19050">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1400" dirty="0">
                <a:solidFill>
                  <a:schemeClr val="tx1"/>
                </a:solidFill>
              </a:rPr>
              <a:t>水产养殖流程特点：</a:t>
            </a:r>
            <a:endParaRPr lang="en-US" altLang="zh-CN" sz="1400" dirty="0">
              <a:solidFill>
                <a:schemeClr val="tx1"/>
              </a:solidFill>
            </a:endParaRPr>
          </a:p>
          <a:p>
            <a:pPr algn="just">
              <a:lnSpc>
                <a:spcPct val="120000"/>
              </a:lnSpc>
            </a:pPr>
            <a:r>
              <a:rPr lang="zh-CN" altLang="zh-CN" sz="1400" dirty="0">
                <a:solidFill>
                  <a:schemeClr val="tx1"/>
                </a:solidFill>
              </a:rPr>
              <a:t>养殖步骤繁琐不明确、时间性、多循环、定时定点、并发性和存在大量的养殖业务规则决策</a:t>
            </a:r>
            <a:endParaRPr lang="en-US" altLang="zh-CN" sz="1400" dirty="0">
              <a:solidFill>
                <a:schemeClr val="tx1"/>
              </a:solidFill>
            </a:endParaRPr>
          </a:p>
        </p:txBody>
      </p:sp>
      <p:sp>
        <p:nvSpPr>
          <p:cNvPr id="1048914" name="矩形 4"/>
          <p:cNvSpPr/>
          <p:nvPr/>
        </p:nvSpPr>
        <p:spPr>
          <a:xfrm>
            <a:off x="4536440" y="5102272"/>
            <a:ext cx="502920" cy="160020"/>
          </a:xfrm>
          <a:prstGeom prst="rect">
            <a:avLst/>
          </a:prstGeom>
          <a:noFill/>
          <a:ln w="19050">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15" name="矩形 15"/>
          <p:cNvSpPr/>
          <p:nvPr/>
        </p:nvSpPr>
        <p:spPr>
          <a:xfrm>
            <a:off x="7524750" y="5114972"/>
            <a:ext cx="502920" cy="160020"/>
          </a:xfrm>
          <a:prstGeom prst="rect">
            <a:avLst/>
          </a:prstGeom>
          <a:noFill/>
          <a:ln w="19050">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p>
        </p:txBody>
      </p:sp>
      <p:sp>
        <p:nvSpPr>
          <p:cNvPr id="1048916" name="矩形 16"/>
          <p:cNvSpPr/>
          <p:nvPr/>
        </p:nvSpPr>
        <p:spPr>
          <a:xfrm>
            <a:off x="1482725" y="5140372"/>
            <a:ext cx="502920" cy="160020"/>
          </a:xfrm>
          <a:prstGeom prst="rect">
            <a:avLst/>
          </a:prstGeom>
          <a:noFill/>
          <a:ln w="19050">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17" name="Rectangle 4"/>
          <p:cNvSpPr>
            <a:spLocks noChangeArrowheads="1"/>
          </p:cNvSpPr>
          <p:nvPr/>
        </p:nvSpPr>
        <p:spPr bwMode="auto">
          <a:xfrm>
            <a:off x="0" y="0"/>
            <a:ext cx="9144000" cy="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97164" name="图片 9"/>
          <p:cNvPicPr>
            <a:picLocks noChangeAspect="1"/>
          </p:cNvPicPr>
          <p:nvPr/>
        </p:nvPicPr>
        <p:blipFill>
          <a:blip r:embed="rId3"/>
          <a:stretch>
            <a:fillRect/>
          </a:stretch>
        </p:blipFill>
        <p:spPr>
          <a:xfrm>
            <a:off x="373693" y="2326348"/>
            <a:ext cx="8419473" cy="30951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文本框 1"/>
          <p:cNvSpPr txBox="1">
            <a:spLocks noChangeArrowheads="1"/>
          </p:cNvSpPr>
          <p:nvPr/>
        </p:nvSpPr>
        <p:spPr bwMode="auto">
          <a:xfrm>
            <a:off x="1716088" y="1238253"/>
            <a:ext cx="2741612" cy="461963"/>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defTabSz="685800" fontAlgn="base">
              <a:spcBef>
                <a:spcPct val="0"/>
              </a:spcBef>
              <a:spcAft>
                <a:spcPct val="0"/>
              </a:spcAft>
            </a:pPr>
            <a:r>
              <a:rPr lang="zh-CN" altLang="en-US" sz="2400" dirty="0">
                <a:solidFill>
                  <a:srgbClr val="093759"/>
                </a:solidFill>
                <a:latin typeface="黑体" panose="02010609060101010101" pitchFamily="49" charset="-122"/>
                <a:ea typeface="黑体" panose="02010609060101010101" pitchFamily="49" charset="-122"/>
              </a:rPr>
              <a:t>目录 </a:t>
            </a:r>
            <a:r>
              <a:rPr lang="en-US" altLang="zh-CN" sz="2400" dirty="0">
                <a:solidFill>
                  <a:srgbClr val="093759"/>
                </a:solidFill>
                <a:latin typeface="黑体" panose="02010609060101010101" pitchFamily="49" charset="-122"/>
                <a:ea typeface="黑体" panose="02010609060101010101" pitchFamily="49" charset="-122"/>
              </a:rPr>
              <a:t>/ </a:t>
            </a:r>
            <a:r>
              <a:rPr lang="en-US" altLang="zh-CN" sz="1800" dirty="0">
                <a:solidFill>
                  <a:srgbClr val="093759"/>
                </a:solidFill>
                <a:latin typeface="黑体" panose="02010609060101010101" pitchFamily="49" charset="-122"/>
                <a:ea typeface="黑体" panose="02010609060101010101" pitchFamily="49" charset="-122"/>
              </a:rPr>
              <a:t>CONTENTS</a:t>
            </a:r>
            <a:endParaRPr lang="zh-CN" altLang="en-US" sz="1800" dirty="0">
              <a:solidFill>
                <a:srgbClr val="093759"/>
              </a:solidFill>
              <a:latin typeface="黑体" panose="02010609060101010101" pitchFamily="49" charset="-122"/>
              <a:ea typeface="黑体" panose="02010609060101010101" pitchFamily="49" charset="-122"/>
            </a:endParaRPr>
          </a:p>
        </p:txBody>
      </p:sp>
      <p:grpSp>
        <p:nvGrpSpPr>
          <p:cNvPr id="113" name="组合 5"/>
          <p:cNvGrpSpPr/>
          <p:nvPr/>
        </p:nvGrpSpPr>
        <p:grpSpPr>
          <a:xfrm>
            <a:off x="3549650" y="2108203"/>
            <a:ext cx="33338" cy="3405188"/>
            <a:chOff x="3549650" y="2108203"/>
            <a:chExt cx="33338" cy="3405188"/>
          </a:xfrm>
        </p:grpSpPr>
        <p:cxnSp>
          <p:nvCxnSpPr>
            <p:cNvPr id="3145734" name="直接连接符 61"/>
            <p:cNvCxnSpPr>
              <a:cxnSpLocks/>
            </p:cNvCxnSpPr>
            <p:nvPr/>
          </p:nvCxnSpPr>
          <p:spPr bwMode="auto">
            <a:xfrm flipH="1" flipV="1">
              <a:off x="3554413" y="3265491"/>
              <a:ext cx="6350" cy="415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5" name="直接连接符 65"/>
            <p:cNvCxnSpPr>
              <a:cxnSpLocks/>
            </p:cNvCxnSpPr>
            <p:nvPr/>
          </p:nvCxnSpPr>
          <p:spPr bwMode="auto">
            <a:xfrm flipH="1" flipV="1">
              <a:off x="3567113" y="3878266"/>
              <a:ext cx="6350" cy="415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6" name="直接连接符 69"/>
            <p:cNvCxnSpPr>
              <a:cxnSpLocks/>
            </p:cNvCxnSpPr>
            <p:nvPr/>
          </p:nvCxnSpPr>
          <p:spPr bwMode="auto">
            <a:xfrm flipH="1" flipV="1">
              <a:off x="3565525" y="4471991"/>
              <a:ext cx="6350" cy="415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7" name="直接连接符 73"/>
            <p:cNvCxnSpPr>
              <a:cxnSpLocks/>
            </p:cNvCxnSpPr>
            <p:nvPr/>
          </p:nvCxnSpPr>
          <p:spPr bwMode="auto">
            <a:xfrm flipH="1" flipV="1">
              <a:off x="3554413" y="2682056"/>
              <a:ext cx="7937" cy="415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8" name="直接连接符 77"/>
            <p:cNvCxnSpPr>
              <a:cxnSpLocks/>
            </p:cNvCxnSpPr>
            <p:nvPr/>
          </p:nvCxnSpPr>
          <p:spPr bwMode="auto">
            <a:xfrm flipH="1" flipV="1">
              <a:off x="3576638" y="5097466"/>
              <a:ext cx="6350" cy="415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9" name="直接连接符 99"/>
            <p:cNvCxnSpPr>
              <a:cxnSpLocks/>
            </p:cNvCxnSpPr>
            <p:nvPr/>
          </p:nvCxnSpPr>
          <p:spPr bwMode="auto">
            <a:xfrm flipH="1" flipV="1">
              <a:off x="3549650" y="2108203"/>
              <a:ext cx="6350" cy="4159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组合 4"/>
          <p:cNvGrpSpPr/>
          <p:nvPr/>
        </p:nvGrpSpPr>
        <p:grpSpPr>
          <a:xfrm>
            <a:off x="3644165" y="2145959"/>
            <a:ext cx="4563210" cy="3320839"/>
            <a:chOff x="3644165" y="2145959"/>
            <a:chExt cx="4563210" cy="3320839"/>
          </a:xfrm>
        </p:grpSpPr>
        <p:sp>
          <p:nvSpPr>
            <p:cNvPr id="1048725" name="文本框 11"/>
            <p:cNvSpPr txBox="1">
              <a:spLocks noChangeArrowheads="1"/>
            </p:cNvSpPr>
            <p:nvPr/>
          </p:nvSpPr>
          <p:spPr bwMode="auto">
            <a:xfrm>
              <a:off x="3649353" y="3303248"/>
              <a:ext cx="4343710"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3</a:t>
              </a:r>
              <a:r>
                <a:rPr lang="zh-CN" altLang="en-US" sz="1800" dirty="0">
                  <a:solidFill>
                    <a:srgbClr val="093759"/>
                  </a:solidFill>
                  <a:latin typeface="黑体" panose="02010609060101010101" pitchFamily="49" charset="-122"/>
                  <a:ea typeface="黑体" panose="02010609060101010101" pitchFamily="49" charset="-122"/>
                </a:rPr>
                <a:t>、</a:t>
              </a:r>
              <a:r>
                <a:rPr lang="zh-CN" altLang="en-US" sz="1800" dirty="0" smtClean="0">
                  <a:solidFill>
                    <a:srgbClr val="093759"/>
                  </a:solidFill>
                  <a:latin typeface="黑体" panose="02010609060101010101" pitchFamily="49" charset="-122"/>
                  <a:ea typeface="黑体" panose="02010609060101010101" pitchFamily="49" charset="-122"/>
                </a:rPr>
                <a:t>水产养殖智能决策流程建模</a:t>
              </a:r>
              <a:r>
                <a:rPr lang="zh-CN" altLang="en-US" sz="1800" dirty="0">
                  <a:solidFill>
                    <a:srgbClr val="093759"/>
                  </a:solidFill>
                  <a:latin typeface="黑体" panose="02010609060101010101" pitchFamily="49" charset="-122"/>
                  <a:ea typeface="黑体" panose="02010609060101010101" pitchFamily="49" charset="-122"/>
                </a:rPr>
                <a:t>方法</a:t>
              </a:r>
            </a:p>
          </p:txBody>
        </p:sp>
        <p:sp>
          <p:nvSpPr>
            <p:cNvPr id="1048726" name="文本框 11"/>
            <p:cNvSpPr txBox="1">
              <a:spLocks noChangeArrowheads="1"/>
            </p:cNvSpPr>
            <p:nvPr/>
          </p:nvSpPr>
          <p:spPr bwMode="auto">
            <a:xfrm>
              <a:off x="3650204" y="3916022"/>
              <a:ext cx="4557171" cy="369331"/>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4</a:t>
              </a:r>
              <a:r>
                <a:rPr lang="zh-CN" altLang="en-US" sz="1800" dirty="0">
                  <a:solidFill>
                    <a:srgbClr val="093759"/>
                  </a:solidFill>
                  <a:latin typeface="黑体" panose="02010609060101010101" pitchFamily="49" charset="-122"/>
                  <a:ea typeface="黑体" panose="02010609060101010101" pitchFamily="49" charset="-122"/>
                </a:rPr>
                <a:t>、水产养殖智能决策流程管理模型</a:t>
              </a:r>
            </a:p>
          </p:txBody>
        </p:sp>
        <p:sp>
          <p:nvSpPr>
            <p:cNvPr id="1048727" name="文本框 11"/>
            <p:cNvSpPr txBox="1">
              <a:spLocks noChangeArrowheads="1"/>
            </p:cNvSpPr>
            <p:nvPr/>
          </p:nvSpPr>
          <p:spPr bwMode="auto">
            <a:xfrm>
              <a:off x="3673171" y="4493355"/>
              <a:ext cx="3900792" cy="369332"/>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5</a:t>
              </a:r>
              <a:r>
                <a:rPr lang="zh-CN" altLang="en-US" sz="1800" dirty="0">
                  <a:solidFill>
                    <a:srgbClr val="093759"/>
                  </a:solidFill>
                  <a:latin typeface="黑体" panose="02010609060101010101" pitchFamily="49" charset="-122"/>
                  <a:ea typeface="黑体" panose="02010609060101010101" pitchFamily="49" charset="-122"/>
                </a:rPr>
                <a:t>、水产养殖智能决策流程管理系统</a:t>
              </a:r>
            </a:p>
          </p:txBody>
        </p:sp>
        <p:sp>
          <p:nvSpPr>
            <p:cNvPr id="1048728" name="文本框 11"/>
            <p:cNvSpPr txBox="1">
              <a:spLocks noChangeArrowheads="1"/>
            </p:cNvSpPr>
            <p:nvPr/>
          </p:nvSpPr>
          <p:spPr bwMode="auto">
            <a:xfrm>
              <a:off x="3673161" y="2677772"/>
              <a:ext cx="4319902" cy="369332"/>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2</a:t>
              </a:r>
              <a:r>
                <a:rPr lang="zh-CN" altLang="en-US" sz="1800" dirty="0">
                  <a:solidFill>
                    <a:srgbClr val="093759"/>
                  </a:solidFill>
                  <a:latin typeface="黑体" panose="02010609060101010101" pitchFamily="49" charset="-122"/>
                  <a:ea typeface="黑体" panose="02010609060101010101" pitchFamily="49" charset="-122"/>
                </a:rPr>
                <a:t>、相关技术介绍</a:t>
              </a:r>
            </a:p>
          </p:txBody>
        </p:sp>
        <p:sp>
          <p:nvSpPr>
            <p:cNvPr id="1048729" name="文本框 11"/>
            <p:cNvSpPr txBox="1">
              <a:spLocks noChangeArrowheads="1"/>
            </p:cNvSpPr>
            <p:nvPr/>
          </p:nvSpPr>
          <p:spPr bwMode="auto">
            <a:xfrm>
              <a:off x="3670310" y="5097466"/>
              <a:ext cx="3155940" cy="369332"/>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6</a:t>
              </a:r>
              <a:r>
                <a:rPr lang="zh-CN" altLang="en-US" sz="1800" dirty="0">
                  <a:solidFill>
                    <a:srgbClr val="093759"/>
                  </a:solidFill>
                  <a:latin typeface="黑体" panose="02010609060101010101" pitchFamily="49" charset="-122"/>
                  <a:ea typeface="黑体" panose="02010609060101010101" pitchFamily="49" charset="-122"/>
                </a:rPr>
                <a:t>、总结与展望</a:t>
              </a:r>
            </a:p>
          </p:txBody>
        </p:sp>
        <p:sp>
          <p:nvSpPr>
            <p:cNvPr id="1048730" name="文本框 11"/>
            <p:cNvSpPr txBox="1">
              <a:spLocks noChangeArrowheads="1"/>
            </p:cNvSpPr>
            <p:nvPr/>
          </p:nvSpPr>
          <p:spPr bwMode="auto">
            <a:xfrm>
              <a:off x="3644165" y="2145959"/>
              <a:ext cx="3640873" cy="369331"/>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1</a:t>
              </a:r>
              <a:r>
                <a:rPr lang="zh-CN" altLang="en-US" sz="1800" dirty="0">
                  <a:solidFill>
                    <a:srgbClr val="093759"/>
                  </a:solidFill>
                  <a:latin typeface="黑体" panose="02010609060101010101" pitchFamily="49" charset="-122"/>
                  <a:ea typeface="黑体" panose="02010609060101010101" pitchFamily="49" charset="-122"/>
                </a:rPr>
                <a:t>、绪论</a:t>
              </a:r>
            </a:p>
          </p:txBody>
        </p:sp>
      </p:grpSp>
      <p:sp>
        <p:nvSpPr>
          <p:cNvPr id="1048731" name="Freeform 15"/>
          <p:cNvSpPr/>
          <p:nvPr/>
        </p:nvSpPr>
        <p:spPr bwMode="auto">
          <a:xfrm>
            <a:off x="3108325" y="5157788"/>
            <a:ext cx="165100" cy="163512"/>
          </a:xfrm>
          <a:custGeom>
            <a:avLst/>
            <a:gdLst>
              <a:gd name="T0" fmla="*/ 0 w 91"/>
              <a:gd name="T1" fmla="*/ 82 h 90"/>
              <a:gd name="T2" fmla="*/ 8 w 91"/>
              <a:gd name="T3" fmla="*/ 90 h 90"/>
              <a:gd name="T4" fmla="*/ 91 w 91"/>
              <a:gd name="T5" fmla="*/ 8 h 90"/>
              <a:gd name="T6" fmla="*/ 83 w 91"/>
              <a:gd name="T7" fmla="*/ 0 h 90"/>
              <a:gd name="T8" fmla="*/ 0 w 91"/>
              <a:gd name="T9" fmla="*/ 82 h 90"/>
            </a:gdLst>
            <a:ahLst/>
            <a:cxnLst>
              <a:cxn ang="0">
                <a:pos x="T0" y="T1"/>
              </a:cxn>
              <a:cxn ang="0">
                <a:pos x="T2" y="T3"/>
              </a:cxn>
              <a:cxn ang="0">
                <a:pos x="T4" y="T5"/>
              </a:cxn>
              <a:cxn ang="0">
                <a:pos x="T6" y="T7"/>
              </a:cxn>
              <a:cxn ang="0">
                <a:pos x="T8" y="T9"/>
              </a:cxn>
            </a:cxnLst>
            <a:rect l="0" t="0" r="r" b="b"/>
            <a:pathLst>
              <a:path w="91" h="90">
                <a:moveTo>
                  <a:pt x="0" y="82"/>
                </a:moveTo>
                <a:lnTo>
                  <a:pt x="8" y="90"/>
                </a:lnTo>
                <a:lnTo>
                  <a:pt x="91" y="8"/>
                </a:lnTo>
                <a:lnTo>
                  <a:pt x="83" y="0"/>
                </a:lnTo>
                <a:lnTo>
                  <a:pt x="0" y="82"/>
                </a:lnTo>
                <a:close/>
              </a:path>
            </a:pathLst>
          </a:custGeom>
          <a:solidFill>
            <a:schemeClr val="bg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黑体" pitchFamily="49" charset="-122"/>
              <a:ea typeface="黑体" pitchFamily="49" charset="-122"/>
            </a:endParaRPr>
          </a:p>
        </p:txBody>
      </p:sp>
      <p:sp>
        <p:nvSpPr>
          <p:cNvPr id="1048732" name="Freeform 12"/>
          <p:cNvSpPr/>
          <p:nvPr/>
        </p:nvSpPr>
        <p:spPr bwMode="auto">
          <a:xfrm>
            <a:off x="3073400" y="5316541"/>
            <a:ext cx="65088" cy="65087"/>
          </a:xfrm>
          <a:custGeom>
            <a:avLst/>
            <a:gdLst>
              <a:gd name="T0" fmla="*/ 36 w 36"/>
              <a:gd name="T1" fmla="*/ 20 h 36"/>
              <a:gd name="T2" fmla="*/ 16 w 36"/>
              <a:gd name="T3" fmla="*/ 0 h 36"/>
              <a:gd name="T4" fmla="*/ 16 w 36"/>
              <a:gd name="T5" fmla="*/ 0 h 36"/>
              <a:gd name="T6" fmla="*/ 0 w 36"/>
              <a:gd name="T7" fmla="*/ 36 h 36"/>
              <a:gd name="T8" fmla="*/ 36 w 36"/>
              <a:gd name="T9" fmla="*/ 20 h 36"/>
            </a:gdLst>
            <a:ahLst/>
            <a:cxnLst>
              <a:cxn ang="0">
                <a:pos x="T0" y="T1"/>
              </a:cxn>
              <a:cxn ang="0">
                <a:pos x="T2" y="T3"/>
              </a:cxn>
              <a:cxn ang="0">
                <a:pos x="T4" y="T5"/>
              </a:cxn>
              <a:cxn ang="0">
                <a:pos x="T6" y="T7"/>
              </a:cxn>
              <a:cxn ang="0">
                <a:pos x="T8" y="T9"/>
              </a:cxn>
            </a:cxnLst>
            <a:rect l="0" t="0" r="r" b="b"/>
            <a:pathLst>
              <a:path w="36" h="36">
                <a:moveTo>
                  <a:pt x="36" y="20"/>
                </a:moveTo>
                <a:lnTo>
                  <a:pt x="16" y="0"/>
                </a:lnTo>
                <a:lnTo>
                  <a:pt x="16" y="0"/>
                </a:lnTo>
                <a:lnTo>
                  <a:pt x="0" y="36"/>
                </a:lnTo>
                <a:lnTo>
                  <a:pt x="36" y="20"/>
                </a:lnTo>
                <a:close/>
              </a:path>
            </a:pathLst>
          </a:custGeom>
          <a:solidFill>
            <a:schemeClr val="bg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黑体" pitchFamily="49" charset="-122"/>
              <a:ea typeface="黑体" pitchFamily="49" charset="-122"/>
            </a:endParaRPr>
          </a:p>
        </p:txBody>
      </p:sp>
      <p:sp>
        <p:nvSpPr>
          <p:cNvPr id="1048733" name="Freeform 16"/>
          <p:cNvSpPr/>
          <p:nvPr/>
        </p:nvSpPr>
        <p:spPr bwMode="auto">
          <a:xfrm>
            <a:off x="3268663" y="5146675"/>
            <a:ext cx="50800" cy="4603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3"/>
                  <a:pt x="14" y="6"/>
                </a:cubicBezTo>
                <a:close/>
              </a:path>
            </a:pathLst>
          </a:custGeom>
          <a:solidFill>
            <a:schemeClr val="bg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黑体" pitchFamily="49" charset="-122"/>
              <a:ea typeface="黑体" pitchFamily="49" charset="-122"/>
            </a:endParaRPr>
          </a:p>
        </p:txBody>
      </p:sp>
      <p:sp>
        <p:nvSpPr>
          <p:cNvPr id="1048734" name="Freeform 15"/>
          <p:cNvSpPr/>
          <p:nvPr/>
        </p:nvSpPr>
        <p:spPr bwMode="auto">
          <a:xfrm>
            <a:off x="3130553" y="5189538"/>
            <a:ext cx="163513" cy="163512"/>
          </a:xfrm>
          <a:custGeom>
            <a:avLst/>
            <a:gdLst>
              <a:gd name="T0" fmla="*/ 0 w 91"/>
              <a:gd name="T1" fmla="*/ 82 h 90"/>
              <a:gd name="T2" fmla="*/ 8 w 91"/>
              <a:gd name="T3" fmla="*/ 90 h 90"/>
              <a:gd name="T4" fmla="*/ 91 w 91"/>
              <a:gd name="T5" fmla="*/ 8 h 90"/>
              <a:gd name="T6" fmla="*/ 83 w 91"/>
              <a:gd name="T7" fmla="*/ 0 h 90"/>
              <a:gd name="T8" fmla="*/ 0 w 91"/>
              <a:gd name="T9" fmla="*/ 82 h 90"/>
            </a:gdLst>
            <a:ahLst/>
            <a:cxnLst>
              <a:cxn ang="0">
                <a:pos x="T0" y="T1"/>
              </a:cxn>
              <a:cxn ang="0">
                <a:pos x="T2" y="T3"/>
              </a:cxn>
              <a:cxn ang="0">
                <a:pos x="T4" y="T5"/>
              </a:cxn>
              <a:cxn ang="0">
                <a:pos x="T6" y="T7"/>
              </a:cxn>
              <a:cxn ang="0">
                <a:pos x="T8" y="T9"/>
              </a:cxn>
            </a:cxnLst>
            <a:rect l="0" t="0" r="r" b="b"/>
            <a:pathLst>
              <a:path w="91" h="90">
                <a:moveTo>
                  <a:pt x="0" y="82"/>
                </a:moveTo>
                <a:lnTo>
                  <a:pt x="8" y="90"/>
                </a:lnTo>
                <a:lnTo>
                  <a:pt x="91" y="8"/>
                </a:lnTo>
                <a:lnTo>
                  <a:pt x="83" y="0"/>
                </a:lnTo>
                <a:lnTo>
                  <a:pt x="0" y="82"/>
                </a:lnTo>
                <a:close/>
              </a:path>
            </a:pathLst>
          </a:custGeom>
          <a:solidFill>
            <a:schemeClr val="bg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黑体" pitchFamily="49" charset="-122"/>
              <a:ea typeface="黑体" pitchFamily="49" charset="-122"/>
            </a:endParaRPr>
          </a:p>
        </p:txBody>
      </p:sp>
      <p:grpSp>
        <p:nvGrpSpPr>
          <p:cNvPr id="115" name="组合 2"/>
          <p:cNvGrpSpPr/>
          <p:nvPr/>
        </p:nvGrpSpPr>
        <p:grpSpPr>
          <a:xfrm>
            <a:off x="2882903" y="2090741"/>
            <a:ext cx="485772" cy="3449634"/>
            <a:chOff x="2882903" y="2090741"/>
            <a:chExt cx="485772" cy="3449634"/>
          </a:xfrm>
        </p:grpSpPr>
        <p:grpSp>
          <p:nvGrpSpPr>
            <p:cNvPr id="116" name="组合 30"/>
            <p:cNvGrpSpPr>
              <a:grpSpLocks noChangeAspect="1"/>
            </p:cNvGrpSpPr>
            <p:nvPr/>
          </p:nvGrpSpPr>
          <p:grpSpPr bwMode="auto">
            <a:xfrm>
              <a:off x="2894781" y="2090741"/>
              <a:ext cx="439737" cy="439737"/>
              <a:chOff x="2558424" y="1401428"/>
              <a:chExt cx="1318727" cy="1318727"/>
            </a:xfrm>
          </p:grpSpPr>
          <p:sp>
            <p:nvSpPr>
              <p:cNvPr id="1048735" name="椭圆 27"/>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sz="1300" noProof="1">
                  <a:solidFill>
                    <a:sysClr val="windowText" lastClr="000000"/>
                  </a:solidFill>
                  <a:latin typeface="黑体" pitchFamily="49" charset="-122"/>
                  <a:ea typeface="黑体" pitchFamily="49" charset="-122"/>
                </a:endParaRPr>
              </a:p>
            </p:txBody>
          </p:sp>
          <p:sp>
            <p:nvSpPr>
              <p:cNvPr id="1048736" name="Freeform 11"/>
              <p:cNvSpPr/>
              <p:nvPr/>
            </p:nvSpPr>
            <p:spPr bwMode="auto">
              <a:xfrm>
                <a:off x="2674651" y="1817163"/>
                <a:ext cx="1086273" cy="594543"/>
              </a:xfrm>
              <a:custGeom>
                <a:avLst/>
                <a:gdLst>
                  <a:gd name="T0" fmla="*/ 2147483646 w 683"/>
                  <a:gd name="T1" fmla="*/ 2147483646 h 376"/>
                  <a:gd name="T2" fmla="*/ 2147483646 w 683"/>
                  <a:gd name="T3" fmla="*/ 2147483646 h 376"/>
                  <a:gd name="T4" fmla="*/ 2147483646 w 683"/>
                  <a:gd name="T5" fmla="*/ 2147483646 h 376"/>
                  <a:gd name="T6" fmla="*/ 2147483646 w 683"/>
                  <a:gd name="T7" fmla="*/ 2147483646 h 376"/>
                  <a:gd name="T8" fmla="*/ 2147483646 w 683"/>
                  <a:gd name="T9" fmla="*/ 2147483646 h 376"/>
                  <a:gd name="T10" fmla="*/ 2147483646 w 683"/>
                  <a:gd name="T11" fmla="*/ 2147483646 h 376"/>
                  <a:gd name="T12" fmla="*/ 2147483646 w 683"/>
                  <a:gd name="T13" fmla="*/ 2147483646 h 376"/>
                  <a:gd name="T14" fmla="*/ 2147483646 w 683"/>
                  <a:gd name="T15" fmla="*/ 2147483646 h 376"/>
                  <a:gd name="T16" fmla="*/ 2147483646 w 683"/>
                  <a:gd name="T17" fmla="*/ 2147483646 h 376"/>
                  <a:gd name="T18" fmla="*/ 2147483646 w 683"/>
                  <a:gd name="T19" fmla="*/ 2147483646 h 376"/>
                  <a:gd name="T20" fmla="*/ 2147483646 w 683"/>
                  <a:gd name="T21" fmla="*/ 2147483646 h 376"/>
                  <a:gd name="T22" fmla="*/ 2147483646 w 683"/>
                  <a:gd name="T23" fmla="*/ 2147483646 h 376"/>
                  <a:gd name="T24" fmla="*/ 2147483646 w 683"/>
                  <a:gd name="T25" fmla="*/ 2147483646 h 376"/>
                  <a:gd name="T26" fmla="*/ 2147483646 w 683"/>
                  <a:gd name="T27" fmla="*/ 2147483646 h 376"/>
                  <a:gd name="T28" fmla="*/ 2147483646 w 683"/>
                  <a:gd name="T29" fmla="*/ 2147483646 h 376"/>
                  <a:gd name="T30" fmla="*/ 2147483646 w 683"/>
                  <a:gd name="T31" fmla="*/ 2147483646 h 376"/>
                  <a:gd name="T32" fmla="*/ 2147483646 w 683"/>
                  <a:gd name="T33" fmla="*/ 2147483646 h 376"/>
                  <a:gd name="T34" fmla="*/ 2147483646 w 683"/>
                  <a:gd name="T35" fmla="*/ 2147483646 h 376"/>
                  <a:gd name="T36" fmla="*/ 2147483646 w 683"/>
                  <a:gd name="T37" fmla="*/ 2147483646 h 376"/>
                  <a:gd name="T38" fmla="*/ 2147483646 w 683"/>
                  <a:gd name="T39" fmla="*/ 2147483646 h 376"/>
                  <a:gd name="T40" fmla="*/ 2147483646 w 683"/>
                  <a:gd name="T41" fmla="*/ 2147483646 h 376"/>
                  <a:gd name="T42" fmla="*/ 2147483646 w 683"/>
                  <a:gd name="T43" fmla="*/ 2147483646 h 376"/>
                  <a:gd name="T44" fmla="*/ 2147483646 w 683"/>
                  <a:gd name="T45" fmla="*/ 2147483646 h 376"/>
                  <a:gd name="T46" fmla="*/ 2147483646 w 683"/>
                  <a:gd name="T47" fmla="*/ 2147483646 h 376"/>
                  <a:gd name="T48" fmla="*/ 2147483646 w 683"/>
                  <a:gd name="T49" fmla="*/ 2147483646 h 376"/>
                  <a:gd name="T50" fmla="*/ 2147483646 w 683"/>
                  <a:gd name="T51" fmla="*/ 2147483646 h 376"/>
                  <a:gd name="T52" fmla="*/ 2147483646 w 683"/>
                  <a:gd name="T53" fmla="*/ 2147483646 h 376"/>
                  <a:gd name="T54" fmla="*/ 2147483646 w 683"/>
                  <a:gd name="T55" fmla="*/ 2147483646 h 376"/>
                  <a:gd name="T56" fmla="*/ 0 w 683"/>
                  <a:gd name="T57" fmla="*/ 2147483646 h 376"/>
                  <a:gd name="T58" fmla="*/ 2147483646 w 683"/>
                  <a:gd name="T59" fmla="*/ 2147483646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83"/>
                  <a:gd name="T91" fmla="*/ 0 h 376"/>
                  <a:gd name="T92" fmla="*/ 683 w 683"/>
                  <a:gd name="T93" fmla="*/ 376 h 3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grpSp>
          <p:nvGrpSpPr>
            <p:cNvPr id="117" name="组合 45"/>
            <p:cNvGrpSpPr/>
            <p:nvPr/>
          </p:nvGrpSpPr>
          <p:grpSpPr bwMode="auto">
            <a:xfrm>
              <a:off x="2882903" y="2649538"/>
              <a:ext cx="468313" cy="468312"/>
              <a:chOff x="3053956" y="2806467"/>
              <a:chExt cx="1392667" cy="1392667"/>
            </a:xfrm>
          </p:grpSpPr>
          <p:sp>
            <p:nvSpPr>
              <p:cNvPr id="1048737" name="椭圆 30"/>
              <p:cNvSpPr/>
              <p:nvPr/>
            </p:nvSpPr>
            <p:spPr>
              <a:xfrm>
                <a:off x="3053956"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latin typeface="黑体" pitchFamily="49" charset="-122"/>
                  <a:ea typeface="黑体" pitchFamily="49" charset="-122"/>
                </a:endParaRPr>
              </a:p>
            </p:txBody>
          </p:sp>
          <p:sp>
            <p:nvSpPr>
              <p:cNvPr id="1048738" name="Freeform 7"/>
              <p:cNvSpPr>
                <a:spLocks noEditPoints="1" noChangeArrowheads="1"/>
              </p:cNvSpPr>
              <p:nvPr/>
            </p:nvSpPr>
            <p:spPr bwMode="auto">
              <a:xfrm>
                <a:off x="3276000" y="3136654"/>
                <a:ext cx="926224" cy="759021"/>
              </a:xfrm>
              <a:custGeom>
                <a:avLst/>
                <a:gdLst>
                  <a:gd name="T0" fmla="*/ 2147483646 w 563"/>
                  <a:gd name="T1" fmla="*/ 2147483646 h 461"/>
                  <a:gd name="T2" fmla="*/ 2147483646 w 563"/>
                  <a:gd name="T3" fmla="*/ 2147483646 h 461"/>
                  <a:gd name="T4" fmla="*/ 2147483646 w 563"/>
                  <a:gd name="T5" fmla="*/ 2147483646 h 461"/>
                  <a:gd name="T6" fmla="*/ 2147483646 w 563"/>
                  <a:gd name="T7" fmla="*/ 2147483646 h 461"/>
                  <a:gd name="T8" fmla="*/ 2147483646 w 563"/>
                  <a:gd name="T9" fmla="*/ 2147483646 h 461"/>
                  <a:gd name="T10" fmla="*/ 2147483646 w 563"/>
                  <a:gd name="T11" fmla="*/ 2147483646 h 461"/>
                  <a:gd name="T12" fmla="*/ 2147483646 w 563"/>
                  <a:gd name="T13" fmla="*/ 2147483646 h 461"/>
                  <a:gd name="T14" fmla="*/ 2147483646 w 563"/>
                  <a:gd name="T15" fmla="*/ 2147483646 h 461"/>
                  <a:gd name="T16" fmla="*/ 2147483646 w 563"/>
                  <a:gd name="T17" fmla="*/ 2147483646 h 461"/>
                  <a:gd name="T18" fmla="*/ 2147483646 w 563"/>
                  <a:gd name="T19" fmla="*/ 2147483646 h 461"/>
                  <a:gd name="T20" fmla="*/ 2147483646 w 563"/>
                  <a:gd name="T21" fmla="*/ 2147483646 h 461"/>
                  <a:gd name="T22" fmla="*/ 2147483646 w 563"/>
                  <a:gd name="T23" fmla="*/ 2147483646 h 461"/>
                  <a:gd name="T24" fmla="*/ 2147483646 w 563"/>
                  <a:gd name="T25" fmla="*/ 2147483646 h 461"/>
                  <a:gd name="T26" fmla="*/ 2147483646 w 563"/>
                  <a:gd name="T27" fmla="*/ 2147483646 h 461"/>
                  <a:gd name="T28" fmla="*/ 2147483646 w 563"/>
                  <a:gd name="T29" fmla="*/ 2147483646 h 461"/>
                  <a:gd name="T30" fmla="*/ 2147483646 w 563"/>
                  <a:gd name="T31" fmla="*/ 2147483646 h 461"/>
                  <a:gd name="T32" fmla="*/ 2147483646 w 563"/>
                  <a:gd name="T33" fmla="*/ 2147483646 h 461"/>
                  <a:gd name="T34" fmla="*/ 2147483646 w 563"/>
                  <a:gd name="T35" fmla="*/ 2147483646 h 461"/>
                  <a:gd name="T36" fmla="*/ 2147483646 w 563"/>
                  <a:gd name="T37" fmla="*/ 2147483646 h 461"/>
                  <a:gd name="T38" fmla="*/ 2147483646 w 563"/>
                  <a:gd name="T39" fmla="*/ 2147483646 h 461"/>
                  <a:gd name="T40" fmla="*/ 2147483646 w 563"/>
                  <a:gd name="T41" fmla="*/ 2147483646 h 461"/>
                  <a:gd name="T42" fmla="*/ 2147483646 w 563"/>
                  <a:gd name="T43" fmla="*/ 2147483646 h 461"/>
                  <a:gd name="T44" fmla="*/ 2147483646 w 563"/>
                  <a:gd name="T45" fmla="*/ 2147483646 h 461"/>
                  <a:gd name="T46" fmla="*/ 2147483646 w 563"/>
                  <a:gd name="T47" fmla="*/ 2147483646 h 461"/>
                  <a:gd name="T48" fmla="*/ 2147483646 w 563"/>
                  <a:gd name="T49" fmla="*/ 2147483646 h 461"/>
                  <a:gd name="T50" fmla="*/ 2147483646 w 563"/>
                  <a:gd name="T51" fmla="*/ 2147483646 h 461"/>
                  <a:gd name="T52" fmla="*/ 2147483646 w 563"/>
                  <a:gd name="T53" fmla="*/ 2147483646 h 461"/>
                  <a:gd name="T54" fmla="*/ 2147483646 w 563"/>
                  <a:gd name="T55" fmla="*/ 2147483646 h 461"/>
                  <a:gd name="T56" fmla="*/ 2147483646 w 563"/>
                  <a:gd name="T57" fmla="*/ 2147483646 h 461"/>
                  <a:gd name="T58" fmla="*/ 2147483646 w 563"/>
                  <a:gd name="T59" fmla="*/ 2147483646 h 461"/>
                  <a:gd name="T60" fmla="*/ 2147483646 w 563"/>
                  <a:gd name="T61" fmla="*/ 2147483646 h 461"/>
                  <a:gd name="T62" fmla="*/ 2147483646 w 563"/>
                  <a:gd name="T63" fmla="*/ 2147483646 h 461"/>
                  <a:gd name="T64" fmla="*/ 2147483646 w 563"/>
                  <a:gd name="T65" fmla="*/ 2147483646 h 461"/>
                  <a:gd name="T66" fmla="*/ 2147483646 w 563"/>
                  <a:gd name="T67" fmla="*/ 2147483646 h 461"/>
                  <a:gd name="T68" fmla="*/ 2147483646 w 563"/>
                  <a:gd name="T69" fmla="*/ 2147483646 h 461"/>
                  <a:gd name="T70" fmla="*/ 2147483646 w 563"/>
                  <a:gd name="T71" fmla="*/ 2147483646 h 461"/>
                  <a:gd name="T72" fmla="*/ 2147483646 w 563"/>
                  <a:gd name="T73" fmla="*/ 2147483646 h 461"/>
                  <a:gd name="T74" fmla="*/ 2147483646 w 563"/>
                  <a:gd name="T75" fmla="*/ 2147483646 h 461"/>
                  <a:gd name="T76" fmla="*/ 2147483646 w 563"/>
                  <a:gd name="T77" fmla="*/ 2147483646 h 461"/>
                  <a:gd name="T78" fmla="*/ 2147483646 w 563"/>
                  <a:gd name="T79" fmla="*/ 2147483646 h 461"/>
                  <a:gd name="T80" fmla="*/ 2147483646 w 563"/>
                  <a:gd name="T81" fmla="*/ 2147483646 h 461"/>
                  <a:gd name="T82" fmla="*/ 2147483646 w 563"/>
                  <a:gd name="T83" fmla="*/ 2147483646 h 461"/>
                  <a:gd name="T84" fmla="*/ 2147483646 w 563"/>
                  <a:gd name="T85" fmla="*/ 2147483646 h 461"/>
                  <a:gd name="T86" fmla="*/ 2147483646 w 563"/>
                  <a:gd name="T87" fmla="*/ 2147483646 h 461"/>
                  <a:gd name="T88" fmla="*/ 2147483646 w 563"/>
                  <a:gd name="T89" fmla="*/ 2147483646 h 461"/>
                  <a:gd name="T90" fmla="*/ 2147483646 w 563"/>
                  <a:gd name="T91" fmla="*/ 2147483646 h 461"/>
                  <a:gd name="T92" fmla="*/ 2147483646 w 563"/>
                  <a:gd name="T93" fmla="*/ 2147483646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nvGrpSpPr>
            <p:cNvPr id="118" name="组合 7"/>
            <p:cNvGrpSpPr>
              <a:grpSpLocks noChangeAspect="1"/>
            </p:cNvGrpSpPr>
            <p:nvPr/>
          </p:nvGrpSpPr>
          <p:grpSpPr bwMode="auto">
            <a:xfrm>
              <a:off x="2892428" y="3252788"/>
              <a:ext cx="468313" cy="468312"/>
              <a:chOff x="5314692" y="2806467"/>
              <a:chExt cx="1392667" cy="1392667"/>
            </a:xfrm>
          </p:grpSpPr>
          <p:sp>
            <p:nvSpPr>
              <p:cNvPr id="1048739" name="椭圆 33"/>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latin typeface="黑体" pitchFamily="49" charset="-122"/>
                  <a:ea typeface="黑体" pitchFamily="49" charset="-122"/>
                </a:endParaRPr>
              </a:p>
            </p:txBody>
          </p:sp>
          <p:sp>
            <p:nvSpPr>
              <p:cNvPr id="1048740" name="Freeform 18"/>
              <p:cNvSpPr>
                <a:spLocks noEditPoints="1" noChangeArrowheads="1"/>
              </p:cNvSpPr>
              <p:nvPr/>
            </p:nvSpPr>
            <p:spPr bwMode="auto">
              <a:xfrm>
                <a:off x="5593576" y="2987276"/>
                <a:ext cx="812834" cy="974926"/>
              </a:xfrm>
              <a:custGeom>
                <a:avLst/>
                <a:gdLst>
                  <a:gd name="T0" fmla="*/ 2147483646 w 456"/>
                  <a:gd name="T1" fmla="*/ 2147483646 h 548"/>
                  <a:gd name="T2" fmla="*/ 2147483646 w 456"/>
                  <a:gd name="T3" fmla="*/ 2147483646 h 548"/>
                  <a:gd name="T4" fmla="*/ 2147483646 w 456"/>
                  <a:gd name="T5" fmla="*/ 2147483646 h 548"/>
                  <a:gd name="T6" fmla="*/ 0 w 456"/>
                  <a:gd name="T7" fmla="*/ 2147483646 h 548"/>
                  <a:gd name="T8" fmla="*/ 2147483646 w 456"/>
                  <a:gd name="T9" fmla="*/ 2147483646 h 548"/>
                  <a:gd name="T10" fmla="*/ 2147483646 w 456"/>
                  <a:gd name="T11" fmla="*/ 2147483646 h 548"/>
                  <a:gd name="T12" fmla="*/ 2147483646 w 456"/>
                  <a:gd name="T13" fmla="*/ 2147483646 h 548"/>
                  <a:gd name="T14" fmla="*/ 2147483646 w 456"/>
                  <a:gd name="T15" fmla="*/ 2147483646 h 548"/>
                  <a:gd name="T16" fmla="*/ 2147483646 w 456"/>
                  <a:gd name="T17" fmla="*/ 2147483646 h 548"/>
                  <a:gd name="T18" fmla="*/ 2147483646 w 456"/>
                  <a:gd name="T19" fmla="*/ 2147483646 h 548"/>
                  <a:gd name="T20" fmla="*/ 2147483646 w 456"/>
                  <a:gd name="T21" fmla="*/ 2147483646 h 548"/>
                  <a:gd name="T22" fmla="*/ 2147483646 w 456"/>
                  <a:gd name="T23" fmla="*/ 2147483646 h 548"/>
                  <a:gd name="T24" fmla="*/ 2147483646 w 456"/>
                  <a:gd name="T25" fmla="*/ 2147483646 h 548"/>
                  <a:gd name="T26" fmla="*/ 2147483646 w 456"/>
                  <a:gd name="T27" fmla="*/ 2147483646 h 548"/>
                  <a:gd name="T28" fmla="*/ 2147483646 w 456"/>
                  <a:gd name="T29" fmla="*/ 2147483646 h 548"/>
                  <a:gd name="T30" fmla="*/ 2147483646 w 456"/>
                  <a:gd name="T31" fmla="*/ 0 h 548"/>
                  <a:gd name="T32" fmla="*/ 2147483646 w 456"/>
                  <a:gd name="T33" fmla="*/ 0 h 548"/>
                  <a:gd name="T34" fmla="*/ 2147483646 w 456"/>
                  <a:gd name="T35" fmla="*/ 2147483646 h 548"/>
                  <a:gd name="T36" fmla="*/ 2147483646 w 456"/>
                  <a:gd name="T37" fmla="*/ 2147483646 h 548"/>
                  <a:gd name="T38" fmla="*/ 2147483646 w 456"/>
                  <a:gd name="T39" fmla="*/ 2147483646 h 548"/>
                  <a:gd name="T40" fmla="*/ 2147483646 w 456"/>
                  <a:gd name="T41" fmla="*/ 2147483646 h 548"/>
                  <a:gd name="T42" fmla="*/ 2147483646 w 456"/>
                  <a:gd name="T43" fmla="*/ 2147483646 h 548"/>
                  <a:gd name="T44" fmla="*/ 2147483646 w 456"/>
                  <a:gd name="T45" fmla="*/ 2147483646 h 548"/>
                  <a:gd name="T46" fmla="*/ 2147483646 w 456"/>
                  <a:gd name="T47" fmla="*/ 2147483646 h 548"/>
                  <a:gd name="T48" fmla="*/ 2147483646 w 456"/>
                  <a:gd name="T49" fmla="*/ 2147483646 h 548"/>
                  <a:gd name="T50" fmla="*/ 2147483646 w 456"/>
                  <a:gd name="T51" fmla="*/ 2147483646 h 548"/>
                  <a:gd name="T52" fmla="*/ 2147483646 w 456"/>
                  <a:gd name="T53" fmla="*/ 2147483646 h 548"/>
                  <a:gd name="T54" fmla="*/ 2147483646 w 456"/>
                  <a:gd name="T55" fmla="*/ 2147483646 h 548"/>
                  <a:gd name="T56" fmla="*/ 2147483646 w 456"/>
                  <a:gd name="T57" fmla="*/ 2147483646 h 548"/>
                  <a:gd name="T58" fmla="*/ 2147483646 w 456"/>
                  <a:gd name="T59" fmla="*/ 2147483646 h 548"/>
                  <a:gd name="T60" fmla="*/ 2147483646 w 456"/>
                  <a:gd name="T61" fmla="*/ 2147483646 h 548"/>
                  <a:gd name="T62" fmla="*/ 2147483646 w 456"/>
                  <a:gd name="T63" fmla="*/ 2147483646 h 548"/>
                  <a:gd name="T64" fmla="*/ 2147483646 w 456"/>
                  <a:gd name="T65" fmla="*/ 2147483646 h 548"/>
                  <a:gd name="T66" fmla="*/ 2147483646 w 456"/>
                  <a:gd name="T67" fmla="*/ 2147483646 h 548"/>
                  <a:gd name="T68" fmla="*/ 2147483646 w 456"/>
                  <a:gd name="T69" fmla="*/ 2147483646 h 548"/>
                  <a:gd name="T70" fmla="*/ 2147483646 w 456"/>
                  <a:gd name="T71" fmla="*/ 2147483646 h 548"/>
                  <a:gd name="T72" fmla="*/ 2147483646 w 456"/>
                  <a:gd name="T73" fmla="*/ 2147483646 h 548"/>
                  <a:gd name="T74" fmla="*/ 2147483646 w 456"/>
                  <a:gd name="T75" fmla="*/ 2147483646 h 548"/>
                  <a:gd name="T76" fmla="*/ 2147483646 w 456"/>
                  <a:gd name="T77" fmla="*/ 2147483646 h 548"/>
                  <a:gd name="T78" fmla="*/ 2147483646 w 456"/>
                  <a:gd name="T79" fmla="*/ 2147483646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nvGrpSpPr>
            <p:cNvPr id="119" name="组合 22"/>
            <p:cNvGrpSpPr>
              <a:grpSpLocks noChangeAspect="1"/>
            </p:cNvGrpSpPr>
            <p:nvPr/>
          </p:nvGrpSpPr>
          <p:grpSpPr bwMode="auto">
            <a:xfrm>
              <a:off x="2886078" y="4479928"/>
              <a:ext cx="468313" cy="468313"/>
              <a:chOff x="7575425" y="2806467"/>
              <a:chExt cx="1392666" cy="1392667"/>
            </a:xfrm>
          </p:grpSpPr>
          <p:sp>
            <p:nvSpPr>
              <p:cNvPr id="1048741" name="椭圆 36"/>
              <p:cNvSpPr/>
              <p:nvPr/>
            </p:nvSpPr>
            <p:spPr>
              <a:xfrm>
                <a:off x="7575425" y="2806467"/>
                <a:ext cx="1392666"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latin typeface="黑体" pitchFamily="49" charset="-122"/>
                  <a:ea typeface="黑体" pitchFamily="49" charset="-122"/>
                </a:endParaRPr>
              </a:p>
            </p:txBody>
          </p:sp>
          <p:grpSp>
            <p:nvGrpSpPr>
              <p:cNvPr id="120" name="组合 24"/>
              <p:cNvGrpSpPr/>
              <p:nvPr/>
            </p:nvGrpSpPr>
            <p:grpSpPr>
              <a:xfrm>
                <a:off x="7809898" y="3166582"/>
                <a:ext cx="923728" cy="628214"/>
                <a:chOff x="3897313" y="2016126"/>
                <a:chExt cx="749300" cy="509588"/>
              </a:xfrm>
              <a:solidFill>
                <a:schemeClr val="bg1"/>
              </a:solidFill>
            </p:grpSpPr>
            <p:sp>
              <p:nvSpPr>
                <p:cNvPr id="1048742"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3"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4"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5"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6"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7"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8"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49"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50"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51"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sp>
              <p:nvSpPr>
                <p:cNvPr id="1048752"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黑体" pitchFamily="49" charset="-122"/>
                    <a:ea typeface="黑体" pitchFamily="49" charset="-122"/>
                  </a:endParaRPr>
                </a:p>
              </p:txBody>
            </p:sp>
          </p:grpSp>
        </p:grpSp>
        <p:grpSp>
          <p:nvGrpSpPr>
            <p:cNvPr id="121" name="组合 1"/>
            <p:cNvGrpSpPr/>
            <p:nvPr/>
          </p:nvGrpSpPr>
          <p:grpSpPr>
            <a:xfrm>
              <a:off x="2892428" y="5072063"/>
              <a:ext cx="468313" cy="468312"/>
              <a:chOff x="2892428" y="5072063"/>
              <a:chExt cx="468313" cy="468312"/>
            </a:xfrm>
          </p:grpSpPr>
          <p:sp>
            <p:nvSpPr>
              <p:cNvPr id="1048753" name="椭圆 54"/>
              <p:cNvSpPr/>
              <p:nvPr/>
            </p:nvSpPr>
            <p:spPr bwMode="auto">
              <a:xfrm>
                <a:off x="2892428" y="5072063"/>
                <a:ext cx="468313" cy="468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latin typeface="黑体" pitchFamily="49" charset="-122"/>
                  <a:ea typeface="黑体" pitchFamily="49" charset="-122"/>
                </a:endParaRPr>
              </a:p>
            </p:txBody>
          </p:sp>
          <p:sp>
            <p:nvSpPr>
              <p:cNvPr id="1048754" name="Freeform 17"/>
              <p:cNvSpPr/>
              <p:nvPr/>
            </p:nvSpPr>
            <p:spPr bwMode="auto">
              <a:xfrm>
                <a:off x="3017841" y="5159378"/>
                <a:ext cx="236537" cy="282575"/>
              </a:xfrm>
              <a:custGeom>
                <a:avLst/>
                <a:gdLst>
                  <a:gd name="T0" fmla="*/ 147 w 167"/>
                  <a:gd name="T1" fmla="*/ 145 h 165"/>
                  <a:gd name="T2" fmla="*/ 20 w 167"/>
                  <a:gd name="T3" fmla="*/ 145 h 165"/>
                  <a:gd name="T4" fmla="*/ 20 w 167"/>
                  <a:gd name="T5" fmla="*/ 20 h 165"/>
                  <a:gd name="T6" fmla="*/ 139 w 167"/>
                  <a:gd name="T7" fmla="*/ 20 h 165"/>
                  <a:gd name="T8" fmla="*/ 160 w 167"/>
                  <a:gd name="T9" fmla="*/ 0 h 165"/>
                  <a:gd name="T10" fmla="*/ 0 w 167"/>
                  <a:gd name="T11" fmla="*/ 0 h 165"/>
                  <a:gd name="T12" fmla="*/ 0 w 167"/>
                  <a:gd name="T13" fmla="*/ 165 h 165"/>
                  <a:gd name="T14" fmla="*/ 167 w 167"/>
                  <a:gd name="T15" fmla="*/ 165 h 165"/>
                  <a:gd name="T16" fmla="*/ 167 w 167"/>
                  <a:gd name="T17" fmla="*/ 61 h 165"/>
                  <a:gd name="T18" fmla="*/ 147 w 167"/>
                  <a:gd name="T19" fmla="*/ 81 h 165"/>
                  <a:gd name="T20" fmla="*/ 147 w 167"/>
                  <a:gd name="T21" fmla="*/ 14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65">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solidFill>
                <a:schemeClr val="bg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黑体" pitchFamily="49" charset="-122"/>
                  <a:ea typeface="黑体" pitchFamily="49" charset="-122"/>
                </a:endParaRPr>
              </a:p>
            </p:txBody>
          </p:sp>
        </p:grpSp>
        <p:grpSp>
          <p:nvGrpSpPr>
            <p:cNvPr id="122" name="组合 48"/>
            <p:cNvGrpSpPr>
              <a:grpSpLocks noChangeAspect="1"/>
            </p:cNvGrpSpPr>
            <p:nvPr/>
          </p:nvGrpSpPr>
          <p:grpSpPr bwMode="auto">
            <a:xfrm>
              <a:off x="2900363" y="3865563"/>
              <a:ext cx="468312" cy="468312"/>
              <a:chOff x="9836165" y="2806467"/>
              <a:chExt cx="1392667" cy="1392667"/>
            </a:xfrm>
          </p:grpSpPr>
          <p:sp>
            <p:nvSpPr>
              <p:cNvPr id="1048755" name="椭圆 55"/>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latin typeface="黑体" pitchFamily="49" charset="-122"/>
                  <a:ea typeface="黑体" pitchFamily="49" charset="-122"/>
                </a:endParaRPr>
              </a:p>
            </p:txBody>
          </p:sp>
          <p:sp>
            <p:nvSpPr>
              <p:cNvPr id="1048756"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48724"/>
                                        </p:tgtEl>
                                        <p:attrNameLst>
                                          <p:attrName>style.visibility</p:attrName>
                                        </p:attrNameLst>
                                      </p:cBhvr>
                                      <p:to>
                                        <p:strVal val="visible"/>
                                      </p:to>
                                    </p:set>
                                    <p:anim calcmode="lin" valueType="num">
                                      <p:cBhvr additive="base">
                                        <p:cTn id="7" dur="500"/>
                                        <p:tgtEl>
                                          <p:spTgt spid="1048724"/>
                                        </p:tgtEl>
                                        <p:attrNameLst>
                                          <p:attrName>ppt_y</p:attrName>
                                        </p:attrNameLst>
                                      </p:cBhvr>
                                      <p:tavLst>
                                        <p:tav tm="0">
                                          <p:val>
                                            <p:strVal val="#ppt_y+#ppt_h*1.125000"/>
                                          </p:val>
                                        </p:tav>
                                        <p:tav tm="100000">
                                          <p:val>
                                            <p:strVal val="#ppt_y"/>
                                          </p:val>
                                        </p:tav>
                                      </p:tavLst>
                                    </p:anim>
                                    <p:animEffect transition="in" filter="wipe(up)">
                                      <p:cBhvr>
                                        <p:cTn id="8" dur="500"/>
                                        <p:tgtEl>
                                          <p:spTgt spid="1048724"/>
                                        </p:tgtEl>
                                      </p:cBhvr>
                                    </p:animEffect>
                                  </p:childTnLst>
                                </p:cTn>
                              </p:par>
                              <p:par>
                                <p:cTn id="9" presetID="12" presetClass="entr" presetSubtype="8"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p:tgtEl>
                                          <p:spTgt spid="115"/>
                                        </p:tgtEl>
                                        <p:attrNameLst>
                                          <p:attrName>ppt_x</p:attrName>
                                        </p:attrNameLst>
                                      </p:cBhvr>
                                      <p:tavLst>
                                        <p:tav tm="0">
                                          <p:val>
                                            <p:strVal val="#ppt_x-#ppt_w*1.125000"/>
                                          </p:val>
                                        </p:tav>
                                        <p:tav tm="100000">
                                          <p:val>
                                            <p:strVal val="#ppt_x"/>
                                          </p:val>
                                        </p:tav>
                                      </p:tavLst>
                                    </p:anim>
                                    <p:animEffect transition="in" filter="wipe(right)">
                                      <p:cBhvr>
                                        <p:cTn id="12" dur="500"/>
                                        <p:tgtEl>
                                          <p:spTgt spid="115"/>
                                        </p:tgtEl>
                                      </p:cBhvr>
                                    </p:animEffec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114"/>
                                        </p:tgtEl>
                                        <p:attrNameLst>
                                          <p:attrName>style.visibility</p:attrName>
                                        </p:attrNameLst>
                                      </p:cBhvr>
                                      <p:to>
                                        <p:strVal val="visible"/>
                                      </p:to>
                                    </p:set>
                                    <p:anim calcmode="lin" valueType="num">
                                      <p:cBhvr additive="base">
                                        <p:cTn id="17" dur="500" fill="hold"/>
                                        <p:tgtEl>
                                          <p:spTgt spid="114"/>
                                        </p:tgtEl>
                                        <p:attrNameLst>
                                          <p:attrName>ppt_x</p:attrName>
                                        </p:attrNameLst>
                                      </p:cBhvr>
                                      <p:tavLst>
                                        <p:tav tm="0">
                                          <p:val>
                                            <p:strVal val="1+#ppt_w/2"/>
                                          </p:val>
                                        </p:tav>
                                        <p:tav tm="100000">
                                          <p:val>
                                            <p:strVal val="#ppt_x"/>
                                          </p:val>
                                        </p:tav>
                                      </p:tavLst>
                                    </p:anim>
                                    <p:anim calcmode="lin" valueType="num">
                                      <p:cBhvr additive="base">
                                        <p:cTn id="18" dur="500" fill="hold"/>
                                        <p:tgtEl>
                                          <p:spTgt spid="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97" name="组合 1"/>
          <p:cNvGrpSpPr/>
          <p:nvPr/>
        </p:nvGrpSpPr>
        <p:grpSpPr>
          <a:xfrm>
            <a:off x="249960" y="205533"/>
            <a:ext cx="5670780" cy="468313"/>
            <a:chOff x="260351" y="1155701"/>
            <a:chExt cx="5670780" cy="468313"/>
          </a:xfrm>
        </p:grpSpPr>
        <p:sp>
          <p:nvSpPr>
            <p:cNvPr id="1048921" name="文本框 10"/>
            <p:cNvSpPr txBox="1">
              <a:spLocks noChangeArrowheads="1"/>
            </p:cNvSpPr>
            <p:nvPr/>
          </p:nvSpPr>
          <p:spPr bwMode="auto">
            <a:xfrm>
              <a:off x="820448" y="1160463"/>
              <a:ext cx="5110683"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4.2 </a:t>
              </a:r>
              <a:r>
                <a:rPr lang="zh-CN" altLang="en-US" sz="2400" dirty="0">
                  <a:solidFill>
                    <a:srgbClr val="093759"/>
                  </a:solidFill>
                  <a:latin typeface="Times New Roman" panose="02020603050405020304" pitchFamily="18" charset="0"/>
                  <a:ea typeface="黑体" panose="02010609060101010101" pitchFamily="49" charset="-122"/>
                </a:rPr>
                <a:t>南美白对虾养殖流程模型的设计</a:t>
              </a:r>
            </a:p>
          </p:txBody>
        </p:sp>
        <p:grpSp>
          <p:nvGrpSpPr>
            <p:cNvPr id="198" name="组合 48"/>
            <p:cNvGrpSpPr>
              <a:grpSpLocks noChangeAspect="1"/>
            </p:cNvGrpSpPr>
            <p:nvPr/>
          </p:nvGrpSpPr>
          <p:grpSpPr bwMode="auto">
            <a:xfrm>
              <a:off x="260351" y="1155701"/>
              <a:ext cx="468313" cy="468313"/>
              <a:chOff x="9836165" y="2806467"/>
              <a:chExt cx="1392667" cy="1392667"/>
            </a:xfrm>
          </p:grpSpPr>
          <p:sp>
            <p:nvSpPr>
              <p:cNvPr id="1048922" name="椭圆 12"/>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sp>
            <p:nvSpPr>
              <p:cNvPr id="1048923"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pic>
        <p:nvPicPr>
          <p:cNvPr id="2097165" name="图片 2"/>
          <p:cNvPicPr>
            <a:picLocks noChangeAspect="1"/>
          </p:cNvPicPr>
          <p:nvPr/>
        </p:nvPicPr>
        <p:blipFill>
          <a:blip r:embed="rId4"/>
          <a:stretch>
            <a:fillRect/>
          </a:stretch>
        </p:blipFill>
        <p:spPr>
          <a:xfrm>
            <a:off x="167748" y="1670890"/>
            <a:ext cx="6827412" cy="3644561"/>
          </a:xfrm>
          <a:prstGeom prst="rect">
            <a:avLst/>
          </a:prstGeom>
          <a:ln w="12700">
            <a:solidFill>
              <a:schemeClr val="bg1">
                <a:lumMod val="65000"/>
              </a:schemeClr>
            </a:solidFill>
          </a:ln>
        </p:spPr>
      </p:pic>
      <p:sp>
        <p:nvSpPr>
          <p:cNvPr id="1048924" name="矩形 3"/>
          <p:cNvSpPr/>
          <p:nvPr/>
        </p:nvSpPr>
        <p:spPr>
          <a:xfrm>
            <a:off x="7156669" y="4300181"/>
            <a:ext cx="1875756" cy="980440"/>
          </a:xfrm>
          <a:prstGeom prst="rect">
            <a:avLst/>
          </a:prstGeom>
          <a:ln w="12700">
            <a:noFill/>
          </a:ln>
        </p:spPr>
        <p:txBody>
          <a:bodyPr wrap="square">
            <a:spAutoFit/>
          </a:bodyPr>
          <a:lstStyle/>
          <a:p>
            <a:pPr algn="ct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4-2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南美白对虾养殖工作流模型</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Fig.4-2 Workflow model of </a:t>
            </a:r>
            <a:r>
              <a:rPr lang="en-US" altLang="zh-CN" sz="1200" kern="100" dirty="0" err="1">
                <a:latin typeface="Times New Roman" panose="02020603050405020304" pitchFamily="18" charset="0"/>
                <a:ea typeface="楷体" panose="02010609060101010101" pitchFamily="49" charset="-122"/>
                <a:cs typeface="Times New Roman" panose="02020603050405020304" pitchFamily="18" charset="0"/>
              </a:rPr>
              <a:t>Penaeus</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err="1">
                <a:latin typeface="Times New Roman" panose="02020603050405020304" pitchFamily="18" charset="0"/>
                <a:ea typeface="楷体" panose="02010609060101010101" pitchFamily="49" charset="-122"/>
                <a:cs typeface="Times New Roman" panose="02020603050405020304" pitchFamily="18" charset="0"/>
              </a:rPr>
              <a:t>vannamei</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 breeding</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8925" name="矩形 7"/>
          <p:cNvSpPr/>
          <p:nvPr/>
        </p:nvSpPr>
        <p:spPr>
          <a:xfrm>
            <a:off x="249962" y="1386925"/>
            <a:ext cx="4505087" cy="276999"/>
          </a:xfrm>
          <a:prstGeom prst="rect">
            <a:avLst/>
          </a:prstGeom>
        </p:spPr>
        <p:txBody>
          <a:bodyPr wrap="square">
            <a:spAutoFit/>
          </a:bodyPr>
          <a:lstStyle/>
          <a:p>
            <a:r>
              <a:rPr lang="en-US" altLang="zh-CN" sz="1200" b="1" dirty="0">
                <a:solidFill>
                  <a:srgbClr val="2F5496"/>
                </a:solidFill>
                <a:latin typeface="Times New Roman" panose="02020603050405020304" pitchFamily="18" charset="0"/>
                <a:cs typeface="Times New Roman" panose="02020603050405020304" pitchFamily="18" charset="0"/>
              </a:rPr>
              <a:t>Activiti</a:t>
            </a:r>
            <a:r>
              <a:rPr lang="zh-CN" altLang="zh-CN" sz="1200" b="1" dirty="0">
                <a:solidFill>
                  <a:srgbClr val="2F5496"/>
                </a:solidFill>
                <a:latin typeface="Times New Roman" panose="02020603050405020304" pitchFamily="18" charset="0"/>
                <a:cs typeface="Times New Roman" panose="02020603050405020304" pitchFamily="18" charset="0"/>
              </a:rPr>
              <a:t>可视化流程设计器（</a:t>
            </a:r>
            <a:r>
              <a:rPr lang="en-US" altLang="zh-CN" sz="1200" b="1" dirty="0">
                <a:solidFill>
                  <a:srgbClr val="2F5496"/>
                </a:solidFill>
                <a:latin typeface="Times New Roman" panose="02020603050405020304" pitchFamily="18" charset="0"/>
                <a:cs typeface="Times New Roman" panose="02020603050405020304" pitchFamily="18" charset="0"/>
              </a:rPr>
              <a:t>Activiti Eclipse BPMN2.0 Designer</a:t>
            </a:r>
            <a:r>
              <a:rPr lang="zh-CN" altLang="zh-CN" sz="1200" b="1" dirty="0">
                <a:solidFill>
                  <a:srgbClr val="2F5496"/>
                </a:solidFill>
                <a:latin typeface="Times New Roman" panose="02020603050405020304" pitchFamily="18" charset="0"/>
                <a:cs typeface="Times New Roman" panose="02020603050405020304" pitchFamily="18" charset="0"/>
              </a:rPr>
              <a:t>）</a:t>
            </a:r>
            <a:endParaRPr lang="zh-CN" altLang="en-US" sz="1200" b="1" dirty="0">
              <a:latin typeface="Times New Roman" panose="02020603050405020304" pitchFamily="18" charset="0"/>
              <a:cs typeface="Times New Roman" panose="02020603050405020304" pitchFamily="18" charset="0"/>
            </a:endParaRPr>
          </a:p>
        </p:txBody>
      </p:sp>
      <p:grpSp>
        <p:nvGrpSpPr>
          <p:cNvPr id="199" name="组合 39"/>
          <p:cNvGrpSpPr/>
          <p:nvPr/>
        </p:nvGrpSpPr>
        <p:grpSpPr>
          <a:xfrm>
            <a:off x="263015" y="5642329"/>
            <a:ext cx="728833" cy="632348"/>
            <a:chOff x="6183313" y="1962150"/>
            <a:chExt cx="1431925" cy="1168401"/>
          </a:xfrm>
          <a:solidFill>
            <a:srgbClr val="F7B63E"/>
          </a:solidFill>
        </p:grpSpPr>
        <p:sp>
          <p:nvSpPr>
            <p:cNvPr id="1048926"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27" name="Freeform 6"/>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28" name="Freeform 7"/>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29" name="Freeform 8"/>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30" name="Freeform 9"/>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grpSp>
      <p:sp>
        <p:nvSpPr>
          <p:cNvPr id="1048931" name="文本框 4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935172" y="5585657"/>
            <a:ext cx="1381496" cy="802640"/>
          </a:xfrm>
          <a:prstGeom prst="rect">
            <a:avLst/>
          </a:prstGeom>
          <a:noFill/>
          <a:effectLst/>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1</a:t>
            </a:r>
            <a:r>
              <a:rPr lang="zh-CN" altLang="en-US" sz="1200" dirty="0" smtClean="0">
                <a:solidFill>
                  <a:prstClr val="black"/>
                </a:solidFill>
                <a:latin typeface="微软雅黑" panose="020B0503020204020204" pitchFamily="34" charset="-122"/>
                <a:ea typeface="微软雅黑" panose="020B0503020204020204" pitchFamily="34" charset="-122"/>
              </a:rPr>
              <a:t>、</a:t>
            </a:r>
            <a:r>
              <a:rPr lang="zh-CN" altLang="zh-CN" sz="1200" dirty="0" smtClean="0">
                <a:solidFill>
                  <a:prstClr val="black"/>
                </a:solidFill>
                <a:latin typeface="微软雅黑" panose="020B0503020204020204" pitchFamily="34" charset="-122"/>
                <a:ea typeface="微软雅黑" panose="020B0503020204020204" pitchFamily="34" charset="-122"/>
              </a:rPr>
              <a:t>利用</a:t>
            </a:r>
            <a:r>
              <a:rPr lang="zh-CN" altLang="zh-CN" sz="1200" dirty="0">
                <a:solidFill>
                  <a:prstClr val="black"/>
                </a:solidFill>
                <a:latin typeface="微软雅黑" panose="020B0503020204020204" pitchFamily="34" charset="-122"/>
                <a:ea typeface="微软雅黑" panose="020B0503020204020204" pitchFamily="34" charset="-122"/>
              </a:rPr>
              <a:t>定时器，以“天（</a:t>
            </a:r>
            <a:r>
              <a:rPr lang="en-US" altLang="zh-CN" sz="1200" dirty="0">
                <a:solidFill>
                  <a:prstClr val="black"/>
                </a:solidFill>
                <a:latin typeface="微软雅黑" panose="020B0503020204020204" pitchFamily="34" charset="-122"/>
                <a:ea typeface="微软雅黑" panose="020B0503020204020204" pitchFamily="34" charset="-122"/>
              </a:rPr>
              <a:t>24h</a:t>
            </a:r>
            <a:r>
              <a:rPr lang="zh-CN" altLang="zh-CN" sz="1200" dirty="0">
                <a:solidFill>
                  <a:prstClr val="black"/>
                </a:solidFill>
                <a:latin typeface="微软雅黑" panose="020B0503020204020204" pitchFamily="34" charset="-122"/>
                <a:ea typeface="微软雅黑" panose="020B0503020204020204" pitchFamily="34" charset="-122"/>
              </a:rPr>
              <a:t>）”为单位</a:t>
            </a:r>
            <a:r>
              <a:rPr lang="zh-CN" altLang="en-US" sz="1200" dirty="0">
                <a:solidFill>
                  <a:prstClr val="black"/>
                </a:solidFill>
                <a:latin typeface="微软雅黑" panose="020B0503020204020204" pitchFamily="34" charset="-122"/>
                <a:ea typeface="微软雅黑" panose="020B0503020204020204" pitchFamily="34" charset="-122"/>
              </a:rPr>
              <a:t>执行</a:t>
            </a:r>
            <a:r>
              <a:rPr lang="zh-CN" altLang="zh-CN" sz="1200" dirty="0">
                <a:solidFill>
                  <a:prstClr val="black"/>
                </a:solidFill>
                <a:latin typeface="微软雅黑" panose="020B0503020204020204" pitchFamily="34" charset="-122"/>
                <a:ea typeface="微软雅黑" panose="020B0503020204020204" pitchFamily="34" charset="-122"/>
              </a:rPr>
              <a:t>并发和循环</a:t>
            </a:r>
            <a:r>
              <a:rPr lang="zh-CN" altLang="en-US" sz="1200" dirty="0">
                <a:solidFill>
                  <a:prstClr val="black"/>
                </a:solidFill>
                <a:latin typeface="微软雅黑" panose="020B0503020204020204" pitchFamily="34" charset="-122"/>
                <a:ea typeface="微软雅黑" panose="020B0503020204020204" pitchFamily="34" charset="-122"/>
              </a:rPr>
              <a:t>养殖流程</a:t>
            </a:r>
            <a:r>
              <a:rPr lang="zh-CN" altLang="zh-CN" sz="1200" dirty="0">
                <a:solidFill>
                  <a:prstClr val="black"/>
                </a:solidFill>
                <a:latin typeface="微软雅黑" panose="020B0503020204020204" pitchFamily="34" charset="-122"/>
                <a:ea typeface="微软雅黑" panose="020B0503020204020204" pitchFamily="34" charset="-122"/>
              </a:rPr>
              <a:t>。</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200" name="组合 46"/>
          <p:cNvGrpSpPr/>
          <p:nvPr/>
        </p:nvGrpSpPr>
        <p:grpSpPr>
          <a:xfrm>
            <a:off x="2495004" y="5667582"/>
            <a:ext cx="728833" cy="632348"/>
            <a:chOff x="6183313" y="1962150"/>
            <a:chExt cx="1431925" cy="1168401"/>
          </a:xfrm>
          <a:solidFill>
            <a:srgbClr val="FF3E3E"/>
          </a:solidFill>
        </p:grpSpPr>
        <p:sp>
          <p:nvSpPr>
            <p:cNvPr id="1048932"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33" name="Freeform 6"/>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34" name="Freeform 7"/>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35" name="Freeform 8"/>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36" name="Freeform 9"/>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grpSp>
      <p:sp>
        <p:nvSpPr>
          <p:cNvPr id="1048937" name="文本框 5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192870" y="5598639"/>
            <a:ext cx="1507611" cy="980441"/>
          </a:xfrm>
          <a:prstGeom prst="rect">
            <a:avLst/>
          </a:prstGeom>
          <a:noFill/>
          <a:effectLst/>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2</a:t>
            </a:r>
            <a:r>
              <a:rPr lang="zh-CN" altLang="en-US" sz="1200" dirty="0" smtClean="0">
                <a:solidFill>
                  <a:prstClr val="black"/>
                </a:solidFill>
                <a:latin typeface="微软雅黑" panose="020B0503020204020204" pitchFamily="34" charset="-122"/>
                <a:ea typeface="微软雅黑" panose="020B0503020204020204" pitchFamily="34" charset="-122"/>
              </a:rPr>
              <a:t>、</a:t>
            </a:r>
            <a:r>
              <a:rPr lang="zh-CN" altLang="zh-CN" sz="1200" dirty="0" smtClean="0">
                <a:solidFill>
                  <a:prstClr val="black"/>
                </a:solidFill>
                <a:latin typeface="微软雅黑" panose="020B0503020204020204" pitchFamily="34" charset="-122"/>
                <a:ea typeface="微软雅黑" panose="020B0503020204020204" pitchFamily="34" charset="-122"/>
              </a:rPr>
              <a:t>结合</a:t>
            </a:r>
            <a:r>
              <a:rPr lang="zh-CN" altLang="zh-CN" sz="1200" dirty="0">
                <a:solidFill>
                  <a:prstClr val="black"/>
                </a:solidFill>
                <a:latin typeface="微软雅黑" panose="020B0503020204020204" pitchFamily="34" charset="-122"/>
                <a:ea typeface="微软雅黑" panose="020B0503020204020204" pitchFamily="34" charset="-122"/>
              </a:rPr>
              <a:t>业务规则任务节点，完成养殖业务决策与五个并发养殖流程的每日定时定点循环执行</a:t>
            </a:r>
            <a:r>
              <a:rPr lang="zh-CN" altLang="en-US" sz="1200" dirty="0">
                <a:solidFill>
                  <a:prstClr val="black"/>
                </a:solidFill>
                <a:latin typeface="微软雅黑" panose="020B0503020204020204" pitchFamily="34" charset="-122"/>
                <a:ea typeface="微软雅黑" panose="020B0503020204020204" pitchFamily="34" charset="-122"/>
              </a:rPr>
              <a:t>。</a:t>
            </a:r>
            <a:endParaRPr lang="en-US" altLang="zh-CN" sz="1200" dirty="0">
              <a:solidFill>
                <a:prstClr val="black"/>
              </a:solidFill>
              <a:latin typeface="微软雅黑" panose="020B0503020204020204" pitchFamily="34" charset="-122"/>
              <a:ea typeface="微软雅黑" panose="020B0503020204020204" pitchFamily="34" charset="-122"/>
            </a:endParaRPr>
          </a:p>
        </p:txBody>
      </p:sp>
      <p:grpSp>
        <p:nvGrpSpPr>
          <p:cNvPr id="201" name="组合 53"/>
          <p:cNvGrpSpPr/>
          <p:nvPr/>
        </p:nvGrpSpPr>
        <p:grpSpPr>
          <a:xfrm>
            <a:off x="4931661" y="5657881"/>
            <a:ext cx="728833" cy="632348"/>
            <a:chOff x="6183313" y="1962150"/>
            <a:chExt cx="1431925" cy="1168401"/>
          </a:xfrm>
          <a:solidFill>
            <a:srgbClr val="70AD47"/>
          </a:solidFill>
        </p:grpSpPr>
        <p:sp>
          <p:nvSpPr>
            <p:cNvPr id="1048938"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39" name="Freeform 6"/>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40" name="Freeform 7"/>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41" name="Freeform 8"/>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42" name="Freeform 9"/>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grpSp>
      <p:sp>
        <p:nvSpPr>
          <p:cNvPr id="1048943" name="文本框 5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573010" y="5598639"/>
            <a:ext cx="1440523" cy="980441"/>
          </a:xfrm>
          <a:prstGeom prst="rect">
            <a:avLst/>
          </a:prstGeom>
          <a:noFill/>
          <a:effectLst/>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3</a:t>
            </a:r>
            <a:r>
              <a:rPr lang="zh-CN" altLang="en-US" sz="1200" dirty="0" smtClean="0">
                <a:solidFill>
                  <a:prstClr val="black"/>
                </a:solidFill>
                <a:latin typeface="微软雅黑" panose="020B0503020204020204" pitchFamily="34" charset="-122"/>
                <a:ea typeface="微软雅黑" panose="020B0503020204020204" pitchFamily="34" charset="-122"/>
              </a:rPr>
              <a:t>、加入</a:t>
            </a:r>
            <a:r>
              <a:rPr lang="zh-CN" altLang="zh-CN" sz="1200" dirty="0" smtClean="0">
                <a:solidFill>
                  <a:prstClr val="black"/>
                </a:solidFill>
                <a:latin typeface="微软雅黑" panose="020B0503020204020204" pitchFamily="34" charset="-122"/>
                <a:ea typeface="微软雅黑" panose="020B0503020204020204" pitchFamily="34" charset="-122"/>
              </a:rPr>
              <a:t>“病源监测”</a:t>
            </a:r>
            <a:r>
              <a:rPr lang="zh-CN" altLang="zh-CN" sz="1200" dirty="0">
                <a:solidFill>
                  <a:prstClr val="black"/>
                </a:solidFill>
                <a:latin typeface="微软雅黑" panose="020B0503020204020204" pitchFamily="34" charset="-122"/>
                <a:ea typeface="微软雅黑" panose="020B0503020204020204" pitchFamily="34" charset="-122"/>
              </a:rPr>
              <a:t>和“科学投药”疾病诊断分支流程，保证南美白对虾健康生长。</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202" name="组合 11"/>
          <p:cNvGrpSpPr/>
          <p:nvPr/>
        </p:nvGrpSpPr>
        <p:grpSpPr>
          <a:xfrm>
            <a:off x="2621417" y="2733905"/>
            <a:ext cx="2736872" cy="2055943"/>
            <a:chOff x="2621417" y="2606312"/>
            <a:chExt cx="2736872" cy="2055943"/>
          </a:xfrm>
        </p:grpSpPr>
        <p:sp>
          <p:nvSpPr>
            <p:cNvPr id="1048944" name="圆角矩形 9"/>
            <p:cNvSpPr/>
            <p:nvPr/>
          </p:nvSpPr>
          <p:spPr>
            <a:xfrm>
              <a:off x="2894512" y="2606312"/>
              <a:ext cx="571038" cy="283269"/>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45" name="圆角矩形 61"/>
            <p:cNvSpPr/>
            <p:nvPr/>
          </p:nvSpPr>
          <p:spPr>
            <a:xfrm>
              <a:off x="2621417" y="3007631"/>
              <a:ext cx="571038" cy="29718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46" name="圆角矩形 62"/>
            <p:cNvSpPr/>
            <p:nvPr/>
          </p:nvSpPr>
          <p:spPr>
            <a:xfrm>
              <a:off x="2632050" y="3542511"/>
              <a:ext cx="571038" cy="29718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47" name="圆角矩形 63"/>
            <p:cNvSpPr/>
            <p:nvPr/>
          </p:nvSpPr>
          <p:spPr>
            <a:xfrm>
              <a:off x="2894512" y="3968374"/>
              <a:ext cx="571038" cy="29718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48" name="圆角矩形 64"/>
            <p:cNvSpPr/>
            <p:nvPr/>
          </p:nvSpPr>
          <p:spPr>
            <a:xfrm>
              <a:off x="2894512" y="4364767"/>
              <a:ext cx="571038" cy="297488"/>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49" name="圆角矩形 65"/>
            <p:cNvSpPr/>
            <p:nvPr/>
          </p:nvSpPr>
          <p:spPr>
            <a:xfrm>
              <a:off x="3777966" y="3046912"/>
              <a:ext cx="542274" cy="308914"/>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950" name="圆角矩形 66"/>
            <p:cNvSpPr/>
            <p:nvPr/>
          </p:nvSpPr>
          <p:spPr>
            <a:xfrm>
              <a:off x="4799140" y="3482412"/>
              <a:ext cx="559149" cy="297180"/>
            </a:xfrm>
            <a:prstGeom prst="roundRect">
              <a:avLst/>
            </a:pr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67"/>
          <p:cNvGrpSpPr/>
          <p:nvPr/>
        </p:nvGrpSpPr>
        <p:grpSpPr>
          <a:xfrm>
            <a:off x="7183548" y="5703918"/>
            <a:ext cx="728833" cy="632348"/>
            <a:chOff x="6183313" y="1962150"/>
            <a:chExt cx="1431925" cy="1168401"/>
          </a:xfrm>
          <a:noFill/>
        </p:grpSpPr>
        <p:sp>
          <p:nvSpPr>
            <p:cNvPr id="1048951"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w="9525">
              <a:solidFill>
                <a:schemeClr val="tx2">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52" name="Freeform 6"/>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w="9525">
              <a:solidFill>
                <a:schemeClr val="tx2">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53" name="Freeform 7"/>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w="9525">
              <a:solidFill>
                <a:schemeClr val="tx2">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54" name="Freeform 8"/>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w="9525">
              <a:solidFill>
                <a:schemeClr val="tx2">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sp>
          <p:nvSpPr>
            <p:cNvPr id="1048955" name="Freeform 9"/>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w="9525">
              <a:solidFill>
                <a:schemeClr val="tx2">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panose="020F0502020204030204"/>
                <a:ea typeface="宋体" panose="02010600030101010101" pitchFamily="2" charset="-122"/>
              </a:endParaRPr>
            </a:p>
          </p:txBody>
        </p:sp>
      </p:grpSp>
      <p:sp>
        <p:nvSpPr>
          <p:cNvPr id="1048956" name="文本框 7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878199" y="5653601"/>
            <a:ext cx="805661" cy="802640"/>
          </a:xfrm>
          <a:prstGeom prst="rect">
            <a:avLst/>
          </a:prstGeom>
          <a:noFill/>
          <a:effectLst/>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4</a:t>
            </a:r>
            <a:r>
              <a:rPr lang="zh-CN" altLang="en-US" sz="1200" dirty="0" smtClean="0">
                <a:solidFill>
                  <a:prstClr val="black"/>
                </a:solidFill>
                <a:latin typeface="微软雅黑" panose="020B0503020204020204" pitchFamily="34" charset="-122"/>
                <a:ea typeface="微软雅黑" panose="020B0503020204020204" pitchFamily="34" charset="-122"/>
              </a:rPr>
              <a:t>、灵活的设置判断</a:t>
            </a:r>
            <a:r>
              <a:rPr lang="zh-CN" altLang="en-US" sz="1200" dirty="0">
                <a:solidFill>
                  <a:prstClr val="black"/>
                </a:solidFill>
                <a:latin typeface="微软雅黑" panose="020B0503020204020204" pitchFamily="34" charset="-122"/>
                <a:ea typeface="微软雅黑" panose="020B0503020204020204" pitchFamily="34" charset="-122"/>
              </a:rPr>
              <a:t>起捕和</a:t>
            </a:r>
            <a:r>
              <a:rPr lang="zh-CN" altLang="en-US" sz="1200" dirty="0" smtClean="0">
                <a:solidFill>
                  <a:prstClr val="black"/>
                </a:solidFill>
                <a:latin typeface="微软雅黑" panose="020B0503020204020204" pitchFamily="34" charset="-122"/>
                <a:ea typeface="微软雅黑" panose="020B0503020204020204" pitchFamily="34" charset="-122"/>
              </a:rPr>
              <a:t>捕获判断</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048957" name="流程图: 过程 76"/>
          <p:cNvSpPr/>
          <p:nvPr/>
        </p:nvSpPr>
        <p:spPr>
          <a:xfrm>
            <a:off x="7270655" y="1991968"/>
            <a:ext cx="1647785" cy="1513840"/>
          </a:xfrm>
          <a:prstGeom prst="flowChartProcess">
            <a:avLst/>
          </a:prstGeom>
          <a:ln w="19050">
            <a:solidFill>
              <a:schemeClr val="bg1">
                <a:lumMod val="65000"/>
              </a:schemeClr>
            </a:solidFill>
          </a:ln>
        </p:spPr>
        <p:txBody>
          <a:bodyPr wrap="square">
            <a:spAutoFit/>
          </a:bodyPr>
          <a:lstStyle/>
          <a:p>
            <a:r>
              <a:rPr lang="en-US" altLang="zh-CN" sz="1200" dirty="0">
                <a:solidFill>
                  <a:srgbClr val="093759"/>
                </a:solidFill>
                <a:latin typeface="黑体" panose="02010609060101010101" pitchFamily="49" charset="-122"/>
                <a:ea typeface="黑体" panose="02010609060101010101" pitchFamily="49" charset="-122"/>
              </a:rPr>
              <a:t>4.2.2 </a:t>
            </a:r>
            <a:r>
              <a:rPr lang="zh-CN" altLang="en-US" sz="1200" dirty="0">
                <a:solidFill>
                  <a:srgbClr val="093759"/>
                </a:solidFill>
                <a:latin typeface="黑体" panose="02010609060101010101" pitchFamily="49" charset="-122"/>
                <a:ea typeface="黑体" panose="02010609060101010101" pitchFamily="49" charset="-122"/>
              </a:rPr>
              <a:t>模型节点详述</a:t>
            </a:r>
            <a:endParaRPr lang="en-US" altLang="zh-CN" sz="1200" dirty="0">
              <a:solidFill>
                <a:srgbClr val="093759"/>
              </a:solidFill>
              <a:latin typeface="黑体" panose="02010609060101010101" pitchFamily="49" charset="-122"/>
              <a:ea typeface="黑体" panose="02010609060101010101" pitchFamily="49" charset="-122"/>
            </a:endParaRPr>
          </a:p>
          <a:p>
            <a:r>
              <a:rPr lang="zh-CN" altLang="zh-CN" sz="1200" dirty="0">
                <a:solidFill>
                  <a:srgbClr val="FF0000"/>
                </a:solidFill>
                <a:latin typeface="+mn-ea"/>
              </a:rPr>
              <a:t>流程元素</a:t>
            </a:r>
            <a:r>
              <a:rPr lang="zh-CN" altLang="en-US" sz="1200" dirty="0">
                <a:solidFill>
                  <a:srgbClr val="FF0000"/>
                </a:solidFill>
                <a:latin typeface="+mn-ea"/>
              </a:rPr>
              <a:t>：</a:t>
            </a:r>
          </a:p>
          <a:p>
            <a:r>
              <a:rPr lang="en-US" altLang="zh-CN" sz="1200" dirty="0">
                <a:solidFill>
                  <a:srgbClr val="FF0000"/>
                </a:solidFill>
                <a:latin typeface="+mn-ea"/>
              </a:rPr>
              <a:t>   </a:t>
            </a:r>
            <a:r>
              <a:rPr lang="en-US" altLang="zh-CN" sz="1200" dirty="0">
                <a:latin typeface="+mn-ea"/>
              </a:rPr>
              <a:t> </a:t>
            </a:r>
            <a:r>
              <a:rPr lang="zh-CN" altLang="zh-CN" sz="1200" dirty="0">
                <a:latin typeface="+mn-ea"/>
              </a:rPr>
              <a:t>流程任务节点</a:t>
            </a:r>
            <a:endParaRPr lang="en-US" altLang="zh-CN" sz="1200" dirty="0">
              <a:latin typeface="+mn-ea"/>
            </a:endParaRPr>
          </a:p>
          <a:p>
            <a:r>
              <a:rPr lang="zh-CN" altLang="en-US" sz="1200" dirty="0">
                <a:latin typeface="+mn-ea"/>
              </a:rPr>
              <a:t>    业务规则任务节点</a:t>
            </a:r>
            <a:endParaRPr lang="en-US" altLang="zh-CN" sz="1200" dirty="0">
              <a:latin typeface="+mn-ea"/>
            </a:endParaRPr>
          </a:p>
          <a:p>
            <a:r>
              <a:rPr lang="en-US" altLang="zh-CN" sz="1200" dirty="0">
                <a:latin typeface="+mn-ea"/>
              </a:rPr>
              <a:t>    </a:t>
            </a:r>
            <a:r>
              <a:rPr lang="zh-CN" altLang="zh-CN" sz="1200" dirty="0">
                <a:latin typeface="+mn-ea"/>
              </a:rPr>
              <a:t>流程事件</a:t>
            </a:r>
            <a:endParaRPr lang="en-US" altLang="zh-CN" sz="1200" dirty="0">
              <a:latin typeface="+mn-ea"/>
            </a:endParaRPr>
          </a:p>
          <a:p>
            <a:r>
              <a:rPr lang="en-US" altLang="zh-CN" sz="1200" dirty="0">
                <a:latin typeface="+mn-ea"/>
              </a:rPr>
              <a:t>    </a:t>
            </a:r>
            <a:r>
              <a:rPr lang="zh-CN" altLang="zh-CN" sz="1200" dirty="0">
                <a:latin typeface="+mn-ea"/>
              </a:rPr>
              <a:t>流程关口</a:t>
            </a:r>
            <a:endParaRPr lang="en-US" altLang="zh-CN" sz="1200" dirty="0">
              <a:latin typeface="+mn-ea"/>
            </a:endParaRPr>
          </a:p>
          <a:p>
            <a:r>
              <a:rPr lang="zh-CN" altLang="en-US" sz="1200" dirty="0">
                <a:latin typeface="+mn-ea"/>
              </a:rPr>
              <a:t>代表特定养殖功能</a:t>
            </a:r>
            <a:endParaRPr lang="en-US" altLang="zh-CN" sz="1200" dirty="0">
              <a:latin typeface="+mn-ea"/>
            </a:endParaRPr>
          </a:p>
          <a:p>
            <a:r>
              <a:rPr lang="zh-CN" altLang="en-US" sz="1200" dirty="0">
                <a:latin typeface="+mn-ea"/>
              </a:rPr>
              <a:t>论文中详述</a:t>
            </a:r>
            <a:endParaRPr lang="zh-CN" altLang="zh-CN" sz="1200" dirty="0">
              <a:latin typeface="+mn-ea"/>
            </a:endParaRPr>
          </a:p>
        </p:txBody>
      </p:sp>
      <p:sp>
        <p:nvSpPr>
          <p:cNvPr id="1048958" name="文本框 48"/>
          <p:cNvSpPr txBox="1">
            <a:spLocks noChangeArrowheads="1"/>
          </p:cNvSpPr>
          <p:nvPr/>
        </p:nvSpPr>
        <p:spPr bwMode="auto">
          <a:xfrm>
            <a:off x="249962" y="999147"/>
            <a:ext cx="2902667"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400" dirty="0">
                <a:solidFill>
                  <a:srgbClr val="093759"/>
                </a:solidFill>
                <a:latin typeface="黑体" panose="02010609060101010101" pitchFamily="49" charset="-122"/>
                <a:ea typeface="黑体" panose="02010609060101010101" pitchFamily="49" charset="-122"/>
              </a:rPr>
              <a:t>4.2.1 </a:t>
            </a:r>
            <a:r>
              <a:rPr lang="zh-CN" altLang="en-US" sz="1400" dirty="0">
                <a:solidFill>
                  <a:srgbClr val="093759"/>
                </a:solidFill>
                <a:latin typeface="黑体" panose="02010609060101010101" pitchFamily="49" charset="-122"/>
                <a:ea typeface="黑体" panose="02010609060101010101" pitchFamily="49" charset="-122"/>
              </a:rPr>
              <a:t>南美白对虾养殖工作流模型</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1048957"/>
                                        </p:tgtEl>
                                        <p:attrNameLst>
                                          <p:attrName>style.visibility</p:attrName>
                                        </p:attrNameLst>
                                      </p:cBhvr>
                                      <p:to>
                                        <p:strVal val="visible"/>
                                      </p:to>
                                    </p:set>
                                    <p:anim calcmode="lin" valueType="num">
                                      <p:cBhvr additive="base">
                                        <p:cTn id="10" dur="500" fill="hold"/>
                                        <p:tgtEl>
                                          <p:spTgt spid="1048957"/>
                                        </p:tgtEl>
                                        <p:attrNameLst>
                                          <p:attrName>ppt_x</p:attrName>
                                        </p:attrNameLst>
                                      </p:cBhvr>
                                      <p:tavLst>
                                        <p:tav tm="0">
                                          <p:val>
                                            <p:strVal val="1+#ppt_w/2"/>
                                          </p:val>
                                        </p:tav>
                                        <p:tav tm="100000">
                                          <p:val>
                                            <p:strVal val="#ppt_x"/>
                                          </p:val>
                                        </p:tav>
                                      </p:tavLst>
                                    </p:anim>
                                    <p:anim calcmode="lin" valueType="num">
                                      <p:cBhvr additive="base">
                                        <p:cTn id="11" dur="500" fill="hold"/>
                                        <p:tgtEl>
                                          <p:spTgt spid="1048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组合 1"/>
          <p:cNvGrpSpPr/>
          <p:nvPr/>
        </p:nvGrpSpPr>
        <p:grpSpPr>
          <a:xfrm>
            <a:off x="249960" y="191465"/>
            <a:ext cx="6129576" cy="468313"/>
            <a:chOff x="260351" y="1155701"/>
            <a:chExt cx="6129576" cy="468313"/>
          </a:xfrm>
        </p:grpSpPr>
        <p:sp>
          <p:nvSpPr>
            <p:cNvPr id="1048962" name="文本框 10"/>
            <p:cNvSpPr txBox="1">
              <a:spLocks noChangeArrowheads="1"/>
            </p:cNvSpPr>
            <p:nvPr/>
          </p:nvSpPr>
          <p:spPr bwMode="auto">
            <a:xfrm>
              <a:off x="820449" y="1160463"/>
              <a:ext cx="5569478"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4.3 </a:t>
              </a:r>
              <a:r>
                <a:rPr lang="zh-CN" altLang="en-US" sz="2400" dirty="0">
                  <a:solidFill>
                    <a:srgbClr val="093759"/>
                  </a:solidFill>
                  <a:latin typeface="Times New Roman" panose="02020603050405020304" pitchFamily="18" charset="0"/>
                  <a:ea typeface="黑体" panose="02010609060101010101" pitchFamily="49" charset="-122"/>
                </a:rPr>
                <a:t>基于</a:t>
              </a:r>
              <a:r>
                <a:rPr lang="en-US" altLang="zh-CN" sz="2400" dirty="0">
                  <a:solidFill>
                    <a:srgbClr val="093759"/>
                  </a:solidFill>
                  <a:latin typeface="Times New Roman" panose="02020603050405020304" pitchFamily="18" charset="0"/>
                  <a:ea typeface="黑体" panose="02010609060101010101" pitchFamily="49" charset="-122"/>
                </a:rPr>
                <a:t>Drools</a:t>
              </a:r>
              <a:r>
                <a:rPr lang="zh-CN" altLang="en-US" sz="2400" dirty="0">
                  <a:solidFill>
                    <a:srgbClr val="093759"/>
                  </a:solidFill>
                  <a:latin typeface="Times New Roman" panose="02020603050405020304" pitchFamily="18" charset="0"/>
                  <a:ea typeface="黑体" panose="02010609060101010101" pitchFamily="49" charset="-122"/>
                </a:rPr>
                <a:t>的养殖业务规则制定过程</a:t>
              </a:r>
            </a:p>
          </p:txBody>
        </p:sp>
        <p:grpSp>
          <p:nvGrpSpPr>
            <p:cNvPr id="208" name="组合 48"/>
            <p:cNvGrpSpPr>
              <a:grpSpLocks noChangeAspect="1"/>
            </p:cNvGrpSpPr>
            <p:nvPr/>
          </p:nvGrpSpPr>
          <p:grpSpPr bwMode="auto">
            <a:xfrm>
              <a:off x="260351" y="1155701"/>
              <a:ext cx="468313" cy="468313"/>
              <a:chOff x="9836165" y="2806467"/>
              <a:chExt cx="1392667" cy="1392667"/>
            </a:xfrm>
          </p:grpSpPr>
          <p:sp>
            <p:nvSpPr>
              <p:cNvPr id="1048963" name="椭圆 12"/>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sp>
            <p:nvSpPr>
              <p:cNvPr id="1048964"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sp>
        <p:nvSpPr>
          <p:cNvPr id="1048965" name="文本框 48"/>
          <p:cNvSpPr txBox="1">
            <a:spLocks noChangeArrowheads="1"/>
          </p:cNvSpPr>
          <p:nvPr/>
        </p:nvSpPr>
        <p:spPr bwMode="auto">
          <a:xfrm>
            <a:off x="183707" y="1567196"/>
            <a:ext cx="2063771"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400" dirty="0">
                <a:solidFill>
                  <a:srgbClr val="093759"/>
                </a:solidFill>
                <a:latin typeface="黑体" panose="02010609060101010101" pitchFamily="49" charset="-122"/>
                <a:ea typeface="黑体" panose="02010609060101010101" pitchFamily="49" charset="-122"/>
              </a:rPr>
              <a:t>4.3.1 </a:t>
            </a:r>
            <a:r>
              <a:rPr lang="zh-CN" altLang="en-US" sz="1400" dirty="0">
                <a:solidFill>
                  <a:srgbClr val="093759"/>
                </a:solidFill>
                <a:latin typeface="黑体" panose="02010609060101010101" pitchFamily="49" charset="-122"/>
                <a:ea typeface="黑体" panose="02010609060101010101" pitchFamily="49" charset="-122"/>
              </a:rPr>
              <a:t>养殖规则的分析</a:t>
            </a:r>
          </a:p>
        </p:txBody>
      </p:sp>
      <p:graphicFrame>
        <p:nvGraphicFramePr>
          <p:cNvPr id="4194306" name="表格 2"/>
          <p:cNvGraphicFramePr>
            <a:graphicFrameLocks noGrp="1"/>
          </p:cNvGraphicFramePr>
          <p:nvPr/>
        </p:nvGraphicFramePr>
        <p:xfrm>
          <a:off x="192812" y="2160764"/>
          <a:ext cx="2045563" cy="3213261"/>
        </p:xfrm>
        <a:graphic>
          <a:graphicData uri="http://schemas.openxmlformats.org/drawingml/2006/table">
            <a:tbl>
              <a:tblPr firstRow="1" bandRow="1">
                <a:tableStyleId>{5C22544A-7EE6-4342-B048-85BDC9FD1C3A}</a:tableStyleId>
              </a:tblPr>
              <a:tblGrid>
                <a:gridCol w="1266330"/>
                <a:gridCol w="779233"/>
              </a:tblGrid>
              <a:tr h="397478">
                <a:tc>
                  <a:txBody>
                    <a:bodyPr/>
                    <a:lstStyle/>
                    <a:p>
                      <a:r>
                        <a:rPr lang="zh-CN" altLang="en-US" sz="1100" dirty="0" smtClean="0"/>
                        <a:t>决策对象</a:t>
                      </a:r>
                      <a:endParaRPr lang="zh-CN" altLang="en-US" sz="1100" dirty="0"/>
                    </a:p>
                  </a:txBody>
                  <a:tcPr/>
                </a:tc>
                <a:tc>
                  <a:txBody>
                    <a:bodyPr/>
                    <a:lstStyle/>
                    <a:p>
                      <a:r>
                        <a:rPr lang="zh-CN" altLang="en-US" sz="1100" dirty="0" smtClean="0"/>
                        <a:t>决策内容</a:t>
                      </a:r>
                      <a:endParaRPr lang="zh-CN" altLang="en-US" sz="1100" dirty="0"/>
                    </a:p>
                  </a:txBody>
                  <a:tcPr/>
                </a:tc>
              </a:tr>
              <a:tr h="290834">
                <a:tc>
                  <a:txBody>
                    <a:bodyPr/>
                    <a:lstStyle/>
                    <a:p>
                      <a:r>
                        <a:rPr lang="zh-CN" altLang="zh-CN" sz="1100" kern="1200" dirty="0" smtClean="0">
                          <a:solidFill>
                            <a:schemeClr val="dk1"/>
                          </a:solidFill>
                          <a:effectLst/>
                          <a:latin typeface="+mn-lt"/>
                          <a:ea typeface="+mn-ea"/>
                          <a:cs typeface="+mn-cs"/>
                        </a:rPr>
                        <a:t>水位</a:t>
                      </a:r>
                      <a:endParaRPr lang="zh-CN" altLang="en-US" sz="1100" dirty="0"/>
                    </a:p>
                  </a:txBody>
                  <a:tcPr/>
                </a:tc>
                <a:tc>
                  <a:txBody>
                    <a:bodyPr/>
                    <a:lstStyle/>
                    <a:p>
                      <a:r>
                        <a:rPr lang="zh-CN" altLang="zh-CN" sz="1100" kern="1200" dirty="0" smtClean="0">
                          <a:solidFill>
                            <a:schemeClr val="dk1"/>
                          </a:solidFill>
                          <a:effectLst/>
                          <a:latin typeface="+mn-lt"/>
                          <a:ea typeface="+mn-ea"/>
                          <a:cs typeface="+mn-cs"/>
                        </a:rPr>
                        <a:t>高低</a:t>
                      </a:r>
                      <a:endParaRPr lang="zh-CN" altLang="en-US" sz="1100" dirty="0"/>
                    </a:p>
                  </a:txBody>
                  <a:tcPr/>
                </a:tc>
              </a:tr>
              <a:tr h="422537">
                <a:tc>
                  <a:txBody>
                    <a:bodyPr/>
                    <a:lstStyle/>
                    <a:p>
                      <a:r>
                        <a:rPr lang="zh-CN" altLang="en-US" sz="1100" kern="1200" dirty="0" smtClean="0">
                          <a:solidFill>
                            <a:schemeClr val="dk1"/>
                          </a:solidFill>
                          <a:effectLst/>
                          <a:latin typeface="+mn-lt"/>
                          <a:ea typeface="+mn-ea"/>
                          <a:cs typeface="+mn-cs"/>
                        </a:rPr>
                        <a:t>水质属性</a:t>
                      </a:r>
                      <a:r>
                        <a:rPr lang="en-US" altLang="zh-CN" sz="1100" kern="1200" dirty="0" smtClean="0">
                          <a:solidFill>
                            <a:schemeClr val="dk1"/>
                          </a:solidFill>
                          <a:effectLst/>
                          <a:latin typeface="+mn-lt"/>
                          <a:ea typeface="+mn-ea"/>
                          <a:cs typeface="+mn-cs"/>
                        </a:rPr>
                        <a:t>(</a:t>
                      </a:r>
                      <a:r>
                        <a:rPr lang="zh-CN" altLang="zh-CN" sz="1100" kern="1200" dirty="0" smtClean="0">
                          <a:solidFill>
                            <a:schemeClr val="dk1"/>
                          </a:solidFill>
                          <a:effectLst/>
                          <a:latin typeface="+mn-lt"/>
                          <a:ea typeface="+mn-ea"/>
                          <a:cs typeface="+mn-cs"/>
                        </a:rPr>
                        <a:t>水温、</a:t>
                      </a:r>
                      <a:r>
                        <a:rPr lang="en-US" altLang="zh-CN" sz="1100" kern="1200" dirty="0" smtClean="0">
                          <a:solidFill>
                            <a:schemeClr val="dk1"/>
                          </a:solidFill>
                          <a:effectLst/>
                          <a:latin typeface="+mn-lt"/>
                          <a:ea typeface="+mn-ea"/>
                          <a:cs typeface="+mn-cs"/>
                        </a:rPr>
                        <a:t>pH</a:t>
                      </a:r>
                      <a:r>
                        <a:rPr lang="zh-CN" altLang="zh-CN" sz="1100" kern="1200" dirty="0" smtClean="0">
                          <a:solidFill>
                            <a:schemeClr val="dk1"/>
                          </a:solidFill>
                          <a:effectLst/>
                          <a:latin typeface="+mn-lt"/>
                          <a:ea typeface="+mn-ea"/>
                          <a:cs typeface="+mn-cs"/>
                        </a:rPr>
                        <a:t>值、溶氧量</a:t>
                      </a:r>
                      <a:r>
                        <a:rPr lang="zh-CN" altLang="en-US" sz="1100" kern="1200" dirty="0" smtClean="0">
                          <a:solidFill>
                            <a:schemeClr val="dk1"/>
                          </a:solidFill>
                          <a:effectLst/>
                          <a:latin typeface="+mn-lt"/>
                          <a:ea typeface="+mn-ea"/>
                          <a:cs typeface="+mn-cs"/>
                        </a:rPr>
                        <a:t>等</a:t>
                      </a:r>
                      <a:r>
                        <a:rPr lang="en-US" altLang="zh-CN" sz="1100" kern="1200" dirty="0" smtClean="0">
                          <a:solidFill>
                            <a:schemeClr val="dk1"/>
                          </a:solidFill>
                          <a:effectLst/>
                          <a:latin typeface="+mn-lt"/>
                          <a:ea typeface="+mn-ea"/>
                          <a:cs typeface="+mn-cs"/>
                        </a:rPr>
                        <a:t>)</a:t>
                      </a:r>
                      <a:endParaRPr lang="zh-CN" altLang="en-US" sz="1100" dirty="0"/>
                    </a:p>
                  </a:txBody>
                  <a:tcPr/>
                </a:tc>
                <a:tc>
                  <a:txBody>
                    <a:bodyPr/>
                    <a:lstStyle/>
                    <a:p>
                      <a:r>
                        <a:rPr lang="zh-CN" altLang="zh-CN" sz="1100" kern="1200" dirty="0" smtClean="0">
                          <a:solidFill>
                            <a:schemeClr val="dk1"/>
                          </a:solidFill>
                          <a:effectLst/>
                          <a:latin typeface="+mn-lt"/>
                          <a:ea typeface="+mn-ea"/>
                          <a:cs typeface="+mn-cs"/>
                        </a:rPr>
                        <a:t>高低</a:t>
                      </a:r>
                      <a:endParaRPr lang="zh-CN" altLang="en-US" sz="1100" dirty="0"/>
                    </a:p>
                  </a:txBody>
                  <a:tcPr/>
                </a:tc>
              </a:tr>
              <a:tr h="421120">
                <a:tc>
                  <a:txBody>
                    <a:bodyPr/>
                    <a:lstStyle/>
                    <a:p>
                      <a:r>
                        <a:rPr lang="zh-CN" altLang="zh-CN" sz="1100" kern="1200" dirty="0" smtClean="0">
                          <a:solidFill>
                            <a:schemeClr val="dk1"/>
                          </a:solidFill>
                          <a:effectLst/>
                          <a:latin typeface="+mn-lt"/>
                          <a:ea typeface="+mn-ea"/>
                          <a:cs typeface="+mn-cs"/>
                        </a:rPr>
                        <a:t>虾</a:t>
                      </a:r>
                      <a:r>
                        <a:rPr lang="zh-CN" altLang="en-US" sz="1100" kern="1200" dirty="0" smtClean="0">
                          <a:solidFill>
                            <a:schemeClr val="dk1"/>
                          </a:solidFill>
                          <a:effectLst/>
                          <a:latin typeface="+mn-lt"/>
                          <a:ea typeface="+mn-ea"/>
                          <a:cs typeface="+mn-cs"/>
                        </a:rPr>
                        <a:t>情</a:t>
                      </a:r>
                      <a:r>
                        <a:rPr lang="en-US" altLang="zh-CN" sz="1100" kern="1200" dirty="0" smtClean="0">
                          <a:solidFill>
                            <a:schemeClr val="dk1"/>
                          </a:solidFill>
                          <a:effectLst/>
                          <a:latin typeface="+mn-lt"/>
                          <a:ea typeface="+mn-ea"/>
                          <a:cs typeface="+mn-cs"/>
                        </a:rPr>
                        <a:t>(</a:t>
                      </a:r>
                      <a:r>
                        <a:rPr lang="zh-CN" altLang="zh-CN" sz="1100" kern="1200" dirty="0" smtClean="0">
                          <a:solidFill>
                            <a:schemeClr val="dk1"/>
                          </a:solidFill>
                          <a:effectLst/>
                          <a:latin typeface="+mn-lt"/>
                          <a:ea typeface="+mn-ea"/>
                          <a:cs typeface="+mn-cs"/>
                        </a:rPr>
                        <a:t>体长</a:t>
                      </a:r>
                      <a:r>
                        <a:rPr lang="zh-CN" altLang="en-US" sz="1100" kern="1200" dirty="0" smtClean="0">
                          <a:solidFill>
                            <a:schemeClr val="dk1"/>
                          </a:solidFill>
                          <a:effectLst/>
                          <a:latin typeface="+mn-lt"/>
                          <a:ea typeface="+mn-ea"/>
                          <a:cs typeface="+mn-cs"/>
                        </a:rPr>
                        <a:t>、</a:t>
                      </a:r>
                      <a:r>
                        <a:rPr lang="zh-CN" altLang="zh-CN" sz="1100" kern="1200" dirty="0" smtClean="0">
                          <a:solidFill>
                            <a:schemeClr val="dk1"/>
                          </a:solidFill>
                          <a:effectLst/>
                          <a:latin typeface="+mn-lt"/>
                          <a:ea typeface="+mn-ea"/>
                          <a:cs typeface="+mn-cs"/>
                        </a:rPr>
                        <a:t>质量</a:t>
                      </a:r>
                      <a:r>
                        <a:rPr lang="zh-CN" altLang="en-US" sz="1100" kern="1200" dirty="0" smtClean="0">
                          <a:solidFill>
                            <a:schemeClr val="dk1"/>
                          </a:solidFill>
                          <a:effectLst/>
                          <a:latin typeface="+mn-lt"/>
                          <a:ea typeface="+mn-ea"/>
                          <a:cs typeface="+mn-cs"/>
                        </a:rPr>
                        <a:t>、</a:t>
                      </a:r>
                      <a:r>
                        <a:rPr lang="zh-CN" altLang="zh-CN" sz="1100" kern="1200" dirty="0" smtClean="0">
                          <a:solidFill>
                            <a:schemeClr val="dk1"/>
                          </a:solidFill>
                          <a:effectLst/>
                          <a:latin typeface="+mn-lt"/>
                          <a:ea typeface="+mn-ea"/>
                          <a:cs typeface="+mn-cs"/>
                        </a:rPr>
                        <a:t>虾体</a:t>
                      </a:r>
                      <a:r>
                        <a:rPr lang="zh-CN" altLang="en-US" sz="1100" kern="1200" dirty="0" smtClean="0">
                          <a:solidFill>
                            <a:schemeClr val="dk1"/>
                          </a:solidFill>
                          <a:effectLst/>
                          <a:latin typeface="+mn-lt"/>
                          <a:ea typeface="+mn-ea"/>
                          <a:cs typeface="+mn-cs"/>
                        </a:rPr>
                        <a:t>等）</a:t>
                      </a:r>
                      <a:endParaRPr lang="zh-CN" altLang="en-US" sz="1100" dirty="0"/>
                    </a:p>
                  </a:txBody>
                  <a:tcPr/>
                </a:tc>
                <a:tc>
                  <a:txBody>
                    <a:bodyPr/>
                    <a:lstStyle/>
                    <a:p>
                      <a:r>
                        <a:rPr lang="zh-CN" altLang="en-US" sz="1100" dirty="0" smtClean="0"/>
                        <a:t>情况</a:t>
                      </a:r>
                      <a:endParaRPr lang="zh-CN" altLang="en-US" sz="1100" dirty="0"/>
                    </a:p>
                  </a:txBody>
                  <a:tcPr/>
                </a:tc>
              </a:tr>
              <a:tr h="355907">
                <a:tc>
                  <a:txBody>
                    <a:bodyPr/>
                    <a:lstStyle/>
                    <a:p>
                      <a:r>
                        <a:rPr lang="zh-CN" altLang="zh-CN" sz="1100" kern="1200" dirty="0" smtClean="0">
                          <a:solidFill>
                            <a:schemeClr val="dk1"/>
                          </a:solidFill>
                          <a:effectLst/>
                          <a:latin typeface="+mn-lt"/>
                          <a:ea typeface="+mn-ea"/>
                          <a:cs typeface="+mn-cs"/>
                        </a:rPr>
                        <a:t>投喂</a:t>
                      </a:r>
                      <a:r>
                        <a:rPr lang="en-US" altLang="zh-CN" sz="1100" kern="1200" dirty="0" smtClean="0">
                          <a:solidFill>
                            <a:schemeClr val="dk1"/>
                          </a:solidFill>
                          <a:effectLst/>
                          <a:latin typeface="+mn-lt"/>
                          <a:ea typeface="+mn-ea"/>
                          <a:cs typeface="+mn-cs"/>
                        </a:rPr>
                        <a:t>(</a:t>
                      </a:r>
                      <a:r>
                        <a:rPr lang="zh-CN" altLang="zh-CN" sz="1100" kern="1200" dirty="0" smtClean="0">
                          <a:solidFill>
                            <a:schemeClr val="dk1"/>
                          </a:solidFill>
                          <a:effectLst/>
                          <a:latin typeface="+mn-lt"/>
                          <a:ea typeface="+mn-ea"/>
                          <a:cs typeface="+mn-cs"/>
                        </a:rPr>
                        <a:t>天气、水质、虾情</a:t>
                      </a:r>
                      <a:r>
                        <a:rPr lang="zh-CN" altLang="en-US" sz="1100" kern="1200" dirty="0" smtClean="0">
                          <a:solidFill>
                            <a:schemeClr val="dk1"/>
                          </a:solidFill>
                          <a:effectLst/>
                          <a:latin typeface="+mn-lt"/>
                          <a:ea typeface="+mn-ea"/>
                          <a:cs typeface="+mn-cs"/>
                        </a:rPr>
                        <a:t>等</a:t>
                      </a:r>
                      <a:r>
                        <a:rPr lang="en-US" altLang="zh-CN" sz="1100" kern="1200" dirty="0" smtClean="0">
                          <a:solidFill>
                            <a:schemeClr val="dk1"/>
                          </a:solidFill>
                          <a:effectLst/>
                          <a:latin typeface="+mn-lt"/>
                          <a:ea typeface="+mn-ea"/>
                          <a:cs typeface="+mn-cs"/>
                        </a:rPr>
                        <a:t>)</a:t>
                      </a:r>
                      <a:endParaRPr lang="zh-CN" altLang="en-US" sz="1100" dirty="0"/>
                    </a:p>
                  </a:txBody>
                  <a:tcPr/>
                </a:tc>
                <a:tc>
                  <a:txBody>
                    <a:bodyPr/>
                    <a:lstStyle/>
                    <a:p>
                      <a:r>
                        <a:rPr lang="zh-CN" altLang="en-US" sz="1100" dirty="0" smtClean="0"/>
                        <a:t>情况</a:t>
                      </a:r>
                      <a:endParaRPr lang="zh-CN" altLang="en-US" sz="1100" dirty="0"/>
                    </a:p>
                  </a:txBody>
                  <a:tcPr/>
                </a:tc>
              </a:tr>
              <a:tr h="290834">
                <a:tc>
                  <a:txBody>
                    <a:bodyPr/>
                    <a:lstStyle/>
                    <a:p>
                      <a:r>
                        <a:rPr lang="zh-CN" altLang="zh-CN" sz="1100" kern="1200" dirty="0" smtClean="0">
                          <a:solidFill>
                            <a:schemeClr val="dk1"/>
                          </a:solidFill>
                          <a:effectLst/>
                          <a:latin typeface="+mn-lt"/>
                          <a:ea typeface="+mn-ea"/>
                          <a:cs typeface="+mn-cs"/>
                        </a:rPr>
                        <a:t>池塘周围</a:t>
                      </a:r>
                      <a:endParaRPr lang="zh-CN" altLang="en-US" sz="1100" dirty="0"/>
                    </a:p>
                  </a:txBody>
                  <a:tcPr/>
                </a:tc>
                <a:tc>
                  <a:txBody>
                    <a:bodyPr/>
                    <a:lstStyle/>
                    <a:p>
                      <a:r>
                        <a:rPr lang="zh-CN" altLang="zh-CN" sz="1100" kern="1200" dirty="0" smtClean="0">
                          <a:solidFill>
                            <a:schemeClr val="dk1"/>
                          </a:solidFill>
                          <a:effectLst/>
                          <a:latin typeface="+mn-lt"/>
                          <a:ea typeface="+mn-ea"/>
                          <a:cs typeface="+mn-cs"/>
                        </a:rPr>
                        <a:t>异常</a:t>
                      </a:r>
                      <a:endParaRPr lang="zh-CN" altLang="en-US" sz="1100" dirty="0"/>
                    </a:p>
                  </a:txBody>
                  <a:tcPr/>
                </a:tc>
              </a:tr>
              <a:tr h="435795">
                <a:tc>
                  <a:txBody>
                    <a:bodyPr/>
                    <a:lstStyle/>
                    <a:p>
                      <a:r>
                        <a:rPr lang="zh-CN" altLang="zh-CN" sz="1100" kern="1200" dirty="0" smtClean="0">
                          <a:solidFill>
                            <a:schemeClr val="dk1"/>
                          </a:solidFill>
                          <a:effectLst/>
                          <a:latin typeface="+mn-lt"/>
                          <a:ea typeface="+mn-ea"/>
                          <a:cs typeface="+mn-cs"/>
                        </a:rPr>
                        <a:t>浮游微生物</a:t>
                      </a:r>
                      <a:r>
                        <a:rPr lang="en-US" altLang="zh-CN" sz="1100" kern="1200" dirty="0" smtClean="0">
                          <a:solidFill>
                            <a:schemeClr val="dk1"/>
                          </a:solidFill>
                          <a:effectLst/>
                          <a:latin typeface="+mn-lt"/>
                          <a:ea typeface="+mn-ea"/>
                          <a:cs typeface="+mn-cs"/>
                        </a:rPr>
                        <a:t>(</a:t>
                      </a:r>
                      <a:r>
                        <a:rPr lang="zh-CN" altLang="zh-CN" sz="1100" kern="1200" dirty="0" smtClean="0">
                          <a:solidFill>
                            <a:schemeClr val="dk1"/>
                          </a:solidFill>
                          <a:effectLst/>
                          <a:latin typeface="+mn-lt"/>
                          <a:ea typeface="+mn-ea"/>
                          <a:cs typeface="+mn-cs"/>
                        </a:rPr>
                        <a:t>病毒、细菌等</a:t>
                      </a:r>
                      <a:r>
                        <a:rPr lang="en-US" altLang="zh-CN" sz="1100" kern="1200" dirty="0" smtClean="0">
                          <a:solidFill>
                            <a:schemeClr val="dk1"/>
                          </a:solidFill>
                          <a:effectLst/>
                          <a:latin typeface="+mn-lt"/>
                          <a:ea typeface="+mn-ea"/>
                          <a:cs typeface="+mn-cs"/>
                        </a:rPr>
                        <a:t>)</a:t>
                      </a:r>
                      <a:endParaRPr lang="zh-CN" altLang="en-US" sz="1100" dirty="0"/>
                    </a:p>
                  </a:txBody>
                  <a:tcPr/>
                </a:tc>
                <a:tc>
                  <a:txBody>
                    <a:bodyPr/>
                    <a:lstStyle/>
                    <a:p>
                      <a:r>
                        <a:rPr lang="zh-CN" altLang="zh-CN" sz="1100" kern="1200" dirty="0" smtClean="0">
                          <a:solidFill>
                            <a:schemeClr val="dk1"/>
                          </a:solidFill>
                          <a:effectLst/>
                          <a:latin typeface="+mn-lt"/>
                          <a:ea typeface="+mn-ea"/>
                          <a:cs typeface="+mn-cs"/>
                        </a:rPr>
                        <a:t>种类</a:t>
                      </a:r>
                      <a:endParaRPr lang="zh-CN" altLang="en-US" sz="1100" dirty="0"/>
                    </a:p>
                  </a:txBody>
                  <a:tcPr/>
                </a:tc>
              </a:tr>
              <a:tr h="145417">
                <a:tc>
                  <a:txBody>
                    <a:bodyPr/>
                    <a:lstStyle/>
                    <a:p>
                      <a:r>
                        <a:rPr lang="zh-CN" altLang="zh-CN" sz="1100" kern="1200" smtClean="0">
                          <a:solidFill>
                            <a:schemeClr val="dk1"/>
                          </a:solidFill>
                          <a:effectLst/>
                          <a:latin typeface="+mn-lt"/>
                          <a:ea typeface="+mn-ea"/>
                          <a:cs typeface="+mn-cs"/>
                        </a:rPr>
                        <a:t>病症判断</a:t>
                      </a:r>
                      <a:endParaRPr lang="zh-CN" alt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zh-CN" sz="1100" kern="1200" smtClean="0">
                          <a:solidFill>
                            <a:schemeClr val="dk1"/>
                          </a:solidFill>
                          <a:effectLst/>
                          <a:latin typeface="+mn-lt"/>
                          <a:ea typeface="+mn-ea"/>
                          <a:cs typeface="+mn-cs"/>
                        </a:rPr>
                        <a:t>种类</a:t>
                      </a:r>
                      <a:endParaRPr lang="en-US" altLang="zh-CN" sz="1100" kern="1200" smtClean="0">
                        <a:solidFill>
                          <a:schemeClr val="dk1"/>
                        </a:solidFill>
                        <a:effectLst/>
                        <a:latin typeface="+mn-lt"/>
                        <a:ea typeface="+mn-ea"/>
                        <a:cs typeface="+mn-cs"/>
                      </a:endParaRPr>
                    </a:p>
                  </a:txBody>
                  <a:tcPr/>
                </a:tc>
              </a:tr>
              <a:tr h="145417">
                <a:tc>
                  <a:txBody>
                    <a:bodyPr/>
                    <a:lstStyle/>
                    <a:p>
                      <a:r>
                        <a:rPr lang="zh-CN" altLang="en-US" sz="1100" dirty="0" smtClean="0"/>
                        <a:t>投放药物</a:t>
                      </a:r>
                      <a:endParaRPr lang="zh-CN" alt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en-US" sz="1100" kern="1200" dirty="0" smtClean="0">
                          <a:solidFill>
                            <a:schemeClr val="dk1"/>
                          </a:solidFill>
                          <a:effectLst/>
                          <a:latin typeface="+mn-lt"/>
                          <a:ea typeface="+mn-ea"/>
                          <a:cs typeface="+mn-cs"/>
                        </a:rPr>
                        <a:t>种类</a:t>
                      </a:r>
                      <a:endParaRPr lang="en-US" altLang="zh-CN" sz="1100" kern="1200" dirty="0" smtClean="0">
                        <a:solidFill>
                          <a:schemeClr val="dk1"/>
                        </a:solidFill>
                        <a:effectLst/>
                        <a:latin typeface="+mn-lt"/>
                        <a:ea typeface="+mn-ea"/>
                        <a:cs typeface="+mn-cs"/>
                      </a:endParaRPr>
                    </a:p>
                  </a:txBody>
                  <a:tcPr/>
                </a:tc>
              </a:tr>
            </a:tbl>
          </a:graphicData>
        </a:graphic>
      </p:graphicFrame>
      <p:sp>
        <p:nvSpPr>
          <p:cNvPr id="1048966" name="文本框 48"/>
          <p:cNvSpPr txBox="1">
            <a:spLocks noChangeArrowheads="1"/>
          </p:cNvSpPr>
          <p:nvPr/>
        </p:nvSpPr>
        <p:spPr bwMode="auto">
          <a:xfrm>
            <a:off x="4748127" y="1468281"/>
            <a:ext cx="2065327"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400" dirty="0">
                <a:solidFill>
                  <a:srgbClr val="093759"/>
                </a:solidFill>
                <a:latin typeface="黑体" panose="02010609060101010101" pitchFamily="49" charset="-122"/>
                <a:ea typeface="黑体" panose="02010609060101010101" pitchFamily="49" charset="-122"/>
              </a:rPr>
              <a:t>4.3.2 </a:t>
            </a:r>
            <a:r>
              <a:rPr lang="zh-CN" altLang="en-US" sz="1400" dirty="0">
                <a:solidFill>
                  <a:srgbClr val="093759"/>
                </a:solidFill>
                <a:latin typeface="黑体" panose="02010609060101010101" pitchFamily="49" charset="-122"/>
                <a:ea typeface="黑体" panose="02010609060101010101" pitchFamily="49" charset="-122"/>
              </a:rPr>
              <a:t>养殖规则的定义</a:t>
            </a:r>
          </a:p>
        </p:txBody>
      </p:sp>
      <p:sp>
        <p:nvSpPr>
          <p:cNvPr id="1048967" name="矩形 10"/>
          <p:cNvSpPr/>
          <p:nvPr/>
        </p:nvSpPr>
        <p:spPr>
          <a:xfrm>
            <a:off x="2606118" y="1751686"/>
            <a:ext cx="3317358" cy="586739"/>
          </a:xfrm>
          <a:prstGeom prst="rect">
            <a:avLst/>
          </a:prstGeom>
        </p:spPr>
        <p:txBody>
          <a:bodyPr wrap="square">
            <a:spAutoFit/>
          </a:bodyPr>
          <a:lstStyle/>
          <a:p>
            <a:pPr algn="just"/>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4-2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南美白对虾养殖规则定义</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Table 4-2 Breeding rule definition of </a:t>
            </a:r>
            <a:r>
              <a:rPr lang="en-US" altLang="zh-CN" sz="1100" kern="100" dirty="0" err="1">
                <a:latin typeface="Times New Roman" panose="02020603050405020304" pitchFamily="18" charset="0"/>
                <a:ea typeface="楷体" panose="02010609060101010101" pitchFamily="49" charset="-122"/>
                <a:cs typeface="Times New Roman" panose="02020603050405020304" pitchFamily="18" charset="0"/>
              </a:rPr>
              <a:t>Penaeus</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100" kern="100" dirty="0" err="1">
                <a:latin typeface="Times New Roman" panose="02020603050405020304" pitchFamily="18" charset="0"/>
                <a:ea typeface="楷体" panose="02010609060101010101" pitchFamily="49" charset="-122"/>
                <a:cs typeface="Times New Roman" panose="02020603050405020304" pitchFamily="18" charset="0"/>
              </a:rPr>
              <a:t>vannamei</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209" name="组合 48"/>
          <p:cNvGrpSpPr>
            <a:grpSpLocks noChangeAspect="1"/>
          </p:cNvGrpSpPr>
          <p:nvPr/>
        </p:nvGrpSpPr>
        <p:grpSpPr bwMode="auto">
          <a:xfrm>
            <a:off x="249962" y="205533"/>
            <a:ext cx="468313" cy="468313"/>
            <a:chOff x="9836165" y="2806467"/>
            <a:chExt cx="1392667" cy="1392667"/>
          </a:xfrm>
        </p:grpSpPr>
        <p:sp>
          <p:nvSpPr>
            <p:cNvPr id="1048968" name="椭圆 25"/>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sp>
          <p:nvSpPr>
            <p:cNvPr id="1048969"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970" name="矩形 13"/>
          <p:cNvSpPr/>
          <p:nvPr/>
        </p:nvSpPr>
        <p:spPr>
          <a:xfrm>
            <a:off x="2601020" y="6212927"/>
            <a:ext cx="6211622" cy="370841"/>
          </a:xfrm>
          <a:prstGeom prst="rect">
            <a:avLst/>
          </a:prstGeom>
        </p:spPr>
        <p:txBody>
          <a:bodyPr wrap="square">
            <a:spAutoFit/>
          </a:bodyPr>
          <a:lstStyle/>
          <a:p>
            <a:pPr algn="just"/>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注：</a:t>
            </a:r>
            <a:r>
              <a:rPr lang="en-US" altLang="zh-CN" sz="1000" i="1"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000"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1000" kern="100" dirty="0">
                <a:latin typeface="华文楷体" panose="02010600040101010101" pitchFamily="2" charset="-122"/>
                <a:ea typeface="华文楷体" panose="02010600040101010101" pitchFamily="2" charset="-122"/>
                <a:cs typeface="Times New Roman" panose="02020603050405020304" pitchFamily="18" charset="0"/>
              </a:rPr>
              <a:t>=1,2,3…n</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）表示规则条件中参数范围的上限值；</a:t>
            </a:r>
            <a:r>
              <a:rPr lang="en-US" altLang="zh-CN" sz="1000" i="1" kern="100" dirty="0">
                <a:latin typeface="华文楷体" panose="02010600040101010101" pitchFamily="2" charset="-122"/>
                <a:ea typeface="华文楷体" panose="02010600040101010101" pitchFamily="2" charset="-122"/>
                <a:cs typeface="Times New Roman" panose="02020603050405020304" pitchFamily="18" charset="0"/>
              </a:rPr>
              <a:t>Bi</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000"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1000" kern="100" dirty="0">
                <a:latin typeface="华文楷体" panose="02010600040101010101" pitchFamily="2" charset="-122"/>
                <a:ea typeface="华文楷体" panose="02010600040101010101" pitchFamily="2" charset="-122"/>
                <a:cs typeface="Times New Roman" panose="02020603050405020304" pitchFamily="18" charset="0"/>
              </a:rPr>
              <a:t>=1,2,3…n</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）表示规则条件中参数范围的下限值；</a:t>
            </a:r>
            <a:r>
              <a:rPr lang="en-US" altLang="zh-CN" sz="1000" i="1" kern="100" dirty="0">
                <a:latin typeface="华文楷体" panose="02010600040101010101" pitchFamily="2" charset="-122"/>
                <a:ea typeface="华文楷体" panose="02010600040101010101" pitchFamily="2" charset="-122"/>
                <a:cs typeface="Times New Roman" panose="02020603050405020304" pitchFamily="18" charset="0"/>
              </a:rPr>
              <a:t>Ci</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000"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1000" kern="100" dirty="0">
                <a:latin typeface="华文楷体" panose="02010600040101010101" pitchFamily="2" charset="-122"/>
                <a:ea typeface="华文楷体" panose="02010600040101010101" pitchFamily="2" charset="-122"/>
                <a:cs typeface="Times New Roman" panose="02020603050405020304" pitchFamily="18" charset="0"/>
              </a:rPr>
              <a:t>=1,2,3…n</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000" kern="100" dirty="0">
                <a:latin typeface="华文楷体" panose="02010600040101010101" pitchFamily="2" charset="-122"/>
                <a:ea typeface="华文楷体" panose="02010600040101010101" pitchFamily="2" charset="-122"/>
                <a:cs typeface="Times New Roman" panose="02020603050405020304" pitchFamily="18" charset="0"/>
              </a:rPr>
              <a:t>Di</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000"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1000" kern="100" dirty="0">
                <a:latin typeface="华文楷体" panose="02010600040101010101" pitchFamily="2" charset="-122"/>
                <a:ea typeface="华文楷体" panose="02010600040101010101" pitchFamily="2" charset="-122"/>
                <a:cs typeface="Times New Roman" panose="02020603050405020304" pitchFamily="18" charset="0"/>
              </a:rPr>
              <a:t>=1,2,3…n</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）与</a:t>
            </a:r>
            <a:r>
              <a:rPr lang="en-US" altLang="zh-CN" sz="1000" i="1" kern="100" dirty="0" err="1">
                <a:latin typeface="华文楷体" panose="02010600040101010101" pitchFamily="2" charset="-122"/>
                <a:ea typeface="华文楷体" panose="02010600040101010101" pitchFamily="2" charset="-122"/>
                <a:cs typeface="Times New Roman" panose="02020603050405020304" pitchFamily="18" charset="0"/>
              </a:rPr>
              <a:t>Ei</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000"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1000" kern="100" dirty="0">
                <a:latin typeface="华文楷体" panose="02010600040101010101" pitchFamily="2" charset="-122"/>
                <a:ea typeface="华文楷体" panose="02010600040101010101" pitchFamily="2" charset="-122"/>
                <a:cs typeface="Times New Roman" panose="02020603050405020304" pitchFamily="18" charset="0"/>
              </a:rPr>
              <a:t>=1,2,3…n</a:t>
            </a:r>
            <a:r>
              <a:rPr lang="zh-CN" altLang="zh-CN" sz="1000" kern="100" dirty="0">
                <a:latin typeface="华文楷体" panose="02010600040101010101" pitchFamily="2" charset="-122"/>
                <a:ea typeface="华文楷体" panose="02010600040101010101" pitchFamily="2" charset="-122"/>
                <a:cs typeface="Times New Roman" panose="02020603050405020304" pitchFamily="18" charset="0"/>
              </a:rPr>
              <a:t>）均表示规则条件中参数范围的间值。</a:t>
            </a:r>
          </a:p>
        </p:txBody>
      </p:sp>
      <p:graphicFrame>
        <p:nvGraphicFramePr>
          <p:cNvPr id="4194307" name="表格 31"/>
          <p:cNvGraphicFramePr>
            <a:graphicFrameLocks noGrp="1"/>
          </p:cNvGraphicFramePr>
          <p:nvPr/>
        </p:nvGraphicFramePr>
        <p:xfrm>
          <a:off x="2674377" y="2153325"/>
          <a:ext cx="6383898" cy="4028571"/>
        </p:xfrm>
        <a:graphic>
          <a:graphicData uri="http://schemas.openxmlformats.org/drawingml/2006/table">
            <a:tbl>
              <a:tblPr firstRow="1" firstCol="1" bandRow="1">
                <a:tableStyleId>{5C22544A-7EE6-4342-B048-85BDC9FD1C3A}</a:tableStyleId>
              </a:tblPr>
              <a:tblGrid>
                <a:gridCol w="795514"/>
                <a:gridCol w="995318"/>
                <a:gridCol w="3829050"/>
                <a:gridCol w="764016"/>
              </a:tblGrid>
              <a:tr h="227125">
                <a:tc>
                  <a:txBody>
                    <a:bodyPr/>
                    <a:lstStyle/>
                    <a:p>
                      <a:pPr algn="ctr">
                        <a:spcAft>
                          <a:spcPts val="0"/>
                        </a:spcAft>
                      </a:pPr>
                      <a:r>
                        <a:rPr lang="zh-CN" sz="800" kern="100" dirty="0">
                          <a:effectLst/>
                        </a:rPr>
                        <a:t>规则对象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ctr">
                        <a:spcAft>
                          <a:spcPts val="0"/>
                        </a:spcAft>
                      </a:pPr>
                      <a:r>
                        <a:rPr lang="zh-CN" sz="800" kern="100">
                          <a:effectLst/>
                        </a:rPr>
                        <a:t>对象属性</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ctr">
                        <a:spcAft>
                          <a:spcPts val="0"/>
                        </a:spcAft>
                      </a:pPr>
                      <a:r>
                        <a:rPr lang="zh-CN" sz="800" kern="100" dirty="0">
                          <a:effectLst/>
                        </a:rPr>
                        <a:t>规则条件</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ctr">
                        <a:spcAft>
                          <a:spcPts val="0"/>
                        </a:spcAft>
                      </a:pPr>
                      <a:r>
                        <a:rPr lang="zh-CN" sz="800" kern="100">
                          <a:effectLst/>
                        </a:rPr>
                        <a:t>规则结论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243840">
                <a:tc>
                  <a:txBody>
                    <a:bodyPr/>
                    <a:lstStyle/>
                    <a:p>
                      <a:pPr algn="ctr">
                        <a:spcAft>
                          <a:spcPts val="0"/>
                        </a:spcAft>
                      </a:pPr>
                      <a:r>
                        <a:rPr lang="zh-CN" sz="800" kern="100">
                          <a:effectLst/>
                        </a:rPr>
                        <a:t>水位监控</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水位高度</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正常：</a:t>
                      </a:r>
                      <a:r>
                        <a:rPr lang="en-US" sz="800" kern="100">
                          <a:solidFill>
                            <a:schemeClr val="tx1"/>
                          </a:solidFill>
                          <a:effectLst/>
                        </a:rPr>
                        <a:t>B</a:t>
                      </a:r>
                      <a:r>
                        <a:rPr lang="en-US" sz="800" kern="100" baseline="-25000">
                          <a:solidFill>
                            <a:schemeClr val="tx1"/>
                          </a:solidFill>
                          <a:effectLst/>
                        </a:rPr>
                        <a:t>1</a:t>
                      </a:r>
                      <a:r>
                        <a:rPr lang="zh-CN" sz="800" kern="100">
                          <a:solidFill>
                            <a:schemeClr val="tx1"/>
                          </a:solidFill>
                          <a:effectLst/>
                        </a:rPr>
                        <a:t>～</a:t>
                      </a:r>
                      <a:r>
                        <a:rPr lang="en-US" sz="800" kern="100">
                          <a:solidFill>
                            <a:schemeClr val="tx1"/>
                          </a:solidFill>
                          <a:effectLst/>
                        </a:rPr>
                        <a:t>A</a:t>
                      </a:r>
                      <a:r>
                        <a:rPr lang="en-US" sz="800" kern="100" baseline="-25000">
                          <a:solidFill>
                            <a:schemeClr val="tx1"/>
                          </a:solidFill>
                          <a:effectLst/>
                        </a:rPr>
                        <a:t>1</a:t>
                      </a:r>
                      <a:r>
                        <a:rPr lang="zh-CN" sz="800" kern="100">
                          <a:solidFill>
                            <a:schemeClr val="tx1"/>
                          </a:solidFill>
                          <a:effectLst/>
                        </a:rPr>
                        <a:t>；过高：＞</a:t>
                      </a:r>
                      <a:r>
                        <a:rPr lang="en-US" sz="800" kern="100">
                          <a:solidFill>
                            <a:schemeClr val="tx1"/>
                          </a:solidFill>
                          <a:effectLst/>
                        </a:rPr>
                        <a:t>A</a:t>
                      </a:r>
                      <a:r>
                        <a:rPr lang="en-US" sz="800" kern="100" baseline="-25000">
                          <a:solidFill>
                            <a:schemeClr val="tx1"/>
                          </a:solidFill>
                          <a:effectLst/>
                        </a:rPr>
                        <a:t>1</a:t>
                      </a:r>
                      <a:r>
                        <a:rPr lang="zh-CN" sz="800" kern="100">
                          <a:solidFill>
                            <a:schemeClr val="tx1"/>
                          </a:solidFill>
                          <a:effectLst/>
                        </a:rPr>
                        <a:t>；过低：＜</a:t>
                      </a:r>
                      <a:r>
                        <a:rPr lang="en-US" sz="800" kern="100">
                          <a:solidFill>
                            <a:schemeClr val="tx1"/>
                          </a:solidFill>
                          <a:effectLst/>
                        </a:rPr>
                        <a:t>B</a:t>
                      </a:r>
                      <a:r>
                        <a:rPr lang="en-US" sz="800" kern="100" baseline="-25000">
                          <a:solidFill>
                            <a:schemeClr val="tx1"/>
                          </a:solidFill>
                          <a:effectLst/>
                        </a:rPr>
                        <a:t>1</a:t>
                      </a:r>
                      <a:r>
                        <a:rPr lang="zh-CN" sz="800" kern="100">
                          <a:solidFill>
                            <a:schemeClr val="tx1"/>
                          </a:solidFill>
                          <a:effectLst/>
                        </a:rPr>
                        <a:t>（单位：</a:t>
                      </a:r>
                      <a:r>
                        <a:rPr lang="en-US" sz="800" kern="100">
                          <a:solidFill>
                            <a:schemeClr val="tx1"/>
                          </a:solidFill>
                          <a:effectLst/>
                        </a:rPr>
                        <a:t>m</a:t>
                      </a:r>
                      <a:r>
                        <a:rPr lang="zh-CN" sz="800" kern="100">
                          <a:solidFill>
                            <a:schemeClr val="tx1"/>
                          </a:solidFill>
                          <a:effectLst/>
                        </a:rPr>
                        <a:t>）</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升高或降低水位的操作处理</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121920">
                <a:tc rowSpan="7">
                  <a:txBody>
                    <a:bodyPr/>
                    <a:lstStyle/>
                    <a:p>
                      <a:pPr algn="ctr">
                        <a:spcAft>
                          <a:spcPts val="0"/>
                        </a:spcAft>
                      </a:pPr>
                      <a:r>
                        <a:rPr lang="zh-CN" sz="800" kern="100">
                          <a:effectLst/>
                        </a:rPr>
                        <a:t>水质监控</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水温</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正常：</a:t>
                      </a:r>
                      <a:r>
                        <a:rPr lang="en-US" sz="800" kern="100">
                          <a:solidFill>
                            <a:schemeClr val="tx1"/>
                          </a:solidFill>
                          <a:effectLst/>
                        </a:rPr>
                        <a:t>B</a:t>
                      </a:r>
                      <a:r>
                        <a:rPr lang="en-US" sz="800" kern="100" baseline="-25000">
                          <a:solidFill>
                            <a:schemeClr val="tx1"/>
                          </a:solidFill>
                          <a:effectLst/>
                        </a:rPr>
                        <a:t>2</a:t>
                      </a:r>
                      <a:r>
                        <a:rPr lang="zh-CN" sz="800" kern="100">
                          <a:solidFill>
                            <a:schemeClr val="tx1"/>
                          </a:solidFill>
                          <a:effectLst/>
                        </a:rPr>
                        <a:t>～</a:t>
                      </a:r>
                      <a:r>
                        <a:rPr lang="en-US" sz="800" kern="100">
                          <a:solidFill>
                            <a:schemeClr val="tx1"/>
                          </a:solidFill>
                          <a:effectLst/>
                        </a:rPr>
                        <a:t>A</a:t>
                      </a:r>
                      <a:r>
                        <a:rPr lang="en-US" sz="800" kern="100" baseline="-25000">
                          <a:solidFill>
                            <a:schemeClr val="tx1"/>
                          </a:solidFill>
                          <a:effectLst/>
                        </a:rPr>
                        <a:t>2</a:t>
                      </a:r>
                      <a:r>
                        <a:rPr lang="zh-CN" sz="800" kern="100">
                          <a:solidFill>
                            <a:schemeClr val="tx1"/>
                          </a:solidFill>
                          <a:effectLst/>
                        </a:rPr>
                        <a:t>；过高：＞</a:t>
                      </a:r>
                      <a:r>
                        <a:rPr lang="en-US" sz="800" kern="100">
                          <a:solidFill>
                            <a:schemeClr val="tx1"/>
                          </a:solidFill>
                          <a:effectLst/>
                        </a:rPr>
                        <a:t>A</a:t>
                      </a:r>
                      <a:r>
                        <a:rPr lang="en-US" sz="800" kern="100" baseline="-25000">
                          <a:solidFill>
                            <a:schemeClr val="tx1"/>
                          </a:solidFill>
                          <a:effectLst/>
                        </a:rPr>
                        <a:t>2</a:t>
                      </a:r>
                      <a:r>
                        <a:rPr lang="zh-CN" sz="800" kern="100">
                          <a:solidFill>
                            <a:schemeClr val="tx1"/>
                          </a:solidFill>
                          <a:effectLst/>
                        </a:rPr>
                        <a:t>；过低：＜</a:t>
                      </a:r>
                      <a:r>
                        <a:rPr lang="en-US" sz="800" kern="100">
                          <a:solidFill>
                            <a:schemeClr val="tx1"/>
                          </a:solidFill>
                          <a:effectLst/>
                        </a:rPr>
                        <a:t>B</a:t>
                      </a:r>
                      <a:r>
                        <a:rPr lang="en-US" sz="800" kern="100" baseline="-25000">
                          <a:solidFill>
                            <a:schemeClr val="tx1"/>
                          </a:solidFill>
                          <a:effectLst/>
                        </a:rPr>
                        <a:t>2</a:t>
                      </a:r>
                      <a:r>
                        <a:rPr lang="zh-CN" sz="800" kern="100">
                          <a:solidFill>
                            <a:schemeClr val="tx1"/>
                          </a:solidFill>
                          <a:effectLst/>
                        </a:rPr>
                        <a:t>（单位：</a:t>
                      </a:r>
                      <a:r>
                        <a:rPr lang="en-US" sz="800" kern="100">
                          <a:solidFill>
                            <a:schemeClr val="tx1"/>
                          </a:solidFill>
                          <a:effectLst/>
                        </a:rPr>
                        <a:t>℃</a:t>
                      </a:r>
                      <a:r>
                        <a:rPr lang="zh-CN" sz="800" kern="100">
                          <a:solidFill>
                            <a:schemeClr val="tx1"/>
                          </a:solidFill>
                          <a:effectLst/>
                        </a:rPr>
                        <a:t>）</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rowSpan="7">
                  <a:txBody>
                    <a:bodyPr/>
                    <a:lstStyle/>
                    <a:p>
                      <a:pPr algn="just">
                        <a:spcAft>
                          <a:spcPts val="0"/>
                        </a:spcAft>
                      </a:pPr>
                      <a:r>
                        <a:rPr lang="zh-CN" sz="800" kern="100">
                          <a:solidFill>
                            <a:schemeClr val="tx1"/>
                          </a:solidFill>
                          <a:effectLst/>
                        </a:rPr>
                        <a:t>相应控制水质变化的操作处理</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137160">
                <a:tc vMerge="1">
                  <a:txBody>
                    <a:bodyPr/>
                    <a:lstStyle/>
                    <a:p>
                      <a:endParaRPr lang="zh-CN" altLang="en-US"/>
                    </a:p>
                  </a:txBody>
                  <a:tcPr/>
                </a:tc>
                <a:tc>
                  <a:txBody>
                    <a:bodyPr/>
                    <a:lstStyle/>
                    <a:p>
                      <a:pPr algn="just">
                        <a:spcAft>
                          <a:spcPts val="0"/>
                        </a:spcAft>
                      </a:pPr>
                      <a:r>
                        <a:rPr lang="en-US" sz="800" kern="100">
                          <a:solidFill>
                            <a:schemeClr val="tx1"/>
                          </a:solidFill>
                          <a:effectLst/>
                        </a:rPr>
                        <a:t>pH</a:t>
                      </a:r>
                      <a:r>
                        <a:rPr lang="zh-CN" sz="800" kern="100">
                          <a:solidFill>
                            <a:schemeClr val="tx1"/>
                          </a:solidFill>
                          <a:effectLst/>
                        </a:rPr>
                        <a:t>值</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正常：</a:t>
                      </a:r>
                      <a:r>
                        <a:rPr lang="en-US" sz="900" kern="100">
                          <a:solidFill>
                            <a:schemeClr val="tx1"/>
                          </a:solidFill>
                          <a:effectLst/>
                        </a:rPr>
                        <a:t>B</a:t>
                      </a:r>
                      <a:r>
                        <a:rPr lang="en-US" sz="900" kern="100" baseline="-25000">
                          <a:solidFill>
                            <a:schemeClr val="tx1"/>
                          </a:solidFill>
                          <a:effectLst/>
                        </a:rPr>
                        <a:t>3</a:t>
                      </a:r>
                      <a:r>
                        <a:rPr lang="zh-CN" sz="900" kern="100">
                          <a:solidFill>
                            <a:schemeClr val="tx1"/>
                          </a:solidFill>
                          <a:effectLst/>
                        </a:rPr>
                        <a:t>～</a:t>
                      </a:r>
                      <a:r>
                        <a:rPr lang="en-US" sz="900" kern="100">
                          <a:solidFill>
                            <a:schemeClr val="tx1"/>
                          </a:solidFill>
                          <a:effectLst/>
                        </a:rPr>
                        <a:t>A</a:t>
                      </a:r>
                      <a:r>
                        <a:rPr lang="en-US" sz="900" kern="100" baseline="-25000">
                          <a:solidFill>
                            <a:schemeClr val="tx1"/>
                          </a:solidFill>
                          <a:effectLst/>
                        </a:rPr>
                        <a:t>3</a:t>
                      </a:r>
                      <a:r>
                        <a:rPr lang="zh-CN" sz="900" kern="100">
                          <a:solidFill>
                            <a:schemeClr val="tx1"/>
                          </a:solidFill>
                          <a:effectLst/>
                        </a:rPr>
                        <a:t>；过高：＞</a:t>
                      </a:r>
                      <a:r>
                        <a:rPr lang="en-US" sz="900" kern="100">
                          <a:solidFill>
                            <a:schemeClr val="tx1"/>
                          </a:solidFill>
                          <a:effectLst/>
                        </a:rPr>
                        <a:t>A</a:t>
                      </a:r>
                      <a:r>
                        <a:rPr lang="en-US" sz="900" kern="100" baseline="-25000">
                          <a:solidFill>
                            <a:schemeClr val="tx1"/>
                          </a:solidFill>
                          <a:effectLst/>
                        </a:rPr>
                        <a:t>3</a:t>
                      </a:r>
                      <a:r>
                        <a:rPr lang="zh-CN" sz="900" kern="100">
                          <a:solidFill>
                            <a:schemeClr val="tx1"/>
                          </a:solidFill>
                          <a:effectLst/>
                        </a:rPr>
                        <a:t>；过低：＜</a:t>
                      </a:r>
                      <a:r>
                        <a:rPr lang="en-US" sz="900" kern="100">
                          <a:solidFill>
                            <a:schemeClr val="tx1"/>
                          </a:solidFill>
                          <a:effectLst/>
                        </a:rPr>
                        <a:t>B</a:t>
                      </a:r>
                      <a:r>
                        <a:rPr lang="en-US" sz="900" kern="100" baseline="-25000">
                          <a:solidFill>
                            <a:schemeClr val="tx1"/>
                          </a:solidFill>
                          <a:effectLst/>
                        </a:rPr>
                        <a:t>3</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溶解氧含量</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正常：≥</a:t>
                      </a:r>
                      <a:r>
                        <a:rPr lang="en-US" sz="800" kern="100" dirty="0">
                          <a:solidFill>
                            <a:schemeClr val="tx1"/>
                          </a:solidFill>
                          <a:effectLst/>
                        </a:rPr>
                        <a:t>B</a:t>
                      </a:r>
                      <a:r>
                        <a:rPr lang="en-US" sz="800" kern="100" baseline="-25000" dirty="0">
                          <a:solidFill>
                            <a:schemeClr val="tx1"/>
                          </a:solidFill>
                          <a:effectLst/>
                        </a:rPr>
                        <a:t>4</a:t>
                      </a:r>
                      <a:r>
                        <a:rPr lang="zh-CN" sz="800" kern="100" dirty="0">
                          <a:solidFill>
                            <a:schemeClr val="tx1"/>
                          </a:solidFill>
                          <a:effectLst/>
                        </a:rPr>
                        <a:t>；过低：＜</a:t>
                      </a:r>
                      <a:r>
                        <a:rPr lang="en-US" sz="800" kern="100" dirty="0">
                          <a:solidFill>
                            <a:schemeClr val="tx1"/>
                          </a:solidFill>
                          <a:effectLst/>
                        </a:rPr>
                        <a:t>B</a:t>
                      </a:r>
                      <a:r>
                        <a:rPr lang="en-US" sz="800" kern="100" baseline="-25000" dirty="0">
                          <a:solidFill>
                            <a:schemeClr val="tx1"/>
                          </a:solidFill>
                          <a:effectLst/>
                        </a:rPr>
                        <a:t>4</a:t>
                      </a:r>
                      <a:r>
                        <a:rPr lang="zh-CN" sz="800" kern="100" dirty="0">
                          <a:solidFill>
                            <a:schemeClr val="tx1"/>
                          </a:solidFill>
                          <a:effectLst/>
                        </a:rPr>
                        <a:t>（单位：</a:t>
                      </a:r>
                      <a:r>
                        <a:rPr lang="en-US" sz="800" kern="100" dirty="0">
                          <a:solidFill>
                            <a:schemeClr val="tx1"/>
                          </a:solidFill>
                          <a:effectLst/>
                        </a:rPr>
                        <a:t>mg.L</a:t>
                      </a:r>
                      <a:r>
                        <a:rPr lang="en-US" sz="800" kern="100" baseline="30000" dirty="0">
                          <a:solidFill>
                            <a:schemeClr val="tx1"/>
                          </a:solidFill>
                          <a:effectLst/>
                        </a:rPr>
                        <a:t>-1</a:t>
                      </a:r>
                      <a:r>
                        <a:rPr lang="zh-CN"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氨氮含量</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正常：≤</a:t>
                      </a:r>
                      <a:r>
                        <a:rPr lang="en-US" sz="800" kern="100" dirty="0">
                          <a:solidFill>
                            <a:schemeClr val="tx1"/>
                          </a:solidFill>
                          <a:effectLst/>
                        </a:rPr>
                        <a:t>A</a:t>
                      </a:r>
                      <a:r>
                        <a:rPr lang="en-US" sz="800" kern="100" baseline="-25000" dirty="0">
                          <a:solidFill>
                            <a:schemeClr val="tx1"/>
                          </a:solidFill>
                          <a:effectLst/>
                        </a:rPr>
                        <a:t>5</a:t>
                      </a:r>
                      <a:r>
                        <a:rPr lang="zh-CN" sz="800" kern="100" dirty="0">
                          <a:solidFill>
                            <a:schemeClr val="tx1"/>
                          </a:solidFill>
                          <a:effectLst/>
                        </a:rPr>
                        <a:t>；过高：＞</a:t>
                      </a:r>
                      <a:r>
                        <a:rPr lang="en-US" sz="800" kern="100" dirty="0">
                          <a:solidFill>
                            <a:schemeClr val="tx1"/>
                          </a:solidFill>
                          <a:effectLst/>
                        </a:rPr>
                        <a:t>A</a:t>
                      </a:r>
                      <a:r>
                        <a:rPr lang="en-US" sz="800" kern="100" baseline="-25000" dirty="0">
                          <a:solidFill>
                            <a:schemeClr val="tx1"/>
                          </a:solidFill>
                          <a:effectLst/>
                        </a:rPr>
                        <a:t>5</a:t>
                      </a:r>
                      <a:r>
                        <a:rPr lang="zh-CN" sz="800" kern="100" dirty="0">
                          <a:solidFill>
                            <a:schemeClr val="tx1"/>
                          </a:solidFill>
                          <a:effectLst/>
                        </a:rPr>
                        <a:t>（单位：</a:t>
                      </a:r>
                      <a:r>
                        <a:rPr lang="en-US" sz="800" kern="100" dirty="0">
                          <a:solidFill>
                            <a:schemeClr val="tx1"/>
                          </a:solidFill>
                          <a:effectLst/>
                        </a:rPr>
                        <a:t>mg.L</a:t>
                      </a:r>
                      <a:r>
                        <a:rPr lang="en-US" sz="800" kern="100" baseline="30000" dirty="0">
                          <a:solidFill>
                            <a:schemeClr val="tx1"/>
                          </a:solidFill>
                          <a:effectLst/>
                        </a:rPr>
                        <a:t>-1</a:t>
                      </a:r>
                      <a:r>
                        <a:rPr lang="zh-CN"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亚硝酸盐含量</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正常：≤</a:t>
                      </a:r>
                      <a:r>
                        <a:rPr lang="en-US" sz="800" kern="100">
                          <a:solidFill>
                            <a:schemeClr val="tx1"/>
                          </a:solidFill>
                          <a:effectLst/>
                        </a:rPr>
                        <a:t>A</a:t>
                      </a:r>
                      <a:r>
                        <a:rPr lang="en-US" sz="800" kern="100" baseline="-25000">
                          <a:solidFill>
                            <a:schemeClr val="tx1"/>
                          </a:solidFill>
                          <a:effectLst/>
                        </a:rPr>
                        <a:t>6</a:t>
                      </a:r>
                      <a:r>
                        <a:rPr lang="zh-CN" sz="800" kern="100">
                          <a:solidFill>
                            <a:schemeClr val="tx1"/>
                          </a:solidFill>
                          <a:effectLst/>
                        </a:rPr>
                        <a:t>；过高：＞</a:t>
                      </a:r>
                      <a:r>
                        <a:rPr lang="en-US" sz="800" kern="100">
                          <a:solidFill>
                            <a:schemeClr val="tx1"/>
                          </a:solidFill>
                          <a:effectLst/>
                        </a:rPr>
                        <a:t>A</a:t>
                      </a:r>
                      <a:r>
                        <a:rPr lang="en-US" sz="800" kern="100" baseline="-25000">
                          <a:solidFill>
                            <a:schemeClr val="tx1"/>
                          </a:solidFill>
                          <a:effectLst/>
                        </a:rPr>
                        <a:t>6</a:t>
                      </a:r>
                      <a:r>
                        <a:rPr lang="zh-CN" sz="800" kern="100">
                          <a:solidFill>
                            <a:schemeClr val="tx1"/>
                          </a:solidFill>
                          <a:effectLst/>
                        </a:rPr>
                        <a:t>（单位：</a:t>
                      </a:r>
                      <a:r>
                        <a:rPr lang="en-US" sz="800" kern="100">
                          <a:solidFill>
                            <a:schemeClr val="tx1"/>
                          </a:solidFill>
                          <a:effectLst/>
                        </a:rPr>
                        <a:t>mg.L</a:t>
                      </a:r>
                      <a:r>
                        <a:rPr lang="en-US" sz="800" kern="100" baseline="30000">
                          <a:solidFill>
                            <a:schemeClr val="tx1"/>
                          </a:solidFill>
                          <a:effectLst/>
                        </a:rPr>
                        <a:t>-1</a:t>
                      </a:r>
                      <a:r>
                        <a:rPr lang="zh-CN" sz="800" kern="100">
                          <a:solidFill>
                            <a:schemeClr val="tx1"/>
                          </a:solidFill>
                          <a:effectLst/>
                        </a:rPr>
                        <a:t>）</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硫化氢含量</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正常：≤</a:t>
                      </a:r>
                      <a:r>
                        <a:rPr lang="en-US" sz="800" kern="100" dirty="0">
                          <a:solidFill>
                            <a:schemeClr val="tx1"/>
                          </a:solidFill>
                          <a:effectLst/>
                        </a:rPr>
                        <a:t>A</a:t>
                      </a:r>
                      <a:r>
                        <a:rPr lang="en-US" sz="800" kern="100" baseline="-25000" dirty="0">
                          <a:solidFill>
                            <a:schemeClr val="tx1"/>
                          </a:solidFill>
                          <a:effectLst/>
                        </a:rPr>
                        <a:t>7</a:t>
                      </a:r>
                      <a:r>
                        <a:rPr lang="zh-CN" sz="800" kern="100" dirty="0">
                          <a:solidFill>
                            <a:schemeClr val="tx1"/>
                          </a:solidFill>
                          <a:effectLst/>
                        </a:rPr>
                        <a:t>；过高：＞</a:t>
                      </a:r>
                      <a:r>
                        <a:rPr lang="en-US" sz="800" kern="100" dirty="0">
                          <a:solidFill>
                            <a:schemeClr val="tx1"/>
                          </a:solidFill>
                          <a:effectLst/>
                        </a:rPr>
                        <a:t>A</a:t>
                      </a:r>
                      <a:r>
                        <a:rPr lang="en-US" sz="800" kern="100" baseline="-25000" dirty="0">
                          <a:solidFill>
                            <a:schemeClr val="tx1"/>
                          </a:solidFill>
                          <a:effectLst/>
                        </a:rPr>
                        <a:t>7</a:t>
                      </a:r>
                      <a:r>
                        <a:rPr lang="zh-CN" sz="800" kern="100" dirty="0">
                          <a:solidFill>
                            <a:schemeClr val="tx1"/>
                          </a:solidFill>
                          <a:effectLst/>
                        </a:rPr>
                        <a:t>（单位：</a:t>
                      </a:r>
                      <a:r>
                        <a:rPr lang="en-US" sz="800" kern="100" dirty="0">
                          <a:solidFill>
                            <a:schemeClr val="tx1"/>
                          </a:solidFill>
                          <a:effectLst/>
                        </a:rPr>
                        <a:t>mg.L</a:t>
                      </a:r>
                      <a:r>
                        <a:rPr lang="en-US" sz="800" kern="100" baseline="30000" dirty="0">
                          <a:solidFill>
                            <a:schemeClr val="tx1"/>
                          </a:solidFill>
                          <a:effectLst/>
                        </a:rPr>
                        <a:t>-1</a:t>
                      </a:r>
                      <a:r>
                        <a:rPr lang="zh-CN"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透明度</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正常：</a:t>
                      </a:r>
                      <a:r>
                        <a:rPr lang="en-US" sz="800" kern="100">
                          <a:solidFill>
                            <a:schemeClr val="tx1"/>
                          </a:solidFill>
                          <a:effectLst/>
                        </a:rPr>
                        <a:t>B</a:t>
                      </a:r>
                      <a:r>
                        <a:rPr lang="en-US" sz="800" kern="100" baseline="-25000">
                          <a:solidFill>
                            <a:schemeClr val="tx1"/>
                          </a:solidFill>
                          <a:effectLst/>
                        </a:rPr>
                        <a:t>8</a:t>
                      </a:r>
                      <a:r>
                        <a:rPr lang="zh-CN" sz="800" kern="100">
                          <a:solidFill>
                            <a:schemeClr val="tx1"/>
                          </a:solidFill>
                          <a:effectLst/>
                        </a:rPr>
                        <a:t>～</a:t>
                      </a:r>
                      <a:r>
                        <a:rPr lang="en-US" sz="800" kern="100">
                          <a:solidFill>
                            <a:schemeClr val="tx1"/>
                          </a:solidFill>
                          <a:effectLst/>
                        </a:rPr>
                        <a:t>A</a:t>
                      </a:r>
                      <a:r>
                        <a:rPr lang="en-US" sz="800" kern="100" baseline="-25000">
                          <a:solidFill>
                            <a:schemeClr val="tx1"/>
                          </a:solidFill>
                          <a:effectLst/>
                        </a:rPr>
                        <a:t>8</a:t>
                      </a:r>
                      <a:r>
                        <a:rPr lang="zh-CN" sz="800" kern="100">
                          <a:solidFill>
                            <a:schemeClr val="tx1"/>
                          </a:solidFill>
                          <a:effectLst/>
                        </a:rPr>
                        <a:t>；太稀：＞</a:t>
                      </a:r>
                      <a:r>
                        <a:rPr lang="en-US" sz="800" kern="100">
                          <a:solidFill>
                            <a:schemeClr val="tx1"/>
                          </a:solidFill>
                          <a:effectLst/>
                        </a:rPr>
                        <a:t>A</a:t>
                      </a:r>
                      <a:r>
                        <a:rPr lang="en-US" sz="800" kern="100" baseline="-25000">
                          <a:solidFill>
                            <a:schemeClr val="tx1"/>
                          </a:solidFill>
                          <a:effectLst/>
                        </a:rPr>
                        <a:t>8</a:t>
                      </a:r>
                      <a:r>
                        <a:rPr lang="zh-CN" sz="800" kern="100">
                          <a:solidFill>
                            <a:schemeClr val="tx1"/>
                          </a:solidFill>
                          <a:effectLst/>
                        </a:rPr>
                        <a:t>；太浑浊：＜</a:t>
                      </a:r>
                      <a:r>
                        <a:rPr lang="en-US" sz="800" kern="100">
                          <a:solidFill>
                            <a:schemeClr val="tx1"/>
                          </a:solidFill>
                          <a:effectLst/>
                        </a:rPr>
                        <a:t>B</a:t>
                      </a:r>
                      <a:r>
                        <a:rPr lang="en-US" sz="800" kern="100" baseline="-25000">
                          <a:solidFill>
                            <a:schemeClr val="tx1"/>
                          </a:solidFill>
                          <a:effectLst/>
                        </a:rPr>
                        <a:t>8</a:t>
                      </a:r>
                      <a:r>
                        <a:rPr lang="zh-CN" sz="800" kern="100">
                          <a:solidFill>
                            <a:schemeClr val="tx1"/>
                          </a:solidFill>
                          <a:effectLst/>
                        </a:rPr>
                        <a:t>（单位：</a:t>
                      </a:r>
                      <a:r>
                        <a:rPr lang="en-US" sz="800" kern="100">
                          <a:solidFill>
                            <a:schemeClr val="tx1"/>
                          </a:solidFill>
                          <a:effectLst/>
                        </a:rPr>
                        <a:t>cm</a:t>
                      </a:r>
                      <a:r>
                        <a:rPr lang="zh-CN" sz="800" kern="100">
                          <a:solidFill>
                            <a:schemeClr val="tx1"/>
                          </a:solidFill>
                          <a:effectLst/>
                        </a:rPr>
                        <a:t>）</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242357">
                <a:tc rowSpan="6">
                  <a:txBody>
                    <a:bodyPr/>
                    <a:lstStyle/>
                    <a:p>
                      <a:pPr algn="ctr">
                        <a:spcAft>
                          <a:spcPts val="0"/>
                        </a:spcAft>
                      </a:pPr>
                      <a:r>
                        <a:rPr lang="zh-CN" sz="800" kern="100">
                          <a:effectLst/>
                        </a:rPr>
                        <a:t>日常虾情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平均质量</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放养前期：</a:t>
                      </a:r>
                      <a:r>
                        <a:rPr lang="en-US" sz="800" kern="100" dirty="0">
                          <a:solidFill>
                            <a:schemeClr val="tx1"/>
                          </a:solidFill>
                          <a:effectLst/>
                        </a:rPr>
                        <a:t>C</a:t>
                      </a:r>
                      <a:r>
                        <a:rPr lang="en-US" sz="800" kern="100" baseline="-25000" dirty="0">
                          <a:solidFill>
                            <a:schemeClr val="tx1"/>
                          </a:solidFill>
                          <a:effectLst/>
                        </a:rPr>
                        <a:t>1</a:t>
                      </a:r>
                      <a:r>
                        <a:rPr lang="zh-CN" sz="800" kern="100" dirty="0">
                          <a:solidFill>
                            <a:schemeClr val="tx1"/>
                          </a:solidFill>
                          <a:effectLst/>
                        </a:rPr>
                        <a:t>～</a:t>
                      </a:r>
                      <a:r>
                        <a:rPr lang="en-US" sz="800" kern="100" dirty="0">
                          <a:solidFill>
                            <a:schemeClr val="tx1"/>
                          </a:solidFill>
                          <a:effectLst/>
                        </a:rPr>
                        <a:t>C</a:t>
                      </a:r>
                      <a:r>
                        <a:rPr lang="en-US" sz="800" kern="100" baseline="-25000" dirty="0">
                          <a:solidFill>
                            <a:schemeClr val="tx1"/>
                          </a:solidFill>
                          <a:effectLst/>
                        </a:rPr>
                        <a:t>2</a:t>
                      </a:r>
                      <a:r>
                        <a:rPr lang="zh-CN" sz="800" kern="100" dirty="0">
                          <a:solidFill>
                            <a:schemeClr val="tx1"/>
                          </a:solidFill>
                          <a:effectLst/>
                        </a:rPr>
                        <a:t>；放养中期：＞</a:t>
                      </a:r>
                      <a:r>
                        <a:rPr lang="en-US" sz="800" kern="100" dirty="0">
                          <a:solidFill>
                            <a:schemeClr val="tx1"/>
                          </a:solidFill>
                          <a:effectLst/>
                        </a:rPr>
                        <a:t>C</a:t>
                      </a:r>
                      <a:r>
                        <a:rPr lang="en-US" sz="800" kern="100" baseline="-25000" dirty="0">
                          <a:solidFill>
                            <a:schemeClr val="tx1"/>
                          </a:solidFill>
                          <a:effectLst/>
                        </a:rPr>
                        <a:t>2</a:t>
                      </a:r>
                      <a:r>
                        <a:rPr lang="zh-CN" sz="800" kern="100" dirty="0">
                          <a:solidFill>
                            <a:schemeClr val="tx1"/>
                          </a:solidFill>
                          <a:effectLst/>
                        </a:rPr>
                        <a:t>～</a:t>
                      </a:r>
                      <a:r>
                        <a:rPr lang="en-US" sz="800" kern="100" dirty="0">
                          <a:solidFill>
                            <a:schemeClr val="tx1"/>
                          </a:solidFill>
                          <a:effectLst/>
                        </a:rPr>
                        <a:t>C</a:t>
                      </a:r>
                      <a:r>
                        <a:rPr lang="en-US" sz="800" kern="100" baseline="-25000" dirty="0">
                          <a:solidFill>
                            <a:schemeClr val="tx1"/>
                          </a:solidFill>
                          <a:effectLst/>
                        </a:rPr>
                        <a:t>3</a:t>
                      </a:r>
                      <a:r>
                        <a:rPr lang="zh-CN" sz="800" kern="100" dirty="0">
                          <a:solidFill>
                            <a:schemeClr val="tx1"/>
                          </a:solidFill>
                          <a:effectLst/>
                        </a:rPr>
                        <a:t>；放养后期：＞</a:t>
                      </a:r>
                      <a:r>
                        <a:rPr lang="en-US" sz="800" kern="100" dirty="0">
                          <a:solidFill>
                            <a:schemeClr val="tx1"/>
                          </a:solidFill>
                          <a:effectLst/>
                        </a:rPr>
                        <a:t>C</a:t>
                      </a:r>
                      <a:r>
                        <a:rPr lang="en-US" sz="800" kern="100" baseline="-25000" dirty="0">
                          <a:solidFill>
                            <a:schemeClr val="tx1"/>
                          </a:solidFill>
                          <a:effectLst/>
                        </a:rPr>
                        <a:t>3</a:t>
                      </a:r>
                      <a:r>
                        <a:rPr lang="zh-CN" sz="800" kern="100" dirty="0">
                          <a:solidFill>
                            <a:schemeClr val="tx1"/>
                          </a:solidFill>
                          <a:effectLst/>
                        </a:rPr>
                        <a:t>～</a:t>
                      </a:r>
                      <a:r>
                        <a:rPr lang="en-US" sz="800" kern="100" dirty="0">
                          <a:solidFill>
                            <a:schemeClr val="tx1"/>
                          </a:solidFill>
                          <a:effectLst/>
                        </a:rPr>
                        <a:t>C</a:t>
                      </a:r>
                      <a:r>
                        <a:rPr lang="en-US" sz="800" kern="100" baseline="-25000" dirty="0">
                          <a:solidFill>
                            <a:schemeClr val="tx1"/>
                          </a:solidFill>
                          <a:effectLst/>
                        </a:rPr>
                        <a:t>4</a:t>
                      </a:r>
                      <a:r>
                        <a:rPr lang="zh-CN" sz="800" kern="100" dirty="0">
                          <a:solidFill>
                            <a:schemeClr val="tx1"/>
                          </a:solidFill>
                          <a:effectLst/>
                        </a:rPr>
                        <a:t>（单位：</a:t>
                      </a:r>
                      <a:r>
                        <a:rPr lang="en-US" sz="800" kern="100" dirty="0">
                          <a:solidFill>
                            <a:schemeClr val="tx1"/>
                          </a:solidFill>
                          <a:effectLst/>
                        </a:rPr>
                        <a:t>g.</a:t>
                      </a:r>
                      <a:r>
                        <a:rPr lang="zh-CN" sz="800" kern="100" dirty="0">
                          <a:solidFill>
                            <a:schemeClr val="tx1"/>
                          </a:solidFill>
                          <a:effectLst/>
                        </a:rPr>
                        <a:t>只</a:t>
                      </a:r>
                      <a:r>
                        <a:rPr lang="en-US" sz="800" kern="100" baseline="30000" dirty="0">
                          <a:solidFill>
                            <a:schemeClr val="tx1"/>
                          </a:solidFill>
                          <a:effectLst/>
                        </a:rPr>
                        <a:t>-1</a:t>
                      </a:r>
                      <a:r>
                        <a:rPr lang="zh-CN"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rowSpan="6">
                  <a:txBody>
                    <a:bodyPr/>
                    <a:lstStyle/>
                    <a:p>
                      <a:pPr algn="just">
                        <a:spcAft>
                          <a:spcPts val="0"/>
                        </a:spcAft>
                      </a:pPr>
                      <a:r>
                        <a:rPr lang="zh-CN" sz="800" kern="100">
                          <a:solidFill>
                            <a:schemeClr val="tx1"/>
                          </a:solidFill>
                          <a:effectLst/>
                        </a:rPr>
                        <a:t>相应控制虾情变化的操作处理</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242357">
                <a:tc vMerge="1">
                  <a:txBody>
                    <a:bodyPr/>
                    <a:lstStyle/>
                    <a:p>
                      <a:endParaRPr lang="zh-CN" altLang="en-US"/>
                    </a:p>
                  </a:txBody>
                  <a:tcPr/>
                </a:tc>
                <a:tc>
                  <a:txBody>
                    <a:bodyPr/>
                    <a:lstStyle/>
                    <a:p>
                      <a:pPr algn="just">
                        <a:spcAft>
                          <a:spcPts val="0"/>
                        </a:spcAft>
                      </a:pPr>
                      <a:r>
                        <a:rPr lang="zh-CN" sz="800" kern="100">
                          <a:solidFill>
                            <a:schemeClr val="tx1"/>
                          </a:solidFill>
                          <a:effectLst/>
                        </a:rPr>
                        <a:t>平均体长</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放养前期：</a:t>
                      </a:r>
                      <a:r>
                        <a:rPr lang="en-US" sz="800" kern="100" dirty="0">
                          <a:solidFill>
                            <a:schemeClr val="tx1"/>
                          </a:solidFill>
                          <a:effectLst/>
                        </a:rPr>
                        <a:t>D</a:t>
                      </a:r>
                      <a:r>
                        <a:rPr lang="en-US" sz="800" kern="100" baseline="-25000" dirty="0">
                          <a:solidFill>
                            <a:schemeClr val="tx1"/>
                          </a:solidFill>
                          <a:effectLst/>
                        </a:rPr>
                        <a:t>1</a:t>
                      </a:r>
                      <a:r>
                        <a:rPr lang="zh-CN" sz="800" kern="100" dirty="0">
                          <a:solidFill>
                            <a:schemeClr val="tx1"/>
                          </a:solidFill>
                          <a:effectLst/>
                        </a:rPr>
                        <a:t>～</a:t>
                      </a:r>
                      <a:r>
                        <a:rPr lang="en-US" sz="800" kern="100" dirty="0">
                          <a:solidFill>
                            <a:schemeClr val="tx1"/>
                          </a:solidFill>
                          <a:effectLst/>
                        </a:rPr>
                        <a:t>D</a:t>
                      </a:r>
                      <a:r>
                        <a:rPr lang="en-US" sz="800" kern="100" baseline="-25000" dirty="0">
                          <a:solidFill>
                            <a:schemeClr val="tx1"/>
                          </a:solidFill>
                          <a:effectLst/>
                        </a:rPr>
                        <a:t>2</a:t>
                      </a:r>
                      <a:r>
                        <a:rPr lang="zh-CN" sz="800" kern="100" dirty="0">
                          <a:solidFill>
                            <a:schemeClr val="tx1"/>
                          </a:solidFill>
                          <a:effectLst/>
                        </a:rPr>
                        <a:t>；放养中期：＞</a:t>
                      </a:r>
                      <a:r>
                        <a:rPr lang="en-US" sz="800" kern="100" dirty="0">
                          <a:solidFill>
                            <a:schemeClr val="tx1"/>
                          </a:solidFill>
                          <a:effectLst/>
                        </a:rPr>
                        <a:t>D</a:t>
                      </a:r>
                      <a:r>
                        <a:rPr lang="en-US" sz="800" kern="100" baseline="-25000" dirty="0">
                          <a:solidFill>
                            <a:schemeClr val="tx1"/>
                          </a:solidFill>
                          <a:effectLst/>
                        </a:rPr>
                        <a:t>2</a:t>
                      </a:r>
                      <a:r>
                        <a:rPr lang="zh-CN" sz="800" kern="100" dirty="0">
                          <a:solidFill>
                            <a:schemeClr val="tx1"/>
                          </a:solidFill>
                          <a:effectLst/>
                        </a:rPr>
                        <a:t>～</a:t>
                      </a:r>
                      <a:r>
                        <a:rPr lang="en-US" sz="800" kern="100" dirty="0">
                          <a:solidFill>
                            <a:schemeClr val="tx1"/>
                          </a:solidFill>
                          <a:effectLst/>
                        </a:rPr>
                        <a:t>D</a:t>
                      </a:r>
                      <a:r>
                        <a:rPr lang="en-US" sz="800" kern="100" baseline="-25000" dirty="0">
                          <a:solidFill>
                            <a:schemeClr val="tx1"/>
                          </a:solidFill>
                          <a:effectLst/>
                        </a:rPr>
                        <a:t>3</a:t>
                      </a:r>
                      <a:r>
                        <a:rPr lang="zh-CN" sz="800" kern="100" dirty="0">
                          <a:solidFill>
                            <a:schemeClr val="tx1"/>
                          </a:solidFill>
                          <a:effectLst/>
                        </a:rPr>
                        <a:t>；放养后期：＞</a:t>
                      </a:r>
                      <a:r>
                        <a:rPr lang="en-US" sz="800" kern="100" dirty="0">
                          <a:solidFill>
                            <a:schemeClr val="tx1"/>
                          </a:solidFill>
                          <a:effectLst/>
                        </a:rPr>
                        <a:t>D</a:t>
                      </a:r>
                      <a:r>
                        <a:rPr lang="en-US" sz="800" kern="100" baseline="-25000" dirty="0">
                          <a:solidFill>
                            <a:schemeClr val="tx1"/>
                          </a:solidFill>
                          <a:effectLst/>
                        </a:rPr>
                        <a:t>3</a:t>
                      </a:r>
                      <a:r>
                        <a:rPr lang="zh-CN" sz="800" kern="100" dirty="0">
                          <a:solidFill>
                            <a:schemeClr val="tx1"/>
                          </a:solidFill>
                          <a:effectLst/>
                        </a:rPr>
                        <a:t>～</a:t>
                      </a:r>
                      <a:r>
                        <a:rPr lang="en-US" sz="800" kern="100" dirty="0">
                          <a:solidFill>
                            <a:schemeClr val="tx1"/>
                          </a:solidFill>
                          <a:effectLst/>
                        </a:rPr>
                        <a:t>D</a:t>
                      </a:r>
                      <a:r>
                        <a:rPr lang="en-US" sz="800" kern="100" baseline="-25000" dirty="0">
                          <a:solidFill>
                            <a:schemeClr val="tx1"/>
                          </a:solidFill>
                          <a:effectLst/>
                        </a:rPr>
                        <a:t>4</a:t>
                      </a:r>
                      <a:r>
                        <a:rPr lang="zh-CN" sz="800" kern="100" dirty="0">
                          <a:solidFill>
                            <a:schemeClr val="tx1"/>
                          </a:solidFill>
                          <a:effectLst/>
                        </a:rPr>
                        <a:t>（单位：</a:t>
                      </a:r>
                      <a:r>
                        <a:rPr lang="en-US" sz="800" kern="100" dirty="0">
                          <a:solidFill>
                            <a:schemeClr val="tx1"/>
                          </a:solidFill>
                          <a:effectLst/>
                        </a:rPr>
                        <a:t>cm.</a:t>
                      </a:r>
                      <a:r>
                        <a:rPr lang="zh-CN" sz="800" kern="100" dirty="0">
                          <a:solidFill>
                            <a:schemeClr val="tx1"/>
                          </a:solidFill>
                          <a:effectLst/>
                        </a:rPr>
                        <a:t>只</a:t>
                      </a:r>
                      <a:r>
                        <a:rPr lang="en-US" sz="800" kern="100" baseline="30000" dirty="0">
                          <a:solidFill>
                            <a:schemeClr val="tx1"/>
                          </a:solidFill>
                          <a:effectLst/>
                        </a:rPr>
                        <a:t>-1</a:t>
                      </a:r>
                      <a:r>
                        <a:rPr lang="zh-CN"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平均死亡率</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正常：＜</a:t>
                      </a:r>
                      <a:r>
                        <a:rPr lang="en-US" sz="800" kern="100">
                          <a:solidFill>
                            <a:schemeClr val="tx1"/>
                          </a:solidFill>
                          <a:effectLst/>
                        </a:rPr>
                        <a:t>A</a:t>
                      </a:r>
                      <a:r>
                        <a:rPr lang="en-US" sz="800" kern="100" baseline="-25000">
                          <a:solidFill>
                            <a:schemeClr val="tx1"/>
                          </a:solidFill>
                          <a:effectLst/>
                        </a:rPr>
                        <a:t>9</a:t>
                      </a:r>
                      <a:r>
                        <a:rPr lang="zh-CN" sz="800" kern="100">
                          <a:solidFill>
                            <a:schemeClr val="tx1"/>
                          </a:solidFill>
                          <a:effectLst/>
                        </a:rPr>
                        <a:t>；不正常：≥</a:t>
                      </a:r>
                      <a:r>
                        <a:rPr lang="en-US" sz="800" kern="100">
                          <a:solidFill>
                            <a:schemeClr val="tx1"/>
                          </a:solidFill>
                          <a:effectLst/>
                        </a:rPr>
                        <a:t>A</a:t>
                      </a:r>
                      <a:r>
                        <a:rPr lang="en-US" sz="800" kern="100" baseline="-25000">
                          <a:solidFill>
                            <a:schemeClr val="tx1"/>
                          </a:solidFill>
                          <a:effectLst/>
                        </a:rPr>
                        <a:t>9</a:t>
                      </a:r>
                      <a:r>
                        <a:rPr lang="zh-CN" sz="800" kern="100">
                          <a:solidFill>
                            <a:schemeClr val="tx1"/>
                          </a:solidFill>
                          <a:effectLst/>
                        </a:rPr>
                        <a:t>（单位：</a:t>
                      </a:r>
                      <a:r>
                        <a:rPr lang="en-US" sz="800" kern="100">
                          <a:solidFill>
                            <a:schemeClr val="tx1"/>
                          </a:solidFill>
                          <a:effectLst/>
                        </a:rPr>
                        <a:t>%</a:t>
                      </a:r>
                      <a:r>
                        <a:rPr lang="zh-CN" sz="800" kern="100">
                          <a:solidFill>
                            <a:schemeClr val="tx1"/>
                          </a:solidFill>
                          <a:effectLst/>
                        </a:rPr>
                        <a:t>）</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243840">
                <a:tc vMerge="1">
                  <a:txBody>
                    <a:bodyPr/>
                    <a:lstStyle/>
                    <a:p>
                      <a:endParaRPr lang="zh-CN" altLang="en-US"/>
                    </a:p>
                  </a:txBody>
                  <a:tcPr/>
                </a:tc>
                <a:tc>
                  <a:txBody>
                    <a:bodyPr/>
                    <a:lstStyle/>
                    <a:p>
                      <a:pPr algn="just">
                        <a:spcAft>
                          <a:spcPts val="0"/>
                        </a:spcAft>
                      </a:pPr>
                      <a:r>
                        <a:rPr lang="zh-CN" sz="800" kern="100" dirty="0">
                          <a:solidFill>
                            <a:schemeClr val="tx1"/>
                          </a:solidFill>
                          <a:effectLst/>
                        </a:rPr>
                        <a:t>对虾身体</a:t>
                      </a:r>
                      <a:r>
                        <a:rPr lang="zh-CN" sz="800" kern="100" dirty="0" smtClean="0">
                          <a:solidFill>
                            <a:schemeClr val="tx1"/>
                          </a:solidFill>
                          <a:effectLst/>
                        </a:rPr>
                        <a:t>特征</a:t>
                      </a:r>
                      <a:r>
                        <a:rPr lang="en-US" altLang="zh-CN" sz="800" kern="100" dirty="0" smtClean="0">
                          <a:solidFill>
                            <a:schemeClr val="tx1"/>
                          </a:solidFill>
                          <a:effectLst/>
                        </a:rPr>
                        <a:t>(</a:t>
                      </a:r>
                      <a:r>
                        <a:rPr lang="zh-CN" sz="800" kern="100" dirty="0" smtClean="0">
                          <a:solidFill>
                            <a:schemeClr val="tx1"/>
                          </a:solidFill>
                          <a:effectLst/>
                        </a:rPr>
                        <a:t>体</a:t>
                      </a:r>
                      <a:r>
                        <a:rPr lang="zh-CN" sz="800" kern="100" dirty="0">
                          <a:solidFill>
                            <a:schemeClr val="tx1"/>
                          </a:solidFill>
                          <a:effectLst/>
                        </a:rPr>
                        <a:t>色、行为、体表</a:t>
                      </a:r>
                      <a:r>
                        <a:rPr lang="zh-CN" sz="800" kern="100" dirty="0" smtClean="0">
                          <a:solidFill>
                            <a:schemeClr val="tx1"/>
                          </a:solidFill>
                          <a:effectLst/>
                        </a:rPr>
                        <a:t>变化</a:t>
                      </a:r>
                      <a:r>
                        <a:rPr lang="en-US" altLang="zh-CN" sz="800" kern="100" dirty="0" smtClean="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淡红色，甲壳内侧有白点</a:t>
                      </a:r>
                      <a:r>
                        <a:rPr lang="en-US" sz="800" kern="100" dirty="0">
                          <a:solidFill>
                            <a:schemeClr val="tx1"/>
                          </a:solidFill>
                          <a:effectLst/>
                        </a:rPr>
                        <a:t>……</a:t>
                      </a:r>
                      <a:r>
                        <a:rPr lang="zh-CN" sz="800" kern="100" dirty="0">
                          <a:solidFill>
                            <a:schemeClr val="tx1"/>
                          </a:solidFill>
                          <a:effectLst/>
                        </a:rPr>
                        <a:t>；行动迟缓，漫游打转</a:t>
                      </a:r>
                      <a:r>
                        <a:rPr lang="en-US" sz="800" kern="100" dirty="0">
                          <a:solidFill>
                            <a:schemeClr val="tx1"/>
                          </a:solidFill>
                          <a:effectLst/>
                        </a:rPr>
                        <a:t>……</a:t>
                      </a:r>
                      <a:r>
                        <a:rPr lang="zh-CN" sz="800" kern="100" dirty="0">
                          <a:solidFill>
                            <a:schemeClr val="tx1"/>
                          </a:solidFill>
                          <a:effectLst/>
                        </a:rPr>
                        <a:t>；蜕皮、烂尾、断须</a:t>
                      </a:r>
                      <a:r>
                        <a:rPr lang="en-US"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摄食情况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正常、减少、停止</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243840">
                <a:tc vMerge="1">
                  <a:txBody>
                    <a:bodyPr/>
                    <a:lstStyle/>
                    <a:p>
                      <a:endParaRPr lang="zh-CN" altLang="en-US"/>
                    </a:p>
                  </a:txBody>
                  <a:tcPr/>
                </a:tc>
                <a:tc>
                  <a:txBody>
                    <a:bodyPr/>
                    <a:lstStyle/>
                    <a:p>
                      <a:pPr algn="just">
                        <a:spcAft>
                          <a:spcPts val="0"/>
                        </a:spcAft>
                      </a:pPr>
                      <a:r>
                        <a:rPr lang="zh-CN" sz="800" kern="100">
                          <a:solidFill>
                            <a:schemeClr val="tx1"/>
                          </a:solidFill>
                          <a:effectLst/>
                        </a:rPr>
                        <a:t>放养时段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幼苗期：＜</a:t>
                      </a:r>
                      <a:r>
                        <a:rPr lang="en-US" sz="800" kern="100" dirty="0">
                          <a:solidFill>
                            <a:schemeClr val="tx1"/>
                          </a:solidFill>
                          <a:effectLst/>
                        </a:rPr>
                        <a:t>E</a:t>
                      </a:r>
                      <a:r>
                        <a:rPr lang="en-US" sz="800" kern="100" baseline="-25000" dirty="0">
                          <a:solidFill>
                            <a:schemeClr val="tx1"/>
                          </a:solidFill>
                          <a:effectLst/>
                        </a:rPr>
                        <a:t>1</a:t>
                      </a:r>
                      <a:r>
                        <a:rPr lang="zh-CN" sz="800" kern="100" dirty="0">
                          <a:solidFill>
                            <a:schemeClr val="tx1"/>
                          </a:solidFill>
                          <a:effectLst/>
                        </a:rPr>
                        <a:t>；放养前期：≥</a:t>
                      </a:r>
                      <a:r>
                        <a:rPr lang="en-US" sz="800" kern="100" dirty="0">
                          <a:solidFill>
                            <a:schemeClr val="tx1"/>
                          </a:solidFill>
                          <a:effectLst/>
                        </a:rPr>
                        <a:t>E</a:t>
                      </a:r>
                      <a:r>
                        <a:rPr lang="en-US" sz="800" kern="100" baseline="-25000" dirty="0">
                          <a:solidFill>
                            <a:schemeClr val="tx1"/>
                          </a:solidFill>
                          <a:effectLst/>
                        </a:rPr>
                        <a:t>1</a:t>
                      </a:r>
                      <a:r>
                        <a:rPr lang="zh-CN" sz="800" kern="100" dirty="0">
                          <a:solidFill>
                            <a:schemeClr val="tx1"/>
                          </a:solidFill>
                          <a:effectLst/>
                        </a:rPr>
                        <a:t>～</a:t>
                      </a:r>
                      <a:r>
                        <a:rPr lang="en-US" sz="800" kern="100" dirty="0">
                          <a:solidFill>
                            <a:schemeClr val="tx1"/>
                          </a:solidFill>
                          <a:effectLst/>
                        </a:rPr>
                        <a:t>E</a:t>
                      </a:r>
                      <a:r>
                        <a:rPr lang="en-US" sz="800" kern="100" baseline="-25000" dirty="0">
                          <a:solidFill>
                            <a:schemeClr val="tx1"/>
                          </a:solidFill>
                          <a:effectLst/>
                        </a:rPr>
                        <a:t>2</a:t>
                      </a:r>
                      <a:r>
                        <a:rPr lang="zh-CN" sz="800" kern="100" dirty="0">
                          <a:solidFill>
                            <a:schemeClr val="tx1"/>
                          </a:solidFill>
                          <a:effectLst/>
                        </a:rPr>
                        <a:t>；放养中期：≥</a:t>
                      </a:r>
                      <a:r>
                        <a:rPr lang="en-US" sz="800" kern="100" dirty="0">
                          <a:solidFill>
                            <a:schemeClr val="tx1"/>
                          </a:solidFill>
                          <a:effectLst/>
                        </a:rPr>
                        <a:t>E</a:t>
                      </a:r>
                      <a:r>
                        <a:rPr lang="en-US" sz="800" kern="100" baseline="-25000" dirty="0">
                          <a:solidFill>
                            <a:schemeClr val="tx1"/>
                          </a:solidFill>
                          <a:effectLst/>
                        </a:rPr>
                        <a:t>2</a:t>
                      </a:r>
                      <a:r>
                        <a:rPr lang="zh-CN" sz="800" kern="100" dirty="0">
                          <a:solidFill>
                            <a:schemeClr val="tx1"/>
                          </a:solidFill>
                          <a:effectLst/>
                        </a:rPr>
                        <a:t>～</a:t>
                      </a:r>
                      <a:r>
                        <a:rPr lang="en-US" sz="800" kern="100" dirty="0">
                          <a:solidFill>
                            <a:schemeClr val="tx1"/>
                          </a:solidFill>
                          <a:effectLst/>
                        </a:rPr>
                        <a:t>E</a:t>
                      </a:r>
                      <a:r>
                        <a:rPr lang="en-US" sz="800" kern="100" baseline="-25000" dirty="0">
                          <a:solidFill>
                            <a:schemeClr val="tx1"/>
                          </a:solidFill>
                          <a:effectLst/>
                        </a:rPr>
                        <a:t>3</a:t>
                      </a:r>
                      <a:r>
                        <a:rPr lang="zh-CN" sz="800" kern="100" dirty="0">
                          <a:solidFill>
                            <a:schemeClr val="tx1"/>
                          </a:solidFill>
                          <a:effectLst/>
                        </a:rPr>
                        <a:t>；放养后期：≥</a:t>
                      </a:r>
                      <a:r>
                        <a:rPr lang="en-US" sz="800" kern="100" dirty="0">
                          <a:solidFill>
                            <a:schemeClr val="tx1"/>
                          </a:solidFill>
                          <a:effectLst/>
                        </a:rPr>
                        <a:t>E</a:t>
                      </a:r>
                      <a:r>
                        <a:rPr lang="en-US" sz="800" kern="100" baseline="-25000" dirty="0">
                          <a:solidFill>
                            <a:schemeClr val="tx1"/>
                          </a:solidFill>
                          <a:effectLst/>
                        </a:rPr>
                        <a:t>3</a:t>
                      </a:r>
                      <a:r>
                        <a:rPr lang="zh-CN" sz="800" kern="100" dirty="0">
                          <a:solidFill>
                            <a:schemeClr val="tx1"/>
                          </a:solidFill>
                          <a:effectLst/>
                        </a:rPr>
                        <a:t>～</a:t>
                      </a:r>
                      <a:r>
                        <a:rPr lang="en-US" sz="800" kern="100" dirty="0">
                          <a:solidFill>
                            <a:schemeClr val="tx1"/>
                          </a:solidFill>
                          <a:effectLst/>
                        </a:rPr>
                        <a:t>E</a:t>
                      </a:r>
                      <a:r>
                        <a:rPr lang="en-US" sz="800" kern="100" baseline="-25000" dirty="0">
                          <a:solidFill>
                            <a:schemeClr val="tx1"/>
                          </a:solidFill>
                          <a:effectLst/>
                        </a:rPr>
                        <a:t>4</a:t>
                      </a:r>
                      <a:r>
                        <a:rPr lang="zh-CN" sz="800" kern="100" dirty="0">
                          <a:solidFill>
                            <a:schemeClr val="tx1"/>
                          </a:solidFill>
                          <a:effectLst/>
                        </a:rPr>
                        <a:t>；捕捞期内：≥</a:t>
                      </a:r>
                      <a:r>
                        <a:rPr lang="en-US" sz="800" kern="100" dirty="0">
                          <a:solidFill>
                            <a:schemeClr val="tx1"/>
                          </a:solidFill>
                          <a:effectLst/>
                        </a:rPr>
                        <a:t>E</a:t>
                      </a:r>
                      <a:r>
                        <a:rPr lang="en-US" sz="800" kern="100" baseline="-25000" dirty="0">
                          <a:solidFill>
                            <a:schemeClr val="tx1"/>
                          </a:solidFill>
                          <a:effectLst/>
                        </a:rPr>
                        <a:t>4</a:t>
                      </a:r>
                      <a:r>
                        <a:rPr lang="zh-CN" sz="800" kern="100" dirty="0">
                          <a:solidFill>
                            <a:schemeClr val="tx1"/>
                          </a:solidFill>
                          <a:effectLst/>
                        </a:rPr>
                        <a:t>～</a:t>
                      </a:r>
                      <a:r>
                        <a:rPr lang="en-US" sz="800" kern="100" dirty="0">
                          <a:solidFill>
                            <a:schemeClr val="tx1"/>
                          </a:solidFill>
                          <a:effectLst/>
                        </a:rPr>
                        <a:t>E</a:t>
                      </a:r>
                      <a:r>
                        <a:rPr lang="en-US" sz="800" kern="100" baseline="-25000" dirty="0">
                          <a:solidFill>
                            <a:schemeClr val="tx1"/>
                          </a:solidFill>
                          <a:effectLst/>
                        </a:rPr>
                        <a:t>5</a:t>
                      </a:r>
                      <a:r>
                        <a:rPr lang="zh-CN" sz="800" kern="100" dirty="0">
                          <a:solidFill>
                            <a:schemeClr val="tx1"/>
                          </a:solidFill>
                          <a:effectLst/>
                        </a:rPr>
                        <a:t>单位：</a:t>
                      </a:r>
                      <a:r>
                        <a:rPr lang="en-US" sz="800" kern="100" dirty="0">
                          <a:solidFill>
                            <a:schemeClr val="tx1"/>
                          </a:solidFill>
                          <a:effectLst/>
                        </a:rPr>
                        <a:t>d</a:t>
                      </a:r>
                      <a:r>
                        <a:rPr lang="zh-CN" sz="800" kern="100" dirty="0">
                          <a:solidFill>
                            <a:schemeClr val="tx1"/>
                          </a:solidFill>
                          <a:effectLst/>
                        </a:rPr>
                        <a:t>）</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rowSpan="4">
                  <a:txBody>
                    <a:bodyPr/>
                    <a:lstStyle/>
                    <a:p>
                      <a:pPr algn="ctr">
                        <a:spcAft>
                          <a:spcPts val="0"/>
                        </a:spcAft>
                      </a:pPr>
                      <a:r>
                        <a:rPr lang="zh-CN" sz="800" kern="100">
                          <a:effectLst/>
                        </a:rPr>
                        <a:t>科学投喂</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天气情况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晴朗</a:t>
                      </a:r>
                      <a:r>
                        <a:rPr lang="en-US" sz="800" kern="100" dirty="0">
                          <a:solidFill>
                            <a:schemeClr val="tx1"/>
                          </a:solidFill>
                          <a:effectLst/>
                        </a:rPr>
                        <a:t>/</a:t>
                      </a:r>
                      <a:r>
                        <a:rPr lang="zh-CN" sz="800" kern="100" dirty="0">
                          <a:solidFill>
                            <a:schemeClr val="tx1"/>
                          </a:solidFill>
                          <a:effectLst/>
                        </a:rPr>
                        <a:t>适温、阴雨</a:t>
                      </a:r>
                      <a:r>
                        <a:rPr lang="en-US" sz="800" kern="100" dirty="0">
                          <a:solidFill>
                            <a:schemeClr val="tx1"/>
                          </a:solidFill>
                          <a:effectLst/>
                        </a:rPr>
                        <a:t>/</a:t>
                      </a:r>
                      <a:r>
                        <a:rPr lang="zh-CN" sz="800" kern="100" dirty="0">
                          <a:solidFill>
                            <a:schemeClr val="tx1"/>
                          </a:solidFill>
                          <a:effectLst/>
                        </a:rPr>
                        <a:t>台风</a:t>
                      </a:r>
                      <a:r>
                        <a:rPr lang="en-US" sz="800" kern="100" dirty="0">
                          <a:solidFill>
                            <a:schemeClr val="tx1"/>
                          </a:solidFill>
                          <a:effectLst/>
                        </a:rPr>
                        <a:t>/</a:t>
                      </a:r>
                      <a:r>
                        <a:rPr lang="zh-CN" sz="800" kern="100" dirty="0">
                          <a:solidFill>
                            <a:schemeClr val="tx1"/>
                          </a:solidFill>
                          <a:effectLst/>
                        </a:rPr>
                        <a:t>寒冷</a:t>
                      </a:r>
                      <a:r>
                        <a:rPr lang="en-US" sz="800" kern="100" dirty="0">
                          <a:solidFill>
                            <a:schemeClr val="tx1"/>
                          </a:solidFill>
                          <a:effectLst/>
                        </a:rPr>
                        <a:t>/</a:t>
                      </a:r>
                      <a:r>
                        <a:rPr lang="zh-CN" sz="800" kern="100" dirty="0">
                          <a:solidFill>
                            <a:schemeClr val="tx1"/>
                          </a:solidFill>
                          <a:effectLst/>
                        </a:rPr>
                        <a:t>高温等</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rowSpan="4">
                  <a:txBody>
                    <a:bodyPr/>
                    <a:lstStyle/>
                    <a:p>
                      <a:pPr algn="just">
                        <a:spcAft>
                          <a:spcPts val="0"/>
                        </a:spcAft>
                      </a:pPr>
                      <a:r>
                        <a:rPr lang="zh-CN" sz="800" kern="100">
                          <a:solidFill>
                            <a:schemeClr val="tx1"/>
                          </a:solidFill>
                          <a:effectLst/>
                        </a:rPr>
                        <a:t>相应控制投喂次数、投喂量变化的操作处理</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水质情况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好、差</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121920">
                <a:tc vMerge="1">
                  <a:txBody>
                    <a:bodyPr/>
                    <a:lstStyle/>
                    <a:p>
                      <a:endParaRPr lang="zh-CN" altLang="en-US"/>
                    </a:p>
                  </a:txBody>
                  <a:tcPr/>
                </a:tc>
                <a:tc>
                  <a:txBody>
                    <a:bodyPr/>
                    <a:lstStyle/>
                    <a:p>
                      <a:pPr algn="just">
                        <a:spcAft>
                          <a:spcPts val="0"/>
                        </a:spcAft>
                      </a:pPr>
                      <a:r>
                        <a:rPr lang="zh-CN" sz="800" kern="100">
                          <a:solidFill>
                            <a:schemeClr val="tx1"/>
                          </a:solidFill>
                          <a:effectLst/>
                        </a:rPr>
                        <a:t>生长情况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好</a:t>
                      </a:r>
                      <a:r>
                        <a:rPr lang="en-US" sz="800" kern="100" dirty="0">
                          <a:solidFill>
                            <a:schemeClr val="tx1"/>
                          </a:solidFill>
                          <a:effectLst/>
                        </a:rPr>
                        <a:t>/</a:t>
                      </a:r>
                      <a:r>
                        <a:rPr lang="zh-CN" sz="800" kern="100" dirty="0">
                          <a:solidFill>
                            <a:schemeClr val="tx1"/>
                          </a:solidFill>
                          <a:effectLst/>
                        </a:rPr>
                        <a:t>硬壳、差</a:t>
                      </a:r>
                      <a:r>
                        <a:rPr lang="en-US" sz="800" kern="100" dirty="0">
                          <a:solidFill>
                            <a:schemeClr val="tx1"/>
                          </a:solidFill>
                          <a:effectLst/>
                        </a:rPr>
                        <a:t>/</a:t>
                      </a:r>
                      <a:r>
                        <a:rPr lang="zh-CN" sz="800" kern="100" dirty="0">
                          <a:solidFill>
                            <a:schemeClr val="tx1"/>
                          </a:solidFill>
                          <a:effectLst/>
                        </a:rPr>
                        <a:t>蜕皮</a:t>
                      </a:r>
                      <a:r>
                        <a:rPr lang="en-US" sz="800" kern="100" dirty="0">
                          <a:solidFill>
                            <a:schemeClr val="tx1"/>
                          </a:solidFill>
                          <a:effectLst/>
                        </a:rPr>
                        <a:t>/</a:t>
                      </a:r>
                      <a:r>
                        <a:rPr lang="zh-CN" sz="800" kern="100" dirty="0">
                          <a:solidFill>
                            <a:schemeClr val="tx1"/>
                          </a:solidFill>
                          <a:effectLst/>
                        </a:rPr>
                        <a:t>剩食</a:t>
                      </a:r>
                      <a:r>
                        <a:rPr lang="en-US" sz="800" kern="100" dirty="0">
                          <a:solidFill>
                            <a:schemeClr val="tx1"/>
                          </a:solidFill>
                          <a:effectLst/>
                        </a:rPr>
                        <a:t>/</a:t>
                      </a:r>
                      <a:r>
                        <a:rPr lang="zh-CN" sz="800" kern="100" dirty="0">
                          <a:solidFill>
                            <a:schemeClr val="tx1"/>
                          </a:solidFill>
                          <a:effectLst/>
                        </a:rPr>
                        <a:t>生病等</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vMerge="1">
                  <a:txBody>
                    <a:bodyPr/>
                    <a:lstStyle/>
                    <a:p>
                      <a:endParaRPr lang="zh-CN" altLang="en-US"/>
                    </a:p>
                  </a:txBody>
                  <a:tcPr/>
                </a:tc>
              </a:tr>
              <a:tr h="253492">
                <a:tc vMerge="1">
                  <a:txBody>
                    <a:bodyPr/>
                    <a:lstStyle/>
                    <a:p>
                      <a:endParaRPr lang="zh-CN" altLang="en-US"/>
                    </a:p>
                  </a:txBody>
                  <a:tcPr/>
                </a:tc>
                <a:tc>
                  <a:txBody>
                    <a:bodyPr/>
                    <a:lstStyle/>
                    <a:p>
                      <a:pPr algn="just">
                        <a:spcAft>
                          <a:spcPts val="0"/>
                        </a:spcAft>
                      </a:pPr>
                      <a:r>
                        <a:rPr lang="zh-CN" sz="800" kern="100">
                          <a:solidFill>
                            <a:schemeClr val="tx1"/>
                          </a:solidFill>
                          <a:effectLst/>
                        </a:rPr>
                        <a:t>放养时段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endParaRPr lang="zh-CN"/>
                    </a:p>
                  </a:txBody>
                  <a:tcPr marL="60589" marR="60589" marT="0" marB="0" anchor="ctr">
                    <a:blipFill rotWithShape="0">
                      <a:blip r:embed="rId3"/>
                      <a:stretch>
                        <a:fillRect l="-46900" t="-1145238" r="-20668" b="-357143"/>
                      </a:stretch>
                    </a:blipFill>
                  </a:tcPr>
                </a:tc>
                <a:tc vMerge="1">
                  <a:txBody>
                    <a:bodyPr/>
                    <a:lstStyle/>
                    <a:p>
                      <a:endParaRPr lang="zh-CN" altLang="en-US"/>
                    </a:p>
                  </a:txBody>
                  <a:tcPr/>
                </a:tc>
              </a:tr>
              <a:tr h="365760">
                <a:tc>
                  <a:txBody>
                    <a:bodyPr/>
                    <a:lstStyle/>
                    <a:p>
                      <a:pPr algn="ctr">
                        <a:spcAft>
                          <a:spcPts val="0"/>
                        </a:spcAft>
                      </a:pPr>
                      <a:r>
                        <a:rPr lang="zh-CN" sz="800" kern="100">
                          <a:effectLst/>
                        </a:rPr>
                        <a:t>巡塘管理</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池塘周围异常情况</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漫堤、暴雨、水色异常、池底淤泥异常、高温、病害天敌预防、其他非可预见的意外情况</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相应控制巡塘情况的操作处理</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243840">
                <a:tc>
                  <a:txBody>
                    <a:bodyPr/>
                    <a:lstStyle/>
                    <a:p>
                      <a:pPr algn="ctr">
                        <a:spcAft>
                          <a:spcPts val="0"/>
                        </a:spcAft>
                      </a:pPr>
                      <a:r>
                        <a:rPr lang="zh-CN" sz="800" kern="100">
                          <a:effectLst/>
                        </a:rPr>
                        <a:t>病源监测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病毒</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白斑杆状病毒、桃拉病毒、镰刀菌、弧菌、聚缩虫、无</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a:solidFill>
                            <a:schemeClr val="tx1"/>
                          </a:solidFill>
                          <a:effectLst/>
                        </a:rPr>
                        <a:t>给出具体病毒种类</a:t>
                      </a:r>
                      <a:endParaRPr lang="zh-CN" sz="9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r h="243840">
                <a:tc>
                  <a:txBody>
                    <a:bodyPr/>
                    <a:lstStyle/>
                    <a:p>
                      <a:pPr algn="ctr">
                        <a:spcAft>
                          <a:spcPts val="0"/>
                        </a:spcAft>
                      </a:pPr>
                      <a:r>
                        <a:rPr lang="zh-CN" sz="800" kern="100">
                          <a:effectLst/>
                        </a:rPr>
                        <a:t>科学投药</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病症</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白斑病、红体病、黑鳃病、烂鳃病、固着类纤毛虫病、白色综合病、藻类中毒、亚硝酸盐中毒、营养性疾病、无病</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c>
                  <a:txBody>
                    <a:bodyPr/>
                    <a:lstStyle/>
                    <a:p>
                      <a:pPr algn="just">
                        <a:spcAft>
                          <a:spcPts val="0"/>
                        </a:spcAft>
                      </a:pPr>
                      <a:r>
                        <a:rPr lang="zh-CN" sz="800" kern="100" dirty="0">
                          <a:solidFill>
                            <a:schemeClr val="tx1"/>
                          </a:solidFill>
                          <a:effectLst/>
                        </a:rPr>
                        <a:t>相应控制病症的投药措施</a:t>
                      </a:r>
                      <a:endParaRPr lang="zh-CN" sz="9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0589" marR="60589" marT="0" marB="0" anchor="ctr"/>
                </a:tc>
              </a:tr>
            </a:tbl>
          </a:graphicData>
        </a:graphic>
      </p:graphicFrame>
      <p:cxnSp>
        <p:nvCxnSpPr>
          <p:cNvPr id="3145762" name="直接连接符 44"/>
          <p:cNvCxnSpPr>
            <a:cxnSpLocks/>
          </p:cNvCxnSpPr>
          <p:nvPr/>
        </p:nvCxnSpPr>
        <p:spPr>
          <a:xfrm flipV="1">
            <a:off x="2451939" y="1631694"/>
            <a:ext cx="346" cy="4991976"/>
          </a:xfrm>
          <a:prstGeom prst="line">
            <a:avLst/>
          </a:prstGeom>
          <a:ln w="19050">
            <a:solidFill>
              <a:srgbClr val="FF9933"/>
            </a:solidFill>
          </a:ln>
        </p:spPr>
        <p:style>
          <a:lnRef idx="1">
            <a:schemeClr val="accent1"/>
          </a:lnRef>
          <a:fillRef idx="0">
            <a:schemeClr val="accent1"/>
          </a:fillRef>
          <a:effectRef idx="0">
            <a:schemeClr val="accent1"/>
          </a:effectRef>
          <a:fontRef idx="minor">
            <a:schemeClr val="tx1"/>
          </a:fontRef>
        </p:style>
      </p:cxnSp>
      <p:grpSp>
        <p:nvGrpSpPr>
          <p:cNvPr id="210" name="组合 3"/>
          <p:cNvGrpSpPr/>
          <p:nvPr/>
        </p:nvGrpSpPr>
        <p:grpSpPr>
          <a:xfrm>
            <a:off x="2522949" y="861171"/>
            <a:ext cx="3870406" cy="399653"/>
            <a:chOff x="2522949" y="861171"/>
            <a:chExt cx="3870406" cy="399653"/>
          </a:xfrm>
        </p:grpSpPr>
        <p:sp>
          <p:nvSpPr>
            <p:cNvPr id="1048971" name="Freeform 5"/>
            <p:cNvSpPr>
              <a:spLocks noChangeArrowheads="1"/>
            </p:cNvSpPr>
            <p:nvPr/>
          </p:nvSpPr>
          <p:spPr bwMode="auto">
            <a:xfrm>
              <a:off x="2522949" y="861623"/>
              <a:ext cx="825199" cy="399201"/>
            </a:xfrm>
            <a:custGeom>
              <a:avLst/>
              <a:gdLst>
                <a:gd name="T0" fmla="*/ 2147483646 w 591"/>
                <a:gd name="T1" fmla="*/ 0 h 202"/>
                <a:gd name="T2" fmla="*/ 2147483646 w 591"/>
                <a:gd name="T3" fmla="*/ 0 h 202"/>
                <a:gd name="T4" fmla="*/ 0 w 591"/>
                <a:gd name="T5" fmla="*/ 2147483646 h 202"/>
                <a:gd name="T6" fmla="*/ 2147483646 w 591"/>
                <a:gd name="T7" fmla="*/ 2147483646 h 202"/>
                <a:gd name="T8" fmla="*/ 2147483646 w 591"/>
                <a:gd name="T9" fmla="*/ 2147483646 h 202"/>
                <a:gd name="T10" fmla="*/ 2147483646 w 591"/>
                <a:gd name="T11" fmla="*/ 2147483646 h 202"/>
                <a:gd name="T12" fmla="*/ 2147483646 w 591"/>
                <a:gd name="T13" fmla="*/ 0 h 202"/>
                <a:gd name="T14" fmla="*/ 0 60000 65536"/>
                <a:gd name="T15" fmla="*/ 0 60000 65536"/>
                <a:gd name="T16" fmla="*/ 0 60000 65536"/>
                <a:gd name="T17" fmla="*/ 0 60000 65536"/>
                <a:gd name="T18" fmla="*/ 0 60000 65536"/>
                <a:gd name="T19" fmla="*/ 0 60000 65536"/>
                <a:gd name="T20" fmla="*/ 0 60000 65536"/>
                <a:gd name="T21" fmla="*/ 0 w 591"/>
                <a:gd name="T22" fmla="*/ 0 h 202"/>
                <a:gd name="T23" fmla="*/ 591 w 591"/>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a:lstStyle/>
            <a:p>
              <a:endParaRPr lang="zh-CN" altLang="en-US"/>
            </a:p>
          </p:txBody>
        </p:sp>
        <p:sp>
          <p:nvSpPr>
            <p:cNvPr id="1048972" name="Freeform 6"/>
            <p:cNvSpPr>
              <a:spLocks noChangeArrowheads="1"/>
            </p:cNvSpPr>
            <p:nvPr/>
          </p:nvSpPr>
          <p:spPr bwMode="auto">
            <a:xfrm>
              <a:off x="3259012" y="861171"/>
              <a:ext cx="841739" cy="399201"/>
            </a:xfrm>
            <a:custGeom>
              <a:avLst/>
              <a:gdLst>
                <a:gd name="T0" fmla="*/ 2147483646 w 434"/>
                <a:gd name="T1" fmla="*/ 0 h 202"/>
                <a:gd name="T2" fmla="*/ 0 w 434"/>
                <a:gd name="T3" fmla="*/ 0 h 202"/>
                <a:gd name="T4" fmla="*/ 2147483646 w 434"/>
                <a:gd name="T5" fmla="*/ 2147483646 h 202"/>
                <a:gd name="T6" fmla="*/ 0 w 434"/>
                <a:gd name="T7" fmla="*/ 2147483646 h 202"/>
                <a:gd name="T8" fmla="*/ 2147483646 w 434"/>
                <a:gd name="T9" fmla="*/ 2147483646 h 202"/>
                <a:gd name="T10" fmla="*/ 2147483646 w 434"/>
                <a:gd name="T11" fmla="*/ 2147483646 h 202"/>
                <a:gd name="T12" fmla="*/ 2147483646 w 434"/>
                <a:gd name="T13" fmla="*/ 0 h 202"/>
                <a:gd name="T14" fmla="*/ 0 60000 65536"/>
                <a:gd name="T15" fmla="*/ 0 60000 65536"/>
                <a:gd name="T16" fmla="*/ 0 60000 65536"/>
                <a:gd name="T17" fmla="*/ 0 60000 65536"/>
                <a:gd name="T18" fmla="*/ 0 60000 65536"/>
                <a:gd name="T19" fmla="*/ 0 60000 65536"/>
                <a:gd name="T20" fmla="*/ 0 60000 65536"/>
                <a:gd name="T21" fmla="*/ 0 w 434"/>
                <a:gd name="T22" fmla="*/ 0 h 202"/>
                <a:gd name="T23" fmla="*/ 434 w 434"/>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a:lstStyle/>
            <a:p>
              <a:endParaRPr lang="zh-CN" altLang="en-US"/>
            </a:p>
          </p:txBody>
        </p:sp>
        <p:sp>
          <p:nvSpPr>
            <p:cNvPr id="1048973" name="Freeform 7"/>
            <p:cNvSpPr/>
            <p:nvPr/>
          </p:nvSpPr>
          <p:spPr bwMode="auto">
            <a:xfrm>
              <a:off x="4010696" y="861171"/>
              <a:ext cx="848172" cy="399201"/>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a:lstStyle/>
            <a:p>
              <a:pPr eaLnBrk="1" fontAlgn="auto" hangingPunct="1"/>
              <a:endParaRPr lang="zh-CN" altLang="en-US" noProof="1">
                <a:latin typeface="宋体" pitchFamily="2" charset="-122"/>
                <a:ea typeface="宋体" pitchFamily="2" charset="-122"/>
              </a:endParaRPr>
            </a:p>
          </p:txBody>
        </p:sp>
        <p:sp>
          <p:nvSpPr>
            <p:cNvPr id="1048974" name="Freeform 8"/>
            <p:cNvSpPr/>
            <p:nvPr/>
          </p:nvSpPr>
          <p:spPr bwMode="auto">
            <a:xfrm>
              <a:off x="4759288" y="861171"/>
              <a:ext cx="817847" cy="399201"/>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a:lstStyle/>
            <a:p>
              <a:pPr eaLnBrk="1" fontAlgn="auto" hangingPunct="1"/>
              <a:endParaRPr lang="zh-CN" altLang="en-US" noProof="1">
                <a:latin typeface="宋体" pitchFamily="2" charset="-122"/>
                <a:ea typeface="宋体" pitchFamily="2" charset="-122"/>
              </a:endParaRPr>
            </a:p>
          </p:txBody>
        </p:sp>
        <p:sp>
          <p:nvSpPr>
            <p:cNvPr id="1048975" name="Rectangle 24"/>
            <p:cNvSpPr>
              <a:spLocks noChangeArrowheads="1"/>
            </p:cNvSpPr>
            <p:nvPr/>
          </p:nvSpPr>
          <p:spPr bwMode="auto">
            <a:xfrm>
              <a:off x="2609359" y="944635"/>
              <a:ext cx="651521" cy="221599"/>
            </a:xfrm>
            <a:prstGeom prst="rect">
              <a:avLst/>
            </a:prstGeom>
            <a:noFill/>
            <a:ln>
              <a:noFill/>
            </a:ln>
          </p:spPr>
          <p:txBody>
            <a:bodyPr lIns="0" tIns="0" rIns="0" bIns="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lnSpc>
                  <a:spcPct val="120000"/>
                </a:lnSpc>
                <a:spcBef>
                  <a:spcPts val="300"/>
                </a:spcBef>
              </a:pPr>
              <a:r>
                <a:rPr lang="zh-CN" altLang="en-US" sz="1200" b="1" noProof="1" smtClean="0">
                  <a:solidFill>
                    <a:schemeClr val="bg1"/>
                  </a:solidFill>
                  <a:latin typeface="+mn-ea"/>
                  <a:ea typeface="+mn-ea"/>
                </a:rPr>
                <a:t>规则分析</a:t>
              </a:r>
              <a:endParaRPr lang="zh-CN" altLang="zh-CN" sz="1200" noProof="1">
                <a:solidFill>
                  <a:schemeClr val="bg1"/>
                </a:solidFill>
                <a:latin typeface="+mn-ea"/>
                <a:ea typeface="+mn-ea"/>
              </a:endParaRPr>
            </a:p>
          </p:txBody>
        </p:sp>
        <p:sp>
          <p:nvSpPr>
            <p:cNvPr id="1048976" name="Freeform 7"/>
            <p:cNvSpPr/>
            <p:nvPr/>
          </p:nvSpPr>
          <p:spPr bwMode="auto">
            <a:xfrm>
              <a:off x="5472588" y="861622"/>
              <a:ext cx="920767" cy="399201"/>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5">
                <a:lumMod val="60000"/>
                <a:lumOff val="40000"/>
              </a:schemeClr>
            </a:solidFill>
            <a:ln>
              <a:noFill/>
            </a:ln>
          </p:spPr>
          <p:txBody>
            <a:bodyPr/>
            <a:lstStyle/>
            <a:p>
              <a:pPr eaLnBrk="1" fontAlgn="auto" hangingPunct="1"/>
              <a:endParaRPr lang="zh-CN" altLang="en-US" noProof="1">
                <a:latin typeface="宋体" pitchFamily="2" charset="-122"/>
                <a:ea typeface="宋体" pitchFamily="2" charset="-122"/>
              </a:endParaRPr>
            </a:p>
          </p:txBody>
        </p:sp>
        <p:sp>
          <p:nvSpPr>
            <p:cNvPr id="1048977" name="Rectangle 24"/>
            <p:cNvSpPr>
              <a:spLocks noChangeArrowheads="1"/>
            </p:cNvSpPr>
            <p:nvPr/>
          </p:nvSpPr>
          <p:spPr bwMode="auto">
            <a:xfrm>
              <a:off x="3380256" y="943071"/>
              <a:ext cx="651521" cy="221599"/>
            </a:xfrm>
            <a:prstGeom prst="rect">
              <a:avLst/>
            </a:prstGeom>
            <a:noFill/>
            <a:ln>
              <a:noFill/>
            </a:ln>
          </p:spPr>
          <p:txBody>
            <a:bodyPr lIns="0" tIns="0" rIns="0" bIns="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lnSpc>
                  <a:spcPct val="120000"/>
                </a:lnSpc>
                <a:spcBef>
                  <a:spcPts val="300"/>
                </a:spcBef>
              </a:pPr>
              <a:r>
                <a:rPr lang="zh-CN" altLang="en-US" sz="1200" b="1" noProof="1" smtClean="0">
                  <a:solidFill>
                    <a:schemeClr val="bg1"/>
                  </a:solidFill>
                  <a:latin typeface="+mn-ea"/>
                  <a:ea typeface="+mn-ea"/>
                </a:rPr>
                <a:t>规则定义</a:t>
              </a:r>
              <a:endParaRPr lang="zh-CN" altLang="zh-CN" sz="1200" noProof="1">
                <a:solidFill>
                  <a:schemeClr val="bg1"/>
                </a:solidFill>
                <a:latin typeface="+mn-ea"/>
                <a:ea typeface="+mn-ea"/>
              </a:endParaRPr>
            </a:p>
          </p:txBody>
        </p:sp>
        <p:sp>
          <p:nvSpPr>
            <p:cNvPr id="1048978" name="Rectangle 24"/>
            <p:cNvSpPr>
              <a:spLocks noChangeArrowheads="1"/>
            </p:cNvSpPr>
            <p:nvPr/>
          </p:nvSpPr>
          <p:spPr bwMode="auto">
            <a:xfrm>
              <a:off x="4887478" y="953135"/>
              <a:ext cx="651521" cy="204030"/>
            </a:xfrm>
            <a:prstGeom prst="rect">
              <a:avLst/>
            </a:prstGeom>
            <a:noFill/>
            <a:ln>
              <a:noFill/>
            </a:ln>
          </p:spPr>
          <p:txBody>
            <a:bodyPr lIns="0" tIns="0" rIns="0" bIns="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lnSpc>
                  <a:spcPct val="120000"/>
                </a:lnSpc>
                <a:spcBef>
                  <a:spcPts val="300"/>
                </a:spcBef>
              </a:pPr>
              <a:r>
                <a:rPr lang="zh-CN" altLang="en-US" sz="1200" b="1" noProof="1" smtClean="0">
                  <a:solidFill>
                    <a:schemeClr val="bg1"/>
                  </a:solidFill>
                  <a:latin typeface="+mn-ea"/>
                  <a:ea typeface="+mn-ea"/>
                </a:rPr>
                <a:t>规则编写</a:t>
              </a:r>
              <a:endParaRPr lang="zh-CN" altLang="zh-CN" sz="1200" b="1" noProof="1">
                <a:solidFill>
                  <a:schemeClr val="bg1"/>
                </a:solidFill>
                <a:latin typeface="+mn-ea"/>
                <a:ea typeface="+mn-ea"/>
              </a:endParaRPr>
            </a:p>
          </p:txBody>
        </p:sp>
        <p:sp>
          <p:nvSpPr>
            <p:cNvPr id="1048979" name="Rectangle 24"/>
            <p:cNvSpPr>
              <a:spLocks noChangeArrowheads="1"/>
            </p:cNvSpPr>
            <p:nvPr/>
          </p:nvSpPr>
          <p:spPr bwMode="auto">
            <a:xfrm>
              <a:off x="4139911" y="953135"/>
              <a:ext cx="651521" cy="221599"/>
            </a:xfrm>
            <a:prstGeom prst="rect">
              <a:avLst/>
            </a:prstGeom>
            <a:noFill/>
            <a:ln>
              <a:noFill/>
            </a:ln>
          </p:spPr>
          <p:txBody>
            <a:bodyPr lIns="0" tIns="0" rIns="0" bIns="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lnSpc>
                  <a:spcPct val="120000"/>
                </a:lnSpc>
                <a:spcBef>
                  <a:spcPts val="300"/>
                </a:spcBef>
              </a:pPr>
              <a:r>
                <a:rPr lang="zh-CN" altLang="en-US" sz="1200" b="1" noProof="1" smtClean="0">
                  <a:solidFill>
                    <a:schemeClr val="bg1"/>
                  </a:solidFill>
                  <a:latin typeface="+mn-ea"/>
                  <a:ea typeface="+mn-ea"/>
                </a:rPr>
                <a:t>规则设计</a:t>
              </a:r>
              <a:endParaRPr lang="zh-CN" altLang="zh-CN" sz="1200" noProof="1">
                <a:solidFill>
                  <a:schemeClr val="bg1"/>
                </a:solidFill>
                <a:latin typeface="+mn-ea"/>
                <a:ea typeface="+mn-ea"/>
              </a:endParaRPr>
            </a:p>
          </p:txBody>
        </p:sp>
        <p:sp>
          <p:nvSpPr>
            <p:cNvPr id="1048980" name="Rectangle 24"/>
            <p:cNvSpPr>
              <a:spLocks noChangeArrowheads="1"/>
            </p:cNvSpPr>
            <p:nvPr/>
          </p:nvSpPr>
          <p:spPr bwMode="auto">
            <a:xfrm>
              <a:off x="5644926" y="953135"/>
              <a:ext cx="651521" cy="221599"/>
            </a:xfrm>
            <a:prstGeom prst="rect">
              <a:avLst/>
            </a:prstGeom>
            <a:noFill/>
            <a:ln>
              <a:noFill/>
            </a:ln>
          </p:spPr>
          <p:txBody>
            <a:bodyPr lIns="0" tIns="0" rIns="0" bIns="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lnSpc>
                  <a:spcPct val="120000"/>
                </a:lnSpc>
                <a:spcBef>
                  <a:spcPts val="300"/>
                </a:spcBef>
              </a:pPr>
              <a:r>
                <a:rPr lang="zh-CN" altLang="en-US" sz="1200" b="1" noProof="1" smtClean="0">
                  <a:solidFill>
                    <a:schemeClr val="bg1"/>
                  </a:solidFill>
                  <a:latin typeface="+mn-ea"/>
                  <a:ea typeface="+mn-ea"/>
                </a:rPr>
                <a:t>规则触发</a:t>
              </a:r>
              <a:endParaRPr lang="zh-CN" altLang="zh-CN" sz="1200" noProof="1">
                <a:solidFill>
                  <a:schemeClr val="bg1"/>
                </a:solidFill>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par>
                                <p:cTn id="8" presetID="2" presetClass="entr" presetSubtype="8" fill="hold" nodeType="withEffect">
                                  <p:stCondLst>
                                    <p:cond delay="0"/>
                                  </p:stCondLst>
                                  <p:childTnLst>
                                    <p:set>
                                      <p:cBhvr>
                                        <p:cTn id="9" dur="1" fill="hold">
                                          <p:stCondLst>
                                            <p:cond delay="0"/>
                                          </p:stCondLst>
                                        </p:cTn>
                                        <p:tgtEl>
                                          <p:spTgt spid="4194306"/>
                                        </p:tgtEl>
                                        <p:attrNameLst>
                                          <p:attrName>style.visibility</p:attrName>
                                        </p:attrNameLst>
                                      </p:cBhvr>
                                      <p:to>
                                        <p:strVal val="visible"/>
                                      </p:to>
                                    </p:set>
                                    <p:anim calcmode="lin" valueType="num">
                                      <p:cBhvr additive="base">
                                        <p:cTn id="10" dur="500" fill="hold"/>
                                        <p:tgtEl>
                                          <p:spTgt spid="4194306"/>
                                        </p:tgtEl>
                                        <p:attrNameLst>
                                          <p:attrName>ppt_x</p:attrName>
                                        </p:attrNameLst>
                                      </p:cBhvr>
                                      <p:tavLst>
                                        <p:tav tm="0">
                                          <p:val>
                                            <p:strVal val="0-#ppt_w/2"/>
                                          </p:val>
                                        </p:tav>
                                        <p:tav tm="100000">
                                          <p:val>
                                            <p:strVal val="#ppt_x"/>
                                          </p:val>
                                        </p:tav>
                                      </p:tavLst>
                                    </p:anim>
                                    <p:anim calcmode="lin" valueType="num">
                                      <p:cBhvr additive="base">
                                        <p:cTn id="11" dur="500" fill="hold"/>
                                        <p:tgtEl>
                                          <p:spTgt spid="4194306"/>
                                        </p:tgtEl>
                                        <p:attrNameLst>
                                          <p:attrName>ppt_y</p:attrName>
                                        </p:attrNameLst>
                                      </p:cBhvr>
                                      <p:tavLst>
                                        <p:tav tm="0">
                                          <p:val>
                                            <p:strVal val="#ppt_y"/>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4194307"/>
                                        </p:tgtEl>
                                        <p:attrNameLst>
                                          <p:attrName>style.visibility</p:attrName>
                                        </p:attrNameLst>
                                      </p:cBhvr>
                                      <p:to>
                                        <p:strVal val="visible"/>
                                      </p:to>
                                    </p:set>
                                    <p:animEffect transition="in" filter="fade">
                                      <p:cBhvr>
                                        <p:cTn id="14" dur="1000"/>
                                        <p:tgtEl>
                                          <p:spTgt spid="4194307"/>
                                        </p:tgtEl>
                                      </p:cBhvr>
                                    </p:animEffect>
                                    <p:anim calcmode="lin" valueType="num">
                                      <p:cBhvr>
                                        <p:cTn id="15" dur="1000" fill="hold"/>
                                        <p:tgtEl>
                                          <p:spTgt spid="4194307"/>
                                        </p:tgtEl>
                                        <p:attrNameLst>
                                          <p:attrName>ppt_x</p:attrName>
                                        </p:attrNameLst>
                                      </p:cBhvr>
                                      <p:tavLst>
                                        <p:tav tm="0">
                                          <p:val>
                                            <p:strVal val="#ppt_x"/>
                                          </p:val>
                                        </p:tav>
                                        <p:tav tm="100000">
                                          <p:val>
                                            <p:strVal val="#ppt_x"/>
                                          </p:val>
                                        </p:tav>
                                      </p:tavLst>
                                    </p:anim>
                                    <p:anim calcmode="lin" valueType="num">
                                      <p:cBhvr>
                                        <p:cTn id="16" dur="1000" fill="hold"/>
                                        <p:tgtEl>
                                          <p:spTgt spid="419430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48967"/>
                                        </p:tgtEl>
                                        <p:attrNameLst>
                                          <p:attrName>style.visibility</p:attrName>
                                        </p:attrNameLst>
                                      </p:cBhvr>
                                      <p:to>
                                        <p:strVal val="visible"/>
                                      </p:to>
                                    </p:set>
                                    <p:animEffect transition="in" filter="fade">
                                      <p:cBhvr>
                                        <p:cTn id="19" dur="1000"/>
                                        <p:tgtEl>
                                          <p:spTgt spid="1048967"/>
                                        </p:tgtEl>
                                      </p:cBhvr>
                                    </p:animEffect>
                                    <p:anim calcmode="lin" valueType="num">
                                      <p:cBhvr>
                                        <p:cTn id="20" dur="1000" fill="hold"/>
                                        <p:tgtEl>
                                          <p:spTgt spid="1048967"/>
                                        </p:tgtEl>
                                        <p:attrNameLst>
                                          <p:attrName>ppt_x</p:attrName>
                                        </p:attrNameLst>
                                      </p:cBhvr>
                                      <p:tavLst>
                                        <p:tav tm="0">
                                          <p:val>
                                            <p:strVal val="#ppt_x"/>
                                          </p:val>
                                        </p:tav>
                                        <p:tav tm="100000">
                                          <p:val>
                                            <p:strVal val="#ppt_x"/>
                                          </p:val>
                                        </p:tav>
                                      </p:tavLst>
                                    </p:anim>
                                    <p:anim calcmode="lin" valueType="num">
                                      <p:cBhvr>
                                        <p:cTn id="21" dur="1000" fill="hold"/>
                                        <p:tgtEl>
                                          <p:spTgt spid="104896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8970"/>
                                        </p:tgtEl>
                                        <p:attrNameLst>
                                          <p:attrName>style.visibility</p:attrName>
                                        </p:attrNameLst>
                                      </p:cBhvr>
                                      <p:to>
                                        <p:strVal val="visible"/>
                                      </p:to>
                                    </p:set>
                                    <p:animEffect transition="in" filter="fade">
                                      <p:cBhvr>
                                        <p:cTn id="24" dur="1000"/>
                                        <p:tgtEl>
                                          <p:spTgt spid="1048970"/>
                                        </p:tgtEl>
                                      </p:cBhvr>
                                    </p:animEffect>
                                    <p:anim calcmode="lin" valueType="num">
                                      <p:cBhvr>
                                        <p:cTn id="25" dur="1000" fill="hold"/>
                                        <p:tgtEl>
                                          <p:spTgt spid="1048970"/>
                                        </p:tgtEl>
                                        <p:attrNameLst>
                                          <p:attrName>ppt_x</p:attrName>
                                        </p:attrNameLst>
                                      </p:cBhvr>
                                      <p:tavLst>
                                        <p:tav tm="0">
                                          <p:val>
                                            <p:strVal val="#ppt_x"/>
                                          </p:val>
                                        </p:tav>
                                        <p:tav tm="100000">
                                          <p:val>
                                            <p:strVal val="#ppt_x"/>
                                          </p:val>
                                        </p:tav>
                                      </p:tavLst>
                                    </p:anim>
                                    <p:anim calcmode="lin" valueType="num">
                                      <p:cBhvr>
                                        <p:cTn id="26" dur="1000" fill="hold"/>
                                        <p:tgtEl>
                                          <p:spTgt spid="10489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7" grpId="0"/>
      <p:bldP spid="10489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文本框 48"/>
          <p:cNvSpPr txBox="1">
            <a:spLocks noChangeArrowheads="1"/>
          </p:cNvSpPr>
          <p:nvPr/>
        </p:nvSpPr>
        <p:spPr bwMode="auto">
          <a:xfrm>
            <a:off x="991879" y="1118671"/>
            <a:ext cx="2330249"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400" dirty="0">
                <a:solidFill>
                  <a:srgbClr val="093759"/>
                </a:solidFill>
                <a:latin typeface="黑体" panose="02010609060101010101" pitchFamily="49" charset="-122"/>
                <a:ea typeface="黑体" panose="02010609060101010101" pitchFamily="49" charset="-122"/>
              </a:rPr>
              <a:t>4.3.3 </a:t>
            </a:r>
            <a:r>
              <a:rPr lang="zh-CN" altLang="en-US" sz="1400" dirty="0">
                <a:solidFill>
                  <a:srgbClr val="093759"/>
                </a:solidFill>
                <a:latin typeface="黑体" panose="02010609060101010101" pitchFamily="49" charset="-122"/>
                <a:ea typeface="黑体" panose="02010609060101010101" pitchFamily="49" charset="-122"/>
              </a:rPr>
              <a:t>养殖规则的设计</a:t>
            </a:r>
          </a:p>
        </p:txBody>
      </p:sp>
      <p:sp>
        <p:nvSpPr>
          <p:cNvPr id="1048985" name="文本框 48"/>
          <p:cNvSpPr txBox="1">
            <a:spLocks noChangeArrowheads="1"/>
          </p:cNvSpPr>
          <p:nvPr/>
        </p:nvSpPr>
        <p:spPr bwMode="auto">
          <a:xfrm>
            <a:off x="5487113" y="1190883"/>
            <a:ext cx="2142412"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400" dirty="0">
                <a:solidFill>
                  <a:srgbClr val="093759"/>
                </a:solidFill>
                <a:latin typeface="黑体" panose="02010609060101010101" pitchFamily="49" charset="-122"/>
                <a:ea typeface="黑体" panose="02010609060101010101" pitchFamily="49" charset="-122"/>
              </a:rPr>
              <a:t>4.3.4 </a:t>
            </a:r>
            <a:r>
              <a:rPr lang="zh-CN" altLang="en-US" sz="1400" dirty="0">
                <a:solidFill>
                  <a:srgbClr val="093759"/>
                </a:solidFill>
                <a:latin typeface="黑体" panose="02010609060101010101" pitchFamily="49" charset="-122"/>
                <a:ea typeface="黑体" panose="02010609060101010101" pitchFamily="49" charset="-122"/>
              </a:rPr>
              <a:t>养殖规则的编写</a:t>
            </a:r>
          </a:p>
        </p:txBody>
      </p:sp>
      <p:graphicFrame>
        <p:nvGraphicFramePr>
          <p:cNvPr id="4194308" name="表格 7"/>
          <p:cNvGraphicFramePr>
            <a:graphicFrameLocks noGrp="1"/>
          </p:cNvGraphicFramePr>
          <p:nvPr/>
        </p:nvGraphicFramePr>
        <p:xfrm>
          <a:off x="205968" y="2085971"/>
          <a:ext cx="3785460" cy="3752911"/>
        </p:xfrm>
        <a:graphic>
          <a:graphicData uri="http://schemas.openxmlformats.org/drawingml/2006/table">
            <a:tbl>
              <a:tblPr firstRow="1" firstCol="1" bandRow="1"/>
              <a:tblGrid>
                <a:gridCol w="894917"/>
                <a:gridCol w="616014"/>
                <a:gridCol w="921058"/>
                <a:gridCol w="828675"/>
                <a:gridCol w="524796"/>
              </a:tblGrid>
              <a:tr h="276282">
                <a:tc>
                  <a:txBody>
                    <a:bodyPr/>
                    <a:lstStyle/>
                    <a:p>
                      <a:pPr algn="l">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事实对象类</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l">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事实对象类名称</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l">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类属性</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l">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类属性名称</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l">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属性类型</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r>
              <a:tr h="138141">
                <a:tc>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Waterlevel</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水位监控</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height</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水位高度</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38141">
                <a:tc rowSpan="7">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Waterquality</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7">
                  <a:txBody>
                    <a:bodyPr/>
                    <a:lstStyle/>
                    <a:p>
                      <a:pPr algn="l">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水质监控</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temperature</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水温</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valuepH</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PH</a:t>
                      </a: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值</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contentDO</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溶解氧含量</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contentAN</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氨氮含量</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contentNitrite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亚硝酸盐含量</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contentH2S</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硫化氢含量</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transparency</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透明度</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r>
              <a:tr h="138141">
                <a:tc rowSpan="6">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Shrimpsituation</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l">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日常虾情</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averagequality</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平均质量</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err="1">
                          <a:ln>
                            <a:noFill/>
                          </a:ln>
                          <a:effectLst/>
                          <a:latin typeface="Times New Roman" panose="02020603050405020304" pitchFamily="18" charset="0"/>
                          <a:ea typeface="宋体" panose="02010600030101010101" pitchFamily="2" charset="-122"/>
                          <a:cs typeface="Times New Roman" panose="02020603050405020304" pitchFamily="18" charset="0"/>
                        </a:rPr>
                        <a:t>averagelength</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平均体长</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averagemortality</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平均死亡率</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414423">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bodycolor</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behavior</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bodysurface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体色</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行为</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体表</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feedsituation</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摄食情况</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breedperiod</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放养时段</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Double</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r>
              <a:tr h="138141">
                <a:tc rowSpan="4">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Feeding</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algn="l">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科学投喂</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weather</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天气情况</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waterquality</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水质情况</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growthsituation</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生长情况</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breedperiod</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放养时段</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r>
              <a:tr h="138141">
                <a:tc rowSpan="2">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Pondinspection</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l">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巡塘管理</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pondsituation</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池塘情况</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measure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异常处理措施</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r>
              <a:tr h="161245">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Diseasesources</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zh-CN" sz="900" kern="100">
                          <a:ln>
                            <a:noFill/>
                          </a:ln>
                          <a:effectLst/>
                          <a:latin typeface="Times New Roman" panose="02020603050405020304" pitchFamily="18" charset="0"/>
                          <a:ea typeface="宋体" panose="02010600030101010101" pitchFamily="2" charset="-122"/>
                          <a:cs typeface="Times New Roman" panose="02020603050405020304" pitchFamily="18" charset="0"/>
                        </a:rPr>
                        <a:t>病源监测</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plankton</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病毒</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38141">
                <a:tc rowSpan="2">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Medicine</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rowSpan="2">
                  <a:txBody>
                    <a:bodyPr/>
                    <a:lstStyle/>
                    <a:p>
                      <a:pPr algn="l">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科学投药</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a:ln>
                            <a:noFill/>
                          </a:ln>
                          <a:effectLst/>
                          <a:latin typeface="Times New Roman" panose="02020603050405020304" pitchFamily="18" charset="0"/>
                          <a:ea typeface="宋体" panose="02010600030101010101" pitchFamily="2" charset="-122"/>
                          <a:cs typeface="Times New Roman" panose="02020603050405020304" pitchFamily="18" charset="0"/>
                        </a:rPr>
                        <a:t>disease</a:t>
                      </a:r>
                      <a:endParaRPr lang="zh-CN" sz="1050" kern="10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病症种类</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noFill/>
                  </a:tcPr>
                </a:tc>
              </a:tr>
              <a:tr h="138141">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treatment</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just">
                        <a:spcAft>
                          <a:spcPts val="0"/>
                        </a:spcAft>
                      </a:pPr>
                      <a:r>
                        <a:rPr lang="zh-CN"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投药措施</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just">
                        <a:spcAft>
                          <a:spcPts val="0"/>
                        </a:spcAft>
                      </a:pPr>
                      <a:r>
                        <a:rPr lang="en-US" sz="900" kern="100" dirty="0">
                          <a:ln>
                            <a:noFill/>
                          </a:ln>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050" kern="100" dirty="0">
                        <a:ln>
                          <a:noFill/>
                        </a:l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r>
            </a:tbl>
          </a:graphicData>
        </a:graphic>
      </p:graphicFrame>
      <p:grpSp>
        <p:nvGrpSpPr>
          <p:cNvPr id="214" name="组合 18"/>
          <p:cNvGrpSpPr/>
          <p:nvPr/>
        </p:nvGrpSpPr>
        <p:grpSpPr>
          <a:xfrm>
            <a:off x="4643422" y="1797385"/>
            <a:ext cx="3876705" cy="3478144"/>
            <a:chOff x="4662472" y="1797385"/>
            <a:chExt cx="3876705" cy="3478144"/>
          </a:xfrm>
        </p:grpSpPr>
        <p:pic>
          <p:nvPicPr>
            <p:cNvPr id="2097166" name="图片 13"/>
            <p:cNvPicPr>
              <a:picLocks noChangeAspect="1"/>
            </p:cNvPicPr>
            <p:nvPr/>
          </p:nvPicPr>
          <p:blipFill>
            <a:blip r:embed="rId3"/>
            <a:stretch>
              <a:fillRect/>
            </a:stretch>
          </p:blipFill>
          <p:spPr>
            <a:xfrm>
              <a:off x="4662472" y="1797385"/>
              <a:ext cx="3876705" cy="2935840"/>
            </a:xfrm>
            <a:prstGeom prst="rect">
              <a:avLst/>
            </a:prstGeom>
          </p:spPr>
        </p:pic>
        <p:sp>
          <p:nvSpPr>
            <p:cNvPr id="1048986" name="矩形 14"/>
            <p:cNvSpPr/>
            <p:nvPr/>
          </p:nvSpPr>
          <p:spPr>
            <a:xfrm>
              <a:off x="5184158" y="4844642"/>
              <a:ext cx="2833331" cy="430887"/>
            </a:xfrm>
            <a:prstGeom prst="rect">
              <a:avLst/>
            </a:prstGeom>
          </p:spPr>
          <p:txBody>
            <a:bodyPr wrap="square">
              <a:spAutoFit/>
            </a:bodyPr>
            <a:lstStyle/>
            <a:p>
              <a:pPr algn="ctr">
                <a:spcAft>
                  <a:spcPts val="0"/>
                </a:spcAft>
              </a:pP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4-3 pH</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值规则代码编写流程图</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Fig.4-3 Flow chart of pH value rule coding</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cxnSp>
        <p:nvCxnSpPr>
          <p:cNvPr id="3145763" name="直接连接符 19"/>
          <p:cNvCxnSpPr>
            <a:cxnSpLocks/>
          </p:cNvCxnSpPr>
          <p:nvPr/>
        </p:nvCxnSpPr>
        <p:spPr>
          <a:xfrm flipV="1">
            <a:off x="4200525" y="935342"/>
            <a:ext cx="3712" cy="5141608"/>
          </a:xfrm>
          <a:prstGeom prst="line">
            <a:avLst/>
          </a:prstGeom>
          <a:ln w="19050">
            <a:solidFill>
              <a:srgbClr val="FF9933"/>
            </a:solidFill>
          </a:ln>
        </p:spPr>
        <p:style>
          <a:lnRef idx="1">
            <a:schemeClr val="accent1"/>
          </a:lnRef>
          <a:fillRef idx="0">
            <a:schemeClr val="accent1"/>
          </a:fillRef>
          <a:effectRef idx="0">
            <a:schemeClr val="accent1"/>
          </a:effectRef>
          <a:fontRef idx="minor">
            <a:schemeClr val="tx1"/>
          </a:fontRef>
        </p:style>
      </p:cxnSp>
      <p:sp>
        <p:nvSpPr>
          <p:cNvPr id="1048987" name="矩形 17"/>
          <p:cNvSpPr/>
          <p:nvPr/>
        </p:nvSpPr>
        <p:spPr>
          <a:xfrm>
            <a:off x="49935" y="1628827"/>
            <a:ext cx="4245840" cy="586739"/>
          </a:xfrm>
          <a:prstGeom prst="rect">
            <a:avLst/>
          </a:prstGeom>
        </p:spPr>
        <p:txBody>
          <a:bodyPr wrap="square">
            <a:spAutoFit/>
          </a:bodyPr>
          <a:lstStyle/>
          <a:p>
            <a:pPr algn="just">
              <a:spcAft>
                <a:spcPts val="0"/>
              </a:spcAft>
            </a:pP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4-3 </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南美白对虾养殖规则设计事实对象属性表</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Table 4-3 True object attribute table of </a:t>
            </a:r>
            <a:r>
              <a:rPr lang="en-US" altLang="zh-CN" sz="1100" kern="100" dirty="0" err="1">
                <a:latin typeface="Times New Roman" panose="02020603050405020304" pitchFamily="18" charset="0"/>
                <a:ea typeface="楷体" panose="02010609060101010101" pitchFamily="49" charset="-122"/>
                <a:cs typeface="Times New Roman" panose="02020603050405020304" pitchFamily="18" charset="0"/>
              </a:rPr>
              <a:t>Penaeus</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100" kern="100" dirty="0" err="1">
                <a:latin typeface="Times New Roman" panose="02020603050405020304" pitchFamily="18" charset="0"/>
                <a:ea typeface="楷体" panose="02010609060101010101" pitchFamily="49" charset="-122"/>
                <a:cs typeface="Times New Roman" panose="02020603050405020304" pitchFamily="18" charset="0"/>
              </a:rPr>
              <a:t>vannamei</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 breeding rule</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15" name="组合 22"/>
          <p:cNvGrpSpPr/>
          <p:nvPr/>
        </p:nvGrpSpPr>
        <p:grpSpPr>
          <a:xfrm>
            <a:off x="4357062" y="1797385"/>
            <a:ext cx="4704162" cy="3963245"/>
            <a:chOff x="4324351" y="1752696"/>
            <a:chExt cx="4704162" cy="3963245"/>
          </a:xfrm>
        </p:grpSpPr>
        <p:pic>
          <p:nvPicPr>
            <p:cNvPr id="2097167" name="图片 20"/>
            <p:cNvPicPr>
              <a:picLocks noChangeAspect="1"/>
            </p:cNvPicPr>
            <p:nvPr/>
          </p:nvPicPr>
          <p:blipFill>
            <a:blip r:embed="rId4"/>
            <a:stretch>
              <a:fillRect/>
            </a:stretch>
          </p:blipFill>
          <p:spPr>
            <a:xfrm>
              <a:off x="4324351" y="1752696"/>
              <a:ext cx="4704162" cy="3532358"/>
            </a:xfrm>
            <a:prstGeom prst="rect">
              <a:avLst/>
            </a:prstGeom>
          </p:spPr>
        </p:pic>
        <p:sp>
          <p:nvSpPr>
            <p:cNvPr id="1048988" name="矩形 21"/>
            <p:cNvSpPr/>
            <p:nvPr/>
          </p:nvSpPr>
          <p:spPr>
            <a:xfrm>
              <a:off x="5604058" y="5285054"/>
              <a:ext cx="1955430" cy="430887"/>
            </a:xfrm>
            <a:prstGeom prst="rect">
              <a:avLst/>
            </a:prstGeom>
          </p:spPr>
          <p:txBody>
            <a:bodyPr wrap="square">
              <a:spAutoFit/>
            </a:bodyPr>
            <a:lstStyle/>
            <a:p>
              <a:pPr algn="ctr">
                <a:spcAft>
                  <a:spcPts val="0"/>
                </a:spcAft>
              </a:pP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4-4 pH</a:t>
              </a:r>
              <a:r>
                <a:rPr lang="zh-CN" altLang="zh-CN" sz="1100" kern="100" dirty="0">
                  <a:latin typeface="Times New Roman" panose="02020603050405020304" pitchFamily="18" charset="0"/>
                  <a:ea typeface="楷体" panose="02010609060101010101" pitchFamily="49" charset="-122"/>
                  <a:cs typeface="Times New Roman" panose="02020603050405020304" pitchFamily="18" charset="0"/>
                </a:rPr>
                <a:t>值规则代码</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1100" kern="100" dirty="0">
                  <a:latin typeface="Times New Roman" panose="02020603050405020304" pitchFamily="18" charset="0"/>
                  <a:ea typeface="楷体" panose="02010609060101010101" pitchFamily="49" charset="-122"/>
                  <a:cs typeface="Times New Roman" panose="02020603050405020304" pitchFamily="18" charset="0"/>
                </a:rPr>
                <a:t>Fig.4-4 pH value rule coding</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216" name="组合 26"/>
          <p:cNvGrpSpPr/>
          <p:nvPr/>
        </p:nvGrpSpPr>
        <p:grpSpPr>
          <a:xfrm>
            <a:off x="249960" y="205533"/>
            <a:ext cx="6129576" cy="468313"/>
            <a:chOff x="260351" y="1155701"/>
            <a:chExt cx="6129576" cy="468313"/>
          </a:xfrm>
        </p:grpSpPr>
        <p:sp>
          <p:nvSpPr>
            <p:cNvPr id="1048989" name="文本框 10"/>
            <p:cNvSpPr txBox="1">
              <a:spLocks noChangeArrowheads="1"/>
            </p:cNvSpPr>
            <p:nvPr/>
          </p:nvSpPr>
          <p:spPr bwMode="auto">
            <a:xfrm>
              <a:off x="820449" y="1160463"/>
              <a:ext cx="5569478"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4.3 </a:t>
              </a:r>
              <a:r>
                <a:rPr lang="zh-CN" altLang="en-US" sz="2400" dirty="0">
                  <a:solidFill>
                    <a:srgbClr val="093759"/>
                  </a:solidFill>
                  <a:latin typeface="Times New Roman" panose="02020603050405020304" pitchFamily="18" charset="0"/>
                  <a:ea typeface="黑体" panose="02010609060101010101" pitchFamily="49" charset="-122"/>
                </a:rPr>
                <a:t>基于</a:t>
              </a:r>
              <a:r>
                <a:rPr lang="en-US" altLang="zh-CN" sz="2400" dirty="0">
                  <a:solidFill>
                    <a:srgbClr val="093759"/>
                  </a:solidFill>
                  <a:latin typeface="Times New Roman" panose="02020603050405020304" pitchFamily="18" charset="0"/>
                  <a:ea typeface="黑体" panose="02010609060101010101" pitchFamily="49" charset="-122"/>
                </a:rPr>
                <a:t>Drools</a:t>
              </a:r>
              <a:r>
                <a:rPr lang="zh-CN" altLang="en-US" sz="2400" dirty="0">
                  <a:solidFill>
                    <a:srgbClr val="093759"/>
                  </a:solidFill>
                  <a:latin typeface="Times New Roman" panose="02020603050405020304" pitchFamily="18" charset="0"/>
                  <a:ea typeface="黑体" panose="02010609060101010101" pitchFamily="49" charset="-122"/>
                </a:rPr>
                <a:t>的养殖业务规则制定过程</a:t>
              </a:r>
            </a:p>
          </p:txBody>
        </p:sp>
        <p:grpSp>
          <p:nvGrpSpPr>
            <p:cNvPr id="217" name="组合 48"/>
            <p:cNvGrpSpPr>
              <a:grpSpLocks noChangeAspect="1"/>
            </p:cNvGrpSpPr>
            <p:nvPr/>
          </p:nvGrpSpPr>
          <p:grpSpPr bwMode="auto">
            <a:xfrm>
              <a:off x="260351" y="1155701"/>
              <a:ext cx="468313" cy="468313"/>
              <a:chOff x="9836165" y="2806467"/>
              <a:chExt cx="1392667" cy="1392667"/>
            </a:xfrm>
          </p:grpSpPr>
          <p:sp>
            <p:nvSpPr>
              <p:cNvPr id="1048990" name="椭圆 29"/>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sp>
            <p:nvSpPr>
              <p:cNvPr id="1048991"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48987"/>
                                        </p:tgtEl>
                                        <p:attrNameLst>
                                          <p:attrName>style.visibility</p:attrName>
                                        </p:attrNameLst>
                                      </p:cBhvr>
                                      <p:to>
                                        <p:strVal val="visible"/>
                                      </p:to>
                                    </p:set>
                                    <p:anim calcmode="lin" valueType="num">
                                      <p:cBhvr additive="base">
                                        <p:cTn id="7" dur="500" fill="hold"/>
                                        <p:tgtEl>
                                          <p:spTgt spid="1048987"/>
                                        </p:tgtEl>
                                        <p:attrNameLst>
                                          <p:attrName>ppt_x</p:attrName>
                                        </p:attrNameLst>
                                      </p:cBhvr>
                                      <p:tavLst>
                                        <p:tav tm="0">
                                          <p:val>
                                            <p:strVal val="#ppt_x"/>
                                          </p:val>
                                        </p:tav>
                                        <p:tav tm="100000">
                                          <p:val>
                                            <p:strVal val="#ppt_x"/>
                                          </p:val>
                                        </p:tav>
                                      </p:tavLst>
                                    </p:anim>
                                    <p:anim calcmode="lin" valueType="num">
                                      <p:cBhvr additive="base">
                                        <p:cTn id="8" dur="500" fill="hold"/>
                                        <p:tgtEl>
                                          <p:spTgt spid="10489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4308"/>
                                        </p:tgtEl>
                                        <p:attrNameLst>
                                          <p:attrName>style.visibility</p:attrName>
                                        </p:attrNameLst>
                                      </p:cBhvr>
                                      <p:to>
                                        <p:strVal val="visible"/>
                                      </p:to>
                                    </p:set>
                                    <p:anim calcmode="lin" valueType="num">
                                      <p:cBhvr additive="base">
                                        <p:cTn id="11" dur="500" fill="hold"/>
                                        <p:tgtEl>
                                          <p:spTgt spid="4194308"/>
                                        </p:tgtEl>
                                        <p:attrNameLst>
                                          <p:attrName>ppt_x</p:attrName>
                                        </p:attrNameLst>
                                      </p:cBhvr>
                                      <p:tavLst>
                                        <p:tav tm="0">
                                          <p:val>
                                            <p:strVal val="#ppt_x"/>
                                          </p:val>
                                        </p:tav>
                                        <p:tav tm="100000">
                                          <p:val>
                                            <p:strVal val="#ppt_x"/>
                                          </p:val>
                                        </p:tav>
                                      </p:tavLst>
                                    </p:anim>
                                    <p:anim calcmode="lin" valueType="num">
                                      <p:cBhvr additive="base">
                                        <p:cTn id="12" dur="500" fill="hold"/>
                                        <p:tgtEl>
                                          <p:spTgt spid="419430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4"/>
                                        </p:tgtEl>
                                        <p:attrNameLst>
                                          <p:attrName>style.visibility</p:attrName>
                                        </p:attrNameLst>
                                      </p:cBhvr>
                                      <p:to>
                                        <p:strVal val="visible"/>
                                      </p:to>
                                    </p:set>
                                    <p:anim calcmode="lin" valueType="num">
                                      <p:cBhvr additive="base">
                                        <p:cTn id="15" dur="500" fill="hold"/>
                                        <p:tgtEl>
                                          <p:spTgt spid="214"/>
                                        </p:tgtEl>
                                        <p:attrNameLst>
                                          <p:attrName>ppt_x</p:attrName>
                                        </p:attrNameLst>
                                      </p:cBhvr>
                                      <p:tavLst>
                                        <p:tav tm="0">
                                          <p:val>
                                            <p:strVal val="#ppt_x"/>
                                          </p:val>
                                        </p:tav>
                                        <p:tav tm="100000">
                                          <p:val>
                                            <p:strVal val="#ppt_x"/>
                                          </p:val>
                                        </p:tav>
                                      </p:tavLst>
                                    </p:anim>
                                    <p:anim calcmode="lin" valueType="num">
                                      <p:cBhvr additive="base">
                                        <p:cTn id="16"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14"/>
                                        </p:tgtEl>
                                        <p:attrNameLst>
                                          <p:attrName>style.visibility</p:attrName>
                                        </p:attrNameLst>
                                      </p:cBhvr>
                                      <p:to>
                                        <p:strVal val="hidden"/>
                                      </p:to>
                                    </p:set>
                                  </p:childTnLst>
                                </p:cTn>
                              </p:par>
                            </p:childTnLst>
                          </p:cTn>
                        </p:par>
                        <p:par>
                          <p:cTn id="21" fill="hold">
                            <p:stCondLst>
                              <p:cond delay="0"/>
                            </p:stCondLst>
                            <p:childTnLst>
                              <p:par>
                                <p:cTn id="22" presetID="12" presetClass="entr" presetSubtype="2" fill="hold" nodeType="afterEffect">
                                  <p:stCondLst>
                                    <p:cond delay="0"/>
                                  </p:stCondLst>
                                  <p:childTnLst>
                                    <p:set>
                                      <p:cBhvr>
                                        <p:cTn id="23" dur="1" fill="hold">
                                          <p:stCondLst>
                                            <p:cond delay="0"/>
                                          </p:stCondLst>
                                        </p:cTn>
                                        <p:tgtEl>
                                          <p:spTgt spid="215"/>
                                        </p:tgtEl>
                                        <p:attrNameLst>
                                          <p:attrName>style.visibility</p:attrName>
                                        </p:attrNameLst>
                                      </p:cBhvr>
                                      <p:to>
                                        <p:strVal val="visible"/>
                                      </p:to>
                                    </p:set>
                                    <p:anim calcmode="lin" valueType="num">
                                      <p:cBhvr additive="base">
                                        <p:cTn id="24" dur="500"/>
                                        <p:tgtEl>
                                          <p:spTgt spid="215"/>
                                        </p:tgtEl>
                                        <p:attrNameLst>
                                          <p:attrName>ppt_x</p:attrName>
                                        </p:attrNameLst>
                                      </p:cBhvr>
                                      <p:tavLst>
                                        <p:tav tm="0">
                                          <p:val>
                                            <p:strVal val="#ppt_x+#ppt_w*1.125000"/>
                                          </p:val>
                                        </p:tav>
                                        <p:tav tm="100000">
                                          <p:val>
                                            <p:strVal val="#ppt_x"/>
                                          </p:val>
                                        </p:tav>
                                      </p:tavLst>
                                    </p:anim>
                                    <p:animEffect transition="in" filter="wipe(left)">
                                      <p:cBhvr>
                                        <p:cTn id="25"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组合 11"/>
          <p:cNvGrpSpPr/>
          <p:nvPr/>
        </p:nvGrpSpPr>
        <p:grpSpPr>
          <a:xfrm>
            <a:off x="249960" y="205533"/>
            <a:ext cx="5140747" cy="468313"/>
            <a:chOff x="260351" y="1155701"/>
            <a:chExt cx="5140747" cy="468313"/>
          </a:xfrm>
        </p:grpSpPr>
        <p:sp>
          <p:nvSpPr>
            <p:cNvPr id="1048995" name="文本框 10"/>
            <p:cNvSpPr txBox="1">
              <a:spLocks noChangeArrowheads="1"/>
            </p:cNvSpPr>
            <p:nvPr/>
          </p:nvSpPr>
          <p:spPr bwMode="auto">
            <a:xfrm>
              <a:off x="820449" y="1160463"/>
              <a:ext cx="4580649"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smtClean="0">
                  <a:solidFill>
                    <a:srgbClr val="093759"/>
                  </a:solidFill>
                  <a:latin typeface="Times New Roman" panose="02020603050405020304" pitchFamily="18" charset="0"/>
                  <a:ea typeface="黑体" panose="02010609060101010101" pitchFamily="49" charset="-122"/>
                </a:rPr>
                <a:t>4.4 </a:t>
              </a:r>
              <a:r>
                <a:rPr lang="zh-CN" altLang="en-US" sz="2400" dirty="0" smtClean="0">
                  <a:solidFill>
                    <a:srgbClr val="093759"/>
                  </a:solidFill>
                  <a:latin typeface="Times New Roman" panose="02020603050405020304" pitchFamily="18" charset="0"/>
                  <a:ea typeface="黑体" panose="02010609060101010101" pitchFamily="49" charset="-122"/>
                </a:rPr>
                <a:t>智能</a:t>
              </a:r>
              <a:r>
                <a:rPr lang="zh-CN" altLang="en-US" sz="2400" dirty="0">
                  <a:solidFill>
                    <a:srgbClr val="093759"/>
                  </a:solidFill>
                  <a:latin typeface="Times New Roman" panose="02020603050405020304" pitchFamily="18" charset="0"/>
                  <a:ea typeface="黑体" panose="02010609060101010101" pitchFamily="49" charset="-122"/>
                </a:rPr>
                <a:t>决策流程管理模型</a:t>
              </a:r>
              <a:r>
                <a:rPr lang="zh-CN" altLang="en-US" sz="2400" dirty="0" smtClean="0">
                  <a:solidFill>
                    <a:srgbClr val="093759"/>
                  </a:solidFill>
                  <a:latin typeface="Times New Roman" panose="02020603050405020304" pitchFamily="18" charset="0"/>
                  <a:ea typeface="黑体" panose="02010609060101010101" pitchFamily="49" charset="-122"/>
                </a:rPr>
                <a:t>测试</a:t>
              </a:r>
              <a:endParaRPr lang="zh-CN" altLang="en-US" sz="2400" dirty="0">
                <a:solidFill>
                  <a:srgbClr val="093759"/>
                </a:solidFill>
                <a:latin typeface="Times New Roman" panose="02020603050405020304" pitchFamily="18" charset="0"/>
                <a:ea typeface="黑体" panose="02010609060101010101" pitchFamily="49" charset="-122"/>
              </a:endParaRPr>
            </a:p>
          </p:txBody>
        </p:sp>
        <p:grpSp>
          <p:nvGrpSpPr>
            <p:cNvPr id="222" name="组合 48"/>
            <p:cNvGrpSpPr>
              <a:grpSpLocks noChangeAspect="1"/>
            </p:cNvGrpSpPr>
            <p:nvPr/>
          </p:nvGrpSpPr>
          <p:grpSpPr bwMode="auto">
            <a:xfrm>
              <a:off x="260351" y="1155701"/>
              <a:ext cx="468313" cy="468313"/>
              <a:chOff x="9836165" y="2806467"/>
              <a:chExt cx="1392667" cy="1392667"/>
            </a:xfrm>
          </p:grpSpPr>
          <p:sp>
            <p:nvSpPr>
              <p:cNvPr id="1048996" name="椭圆 15"/>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sp>
            <p:nvSpPr>
              <p:cNvPr id="1048997" name="Freeform 5"/>
              <p:cNvSpPr>
                <a:spLocks noEditPoints="1" noChangeArrowheads="1"/>
              </p:cNvSpPr>
              <p:nvPr/>
            </p:nvSpPr>
            <p:spPr bwMode="auto">
              <a:xfrm>
                <a:off x="10301566" y="3055053"/>
                <a:ext cx="548460" cy="811071"/>
              </a:xfrm>
              <a:custGeom>
                <a:avLst/>
                <a:gdLst>
                  <a:gd name="T0" fmla="*/ 2147483646 w 316"/>
                  <a:gd name="T1" fmla="*/ 2147483646 h 467"/>
                  <a:gd name="T2" fmla="*/ 2147483646 w 316"/>
                  <a:gd name="T3" fmla="*/ 2147483646 h 467"/>
                  <a:gd name="T4" fmla="*/ 2147483646 w 316"/>
                  <a:gd name="T5" fmla="*/ 2147483646 h 467"/>
                  <a:gd name="T6" fmla="*/ 2147483646 w 316"/>
                  <a:gd name="T7" fmla="*/ 2147483646 h 467"/>
                  <a:gd name="T8" fmla="*/ 2147483646 w 316"/>
                  <a:gd name="T9" fmla="*/ 2147483646 h 467"/>
                  <a:gd name="T10" fmla="*/ 2147483646 w 316"/>
                  <a:gd name="T11" fmla="*/ 2147483646 h 467"/>
                  <a:gd name="T12" fmla="*/ 2147483646 w 316"/>
                  <a:gd name="T13" fmla="*/ 2147483646 h 467"/>
                  <a:gd name="T14" fmla="*/ 2147483646 w 316"/>
                  <a:gd name="T15" fmla="*/ 2147483646 h 467"/>
                  <a:gd name="T16" fmla="*/ 2147483646 w 316"/>
                  <a:gd name="T17" fmla="*/ 2147483646 h 467"/>
                  <a:gd name="T18" fmla="*/ 2147483646 w 316"/>
                  <a:gd name="T19" fmla="*/ 2147483646 h 467"/>
                  <a:gd name="T20" fmla="*/ 2147483646 w 316"/>
                  <a:gd name="T21" fmla="*/ 2147483646 h 467"/>
                  <a:gd name="T22" fmla="*/ 2147483646 w 316"/>
                  <a:gd name="T23" fmla="*/ 2147483646 h 467"/>
                  <a:gd name="T24" fmla="*/ 2147483646 w 316"/>
                  <a:gd name="T25" fmla="*/ 2147483646 h 467"/>
                  <a:gd name="T26" fmla="*/ 2147483646 w 316"/>
                  <a:gd name="T27" fmla="*/ 2147483646 h 467"/>
                  <a:gd name="T28" fmla="*/ 2147483646 w 316"/>
                  <a:gd name="T29" fmla="*/ 2147483646 h 467"/>
                  <a:gd name="T30" fmla="*/ 2147483646 w 316"/>
                  <a:gd name="T31" fmla="*/ 2147483646 h 467"/>
                  <a:gd name="T32" fmla="*/ 2147483646 w 316"/>
                  <a:gd name="T33" fmla="*/ 2147483646 h 467"/>
                  <a:gd name="T34" fmla="*/ 2147483646 w 316"/>
                  <a:gd name="T35" fmla="*/ 2147483646 h 467"/>
                  <a:gd name="T36" fmla="*/ 2147483646 w 316"/>
                  <a:gd name="T37" fmla="*/ 2147483646 h 467"/>
                  <a:gd name="T38" fmla="*/ 2147483646 w 316"/>
                  <a:gd name="T39" fmla="*/ 2147483646 h 467"/>
                  <a:gd name="T40" fmla="*/ 2147483646 w 316"/>
                  <a:gd name="T41" fmla="*/ 2147483646 h 467"/>
                  <a:gd name="T42" fmla="*/ 2147483646 w 316"/>
                  <a:gd name="T43" fmla="*/ 2147483646 h 467"/>
                  <a:gd name="T44" fmla="*/ 2147483646 w 316"/>
                  <a:gd name="T45" fmla="*/ 2147483646 h 467"/>
                  <a:gd name="T46" fmla="*/ 2147483646 w 316"/>
                  <a:gd name="T47" fmla="*/ 2147483646 h 467"/>
                  <a:gd name="T48" fmla="*/ 2147483646 w 316"/>
                  <a:gd name="T49" fmla="*/ 2147483646 h 467"/>
                  <a:gd name="T50" fmla="*/ 2147483646 w 316"/>
                  <a:gd name="T51" fmla="*/ 2147483646 h 467"/>
                  <a:gd name="T52" fmla="*/ 2147483646 w 316"/>
                  <a:gd name="T53" fmla="*/ 2147483646 h 467"/>
                  <a:gd name="T54" fmla="*/ 2147483646 w 316"/>
                  <a:gd name="T55" fmla="*/ 2147483646 h 467"/>
                  <a:gd name="T56" fmla="*/ 2147483646 w 316"/>
                  <a:gd name="T57" fmla="*/ 2147483646 h 467"/>
                  <a:gd name="T58" fmla="*/ 2147483646 w 316"/>
                  <a:gd name="T59" fmla="*/ 2147483646 h 467"/>
                  <a:gd name="T60" fmla="*/ 2147483646 w 316"/>
                  <a:gd name="T61" fmla="*/ 2147483646 h 467"/>
                  <a:gd name="T62" fmla="*/ 2147483646 w 316"/>
                  <a:gd name="T63" fmla="*/ 2147483646 h 467"/>
                  <a:gd name="T64" fmla="*/ 2147483646 w 316"/>
                  <a:gd name="T65" fmla="*/ 2147483646 h 467"/>
                  <a:gd name="T66" fmla="*/ 2147483646 w 316"/>
                  <a:gd name="T67" fmla="*/ 2147483646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grpSp>
      <p:sp>
        <p:nvSpPr>
          <p:cNvPr id="1048998" name="流程图: 过程 18"/>
          <p:cNvSpPr/>
          <p:nvPr/>
        </p:nvSpPr>
        <p:spPr>
          <a:xfrm>
            <a:off x="718273" y="749328"/>
            <a:ext cx="7713586" cy="369919"/>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zh-CN" sz="1200" dirty="0" smtClean="0">
                <a:solidFill>
                  <a:schemeClr val="tx1"/>
                </a:solidFill>
              </a:rPr>
              <a:t>使用</a:t>
            </a:r>
            <a:r>
              <a:rPr lang="zh-CN" altLang="zh-CN" sz="1200" dirty="0">
                <a:solidFill>
                  <a:schemeClr val="tx1"/>
                </a:solidFill>
              </a:rPr>
              <a:t>软件测试方法中的</a:t>
            </a:r>
            <a:r>
              <a:rPr lang="zh-CN" altLang="zh-CN" sz="1200" dirty="0">
                <a:solidFill>
                  <a:schemeClr val="accent2"/>
                </a:solidFill>
              </a:rPr>
              <a:t>路径覆盖</a:t>
            </a:r>
            <a:r>
              <a:rPr lang="zh-CN" altLang="zh-CN" sz="1200" dirty="0" smtClean="0">
                <a:solidFill>
                  <a:schemeClr val="accent2"/>
                </a:solidFill>
              </a:rPr>
              <a:t>法</a:t>
            </a:r>
            <a:r>
              <a:rPr lang="en-US" altLang="zh-CN" sz="1200" dirty="0" smtClean="0">
                <a:solidFill>
                  <a:schemeClr val="tx1"/>
                </a:solidFill>
              </a:rPr>
              <a:t>[61]</a:t>
            </a:r>
            <a:r>
              <a:rPr lang="zh-CN" altLang="zh-CN" sz="1200" dirty="0">
                <a:solidFill>
                  <a:schemeClr val="tx1"/>
                </a:solidFill>
              </a:rPr>
              <a:t>对南美白对虾养殖工作流模型中每一条可能执行的路径进行全覆盖</a:t>
            </a:r>
            <a:r>
              <a:rPr lang="zh-CN" altLang="zh-CN" sz="1200" dirty="0" smtClean="0">
                <a:solidFill>
                  <a:schemeClr val="tx1"/>
                </a:solidFill>
              </a:rPr>
              <a:t>测试</a:t>
            </a:r>
            <a:r>
              <a:rPr lang="zh-CN" altLang="en-US" sz="1200" dirty="0" smtClean="0">
                <a:solidFill>
                  <a:schemeClr val="tx1"/>
                </a:solidFill>
              </a:rPr>
              <a:t>。</a:t>
            </a:r>
            <a:endParaRPr lang="en-US" altLang="zh-CN" sz="1200" dirty="0">
              <a:solidFill>
                <a:schemeClr val="tx1"/>
              </a:solidFill>
            </a:endParaRPr>
          </a:p>
        </p:txBody>
      </p:sp>
      <p:grpSp>
        <p:nvGrpSpPr>
          <p:cNvPr id="223" name="Group 4"/>
          <p:cNvGrpSpPr>
            <a:grpSpLocks noChangeAspect="1"/>
          </p:cNvGrpSpPr>
          <p:nvPr/>
        </p:nvGrpSpPr>
        <p:grpSpPr bwMode="auto">
          <a:xfrm>
            <a:off x="4439142" y="3547929"/>
            <a:ext cx="469326" cy="507554"/>
            <a:chOff x="3173" y="1433"/>
            <a:chExt cx="1596" cy="1726"/>
          </a:xfrm>
          <a:solidFill>
            <a:srgbClr val="70AD47"/>
          </a:solidFill>
        </p:grpSpPr>
        <p:sp>
          <p:nvSpPr>
            <p:cNvPr id="1048999"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p:spPr>
          <p:txBody>
            <a:bodyPr vert="horz" wrap="square" lIns="91440" tIns="45720" rIns="91440" bIns="45720" numCol="1" anchor="t" anchorCtr="0" compatLnSpc="1"/>
            <a:lstStyle/>
            <a:p>
              <a:endParaRPr lang="zh-CN" altLang="en-US"/>
            </a:p>
          </p:txBody>
        </p:sp>
        <p:sp>
          <p:nvSpPr>
            <p:cNvPr id="1049000"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224" name="Group 4"/>
          <p:cNvGrpSpPr>
            <a:grpSpLocks noChangeAspect="1"/>
          </p:cNvGrpSpPr>
          <p:nvPr/>
        </p:nvGrpSpPr>
        <p:grpSpPr bwMode="auto">
          <a:xfrm>
            <a:off x="4164211" y="3079706"/>
            <a:ext cx="528595" cy="571651"/>
            <a:chOff x="3173" y="1433"/>
            <a:chExt cx="1596" cy="1726"/>
          </a:xfrm>
          <a:solidFill>
            <a:srgbClr val="F7B63E"/>
          </a:solidFill>
        </p:grpSpPr>
        <p:sp>
          <p:nvSpPr>
            <p:cNvPr id="1049001"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p:spPr>
          <p:txBody>
            <a:bodyPr vert="horz" wrap="square" lIns="91440" tIns="45720" rIns="91440" bIns="45720" numCol="1" anchor="t" anchorCtr="0" compatLnSpc="1"/>
            <a:lstStyle/>
            <a:p>
              <a:endParaRPr lang="zh-CN" altLang="en-US"/>
            </a:p>
          </p:txBody>
        </p:sp>
        <p:sp>
          <p:nvSpPr>
            <p:cNvPr id="1049002"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225" name="Group 4"/>
          <p:cNvGrpSpPr>
            <a:grpSpLocks noChangeAspect="1"/>
          </p:cNvGrpSpPr>
          <p:nvPr/>
        </p:nvGrpSpPr>
        <p:grpSpPr bwMode="auto">
          <a:xfrm>
            <a:off x="4709668" y="3022410"/>
            <a:ext cx="598833" cy="647610"/>
            <a:chOff x="3173" y="1433"/>
            <a:chExt cx="1596" cy="1726"/>
          </a:xfrm>
          <a:solidFill>
            <a:srgbClr val="FF3E3E"/>
          </a:solidFill>
        </p:grpSpPr>
        <p:sp>
          <p:nvSpPr>
            <p:cNvPr id="1049003"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p:spPr>
          <p:txBody>
            <a:bodyPr vert="horz" wrap="square" lIns="91440" tIns="45720" rIns="91440" bIns="45720" numCol="1" anchor="t" anchorCtr="0" compatLnSpc="1"/>
            <a:lstStyle/>
            <a:p>
              <a:endParaRPr lang="zh-CN" altLang="en-US"/>
            </a:p>
          </p:txBody>
        </p:sp>
        <p:sp>
          <p:nvSpPr>
            <p:cNvPr id="1049004"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p:spPr>
          <p:txBody>
            <a:bodyPr vert="horz" wrap="square" lIns="91440" tIns="45720" rIns="91440" bIns="45720" numCol="1" anchor="t" anchorCtr="0" compatLnSpc="1"/>
            <a:lstStyle/>
            <a:p>
              <a:endParaRPr lang="zh-CN" altLang="en-US"/>
            </a:p>
          </p:txBody>
        </p:sp>
      </p:grpSp>
      <p:graphicFrame>
        <p:nvGraphicFramePr>
          <p:cNvPr id="4194309" name="表格 20"/>
          <p:cNvGraphicFramePr>
            <a:graphicFrameLocks noGrp="1"/>
          </p:cNvGraphicFramePr>
          <p:nvPr/>
        </p:nvGraphicFramePr>
        <p:xfrm>
          <a:off x="140084" y="4939587"/>
          <a:ext cx="5241873" cy="1607248"/>
        </p:xfrm>
        <a:graphic>
          <a:graphicData uri="http://schemas.openxmlformats.org/drawingml/2006/table">
            <a:tbl>
              <a:tblPr firstRow="1" firstCol="1" bandRow="1"/>
              <a:tblGrid>
                <a:gridCol w="270724"/>
                <a:gridCol w="4971149"/>
              </a:tblGrid>
              <a:tr h="254635">
                <a:tc>
                  <a:txBody>
                    <a:bodyPr/>
                    <a:lstStyle/>
                    <a:p>
                      <a:pPr algn="ctr">
                        <a:spcAft>
                          <a:spcPts val="0"/>
                        </a:spcAft>
                      </a:pP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测试路径</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05105">
                <a:tc>
                  <a:txBody>
                    <a:bodyPr/>
                    <a:lstStyle/>
                    <a:p>
                      <a:pPr algn="just">
                        <a:spcAft>
                          <a:spcPts val="24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headEnd type="none" w="med" len="med"/>
                      <a:tailEnd type="none" w="med" len="med"/>
                    </a:lnB>
                  </a:tcPr>
                </a:tc>
                <a:tc>
                  <a:txBody>
                    <a:bodyPr/>
                    <a:lstStyle/>
                    <a:p>
                      <a:pPr algn="just">
                        <a:spcAft>
                          <a:spcPts val="24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1-2-3-{4,5,6}-7-8-9-10-11-12-{13(14),15(16),17(18),19(20),21(22)}-29-30-31-32-33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headEnd type="none" w="med" len="med"/>
                      <a:tailEnd type="none" w="med" len="med"/>
                    </a:lnB>
                  </a:tcPr>
                </a:tc>
              </a:tr>
              <a:tr h="254635">
                <a:tc>
                  <a:txBody>
                    <a:bodyPr/>
                    <a:lstStyle/>
                    <a:p>
                      <a:pPr algn="just">
                        <a:spcAft>
                          <a:spcPts val="24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spcAft>
                          <a:spcPts val="24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1-2-3-{4,5,6}-7-8-9-10-11-12-{13(14),15(16),17(18),19(20),21(22)}-29-30-11-12-{13(14),15(16),17(18),19(20),21(22)}-29-30-31-32-33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254635">
                <a:tc>
                  <a:txBody>
                    <a:bodyPr/>
                    <a:lstStyle/>
                    <a:p>
                      <a:pPr algn="just">
                        <a:spcAft>
                          <a:spcPts val="24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spcAft>
                          <a:spcPts val="24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1-2-3-{4,5,6}-7-8-9-10-11-12-{13(14),15(16),17(18),19(20),21(22)}-29-30-31-32-10-11-12-{13(14),15(16),17(18),19(20),21(22)}-29-30-31-32-33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196913">
                <a:tc>
                  <a:txBody>
                    <a:bodyPr/>
                    <a:lstStyle/>
                    <a:p>
                      <a:pPr algn="just">
                        <a:spcAft>
                          <a:spcPts val="24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spcAft>
                          <a:spcPts val="24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1-2-3-{4,5,6}-7-8-9-10-11-12-{13(14),15(16),17(18),19(20),21(22)}-29-30-31-32-33</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245110">
                <a:tc>
                  <a:txBody>
                    <a:bodyPr/>
                    <a:lstStyle/>
                    <a:p>
                      <a:pPr algn="just">
                        <a:spcAft>
                          <a:spcPts val="24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spcAft>
                          <a:spcPts val="24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1-2-3-{4,5,6}-7-8-9-10-11-12-{15(16),17(18)}-23-24-25-26-27-28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pSp>
        <p:nvGrpSpPr>
          <p:cNvPr id="226" name="组合 29696"/>
          <p:cNvGrpSpPr/>
          <p:nvPr/>
        </p:nvGrpSpPr>
        <p:grpSpPr>
          <a:xfrm>
            <a:off x="111857" y="1268113"/>
            <a:ext cx="3793829" cy="2853994"/>
            <a:chOff x="122367" y="1330877"/>
            <a:chExt cx="3793829" cy="2853994"/>
          </a:xfrm>
        </p:grpSpPr>
        <p:pic>
          <p:nvPicPr>
            <p:cNvPr id="2097168" name="图片 22" descr="E:\研究方向\文献\成果\图\10.yangzhi-activiti19.3.11测试图.png"/>
            <p:cNvPicPr>
              <a:picLocks/>
            </p:cNvPicPr>
            <p:nvPr/>
          </p:nvPicPr>
          <p:blipFill>
            <a:blip r:embed="rId3" cstate="print"/>
            <a:srcRect/>
            <a:stretch>
              <a:fillRect/>
            </a:stretch>
          </p:blipFill>
          <p:spPr bwMode="auto">
            <a:xfrm>
              <a:off x="230909" y="1841874"/>
              <a:ext cx="3539053" cy="1902171"/>
            </a:xfrm>
            <a:prstGeom prst="rect">
              <a:avLst/>
            </a:prstGeom>
            <a:noFill/>
            <a:ln>
              <a:noFill/>
            </a:ln>
          </p:spPr>
        </p:pic>
        <p:sp>
          <p:nvSpPr>
            <p:cNvPr id="1049005" name="矩形 8"/>
            <p:cNvSpPr/>
            <p:nvPr/>
          </p:nvSpPr>
          <p:spPr>
            <a:xfrm>
              <a:off x="164234" y="1341510"/>
              <a:ext cx="3751962" cy="523220"/>
            </a:xfrm>
            <a:prstGeom prst="rect">
              <a:avLst/>
            </a:prstGeom>
          </p:spPr>
          <p:txBody>
            <a:bodyPr wrap="square">
              <a:spAutoFit/>
            </a:bodyPr>
            <a:lstStyle/>
            <a:p>
              <a:r>
                <a:rPr lang="zh-CN" altLang="zh-CN" sz="1400" dirty="0">
                  <a:solidFill>
                    <a:srgbClr val="FF0000"/>
                  </a:solidFill>
                  <a:latin typeface="+mn-ea"/>
                  <a:cs typeface="Times New Roman" panose="02020603050405020304" pitchFamily="18" charset="0"/>
                </a:rPr>
                <a:t>第一步：</a:t>
              </a:r>
              <a:r>
                <a:rPr lang="zh-CN" altLang="zh-CN" sz="1400" dirty="0">
                  <a:latin typeface="+mn-ea"/>
                  <a:cs typeface="Times New Roman" panose="02020603050405020304" pitchFamily="18" charset="0"/>
                </a:rPr>
                <a:t>给南美白对虾养殖工作流模型图中的每个养殖节点进行</a:t>
              </a:r>
              <a:r>
                <a:rPr lang="zh-CN" altLang="zh-CN" sz="1400" dirty="0" smtClean="0">
                  <a:latin typeface="+mn-ea"/>
                  <a:cs typeface="Times New Roman" panose="02020603050405020304" pitchFamily="18" charset="0"/>
                </a:rPr>
                <a:t>编号</a:t>
              </a:r>
              <a:r>
                <a:rPr lang="zh-CN" altLang="en-US" sz="1400" dirty="0" smtClean="0">
                  <a:latin typeface="+mn-ea"/>
                  <a:cs typeface="Times New Roman" panose="02020603050405020304" pitchFamily="18" charset="0"/>
                </a:rPr>
                <a:t>。</a:t>
              </a:r>
              <a:endParaRPr lang="zh-CN" altLang="en-US" sz="1400" dirty="0">
                <a:latin typeface="+mn-ea"/>
              </a:endParaRPr>
            </a:p>
          </p:txBody>
        </p:sp>
        <p:sp>
          <p:nvSpPr>
            <p:cNvPr id="1049006" name="矩形 9"/>
            <p:cNvSpPr/>
            <p:nvPr/>
          </p:nvSpPr>
          <p:spPr>
            <a:xfrm>
              <a:off x="452217" y="3712431"/>
              <a:ext cx="3001142" cy="472440"/>
            </a:xfrm>
            <a:prstGeom prst="rect">
              <a:avLst/>
            </a:prstGeom>
          </p:spPr>
          <p:txBody>
            <a:bodyPr wrap="square">
              <a:spAutoFit/>
            </a:bodyPr>
            <a:lstStyle/>
            <a:p>
              <a:pPr algn="ctr">
                <a:spcAft>
                  <a:spcPts val="0"/>
                </a:spcAft>
              </a:pPr>
              <a:r>
                <a:rPr lang="zh-CN" altLang="zh-CN" sz="9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900" kern="100" dirty="0">
                  <a:latin typeface="Times New Roman" panose="02020603050405020304" pitchFamily="18" charset="0"/>
                  <a:ea typeface="楷体" panose="02010609060101010101" pitchFamily="49" charset="-122"/>
                  <a:cs typeface="Times New Roman" panose="02020603050405020304" pitchFamily="18" charset="0"/>
                </a:rPr>
                <a:t>4-5 </a:t>
              </a:r>
              <a:r>
                <a:rPr lang="zh-CN" altLang="zh-CN" sz="900" kern="100" dirty="0">
                  <a:latin typeface="Times New Roman" panose="02020603050405020304" pitchFamily="18" charset="0"/>
                  <a:ea typeface="楷体" panose="02010609060101010101" pitchFamily="49" charset="-122"/>
                  <a:cs typeface="Times New Roman" panose="02020603050405020304" pitchFamily="18" charset="0"/>
                </a:rPr>
                <a:t>南美白对虾养殖工作流模型测试图</a:t>
              </a:r>
              <a:endParaRPr lang="zh-CN" altLang="zh-CN" sz="9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900" kern="100" dirty="0">
                  <a:latin typeface="Times New Roman" panose="02020603050405020304" pitchFamily="18" charset="0"/>
                  <a:ea typeface="楷体" panose="02010609060101010101" pitchFamily="49" charset="-122"/>
                  <a:cs typeface="Times New Roman" panose="02020603050405020304" pitchFamily="18" charset="0"/>
                </a:rPr>
                <a:t>Fig.4-5 Workflow model test of </a:t>
              </a:r>
              <a:r>
                <a:rPr lang="en-US" altLang="zh-CN" sz="900" kern="100" dirty="0" err="1">
                  <a:latin typeface="Times New Roman" panose="02020603050405020304" pitchFamily="18" charset="0"/>
                  <a:ea typeface="楷体" panose="02010609060101010101" pitchFamily="49" charset="-122"/>
                  <a:cs typeface="Times New Roman" panose="02020603050405020304" pitchFamily="18" charset="0"/>
                </a:rPr>
                <a:t>Penaeus</a:t>
              </a:r>
              <a:r>
                <a:rPr lang="en-US" altLang="zh-CN" sz="9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900" kern="100" dirty="0" err="1">
                  <a:latin typeface="Times New Roman" panose="02020603050405020304" pitchFamily="18" charset="0"/>
                  <a:ea typeface="楷体" panose="02010609060101010101" pitchFamily="49" charset="-122"/>
                  <a:cs typeface="Times New Roman" panose="02020603050405020304" pitchFamily="18" charset="0"/>
                </a:rPr>
                <a:t>vannamei</a:t>
              </a:r>
              <a:r>
                <a:rPr lang="en-US" altLang="zh-CN" sz="900" kern="100" dirty="0">
                  <a:latin typeface="Times New Roman" panose="02020603050405020304" pitchFamily="18" charset="0"/>
                  <a:ea typeface="楷体" panose="02010609060101010101" pitchFamily="49" charset="-122"/>
                  <a:cs typeface="Times New Roman" panose="02020603050405020304" pitchFamily="18" charset="0"/>
                </a:rPr>
                <a:t> breeding</a:t>
              </a:r>
              <a:endParaRPr lang="zh-CN" altLang="zh-CN" sz="9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9007" name="矩形 24"/>
            <p:cNvSpPr/>
            <p:nvPr/>
          </p:nvSpPr>
          <p:spPr>
            <a:xfrm>
              <a:off x="122367" y="1330877"/>
              <a:ext cx="3793829" cy="2805612"/>
            </a:xfrm>
            <a:prstGeom prst="rect">
              <a:avLst/>
            </a:prstGeom>
            <a:noFill/>
            <a:ln w="19050">
              <a:solidFill>
                <a:srgbClr val="F7C87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7" name="组合 29705"/>
          <p:cNvGrpSpPr/>
          <p:nvPr/>
        </p:nvGrpSpPr>
        <p:grpSpPr>
          <a:xfrm>
            <a:off x="80964" y="4192156"/>
            <a:ext cx="5384171" cy="2473110"/>
            <a:chOff x="80964" y="4194414"/>
            <a:chExt cx="5384171" cy="2473110"/>
          </a:xfrm>
        </p:grpSpPr>
        <p:grpSp>
          <p:nvGrpSpPr>
            <p:cNvPr id="228" name="组合 29702"/>
            <p:cNvGrpSpPr/>
            <p:nvPr/>
          </p:nvGrpSpPr>
          <p:grpSpPr>
            <a:xfrm>
              <a:off x="80964" y="4261545"/>
              <a:ext cx="5278213" cy="806108"/>
              <a:chOff x="80964" y="4261545"/>
              <a:chExt cx="5278213" cy="806108"/>
            </a:xfrm>
          </p:grpSpPr>
          <p:sp>
            <p:nvSpPr>
              <p:cNvPr id="1049008" name="矩形 10"/>
              <p:cNvSpPr/>
              <p:nvPr/>
            </p:nvSpPr>
            <p:spPr>
              <a:xfrm>
                <a:off x="80964" y="4261545"/>
                <a:ext cx="4708241" cy="307777"/>
              </a:xfrm>
              <a:prstGeom prst="rect">
                <a:avLst/>
              </a:prstGeom>
            </p:spPr>
            <p:txBody>
              <a:bodyPr wrap="square">
                <a:spAutoFit/>
              </a:bodyPr>
              <a:lstStyle/>
              <a:p>
                <a:r>
                  <a:rPr lang="zh-CN" altLang="zh-CN" sz="1400" dirty="0">
                    <a:solidFill>
                      <a:srgbClr val="FF0000"/>
                    </a:solidFill>
                    <a:latin typeface="+mn-ea"/>
                    <a:cs typeface="Times New Roman" panose="02020603050405020304" pitchFamily="18" charset="0"/>
                  </a:rPr>
                  <a:t>第二步：</a:t>
                </a:r>
                <a:r>
                  <a:rPr lang="zh-CN" altLang="zh-CN" sz="1400" dirty="0">
                    <a:latin typeface="+mn-ea"/>
                    <a:cs typeface="Times New Roman" panose="02020603050405020304" pitchFamily="18" charset="0"/>
                  </a:rPr>
                  <a:t>确定该工作流模型中所有可能执行的测试</a:t>
                </a:r>
                <a:r>
                  <a:rPr lang="zh-CN" altLang="zh-CN" sz="1400" dirty="0" smtClean="0">
                    <a:latin typeface="+mn-ea"/>
                    <a:cs typeface="Times New Roman" panose="02020603050405020304" pitchFamily="18" charset="0"/>
                  </a:rPr>
                  <a:t>路径</a:t>
                </a:r>
                <a:r>
                  <a:rPr lang="zh-CN" altLang="en-US" sz="1400" dirty="0" smtClean="0">
                    <a:latin typeface="+mn-ea"/>
                    <a:cs typeface="Times New Roman" panose="02020603050405020304" pitchFamily="18" charset="0"/>
                  </a:rPr>
                  <a:t>。</a:t>
                </a:r>
                <a:endParaRPr lang="zh-CN" altLang="en-US" sz="1400" dirty="0">
                  <a:latin typeface="+mn-ea"/>
                </a:endParaRPr>
              </a:p>
            </p:txBody>
          </p:sp>
          <p:sp>
            <p:nvSpPr>
              <p:cNvPr id="1049009" name="矩形 23"/>
              <p:cNvSpPr/>
              <p:nvPr/>
            </p:nvSpPr>
            <p:spPr>
              <a:xfrm>
                <a:off x="87411" y="4557113"/>
                <a:ext cx="5271766" cy="510540"/>
              </a:xfrm>
              <a:prstGeom prst="rect">
                <a:avLst/>
              </a:prstGeom>
            </p:spPr>
            <p:txBody>
              <a:bodyPr wrap="square">
                <a:spAutoFit/>
              </a:bodyPr>
              <a:lstStyle/>
              <a:p>
                <a:pPr algn="just">
                  <a:spcAft>
                    <a:spcPts val="0"/>
                  </a:spcAft>
                </a:pP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4-4 </a:t>
                </a: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南美白对虾智能决策流程管理模型测试路径</a:t>
                </a:r>
                <a:endParaRPr lang="zh-CN" altLang="zh-CN" sz="1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Table 4-4 Test path of </a:t>
                </a:r>
                <a:r>
                  <a:rPr lang="en-US" altLang="zh-CN" sz="1000" kern="100" dirty="0" err="1">
                    <a:latin typeface="Times New Roman" panose="02020603050405020304" pitchFamily="18" charset="0"/>
                    <a:ea typeface="楷体" panose="02010609060101010101" pitchFamily="49" charset="-122"/>
                    <a:cs typeface="Times New Roman" panose="02020603050405020304" pitchFamily="18" charset="0"/>
                  </a:rPr>
                  <a:t>Penaeus</a:t>
                </a: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kern="100" dirty="0" err="1">
                    <a:latin typeface="Times New Roman" panose="02020603050405020304" pitchFamily="18" charset="0"/>
                    <a:ea typeface="楷体" panose="02010609060101010101" pitchFamily="49" charset="-122"/>
                    <a:cs typeface="Times New Roman" panose="02020603050405020304" pitchFamily="18" charset="0"/>
                  </a:rPr>
                  <a:t>vannamei’s</a:t>
                </a: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 intelligent decision making process management model </a:t>
                </a:r>
                <a:endParaRPr lang="zh-CN" altLang="zh-CN" sz="1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1049010" name="矩形 42"/>
            <p:cNvSpPr/>
            <p:nvPr/>
          </p:nvSpPr>
          <p:spPr>
            <a:xfrm>
              <a:off x="87410" y="4194414"/>
              <a:ext cx="5377725" cy="2473110"/>
            </a:xfrm>
            <a:prstGeom prst="rect">
              <a:avLst/>
            </a:prstGeom>
            <a:noFill/>
            <a:ln w="19050">
              <a:solidFill>
                <a:srgbClr val="77B1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011" name="矩形 35"/>
          <p:cNvSpPr/>
          <p:nvPr/>
        </p:nvSpPr>
        <p:spPr>
          <a:xfrm>
            <a:off x="4037398" y="1315610"/>
            <a:ext cx="4957746" cy="701040"/>
          </a:xfrm>
          <a:prstGeom prst="rect">
            <a:avLst/>
          </a:prstGeom>
        </p:spPr>
        <p:txBody>
          <a:bodyPr wrap="square">
            <a:spAutoFit/>
          </a:bodyPr>
          <a:lstStyle/>
          <a:p>
            <a:r>
              <a:rPr lang="zh-CN" altLang="zh-CN" sz="1400" dirty="0">
                <a:solidFill>
                  <a:srgbClr val="FF0000"/>
                </a:solidFill>
                <a:latin typeface="Times New Roman" panose="02020603050405020304" pitchFamily="18" charset="0"/>
                <a:cs typeface="Times New Roman" panose="02020603050405020304" pitchFamily="18" charset="0"/>
              </a:rPr>
              <a:t>第三步：</a:t>
            </a:r>
            <a:r>
              <a:rPr lang="zh-CN" altLang="zh-CN" sz="1400" dirty="0">
                <a:latin typeface="Times New Roman" panose="02020603050405020304" pitchFamily="18" charset="0"/>
                <a:cs typeface="Times New Roman" panose="02020603050405020304" pitchFamily="18" charset="0"/>
              </a:rPr>
              <a:t>使用</a:t>
            </a:r>
            <a:r>
              <a:rPr lang="en-US" altLang="zh-CN" sz="1400" dirty="0">
                <a:latin typeface="Times New Roman" panose="02020603050405020304" pitchFamily="18" charset="0"/>
                <a:cs typeface="Times New Roman" panose="02020603050405020304" pitchFamily="18" charset="0"/>
              </a:rPr>
              <a:t>JUnit4.0</a:t>
            </a:r>
            <a:r>
              <a:rPr lang="zh-CN" altLang="zh-CN" sz="1400" dirty="0">
                <a:latin typeface="Times New Roman" panose="02020603050405020304" pitchFamily="18" charset="0"/>
                <a:cs typeface="Times New Roman" panose="02020603050405020304" pitchFamily="18" charset="0"/>
              </a:rPr>
              <a:t>测试框架对每条测试路径中的每个节点按照路径顺序依次进行</a:t>
            </a:r>
            <a:r>
              <a:rPr lang="zh-CN" altLang="zh-CN" sz="1400" dirty="0" smtClean="0">
                <a:latin typeface="Times New Roman" panose="02020603050405020304" pitchFamily="18" charset="0"/>
                <a:cs typeface="Times New Roman" panose="02020603050405020304" pitchFamily="18" charset="0"/>
              </a:rPr>
              <a:t>单元测试</a:t>
            </a:r>
            <a:r>
              <a:rPr lang="en-US" altLang="zh-CN" sz="1400" dirty="0" smtClean="0">
                <a:latin typeface="Times New Roman" panose="02020603050405020304" pitchFamily="18" charset="0"/>
                <a:cs typeface="Times New Roman" panose="02020603050405020304" pitchFamily="18" charset="0"/>
              </a:rPr>
              <a:t>[61],</a:t>
            </a:r>
            <a:r>
              <a:rPr lang="zh-CN" altLang="zh-CN" sz="1400" dirty="0">
                <a:latin typeface="Times New Roman" panose="02020603050405020304" pitchFamily="18" charset="0"/>
                <a:cs typeface="Times New Roman" panose="02020603050405020304" pitchFamily="18" charset="0"/>
              </a:rPr>
              <a:t>分别验证每条测试路径的正确性。</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4194310" name="表格 36"/>
          <p:cNvGraphicFramePr>
            <a:graphicFrameLocks noGrp="1"/>
          </p:cNvGraphicFramePr>
          <p:nvPr/>
        </p:nvGraphicFramePr>
        <p:xfrm>
          <a:off x="5732964" y="2029913"/>
          <a:ext cx="1530350" cy="1223645"/>
        </p:xfrm>
        <a:graphic>
          <a:graphicData uri="http://schemas.openxmlformats.org/drawingml/2006/table">
            <a:tbl>
              <a:tblPr firstRow="1" firstCol="1" bandRow="1"/>
              <a:tblGrid>
                <a:gridCol w="900430"/>
                <a:gridCol w="629920"/>
              </a:tblGrid>
              <a:tr h="149860">
                <a:tc>
                  <a:txBody>
                    <a:bodyPr/>
                    <a:lstStyle/>
                    <a:p>
                      <a:pPr marL="41910" indent="-41910" algn="l">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水质参数</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 indent="-41910"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测试值</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860">
                <a:tc>
                  <a:txBody>
                    <a:bodyPr/>
                    <a:lstStyle/>
                    <a:p>
                      <a:pPr marL="41910" indent="-41910"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水温</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tcPr>
                </a:tc>
                <a:tc>
                  <a:txBody>
                    <a:bodyPr/>
                    <a:lstStyle/>
                    <a:p>
                      <a:pPr marL="41910" indent="-41910" algn="l">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28.8℃</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headEnd type="none" w="med" len="med"/>
                      <a:tailEnd type="none" w="med" len="med"/>
                    </a:lnB>
                  </a:tcPr>
                </a:tc>
              </a:tr>
              <a:tr h="158115">
                <a:tc>
                  <a:txBody>
                    <a:bodyPr/>
                    <a:lstStyle/>
                    <a:p>
                      <a:pPr marL="41910" indent="-41910"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PH</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值</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1910" indent="-41910"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149860">
                <a:tc>
                  <a:txBody>
                    <a:bodyPr/>
                    <a:lstStyle/>
                    <a:p>
                      <a:pPr marL="41910" indent="-41910" algn="l">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溶解氧含量</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1910" indent="-41910" algn="l">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3.8mg/l</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149860">
                <a:tc>
                  <a:txBody>
                    <a:bodyPr/>
                    <a:lstStyle/>
                    <a:p>
                      <a:pPr marL="41910" indent="-41910"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氨氮含量</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1910" indent="-41910"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0.13mg/l</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158115">
                <a:tc>
                  <a:txBody>
                    <a:bodyPr/>
                    <a:lstStyle/>
                    <a:p>
                      <a:pPr marL="41910" indent="-41910" algn="l">
                        <a:spcAft>
                          <a:spcPts val="0"/>
                        </a:spcAft>
                      </a:pPr>
                      <a:r>
                        <a:rPr lang="zh-CN" sz="900" kern="100" dirty="0" smtClean="0">
                          <a:effectLst/>
                          <a:latin typeface="Times New Roman" panose="02020603050405020304" pitchFamily="18" charset="0"/>
                          <a:ea typeface="宋体" panose="02010600030101010101" pitchFamily="2" charset="-122"/>
                          <a:cs typeface="Times New Roman" panose="02020603050405020304" pitchFamily="18" charset="0"/>
                        </a:rPr>
                        <a:t>亚硝酸盐含量</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1910" indent="-41910"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0.05mg/l</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149860">
                <a:tc>
                  <a:txBody>
                    <a:bodyPr/>
                    <a:lstStyle/>
                    <a:p>
                      <a:pPr marL="41910" indent="-41910"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硫化氢含量</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1910" indent="-41910"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0.12mg/l</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158115">
                <a:tc>
                  <a:txBody>
                    <a:bodyPr/>
                    <a:lstStyle/>
                    <a:p>
                      <a:pPr marL="41910" indent="-41910" algn="l">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透明度</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1910" indent="-41910" algn="l">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20.0cm</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1049012" name="矩形 37"/>
          <p:cNvSpPr/>
          <p:nvPr/>
        </p:nvSpPr>
        <p:spPr>
          <a:xfrm>
            <a:off x="5523932" y="1808224"/>
            <a:ext cx="1927131" cy="246221"/>
          </a:xfrm>
          <a:prstGeom prst="rect">
            <a:avLst/>
          </a:prstGeom>
        </p:spPr>
        <p:txBody>
          <a:bodyPr wrap="none">
            <a:spAutoFit/>
          </a:bodyPr>
          <a:lstStyle/>
          <a:p>
            <a:pPr algn="just">
              <a:spcAft>
                <a:spcPts val="0"/>
              </a:spcAft>
            </a:pP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4-5 </a:t>
            </a: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水质监控案例参数测试值</a:t>
            </a:r>
            <a:endParaRPr lang="zh-CN" altLang="zh-CN" sz="10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097169" name="图片 40"/>
          <p:cNvPicPr>
            <a:picLocks noChangeAspect="1"/>
          </p:cNvPicPr>
          <p:nvPr/>
        </p:nvPicPr>
        <p:blipFill>
          <a:blip r:embed="rId4"/>
          <a:stretch>
            <a:fillRect/>
          </a:stretch>
        </p:blipFill>
        <p:spPr>
          <a:xfrm>
            <a:off x="5286383" y="3480450"/>
            <a:ext cx="4085279" cy="3267213"/>
          </a:xfrm>
          <a:prstGeom prst="rect">
            <a:avLst/>
          </a:prstGeom>
        </p:spPr>
      </p:pic>
      <p:sp>
        <p:nvSpPr>
          <p:cNvPr id="1049013" name="矩形 41"/>
          <p:cNvSpPr/>
          <p:nvPr/>
        </p:nvSpPr>
        <p:spPr>
          <a:xfrm>
            <a:off x="6523955" y="3297672"/>
            <a:ext cx="1542410" cy="246221"/>
          </a:xfrm>
          <a:prstGeom prst="rect">
            <a:avLst/>
          </a:prstGeom>
        </p:spPr>
        <p:txBody>
          <a:bodyPr wrap="none">
            <a:spAutoFit/>
          </a:bodyPr>
          <a:lstStyle/>
          <a:p>
            <a:pPr algn="just">
              <a:spcAft>
                <a:spcPts val="0"/>
              </a:spcAft>
            </a:pP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4-6 </a:t>
            </a: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测试案例输出结果</a:t>
            </a:r>
            <a:endParaRPr lang="zh-CN" altLang="zh-CN" sz="1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194311" name="表格 45"/>
          <p:cNvGraphicFramePr>
            <a:graphicFrameLocks noGrp="1"/>
          </p:cNvGraphicFramePr>
          <p:nvPr/>
        </p:nvGraphicFramePr>
        <p:xfrm>
          <a:off x="7570090" y="2034908"/>
          <a:ext cx="1350645" cy="1176655"/>
        </p:xfrm>
        <a:graphic>
          <a:graphicData uri="http://schemas.openxmlformats.org/drawingml/2006/table">
            <a:tbl>
              <a:tblPr firstRow="1" firstCol="1" bandRow="1"/>
              <a:tblGrid>
                <a:gridCol w="270510"/>
                <a:gridCol w="449580"/>
                <a:gridCol w="630555"/>
              </a:tblGrid>
              <a:tr h="121285">
                <a:tc>
                  <a:txBody>
                    <a:bodyPr/>
                    <a:lstStyle/>
                    <a:p>
                      <a:pPr algn="ctr">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编号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规则数量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决策时间（</a:t>
                      </a: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次</a:t>
                      </a:r>
                      <a:r>
                        <a:rPr lang="en-US" sz="900" kern="1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47320">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headEnd type="none" w="med" len="med"/>
                      <a:tailEnd type="none" w="med" len="med"/>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headEnd type="none" w="med" len="med"/>
                      <a:tailEnd type="none" w="med" len="med"/>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3.612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headEnd type="none" w="med" len="med"/>
                      <a:tailEnd type="none" w="med" len="med"/>
                    </a:lnB>
                  </a:tcPr>
                </a:tc>
              </a:tr>
              <a:tr h="147320">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3.407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r>
              <a:tr h="140970">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3.434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r>
              <a:tr h="147320">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3.501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r>
              <a:tr h="147320">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3.430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r>
              <a:tr h="172085">
                <a:tc>
                  <a:txBody>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50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3.523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1049014" name="矩形 46"/>
          <p:cNvSpPr/>
          <p:nvPr/>
        </p:nvSpPr>
        <p:spPr>
          <a:xfrm>
            <a:off x="7572265" y="1822372"/>
            <a:ext cx="1285929" cy="246221"/>
          </a:xfrm>
          <a:prstGeom prst="rect">
            <a:avLst/>
          </a:prstGeom>
        </p:spPr>
        <p:txBody>
          <a:bodyPr wrap="none">
            <a:spAutoFit/>
          </a:bodyPr>
          <a:lstStyle/>
          <a:p>
            <a:pPr algn="just">
              <a:spcAft>
                <a:spcPts val="0"/>
              </a:spcAft>
            </a:pP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1000" kern="100" dirty="0">
                <a:latin typeface="Times New Roman" panose="02020603050405020304" pitchFamily="18" charset="0"/>
                <a:ea typeface="楷体" panose="02010609060101010101" pitchFamily="49" charset="-122"/>
                <a:cs typeface="Times New Roman" panose="02020603050405020304" pitchFamily="18" charset="0"/>
              </a:rPr>
              <a:t>4-7 </a:t>
            </a:r>
            <a:r>
              <a:rPr lang="zh-CN" altLang="zh-CN" sz="1000" kern="100" dirty="0">
                <a:latin typeface="Times New Roman" panose="02020603050405020304" pitchFamily="18" charset="0"/>
                <a:ea typeface="楷体" panose="02010609060101010101" pitchFamily="49" charset="-122"/>
                <a:cs typeface="Times New Roman" panose="02020603050405020304" pitchFamily="18" charset="0"/>
              </a:rPr>
              <a:t>业务决策效率</a:t>
            </a:r>
            <a:endParaRPr lang="zh-CN" altLang="zh-CN" sz="1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29" name="组合 29720"/>
          <p:cNvGrpSpPr/>
          <p:nvPr/>
        </p:nvGrpSpPr>
        <p:grpSpPr>
          <a:xfrm>
            <a:off x="4030574" y="1272065"/>
            <a:ext cx="5042951" cy="5400787"/>
            <a:chOff x="4030574" y="1272065"/>
            <a:chExt cx="5042951" cy="5400787"/>
          </a:xfrm>
        </p:grpSpPr>
        <p:cxnSp>
          <p:nvCxnSpPr>
            <p:cNvPr id="3145764" name="直接连接符 48"/>
            <p:cNvCxnSpPr>
              <a:cxnSpLocks/>
            </p:cNvCxnSpPr>
            <p:nvPr/>
          </p:nvCxnSpPr>
          <p:spPr>
            <a:xfrm>
              <a:off x="4037398" y="1272065"/>
              <a:ext cx="5036127" cy="29920"/>
            </a:xfrm>
            <a:prstGeom prst="line">
              <a:avLst/>
            </a:prstGeom>
            <a:ln w="19050">
              <a:solidFill>
                <a:srgbClr val="FE5252"/>
              </a:solidFill>
              <a:prstDash val="sysDash"/>
            </a:ln>
          </p:spPr>
          <p:style>
            <a:lnRef idx="1">
              <a:schemeClr val="accent1"/>
            </a:lnRef>
            <a:fillRef idx="0">
              <a:schemeClr val="accent1"/>
            </a:fillRef>
            <a:effectRef idx="0">
              <a:schemeClr val="accent1"/>
            </a:effectRef>
            <a:fontRef idx="minor">
              <a:schemeClr val="tx1"/>
            </a:fontRef>
          </p:style>
        </p:cxnSp>
        <p:cxnSp>
          <p:nvCxnSpPr>
            <p:cNvPr id="3145765" name="直接连接符 50"/>
            <p:cNvCxnSpPr>
              <a:cxnSpLocks/>
            </p:cNvCxnSpPr>
            <p:nvPr/>
          </p:nvCxnSpPr>
          <p:spPr>
            <a:xfrm>
              <a:off x="4037398" y="1272065"/>
              <a:ext cx="0" cy="784840"/>
            </a:xfrm>
            <a:prstGeom prst="line">
              <a:avLst/>
            </a:prstGeom>
            <a:ln w="19050">
              <a:solidFill>
                <a:srgbClr val="FF3E3E"/>
              </a:solidFill>
              <a:prstDash val="sysDash"/>
            </a:ln>
          </p:spPr>
          <p:style>
            <a:lnRef idx="1">
              <a:schemeClr val="accent1"/>
            </a:lnRef>
            <a:fillRef idx="0">
              <a:schemeClr val="accent1"/>
            </a:fillRef>
            <a:effectRef idx="0">
              <a:schemeClr val="accent1"/>
            </a:effectRef>
            <a:fontRef idx="minor">
              <a:schemeClr val="tx1"/>
            </a:fontRef>
          </p:style>
        </p:cxnSp>
        <p:cxnSp>
          <p:nvCxnSpPr>
            <p:cNvPr id="3145766" name="直接连接符 52"/>
            <p:cNvCxnSpPr>
              <a:cxnSpLocks/>
            </p:cNvCxnSpPr>
            <p:nvPr/>
          </p:nvCxnSpPr>
          <p:spPr>
            <a:xfrm>
              <a:off x="4030574" y="2054251"/>
              <a:ext cx="1549600" cy="2654"/>
            </a:xfrm>
            <a:prstGeom prst="line">
              <a:avLst/>
            </a:prstGeom>
            <a:ln w="19050">
              <a:solidFill>
                <a:srgbClr val="FF3E3E"/>
              </a:solidFill>
              <a:prstDash val="sysDash"/>
            </a:ln>
          </p:spPr>
          <p:style>
            <a:lnRef idx="1">
              <a:schemeClr val="accent1"/>
            </a:lnRef>
            <a:fillRef idx="0">
              <a:schemeClr val="accent1"/>
            </a:fillRef>
            <a:effectRef idx="0">
              <a:schemeClr val="accent1"/>
            </a:effectRef>
            <a:fontRef idx="minor">
              <a:schemeClr val="tx1"/>
            </a:fontRef>
          </p:style>
        </p:cxnSp>
        <p:cxnSp>
          <p:nvCxnSpPr>
            <p:cNvPr id="3145767" name="直接连接符 54"/>
            <p:cNvCxnSpPr>
              <a:cxnSpLocks/>
            </p:cNvCxnSpPr>
            <p:nvPr/>
          </p:nvCxnSpPr>
          <p:spPr>
            <a:xfrm>
              <a:off x="5580174" y="2056905"/>
              <a:ext cx="0" cy="4615947"/>
            </a:xfrm>
            <a:prstGeom prst="line">
              <a:avLst/>
            </a:prstGeom>
            <a:ln w="19050">
              <a:solidFill>
                <a:srgbClr val="FF3E3E"/>
              </a:solidFill>
              <a:prstDash val="sysDash"/>
            </a:ln>
          </p:spPr>
          <p:style>
            <a:lnRef idx="1">
              <a:schemeClr val="accent1"/>
            </a:lnRef>
            <a:fillRef idx="0">
              <a:schemeClr val="accent1"/>
            </a:fillRef>
            <a:effectRef idx="0">
              <a:schemeClr val="accent1"/>
            </a:effectRef>
            <a:fontRef idx="minor">
              <a:schemeClr val="tx1"/>
            </a:fontRef>
          </p:style>
        </p:cxnSp>
        <p:cxnSp>
          <p:nvCxnSpPr>
            <p:cNvPr id="3145768" name="直接连接符 61"/>
            <p:cNvCxnSpPr>
              <a:cxnSpLocks/>
            </p:cNvCxnSpPr>
            <p:nvPr/>
          </p:nvCxnSpPr>
          <p:spPr>
            <a:xfrm>
              <a:off x="5571628" y="6672852"/>
              <a:ext cx="3501897" cy="0"/>
            </a:xfrm>
            <a:prstGeom prst="line">
              <a:avLst/>
            </a:prstGeom>
            <a:ln w="19050">
              <a:solidFill>
                <a:srgbClr val="FF3E3E"/>
              </a:solidFill>
              <a:prstDash val="sysDash"/>
            </a:ln>
          </p:spPr>
          <p:style>
            <a:lnRef idx="1">
              <a:schemeClr val="accent1"/>
            </a:lnRef>
            <a:fillRef idx="0">
              <a:schemeClr val="accent1"/>
            </a:fillRef>
            <a:effectRef idx="0">
              <a:schemeClr val="accent1"/>
            </a:effectRef>
            <a:fontRef idx="minor">
              <a:schemeClr val="tx1"/>
            </a:fontRef>
          </p:style>
        </p:cxnSp>
        <p:cxnSp>
          <p:nvCxnSpPr>
            <p:cNvPr id="3145769" name="直接连接符 29695"/>
            <p:cNvCxnSpPr>
              <a:cxnSpLocks/>
            </p:cNvCxnSpPr>
            <p:nvPr/>
          </p:nvCxnSpPr>
          <p:spPr>
            <a:xfrm>
              <a:off x="9073525" y="1303315"/>
              <a:ext cx="0" cy="5369537"/>
            </a:xfrm>
            <a:prstGeom prst="line">
              <a:avLst/>
            </a:prstGeom>
            <a:ln w="19050">
              <a:solidFill>
                <a:srgbClr val="FF3E3E"/>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p:cTn id="7" dur="1000" fill="hold"/>
                                        <p:tgtEl>
                                          <p:spTgt spid="224"/>
                                        </p:tgtEl>
                                        <p:attrNameLst>
                                          <p:attrName>ppt_w</p:attrName>
                                        </p:attrNameLst>
                                      </p:cBhvr>
                                      <p:tavLst>
                                        <p:tav tm="0">
                                          <p:val>
                                            <p:fltVal val="0"/>
                                          </p:val>
                                        </p:tav>
                                        <p:tav tm="100000">
                                          <p:val>
                                            <p:strVal val="#ppt_w"/>
                                          </p:val>
                                        </p:tav>
                                      </p:tavLst>
                                    </p:anim>
                                    <p:anim calcmode="lin" valueType="num">
                                      <p:cBhvr>
                                        <p:cTn id="8" dur="1000" fill="hold"/>
                                        <p:tgtEl>
                                          <p:spTgt spid="224"/>
                                        </p:tgtEl>
                                        <p:attrNameLst>
                                          <p:attrName>ppt_h</p:attrName>
                                        </p:attrNameLst>
                                      </p:cBhvr>
                                      <p:tavLst>
                                        <p:tav tm="0">
                                          <p:val>
                                            <p:fltVal val="0"/>
                                          </p:val>
                                        </p:tav>
                                        <p:tav tm="100000">
                                          <p:val>
                                            <p:strVal val="#ppt_h"/>
                                          </p:val>
                                        </p:tav>
                                      </p:tavLst>
                                    </p:anim>
                                    <p:anim calcmode="lin" valueType="num">
                                      <p:cBhvr>
                                        <p:cTn id="9" dur="1000" fill="hold"/>
                                        <p:tgtEl>
                                          <p:spTgt spid="224"/>
                                        </p:tgtEl>
                                        <p:attrNameLst>
                                          <p:attrName>style.rotation</p:attrName>
                                        </p:attrNameLst>
                                      </p:cBhvr>
                                      <p:tavLst>
                                        <p:tav tm="0">
                                          <p:val>
                                            <p:fltVal val="90"/>
                                          </p:val>
                                        </p:tav>
                                        <p:tav tm="100000">
                                          <p:val>
                                            <p:fltVal val="0"/>
                                          </p:val>
                                        </p:tav>
                                      </p:tavLst>
                                    </p:anim>
                                    <p:animEffect transition="in" filter="fade">
                                      <p:cBhvr>
                                        <p:cTn id="10" dur="1000"/>
                                        <p:tgtEl>
                                          <p:spTgt spid="224"/>
                                        </p:tgtEl>
                                      </p:cBhvr>
                                    </p:animEffect>
                                  </p:childTnLst>
                                </p:cTn>
                              </p:par>
                              <p:par>
                                <p:cTn id="11" presetID="31" presetClass="entr" presetSubtype="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 calcmode="lin" valueType="num">
                                      <p:cBhvr>
                                        <p:cTn id="13" dur="1000" fill="hold"/>
                                        <p:tgtEl>
                                          <p:spTgt spid="225"/>
                                        </p:tgtEl>
                                        <p:attrNameLst>
                                          <p:attrName>ppt_w</p:attrName>
                                        </p:attrNameLst>
                                      </p:cBhvr>
                                      <p:tavLst>
                                        <p:tav tm="0">
                                          <p:val>
                                            <p:fltVal val="0"/>
                                          </p:val>
                                        </p:tav>
                                        <p:tav tm="100000">
                                          <p:val>
                                            <p:strVal val="#ppt_w"/>
                                          </p:val>
                                        </p:tav>
                                      </p:tavLst>
                                    </p:anim>
                                    <p:anim calcmode="lin" valueType="num">
                                      <p:cBhvr>
                                        <p:cTn id="14" dur="1000" fill="hold"/>
                                        <p:tgtEl>
                                          <p:spTgt spid="225"/>
                                        </p:tgtEl>
                                        <p:attrNameLst>
                                          <p:attrName>ppt_h</p:attrName>
                                        </p:attrNameLst>
                                      </p:cBhvr>
                                      <p:tavLst>
                                        <p:tav tm="0">
                                          <p:val>
                                            <p:fltVal val="0"/>
                                          </p:val>
                                        </p:tav>
                                        <p:tav tm="100000">
                                          <p:val>
                                            <p:strVal val="#ppt_h"/>
                                          </p:val>
                                        </p:tav>
                                      </p:tavLst>
                                    </p:anim>
                                    <p:anim calcmode="lin" valueType="num">
                                      <p:cBhvr>
                                        <p:cTn id="15" dur="1000" fill="hold"/>
                                        <p:tgtEl>
                                          <p:spTgt spid="225"/>
                                        </p:tgtEl>
                                        <p:attrNameLst>
                                          <p:attrName>style.rotation</p:attrName>
                                        </p:attrNameLst>
                                      </p:cBhvr>
                                      <p:tavLst>
                                        <p:tav tm="0">
                                          <p:val>
                                            <p:fltVal val="90"/>
                                          </p:val>
                                        </p:tav>
                                        <p:tav tm="100000">
                                          <p:val>
                                            <p:fltVal val="0"/>
                                          </p:val>
                                        </p:tav>
                                      </p:tavLst>
                                    </p:anim>
                                    <p:animEffect transition="in" filter="fade">
                                      <p:cBhvr>
                                        <p:cTn id="16" dur="1000"/>
                                        <p:tgtEl>
                                          <p:spTgt spid="225"/>
                                        </p:tgtEl>
                                      </p:cBhvr>
                                    </p:animEffect>
                                  </p:childTnLst>
                                </p:cTn>
                              </p:par>
                              <p:par>
                                <p:cTn id="17" presetID="31" presetClass="entr" presetSubtype="0" fill="hold" nodeType="withEffect">
                                  <p:stCondLst>
                                    <p:cond delay="0"/>
                                  </p:stCondLst>
                                  <p:childTnLst>
                                    <p:set>
                                      <p:cBhvr>
                                        <p:cTn id="18" dur="1" fill="hold">
                                          <p:stCondLst>
                                            <p:cond delay="0"/>
                                          </p:stCondLst>
                                        </p:cTn>
                                        <p:tgtEl>
                                          <p:spTgt spid="223"/>
                                        </p:tgtEl>
                                        <p:attrNameLst>
                                          <p:attrName>style.visibility</p:attrName>
                                        </p:attrNameLst>
                                      </p:cBhvr>
                                      <p:to>
                                        <p:strVal val="visible"/>
                                      </p:to>
                                    </p:set>
                                    <p:anim calcmode="lin" valueType="num">
                                      <p:cBhvr>
                                        <p:cTn id="19" dur="1000" fill="hold"/>
                                        <p:tgtEl>
                                          <p:spTgt spid="223"/>
                                        </p:tgtEl>
                                        <p:attrNameLst>
                                          <p:attrName>ppt_w</p:attrName>
                                        </p:attrNameLst>
                                      </p:cBhvr>
                                      <p:tavLst>
                                        <p:tav tm="0">
                                          <p:val>
                                            <p:fltVal val="0"/>
                                          </p:val>
                                        </p:tav>
                                        <p:tav tm="100000">
                                          <p:val>
                                            <p:strVal val="#ppt_w"/>
                                          </p:val>
                                        </p:tav>
                                      </p:tavLst>
                                    </p:anim>
                                    <p:anim calcmode="lin" valueType="num">
                                      <p:cBhvr>
                                        <p:cTn id="20" dur="1000" fill="hold"/>
                                        <p:tgtEl>
                                          <p:spTgt spid="223"/>
                                        </p:tgtEl>
                                        <p:attrNameLst>
                                          <p:attrName>ppt_h</p:attrName>
                                        </p:attrNameLst>
                                      </p:cBhvr>
                                      <p:tavLst>
                                        <p:tav tm="0">
                                          <p:val>
                                            <p:fltVal val="0"/>
                                          </p:val>
                                        </p:tav>
                                        <p:tav tm="100000">
                                          <p:val>
                                            <p:strVal val="#ppt_h"/>
                                          </p:val>
                                        </p:tav>
                                      </p:tavLst>
                                    </p:anim>
                                    <p:anim calcmode="lin" valueType="num">
                                      <p:cBhvr>
                                        <p:cTn id="21" dur="1000" fill="hold"/>
                                        <p:tgtEl>
                                          <p:spTgt spid="223"/>
                                        </p:tgtEl>
                                        <p:attrNameLst>
                                          <p:attrName>style.rotation</p:attrName>
                                        </p:attrNameLst>
                                      </p:cBhvr>
                                      <p:tavLst>
                                        <p:tav tm="0">
                                          <p:val>
                                            <p:fltVal val="90"/>
                                          </p:val>
                                        </p:tav>
                                        <p:tav tm="100000">
                                          <p:val>
                                            <p:fltVal val="0"/>
                                          </p:val>
                                        </p:tav>
                                      </p:tavLst>
                                    </p:anim>
                                    <p:animEffect transition="in" filter="fade">
                                      <p:cBhvr>
                                        <p:cTn id="22" dur="1000"/>
                                        <p:tgtEl>
                                          <p:spTgt spid="22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48998"/>
                                        </p:tgtEl>
                                        <p:attrNameLst>
                                          <p:attrName>style.visibility</p:attrName>
                                        </p:attrNameLst>
                                      </p:cBhvr>
                                      <p:to>
                                        <p:strVal val="visible"/>
                                      </p:to>
                                    </p:set>
                                    <p:anim calcmode="lin" valueType="num">
                                      <p:cBhvr additive="base">
                                        <p:cTn id="25" dur="500"/>
                                        <p:tgtEl>
                                          <p:spTgt spid="1048998"/>
                                        </p:tgtEl>
                                        <p:attrNameLst>
                                          <p:attrName>ppt_y</p:attrName>
                                        </p:attrNameLst>
                                      </p:cBhvr>
                                      <p:tavLst>
                                        <p:tav tm="0">
                                          <p:val>
                                            <p:strVal val="#ppt_y+#ppt_h*1.125000"/>
                                          </p:val>
                                        </p:tav>
                                        <p:tav tm="100000">
                                          <p:val>
                                            <p:strVal val="#ppt_y"/>
                                          </p:val>
                                        </p:tav>
                                      </p:tavLst>
                                    </p:anim>
                                    <p:animEffect transition="in" filter="wipe(up)">
                                      <p:cBhvr>
                                        <p:cTn id="26" dur="500"/>
                                        <p:tgtEl>
                                          <p:spTgt spid="1048998"/>
                                        </p:tgtEl>
                                      </p:cBhvr>
                                    </p:animEffect>
                                  </p:childTnLst>
                                </p:cTn>
                              </p:par>
                              <p:par>
                                <p:cTn id="27" presetID="12" presetClass="entr" presetSubtype="4"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anim calcmode="lin" valueType="num">
                                      <p:cBhvr additive="base">
                                        <p:cTn id="29" dur="500"/>
                                        <p:tgtEl>
                                          <p:spTgt spid="226"/>
                                        </p:tgtEl>
                                        <p:attrNameLst>
                                          <p:attrName>ppt_y</p:attrName>
                                        </p:attrNameLst>
                                      </p:cBhvr>
                                      <p:tavLst>
                                        <p:tav tm="0">
                                          <p:val>
                                            <p:strVal val="#ppt_y+#ppt_h*1.125000"/>
                                          </p:val>
                                        </p:tav>
                                        <p:tav tm="100000">
                                          <p:val>
                                            <p:strVal val="#ppt_y"/>
                                          </p:val>
                                        </p:tav>
                                      </p:tavLst>
                                    </p:anim>
                                    <p:animEffect transition="in" filter="wipe(up)">
                                      <p:cBhvr>
                                        <p:cTn id="30" dur="500"/>
                                        <p:tgtEl>
                                          <p:spTgt spid="226"/>
                                        </p:tgtEl>
                                      </p:cBhvr>
                                    </p:animEffect>
                                  </p:childTnLst>
                                </p:cTn>
                              </p:par>
                              <p:par>
                                <p:cTn id="31" presetID="12" presetClass="entr" presetSubtype="4" fill="hold" nodeType="withEffect">
                                  <p:stCondLst>
                                    <p:cond delay="0"/>
                                  </p:stCondLst>
                                  <p:childTnLst>
                                    <p:set>
                                      <p:cBhvr>
                                        <p:cTn id="32" dur="1" fill="hold">
                                          <p:stCondLst>
                                            <p:cond delay="0"/>
                                          </p:stCondLst>
                                        </p:cTn>
                                        <p:tgtEl>
                                          <p:spTgt spid="227"/>
                                        </p:tgtEl>
                                        <p:attrNameLst>
                                          <p:attrName>style.visibility</p:attrName>
                                        </p:attrNameLst>
                                      </p:cBhvr>
                                      <p:to>
                                        <p:strVal val="visible"/>
                                      </p:to>
                                    </p:set>
                                    <p:anim calcmode="lin" valueType="num">
                                      <p:cBhvr additive="base">
                                        <p:cTn id="33" dur="500"/>
                                        <p:tgtEl>
                                          <p:spTgt spid="227"/>
                                        </p:tgtEl>
                                        <p:attrNameLst>
                                          <p:attrName>ppt_y</p:attrName>
                                        </p:attrNameLst>
                                      </p:cBhvr>
                                      <p:tavLst>
                                        <p:tav tm="0">
                                          <p:val>
                                            <p:strVal val="#ppt_y+#ppt_h*1.125000"/>
                                          </p:val>
                                        </p:tav>
                                        <p:tav tm="100000">
                                          <p:val>
                                            <p:strVal val="#ppt_y"/>
                                          </p:val>
                                        </p:tav>
                                      </p:tavLst>
                                    </p:anim>
                                    <p:animEffect transition="in" filter="wipe(up)">
                                      <p:cBhvr>
                                        <p:cTn id="34" dur="500"/>
                                        <p:tgtEl>
                                          <p:spTgt spid="227"/>
                                        </p:tgtEl>
                                      </p:cBhvr>
                                    </p:animEffect>
                                  </p:childTnLst>
                                </p:cTn>
                              </p:par>
                              <p:par>
                                <p:cTn id="35" presetID="12" presetClass="entr" presetSubtype="4" fill="hold" nodeType="withEffect">
                                  <p:stCondLst>
                                    <p:cond delay="0"/>
                                  </p:stCondLst>
                                  <p:childTnLst>
                                    <p:set>
                                      <p:cBhvr>
                                        <p:cTn id="36" dur="1" fill="hold">
                                          <p:stCondLst>
                                            <p:cond delay="0"/>
                                          </p:stCondLst>
                                        </p:cTn>
                                        <p:tgtEl>
                                          <p:spTgt spid="4194309"/>
                                        </p:tgtEl>
                                        <p:attrNameLst>
                                          <p:attrName>style.visibility</p:attrName>
                                        </p:attrNameLst>
                                      </p:cBhvr>
                                      <p:to>
                                        <p:strVal val="visible"/>
                                      </p:to>
                                    </p:set>
                                    <p:anim calcmode="lin" valueType="num">
                                      <p:cBhvr additive="base">
                                        <p:cTn id="37" dur="500"/>
                                        <p:tgtEl>
                                          <p:spTgt spid="4194309"/>
                                        </p:tgtEl>
                                        <p:attrNameLst>
                                          <p:attrName>ppt_y</p:attrName>
                                        </p:attrNameLst>
                                      </p:cBhvr>
                                      <p:tavLst>
                                        <p:tav tm="0">
                                          <p:val>
                                            <p:strVal val="#ppt_y+#ppt_h*1.125000"/>
                                          </p:val>
                                        </p:tav>
                                        <p:tav tm="100000">
                                          <p:val>
                                            <p:strVal val="#ppt_y"/>
                                          </p:val>
                                        </p:tav>
                                      </p:tavLst>
                                    </p:anim>
                                    <p:animEffect transition="in" filter="wipe(up)">
                                      <p:cBhvr>
                                        <p:cTn id="38" dur="500"/>
                                        <p:tgtEl>
                                          <p:spTgt spid="4194309"/>
                                        </p:tgtEl>
                                      </p:cBhvr>
                                    </p:animEffect>
                                  </p:childTnLst>
                                </p:cTn>
                              </p:par>
                              <p:par>
                                <p:cTn id="39" presetID="12" presetClass="entr" presetSubtype="4" fill="hold" nodeType="withEffect">
                                  <p:stCondLst>
                                    <p:cond delay="0"/>
                                  </p:stCondLst>
                                  <p:childTnLst>
                                    <p:set>
                                      <p:cBhvr>
                                        <p:cTn id="40" dur="1" fill="hold">
                                          <p:stCondLst>
                                            <p:cond delay="0"/>
                                          </p:stCondLst>
                                        </p:cTn>
                                        <p:tgtEl>
                                          <p:spTgt spid="229"/>
                                        </p:tgtEl>
                                        <p:attrNameLst>
                                          <p:attrName>style.visibility</p:attrName>
                                        </p:attrNameLst>
                                      </p:cBhvr>
                                      <p:to>
                                        <p:strVal val="visible"/>
                                      </p:to>
                                    </p:set>
                                    <p:anim calcmode="lin" valueType="num">
                                      <p:cBhvr additive="base">
                                        <p:cTn id="41" dur="500"/>
                                        <p:tgtEl>
                                          <p:spTgt spid="229"/>
                                        </p:tgtEl>
                                        <p:attrNameLst>
                                          <p:attrName>ppt_y</p:attrName>
                                        </p:attrNameLst>
                                      </p:cBhvr>
                                      <p:tavLst>
                                        <p:tav tm="0">
                                          <p:val>
                                            <p:strVal val="#ppt_y+#ppt_h*1.125000"/>
                                          </p:val>
                                        </p:tav>
                                        <p:tav tm="100000">
                                          <p:val>
                                            <p:strVal val="#ppt_y"/>
                                          </p:val>
                                        </p:tav>
                                      </p:tavLst>
                                    </p:anim>
                                    <p:animEffect transition="in" filter="wipe(up)">
                                      <p:cBhvr>
                                        <p:cTn id="42" dur="500"/>
                                        <p:tgtEl>
                                          <p:spTgt spid="229"/>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049012"/>
                                        </p:tgtEl>
                                        <p:attrNameLst>
                                          <p:attrName>style.visibility</p:attrName>
                                        </p:attrNameLst>
                                      </p:cBhvr>
                                      <p:to>
                                        <p:strVal val="visible"/>
                                      </p:to>
                                    </p:set>
                                    <p:anim calcmode="lin" valueType="num">
                                      <p:cBhvr additive="base">
                                        <p:cTn id="45" dur="500"/>
                                        <p:tgtEl>
                                          <p:spTgt spid="1049012"/>
                                        </p:tgtEl>
                                        <p:attrNameLst>
                                          <p:attrName>ppt_y</p:attrName>
                                        </p:attrNameLst>
                                      </p:cBhvr>
                                      <p:tavLst>
                                        <p:tav tm="0">
                                          <p:val>
                                            <p:strVal val="#ppt_y+#ppt_h*1.125000"/>
                                          </p:val>
                                        </p:tav>
                                        <p:tav tm="100000">
                                          <p:val>
                                            <p:strVal val="#ppt_y"/>
                                          </p:val>
                                        </p:tav>
                                      </p:tavLst>
                                    </p:anim>
                                    <p:animEffect transition="in" filter="wipe(up)">
                                      <p:cBhvr>
                                        <p:cTn id="46" dur="500"/>
                                        <p:tgtEl>
                                          <p:spTgt spid="1049012"/>
                                        </p:tgtEl>
                                      </p:cBhvr>
                                    </p:animEffect>
                                  </p:childTnLst>
                                </p:cTn>
                              </p:par>
                              <p:par>
                                <p:cTn id="47" presetID="12" presetClass="entr" presetSubtype="4" fill="hold" nodeType="withEffect">
                                  <p:stCondLst>
                                    <p:cond delay="0"/>
                                  </p:stCondLst>
                                  <p:childTnLst>
                                    <p:set>
                                      <p:cBhvr>
                                        <p:cTn id="48" dur="1" fill="hold">
                                          <p:stCondLst>
                                            <p:cond delay="0"/>
                                          </p:stCondLst>
                                        </p:cTn>
                                        <p:tgtEl>
                                          <p:spTgt spid="4194310"/>
                                        </p:tgtEl>
                                        <p:attrNameLst>
                                          <p:attrName>style.visibility</p:attrName>
                                        </p:attrNameLst>
                                      </p:cBhvr>
                                      <p:to>
                                        <p:strVal val="visible"/>
                                      </p:to>
                                    </p:set>
                                    <p:anim calcmode="lin" valueType="num">
                                      <p:cBhvr additive="base">
                                        <p:cTn id="49" dur="500"/>
                                        <p:tgtEl>
                                          <p:spTgt spid="4194310"/>
                                        </p:tgtEl>
                                        <p:attrNameLst>
                                          <p:attrName>ppt_y</p:attrName>
                                        </p:attrNameLst>
                                      </p:cBhvr>
                                      <p:tavLst>
                                        <p:tav tm="0">
                                          <p:val>
                                            <p:strVal val="#ppt_y+#ppt_h*1.125000"/>
                                          </p:val>
                                        </p:tav>
                                        <p:tav tm="100000">
                                          <p:val>
                                            <p:strVal val="#ppt_y"/>
                                          </p:val>
                                        </p:tav>
                                      </p:tavLst>
                                    </p:anim>
                                    <p:animEffect transition="in" filter="wipe(up)">
                                      <p:cBhvr>
                                        <p:cTn id="50" dur="500"/>
                                        <p:tgtEl>
                                          <p:spTgt spid="4194310"/>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049011"/>
                                        </p:tgtEl>
                                        <p:attrNameLst>
                                          <p:attrName>style.visibility</p:attrName>
                                        </p:attrNameLst>
                                      </p:cBhvr>
                                      <p:to>
                                        <p:strVal val="visible"/>
                                      </p:to>
                                    </p:set>
                                    <p:anim calcmode="lin" valueType="num">
                                      <p:cBhvr additive="base">
                                        <p:cTn id="53" dur="500"/>
                                        <p:tgtEl>
                                          <p:spTgt spid="1049011"/>
                                        </p:tgtEl>
                                        <p:attrNameLst>
                                          <p:attrName>ppt_y</p:attrName>
                                        </p:attrNameLst>
                                      </p:cBhvr>
                                      <p:tavLst>
                                        <p:tav tm="0">
                                          <p:val>
                                            <p:strVal val="#ppt_y+#ppt_h*1.125000"/>
                                          </p:val>
                                        </p:tav>
                                        <p:tav tm="100000">
                                          <p:val>
                                            <p:strVal val="#ppt_y"/>
                                          </p:val>
                                        </p:tav>
                                      </p:tavLst>
                                    </p:anim>
                                    <p:animEffect transition="in" filter="wipe(up)">
                                      <p:cBhvr>
                                        <p:cTn id="54" dur="500"/>
                                        <p:tgtEl>
                                          <p:spTgt spid="1049011"/>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1049013"/>
                                        </p:tgtEl>
                                        <p:attrNameLst>
                                          <p:attrName>style.visibility</p:attrName>
                                        </p:attrNameLst>
                                      </p:cBhvr>
                                      <p:to>
                                        <p:strVal val="visible"/>
                                      </p:to>
                                    </p:set>
                                    <p:anim calcmode="lin" valueType="num">
                                      <p:cBhvr additive="base">
                                        <p:cTn id="57" dur="500"/>
                                        <p:tgtEl>
                                          <p:spTgt spid="1049013"/>
                                        </p:tgtEl>
                                        <p:attrNameLst>
                                          <p:attrName>ppt_y</p:attrName>
                                        </p:attrNameLst>
                                      </p:cBhvr>
                                      <p:tavLst>
                                        <p:tav tm="0">
                                          <p:val>
                                            <p:strVal val="#ppt_y+#ppt_h*1.125000"/>
                                          </p:val>
                                        </p:tav>
                                        <p:tav tm="100000">
                                          <p:val>
                                            <p:strVal val="#ppt_y"/>
                                          </p:val>
                                        </p:tav>
                                      </p:tavLst>
                                    </p:anim>
                                    <p:animEffect transition="in" filter="wipe(up)">
                                      <p:cBhvr>
                                        <p:cTn id="58" dur="500"/>
                                        <p:tgtEl>
                                          <p:spTgt spid="1049013"/>
                                        </p:tgtEl>
                                      </p:cBhvr>
                                    </p:animEffect>
                                  </p:childTnLst>
                                </p:cTn>
                              </p:par>
                              <p:par>
                                <p:cTn id="59" presetID="12" presetClass="entr" presetSubtype="4" fill="hold" nodeType="withEffect">
                                  <p:stCondLst>
                                    <p:cond delay="0"/>
                                  </p:stCondLst>
                                  <p:childTnLst>
                                    <p:set>
                                      <p:cBhvr>
                                        <p:cTn id="60" dur="1" fill="hold">
                                          <p:stCondLst>
                                            <p:cond delay="0"/>
                                          </p:stCondLst>
                                        </p:cTn>
                                        <p:tgtEl>
                                          <p:spTgt spid="2097169"/>
                                        </p:tgtEl>
                                        <p:attrNameLst>
                                          <p:attrName>style.visibility</p:attrName>
                                        </p:attrNameLst>
                                      </p:cBhvr>
                                      <p:to>
                                        <p:strVal val="visible"/>
                                      </p:to>
                                    </p:set>
                                    <p:anim calcmode="lin" valueType="num">
                                      <p:cBhvr additive="base">
                                        <p:cTn id="61" dur="500"/>
                                        <p:tgtEl>
                                          <p:spTgt spid="2097169"/>
                                        </p:tgtEl>
                                        <p:attrNameLst>
                                          <p:attrName>ppt_y</p:attrName>
                                        </p:attrNameLst>
                                      </p:cBhvr>
                                      <p:tavLst>
                                        <p:tav tm="0">
                                          <p:val>
                                            <p:strVal val="#ppt_y+#ppt_h*1.125000"/>
                                          </p:val>
                                        </p:tav>
                                        <p:tav tm="100000">
                                          <p:val>
                                            <p:strVal val="#ppt_y"/>
                                          </p:val>
                                        </p:tav>
                                      </p:tavLst>
                                    </p:anim>
                                    <p:animEffect transition="in" filter="wipe(up)">
                                      <p:cBhvr>
                                        <p:cTn id="62" dur="500"/>
                                        <p:tgtEl>
                                          <p:spTgt spid="2097169"/>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049014"/>
                                        </p:tgtEl>
                                        <p:attrNameLst>
                                          <p:attrName>style.visibility</p:attrName>
                                        </p:attrNameLst>
                                      </p:cBhvr>
                                      <p:to>
                                        <p:strVal val="visible"/>
                                      </p:to>
                                    </p:set>
                                    <p:anim calcmode="lin" valueType="num">
                                      <p:cBhvr additive="base">
                                        <p:cTn id="65" dur="500"/>
                                        <p:tgtEl>
                                          <p:spTgt spid="1049014"/>
                                        </p:tgtEl>
                                        <p:attrNameLst>
                                          <p:attrName>ppt_y</p:attrName>
                                        </p:attrNameLst>
                                      </p:cBhvr>
                                      <p:tavLst>
                                        <p:tav tm="0">
                                          <p:val>
                                            <p:strVal val="#ppt_y+#ppt_h*1.125000"/>
                                          </p:val>
                                        </p:tav>
                                        <p:tav tm="100000">
                                          <p:val>
                                            <p:strVal val="#ppt_y"/>
                                          </p:val>
                                        </p:tav>
                                      </p:tavLst>
                                    </p:anim>
                                    <p:animEffect transition="in" filter="wipe(up)">
                                      <p:cBhvr>
                                        <p:cTn id="66" dur="500"/>
                                        <p:tgtEl>
                                          <p:spTgt spid="1049014"/>
                                        </p:tgtEl>
                                      </p:cBhvr>
                                    </p:animEffect>
                                  </p:childTnLst>
                                </p:cTn>
                              </p:par>
                              <p:par>
                                <p:cTn id="67" presetID="12" presetClass="entr" presetSubtype="4" fill="hold" nodeType="withEffect">
                                  <p:stCondLst>
                                    <p:cond delay="0"/>
                                  </p:stCondLst>
                                  <p:childTnLst>
                                    <p:set>
                                      <p:cBhvr>
                                        <p:cTn id="68" dur="1" fill="hold">
                                          <p:stCondLst>
                                            <p:cond delay="0"/>
                                          </p:stCondLst>
                                        </p:cTn>
                                        <p:tgtEl>
                                          <p:spTgt spid="4194311"/>
                                        </p:tgtEl>
                                        <p:attrNameLst>
                                          <p:attrName>style.visibility</p:attrName>
                                        </p:attrNameLst>
                                      </p:cBhvr>
                                      <p:to>
                                        <p:strVal val="visible"/>
                                      </p:to>
                                    </p:set>
                                    <p:anim calcmode="lin" valueType="num">
                                      <p:cBhvr additive="base">
                                        <p:cTn id="69" dur="500"/>
                                        <p:tgtEl>
                                          <p:spTgt spid="4194311"/>
                                        </p:tgtEl>
                                        <p:attrNameLst>
                                          <p:attrName>ppt_y</p:attrName>
                                        </p:attrNameLst>
                                      </p:cBhvr>
                                      <p:tavLst>
                                        <p:tav tm="0">
                                          <p:val>
                                            <p:strVal val="#ppt_y+#ppt_h*1.125000"/>
                                          </p:val>
                                        </p:tav>
                                        <p:tav tm="100000">
                                          <p:val>
                                            <p:strVal val="#ppt_y"/>
                                          </p:val>
                                        </p:tav>
                                      </p:tavLst>
                                    </p:anim>
                                    <p:animEffect transition="in" filter="wipe(up)">
                                      <p:cBhvr>
                                        <p:cTn id="70" dur="500"/>
                                        <p:tgtEl>
                                          <p:spTgt spid="4194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8" grpId="0" animBg="1"/>
      <p:bldP spid="1049011" grpId="0"/>
      <p:bldP spid="1049012" grpId="0"/>
      <p:bldP spid="1049013" grpId="0"/>
      <p:bldP spid="10490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8" name="文本框 1"/>
          <p:cNvSpPr txBox="1">
            <a:spLocks noChangeArrowheads="1"/>
          </p:cNvSpPr>
          <p:nvPr/>
        </p:nvSpPr>
        <p:spPr bwMode="auto">
          <a:xfrm>
            <a:off x="-61624" y="867026"/>
            <a:ext cx="4205287" cy="306324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19900" b="1">
                <a:solidFill>
                  <a:srgbClr val="376092"/>
                </a:solidFill>
                <a:latin typeface="微软雅黑" panose="020B0503020204020204" pitchFamily="34" charset="-122"/>
                <a:ea typeface="微软雅黑" panose="020B0503020204020204" pitchFamily="34" charset="-122"/>
              </a:rPr>
              <a:t>05</a:t>
            </a:r>
          </a:p>
        </p:txBody>
      </p:sp>
      <p:grpSp>
        <p:nvGrpSpPr>
          <p:cNvPr id="234" name="组合 5"/>
          <p:cNvGrpSpPr/>
          <p:nvPr/>
        </p:nvGrpSpPr>
        <p:grpSpPr bwMode="auto">
          <a:xfrm>
            <a:off x="4085936" y="2391026"/>
            <a:ext cx="4662488" cy="107950"/>
            <a:chOff x="3649980" y="3375660"/>
            <a:chExt cx="4663440" cy="108000"/>
          </a:xfrm>
        </p:grpSpPr>
        <p:cxnSp>
          <p:nvCxnSpPr>
            <p:cNvPr id="3145770" name="直接连接符 3"/>
            <p:cNvCxnSpPr>
              <a:cxnSpLocks/>
            </p:cNvCxnSpPr>
            <p:nvPr/>
          </p:nvCxnSpPr>
          <p:spPr>
            <a:xfrm>
              <a:off x="3734135" y="3429660"/>
              <a:ext cx="449513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9019" name="椭圆 4"/>
            <p:cNvSpPr/>
            <p:nvPr/>
          </p:nvSpPr>
          <p:spPr>
            <a:xfrm>
              <a:off x="3649980"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sp>
          <p:nvSpPr>
            <p:cNvPr id="1049020" name="椭圆 5"/>
            <p:cNvSpPr/>
            <p:nvPr/>
          </p:nvSpPr>
          <p:spPr>
            <a:xfrm>
              <a:off x="8205448"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grpSp>
      <p:sp useBgFill="1">
        <p:nvSpPr>
          <p:cNvPr id="1049021" name="文本框 16"/>
          <p:cNvSpPr txBox="1">
            <a:spLocks noChangeArrowheads="1"/>
          </p:cNvSpPr>
          <p:nvPr/>
        </p:nvSpPr>
        <p:spPr bwMode="auto">
          <a:xfrm>
            <a:off x="394566" y="2121151"/>
            <a:ext cx="3230563" cy="647700"/>
          </a:xfrm>
          <a:prstGeom prst="rect">
            <a:avLst/>
          </a:prstGeom>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3600" b="1" dirty="0">
                <a:solidFill>
                  <a:srgbClr val="376092"/>
                </a:solidFill>
                <a:latin typeface="Times New Roman" panose="02020603050405020304" pitchFamily="18" charset="0"/>
              </a:rPr>
              <a:t>PART FIVE</a:t>
            </a:r>
          </a:p>
        </p:txBody>
      </p:sp>
      <p:sp>
        <p:nvSpPr>
          <p:cNvPr id="1049022" name="文本框 17"/>
          <p:cNvSpPr txBox="1">
            <a:spLocks noChangeArrowheads="1"/>
          </p:cNvSpPr>
          <p:nvPr/>
        </p:nvSpPr>
        <p:spPr bwMode="auto">
          <a:xfrm>
            <a:off x="3771901" y="1921781"/>
            <a:ext cx="5195456" cy="52322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a:r>
              <a:rPr lang="zh-CN" altLang="en-US" sz="2800" b="1" dirty="0">
                <a:solidFill>
                  <a:srgbClr val="376092"/>
                </a:solidFill>
                <a:latin typeface="黑体" panose="02010609060101010101" pitchFamily="49" charset="-122"/>
                <a:ea typeface="黑体" panose="02010609060101010101" pitchFamily="49" charset="-122"/>
              </a:rPr>
              <a:t>水产养殖智能决策流程管理系统</a:t>
            </a:r>
          </a:p>
        </p:txBody>
      </p:sp>
      <p:sp>
        <p:nvSpPr>
          <p:cNvPr id="1049023" name="文本框 18"/>
          <p:cNvSpPr txBox="1">
            <a:spLocks noChangeArrowheads="1"/>
          </p:cNvSpPr>
          <p:nvPr/>
        </p:nvSpPr>
        <p:spPr bwMode="auto">
          <a:xfrm>
            <a:off x="3616037" y="2506823"/>
            <a:ext cx="5575516"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da-DK" sz="2000" dirty="0">
                <a:solidFill>
                  <a:srgbClr val="376092"/>
                </a:solidFill>
                <a:latin typeface="Viner Hand ITC" panose="03070502030502020203" pitchFamily="66" charset="0"/>
              </a:rPr>
              <a:t>Decision-making, P</a:t>
            </a:r>
            <a:r>
              <a:rPr lang="en-US" altLang="zh-CN" sz="2000" dirty="0">
                <a:solidFill>
                  <a:srgbClr val="376092"/>
                </a:solidFill>
                <a:latin typeface="Viner Hand ITC" panose="03070502030502020203" pitchFamily="66" charset="0"/>
              </a:rPr>
              <a:t>rocess management system</a:t>
            </a:r>
            <a:endParaRPr lang="en-US" altLang="da-DK" sz="2000" dirty="0">
              <a:solidFill>
                <a:srgbClr val="376092"/>
              </a:solidFill>
              <a:latin typeface="Viner Hand ITC" panose="03070502030502020203" pitchFamily="66" charset="0"/>
            </a:endParaRPr>
          </a:p>
        </p:txBody>
      </p:sp>
      <p:grpSp>
        <p:nvGrpSpPr>
          <p:cNvPr id="235" name="组合 9"/>
          <p:cNvGrpSpPr/>
          <p:nvPr/>
        </p:nvGrpSpPr>
        <p:grpSpPr>
          <a:xfrm>
            <a:off x="3330173" y="4138773"/>
            <a:ext cx="2761869" cy="1214018"/>
            <a:chOff x="3057038" y="4622965"/>
            <a:chExt cx="2761869" cy="1214018"/>
          </a:xfrm>
        </p:grpSpPr>
        <p:grpSp>
          <p:nvGrpSpPr>
            <p:cNvPr id="236" name="组合 11"/>
            <p:cNvGrpSpPr/>
            <p:nvPr/>
          </p:nvGrpSpPr>
          <p:grpSpPr>
            <a:xfrm>
              <a:off x="3057038" y="4622965"/>
              <a:ext cx="2393734" cy="400067"/>
              <a:chOff x="3839574" y="4796619"/>
              <a:chExt cx="2611618" cy="400056"/>
            </a:xfrm>
          </p:grpSpPr>
          <p:sp>
            <p:nvSpPr>
              <p:cNvPr id="1049024"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pPr>
                <a:endParaRPr lang="zh-CN" altLang="en-US" sz="2000" kern="0">
                  <a:solidFill>
                    <a:srgbClr val="484849"/>
                  </a:solidFill>
                  <a:latin typeface="Arial"/>
                </a:endParaRPr>
              </a:p>
            </p:txBody>
          </p:sp>
          <p:sp>
            <p:nvSpPr>
              <p:cNvPr id="1049025" name="TextBox 39"/>
              <p:cNvSpPr txBox="1"/>
              <p:nvPr/>
            </p:nvSpPr>
            <p:spPr>
              <a:xfrm>
                <a:off x="4202601" y="4796619"/>
                <a:ext cx="2248591" cy="400056"/>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微软雅黑" panose="020B0503020204020204" pitchFamily="34" charset="-122"/>
                    <a:ea typeface="微软雅黑"/>
                  </a:rPr>
                  <a:t>系统框架设计</a:t>
                </a:r>
              </a:p>
            </p:txBody>
          </p:sp>
        </p:grpSp>
        <p:sp>
          <p:nvSpPr>
            <p:cNvPr id="1049026" name="Oval 39"/>
            <p:cNvSpPr>
              <a:spLocks noChangeAspect="1" noChangeArrowheads="1"/>
            </p:cNvSpPr>
            <p:nvPr/>
          </p:nvSpPr>
          <p:spPr bwMode="auto">
            <a:xfrm>
              <a:off x="3057052" y="5536086"/>
              <a:ext cx="197902" cy="217148"/>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grpSp>
          <p:nvGrpSpPr>
            <p:cNvPr id="237" name="组合 13"/>
            <p:cNvGrpSpPr/>
            <p:nvPr/>
          </p:nvGrpSpPr>
          <p:grpSpPr>
            <a:xfrm>
              <a:off x="3057040" y="5027521"/>
              <a:ext cx="2084973" cy="400067"/>
              <a:chOff x="3839574" y="4796619"/>
              <a:chExt cx="2274752" cy="400056"/>
            </a:xfrm>
          </p:grpSpPr>
          <p:sp>
            <p:nvSpPr>
              <p:cNvPr id="1049027"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sp>
            <p:nvSpPr>
              <p:cNvPr id="1049028" name="TextBox 39"/>
              <p:cNvSpPr txBox="1"/>
              <p:nvPr/>
            </p:nvSpPr>
            <p:spPr>
              <a:xfrm>
                <a:off x="4202601" y="4796619"/>
                <a:ext cx="1911725" cy="400056"/>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系统功能设计</a:t>
                </a:r>
                <a:endParaRPr lang="zh-CN" altLang="en-US" sz="2000" kern="0" dirty="0">
                  <a:solidFill>
                    <a:srgbClr val="376092"/>
                  </a:solidFill>
                  <a:latin typeface="Arial"/>
                  <a:ea typeface="微软雅黑"/>
                </a:endParaRPr>
              </a:p>
            </p:txBody>
          </p:sp>
        </p:grpSp>
        <p:sp>
          <p:nvSpPr>
            <p:cNvPr id="1049029" name="TextBox 39"/>
            <p:cNvSpPr txBox="1"/>
            <p:nvPr/>
          </p:nvSpPr>
          <p:spPr>
            <a:xfrm>
              <a:off x="3389968" y="5436916"/>
              <a:ext cx="2428939" cy="400067"/>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系统核心功能实现</a:t>
              </a:r>
              <a:endParaRPr lang="zh-CN" altLang="en-US" sz="2000" kern="0" dirty="0">
                <a:solidFill>
                  <a:srgbClr val="376092"/>
                </a:solidFill>
                <a:latin typeface="Arial"/>
                <a:ea typeface="微软雅黑"/>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9018"/>
                                        </p:tgtEl>
                                        <p:attrNameLst>
                                          <p:attrName>style.visibility</p:attrName>
                                        </p:attrNameLst>
                                      </p:cBhvr>
                                      <p:to>
                                        <p:strVal val="visible"/>
                                      </p:to>
                                    </p:set>
                                    <p:anim calcmode="lin" valueType="num">
                                      <p:cBhvr>
                                        <p:cTn id="7" dur="500" fill="hold"/>
                                        <p:tgtEl>
                                          <p:spTgt spid="1049018"/>
                                        </p:tgtEl>
                                        <p:attrNameLst>
                                          <p:attrName>ppt_w</p:attrName>
                                        </p:attrNameLst>
                                      </p:cBhvr>
                                      <p:tavLst>
                                        <p:tav tm="0">
                                          <p:val>
                                            <p:fltVal val="0"/>
                                          </p:val>
                                        </p:tav>
                                        <p:tav tm="100000">
                                          <p:val>
                                            <p:strVal val="#ppt_w"/>
                                          </p:val>
                                        </p:tav>
                                      </p:tavLst>
                                    </p:anim>
                                    <p:anim calcmode="lin" valueType="num">
                                      <p:cBhvr>
                                        <p:cTn id="8" dur="500" fill="hold"/>
                                        <p:tgtEl>
                                          <p:spTgt spid="1049018"/>
                                        </p:tgtEl>
                                        <p:attrNameLst>
                                          <p:attrName>ppt_h</p:attrName>
                                        </p:attrNameLst>
                                      </p:cBhvr>
                                      <p:tavLst>
                                        <p:tav tm="0">
                                          <p:val>
                                            <p:fltVal val="0"/>
                                          </p:val>
                                        </p:tav>
                                        <p:tav tm="100000">
                                          <p:val>
                                            <p:strVal val="#ppt_h"/>
                                          </p:val>
                                        </p:tav>
                                      </p:tavLst>
                                    </p:anim>
                                    <p:animEffect transition="in" filter="fade">
                                      <p:cBhvr>
                                        <p:cTn id="9" dur="500"/>
                                        <p:tgtEl>
                                          <p:spTgt spid="1049018"/>
                                        </p:tgtEl>
                                      </p:cBhvr>
                                    </p:animEffect>
                                  </p:childTnLst>
                                </p:cTn>
                              </p:par>
                              <p:par>
                                <p:cTn id="10" presetID="22" presetClass="entr" presetSubtype="8" fill="hold" nodeType="with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wipe(left)">
                                      <p:cBhvr>
                                        <p:cTn id="12" dur="500"/>
                                        <p:tgtEl>
                                          <p:spTgt spid="234"/>
                                        </p:tgtEl>
                                      </p:cBhvr>
                                    </p:animEffect>
                                  </p:childTnLst>
                                </p:cTn>
                              </p:par>
                              <p:par>
                                <p:cTn id="13" presetID="16" presetClass="entr" presetSubtype="37" fill="hold" grpId="0" nodeType="withEffect">
                                  <p:stCondLst>
                                    <p:cond delay="400"/>
                                  </p:stCondLst>
                                  <p:childTnLst>
                                    <p:set>
                                      <p:cBhvr>
                                        <p:cTn id="14" dur="1" fill="hold">
                                          <p:stCondLst>
                                            <p:cond delay="0"/>
                                          </p:stCondLst>
                                        </p:cTn>
                                        <p:tgtEl>
                                          <p:spTgt spid="1049021"/>
                                        </p:tgtEl>
                                        <p:attrNameLst>
                                          <p:attrName>style.visibility</p:attrName>
                                        </p:attrNameLst>
                                      </p:cBhvr>
                                      <p:to>
                                        <p:strVal val="visible"/>
                                      </p:to>
                                    </p:set>
                                    <p:animEffect transition="in" filter="barn(outVertical)">
                                      <p:cBhvr>
                                        <p:cTn id="15" dur="500"/>
                                        <p:tgtEl>
                                          <p:spTgt spid="1049021"/>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49022"/>
                                        </p:tgtEl>
                                        <p:attrNameLst>
                                          <p:attrName>style.visibility</p:attrName>
                                        </p:attrNameLst>
                                      </p:cBhvr>
                                      <p:to>
                                        <p:strVal val="visible"/>
                                      </p:to>
                                    </p:set>
                                    <p:anim calcmode="lin" valueType="num">
                                      <p:cBhvr>
                                        <p:cTn id="18" dur="500"/>
                                        <p:tgtEl>
                                          <p:spTgt spid="1049022"/>
                                        </p:tgtEl>
                                        <p:attrNameLst>
                                          <p:attrName>ppt_y</p:attrName>
                                        </p:attrNameLst>
                                      </p:cBhvr>
                                      <p:tavLst>
                                        <p:tav tm="0">
                                          <p:val>
                                            <p:strVal val="#ppt_y+#ppt_h*1.125000"/>
                                          </p:val>
                                        </p:tav>
                                        <p:tav tm="100000">
                                          <p:val>
                                            <p:strVal val="#ppt_y"/>
                                          </p:val>
                                        </p:tav>
                                      </p:tavLst>
                                    </p:anim>
                                    <p:animEffect transition="in" filter="wipe(up)">
                                      <p:cBhvr>
                                        <p:cTn id="19" dur="500"/>
                                        <p:tgtEl>
                                          <p:spTgt spid="1049022"/>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49023"/>
                                        </p:tgtEl>
                                        <p:attrNameLst>
                                          <p:attrName>style.visibility</p:attrName>
                                        </p:attrNameLst>
                                      </p:cBhvr>
                                      <p:to>
                                        <p:strVal val="visible"/>
                                      </p:to>
                                    </p:set>
                                    <p:anim calcmode="lin" valueType="num">
                                      <p:cBhvr>
                                        <p:cTn id="22" dur="500"/>
                                        <p:tgtEl>
                                          <p:spTgt spid="1049023"/>
                                        </p:tgtEl>
                                        <p:attrNameLst>
                                          <p:attrName>ppt_y</p:attrName>
                                        </p:attrNameLst>
                                      </p:cBhvr>
                                      <p:tavLst>
                                        <p:tav tm="0">
                                          <p:val>
                                            <p:strVal val="#ppt_y-#ppt_h*1.125000"/>
                                          </p:val>
                                        </p:tav>
                                        <p:tav tm="100000">
                                          <p:val>
                                            <p:strVal val="#ppt_y"/>
                                          </p:val>
                                        </p:tav>
                                      </p:tavLst>
                                    </p:anim>
                                    <p:animEffect transition="in" filter="wipe(down)">
                                      <p:cBhvr>
                                        <p:cTn id="23" dur="500"/>
                                        <p:tgtEl>
                                          <p:spTgt spid="1049023"/>
                                        </p:tgtEl>
                                      </p:cBhvr>
                                    </p:animEffect>
                                  </p:childTnLst>
                                </p:cTn>
                              </p:par>
                              <p:par>
                                <p:cTn id="24" presetID="2" presetClass="entr" presetSubtype="4" fill="hold" nodeType="withEffect">
                                  <p:stCondLst>
                                    <p:cond delay="0"/>
                                  </p:stCondLst>
                                  <p:childTnLst>
                                    <p:set>
                                      <p:cBhvr>
                                        <p:cTn id="25" dur="1" fill="hold">
                                          <p:stCondLst>
                                            <p:cond delay="0"/>
                                          </p:stCondLst>
                                        </p:cTn>
                                        <p:tgtEl>
                                          <p:spTgt spid="235"/>
                                        </p:tgtEl>
                                        <p:attrNameLst>
                                          <p:attrName>style.visibility</p:attrName>
                                        </p:attrNameLst>
                                      </p:cBhvr>
                                      <p:to>
                                        <p:strVal val="visible"/>
                                      </p:to>
                                    </p:set>
                                    <p:anim calcmode="lin" valueType="num">
                                      <p:cBhvr additive="base">
                                        <p:cTn id="26" dur="500" fill="hold"/>
                                        <p:tgtEl>
                                          <p:spTgt spid="235"/>
                                        </p:tgtEl>
                                        <p:attrNameLst>
                                          <p:attrName>ppt_x</p:attrName>
                                        </p:attrNameLst>
                                      </p:cBhvr>
                                      <p:tavLst>
                                        <p:tav tm="0">
                                          <p:val>
                                            <p:strVal val="#ppt_x"/>
                                          </p:val>
                                        </p:tav>
                                        <p:tav tm="100000">
                                          <p:val>
                                            <p:strVal val="#ppt_x"/>
                                          </p:val>
                                        </p:tav>
                                      </p:tavLst>
                                    </p:anim>
                                    <p:anim calcmode="lin" valueType="num">
                                      <p:cBhvr additive="base">
                                        <p:cTn id="27"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8" grpId="0"/>
      <p:bldP spid="1049021" grpId="0" animBg="1"/>
      <p:bldP spid="1049022" grpId="0"/>
      <p:bldP spid="10490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1" name="组合 15"/>
          <p:cNvGrpSpPr/>
          <p:nvPr/>
        </p:nvGrpSpPr>
        <p:grpSpPr>
          <a:xfrm>
            <a:off x="271465" y="239718"/>
            <a:ext cx="2955781" cy="469901"/>
            <a:chOff x="271463" y="1039813"/>
            <a:chExt cx="2955781" cy="469901"/>
          </a:xfrm>
        </p:grpSpPr>
        <p:grpSp>
          <p:nvGrpSpPr>
            <p:cNvPr id="242" name="组合 22"/>
            <p:cNvGrpSpPr>
              <a:grpSpLocks noChangeAspect="1"/>
            </p:cNvGrpSpPr>
            <p:nvPr/>
          </p:nvGrpSpPr>
          <p:grpSpPr bwMode="auto">
            <a:xfrm>
              <a:off x="271463" y="1039813"/>
              <a:ext cx="468312" cy="468312"/>
              <a:chOff x="7575429" y="2806467"/>
              <a:chExt cx="1392667" cy="1392667"/>
            </a:xfrm>
          </p:grpSpPr>
          <p:sp>
            <p:nvSpPr>
              <p:cNvPr id="1049033" name="椭圆 2"/>
              <p:cNvSpPr/>
              <p:nvPr/>
            </p:nvSpPr>
            <p:spPr>
              <a:xfrm>
                <a:off x="7575429"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grpSp>
            <p:nvGrpSpPr>
              <p:cNvPr id="243" name="组合 24"/>
              <p:cNvGrpSpPr/>
              <p:nvPr/>
            </p:nvGrpSpPr>
            <p:grpSpPr>
              <a:xfrm>
                <a:off x="7809898" y="3166582"/>
                <a:ext cx="923728" cy="628214"/>
                <a:chOff x="3897313" y="2016126"/>
                <a:chExt cx="749300" cy="509588"/>
              </a:xfrm>
              <a:solidFill>
                <a:schemeClr val="bg1"/>
              </a:solidFill>
            </p:grpSpPr>
            <p:sp>
              <p:nvSpPr>
                <p:cNvPr id="1049034"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35"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36"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37"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38"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39"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40"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41"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42"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43"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044"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grpSp>
        </p:grpSp>
        <p:sp>
          <p:nvSpPr>
            <p:cNvPr id="1049045" name="文本框 21"/>
            <p:cNvSpPr txBox="1">
              <a:spLocks noChangeArrowheads="1"/>
            </p:cNvSpPr>
            <p:nvPr/>
          </p:nvSpPr>
          <p:spPr bwMode="auto">
            <a:xfrm>
              <a:off x="887269" y="1047751"/>
              <a:ext cx="2339975" cy="461963"/>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5.2 </a:t>
              </a:r>
              <a:r>
                <a:rPr lang="zh-CN" altLang="en-US" sz="2400" dirty="0">
                  <a:solidFill>
                    <a:srgbClr val="093759"/>
                  </a:solidFill>
                  <a:latin typeface="Times New Roman" panose="02020603050405020304" pitchFamily="18" charset="0"/>
                  <a:ea typeface="黑体" panose="02010609060101010101" pitchFamily="49" charset="-122"/>
                </a:rPr>
                <a:t>系统设计</a:t>
              </a:r>
            </a:p>
          </p:txBody>
        </p:sp>
      </p:grpSp>
      <p:grpSp>
        <p:nvGrpSpPr>
          <p:cNvPr id="244" name="组合 16"/>
          <p:cNvGrpSpPr/>
          <p:nvPr/>
        </p:nvGrpSpPr>
        <p:grpSpPr>
          <a:xfrm>
            <a:off x="271465" y="900920"/>
            <a:ext cx="7554376" cy="5808565"/>
            <a:chOff x="271465" y="900920"/>
            <a:chExt cx="7554376" cy="5808565"/>
          </a:xfrm>
        </p:grpSpPr>
        <p:grpSp>
          <p:nvGrpSpPr>
            <p:cNvPr id="245" name="组合 27"/>
            <p:cNvGrpSpPr/>
            <p:nvPr/>
          </p:nvGrpSpPr>
          <p:grpSpPr>
            <a:xfrm>
              <a:off x="271465" y="900920"/>
              <a:ext cx="7554376" cy="5808565"/>
              <a:chOff x="271465" y="900920"/>
              <a:chExt cx="7554376" cy="5808565"/>
            </a:xfrm>
          </p:grpSpPr>
          <p:sp>
            <p:nvSpPr>
              <p:cNvPr id="1049046" name="文本框 48"/>
              <p:cNvSpPr txBox="1">
                <a:spLocks noChangeArrowheads="1"/>
              </p:cNvSpPr>
              <p:nvPr/>
            </p:nvSpPr>
            <p:spPr bwMode="auto">
              <a:xfrm>
                <a:off x="271465" y="900920"/>
                <a:ext cx="2801306"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5.2.1 </a:t>
                </a:r>
                <a:r>
                  <a:rPr lang="zh-CN" altLang="en-US" sz="1800" dirty="0">
                    <a:solidFill>
                      <a:srgbClr val="093759"/>
                    </a:solidFill>
                    <a:latin typeface="黑体" panose="02010609060101010101" pitchFamily="49" charset="-122"/>
                    <a:ea typeface="黑体" panose="02010609060101010101" pitchFamily="49" charset="-122"/>
                  </a:rPr>
                  <a:t>系统总体框架设计</a:t>
                </a:r>
              </a:p>
            </p:txBody>
          </p:sp>
          <p:sp>
            <p:nvSpPr>
              <p:cNvPr id="1049047" name="矩形 18"/>
              <p:cNvSpPr/>
              <p:nvPr/>
            </p:nvSpPr>
            <p:spPr>
              <a:xfrm>
                <a:off x="3108849" y="6084646"/>
                <a:ext cx="2653512" cy="624839"/>
              </a:xfrm>
              <a:prstGeom prst="rect">
                <a:avLst/>
              </a:prstGeom>
            </p:spPr>
            <p:txBody>
              <a:bodyPr wrap="square">
                <a:spAutoFit/>
              </a:bodyPr>
              <a:lstStyle/>
              <a:p>
                <a:pPr algn="ct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5-1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系统总体框架图</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Fig.5-1 Overall architecture of system</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49048" name="矩形 28"/>
              <p:cNvSpPr/>
              <p:nvPr/>
            </p:nvSpPr>
            <p:spPr>
              <a:xfrm>
                <a:off x="1375966" y="1503942"/>
                <a:ext cx="6449875" cy="1175558"/>
              </a:xfrm>
              <a:prstGeom prst="rect">
                <a:avLst/>
              </a:prstGeom>
              <a:solidFill>
                <a:srgbClr val="ECECEC"/>
              </a:solidFill>
              <a:ln w="25400" cap="flat" cmpd="sng" algn="ctr">
                <a:solidFill>
                  <a:srgbClr val="003760"/>
                </a:solidFill>
                <a:prstDash val="solid"/>
              </a:ln>
              <a:effectLst/>
            </p:spPr>
            <p:txBody>
              <a:bodyPr rtlCol="0" anchor="ctr"/>
              <a:lstStyle/>
              <a:p>
                <a:pPr>
                  <a:lnSpc>
                    <a:spcPct val="150000"/>
                  </a:lnSpc>
                </a:pPr>
                <a:r>
                  <a:rPr lang="zh-CN" altLang="en-US" sz="1400" b="1" kern="0" dirty="0">
                    <a:solidFill>
                      <a:srgbClr val="003760"/>
                    </a:solidFill>
                    <a:ea typeface="微软雅黑"/>
                  </a:rPr>
                  <a:t>数据层：</a:t>
                </a:r>
                <a:r>
                  <a:rPr lang="zh-CN" altLang="zh-CN" sz="1400" kern="0" dirty="0">
                    <a:solidFill>
                      <a:srgbClr val="262626"/>
                    </a:solidFill>
                    <a:ea typeface="微软雅黑"/>
                  </a:rPr>
                  <a:t>与数据库之间建立连接，对数据进行操作</a:t>
                </a:r>
                <a:r>
                  <a:rPr lang="zh-CN" altLang="en-US" sz="1400" kern="0" dirty="0">
                    <a:solidFill>
                      <a:srgbClr val="262626"/>
                    </a:solidFill>
                    <a:ea typeface="微软雅黑"/>
                  </a:rPr>
                  <a:t>和管理。</a:t>
                </a:r>
                <a:endParaRPr lang="en-US" altLang="zh-CN" sz="1400" kern="0" dirty="0">
                  <a:solidFill>
                    <a:srgbClr val="262626"/>
                  </a:solidFill>
                  <a:ea typeface="微软雅黑"/>
                </a:endParaRPr>
              </a:p>
              <a:p>
                <a:pPr lvl="0">
                  <a:lnSpc>
                    <a:spcPct val="150000"/>
                  </a:lnSpc>
                </a:pPr>
                <a:r>
                  <a:rPr lang="zh-CN" altLang="en-US" sz="1400" b="1" kern="0" dirty="0">
                    <a:solidFill>
                      <a:srgbClr val="003760"/>
                    </a:solidFill>
                    <a:ea typeface="微软雅黑"/>
                  </a:rPr>
                  <a:t>业务逻辑层：</a:t>
                </a:r>
                <a:r>
                  <a:rPr lang="zh-CN" altLang="zh-CN" sz="1400" kern="0" dirty="0">
                    <a:solidFill>
                      <a:srgbClr val="262626"/>
                    </a:solidFill>
                    <a:ea typeface="微软雅黑"/>
                  </a:rPr>
                  <a:t>进行系统中具体要实现的问题的操作</a:t>
                </a:r>
                <a:r>
                  <a:rPr lang="zh-CN" altLang="en-US" sz="1400" kern="0" dirty="0">
                    <a:solidFill>
                      <a:srgbClr val="262626"/>
                    </a:solidFill>
                    <a:ea typeface="微软雅黑"/>
                  </a:rPr>
                  <a:t>，</a:t>
                </a:r>
                <a:r>
                  <a:rPr lang="zh-CN" altLang="zh-CN" sz="1400" kern="0" dirty="0">
                    <a:solidFill>
                      <a:srgbClr val="262626"/>
                    </a:solidFill>
                    <a:ea typeface="微软雅黑"/>
                  </a:rPr>
                  <a:t>完成各种业务逻辑</a:t>
                </a:r>
                <a:r>
                  <a:rPr lang="zh-CN" altLang="en-US" sz="1400" kern="0" dirty="0">
                    <a:solidFill>
                      <a:srgbClr val="262626"/>
                    </a:solidFill>
                    <a:ea typeface="微软雅黑"/>
                  </a:rPr>
                  <a:t>处理。</a:t>
                </a:r>
                <a:endParaRPr lang="en-US" altLang="zh-CN" sz="1400" kern="0" dirty="0">
                  <a:solidFill>
                    <a:srgbClr val="262626"/>
                  </a:solidFill>
                  <a:ea typeface="微软雅黑"/>
                </a:endParaRPr>
              </a:p>
              <a:p>
                <a:pPr>
                  <a:lnSpc>
                    <a:spcPct val="150000"/>
                  </a:lnSpc>
                </a:pPr>
                <a:r>
                  <a:rPr lang="zh-CN" altLang="en-US" sz="1400" b="1" kern="0" dirty="0">
                    <a:solidFill>
                      <a:srgbClr val="003760"/>
                    </a:solidFill>
                    <a:ea typeface="微软雅黑"/>
                  </a:rPr>
                  <a:t>表示层：</a:t>
                </a:r>
                <a:r>
                  <a:rPr lang="zh-CN" altLang="zh-CN" sz="1400" kern="0" dirty="0">
                    <a:solidFill>
                      <a:srgbClr val="262626"/>
                    </a:solidFill>
                    <a:ea typeface="微软雅黑"/>
                  </a:rPr>
                  <a:t>采用</a:t>
                </a:r>
                <a:r>
                  <a:rPr lang="en-US" altLang="zh-CN" sz="1400" kern="0" dirty="0">
                    <a:solidFill>
                      <a:srgbClr val="262626"/>
                    </a:solidFill>
                    <a:ea typeface="微软雅黑"/>
                  </a:rPr>
                  <a:t>JSP</a:t>
                </a:r>
                <a:r>
                  <a:rPr lang="zh-CN" altLang="zh-CN" sz="1400" kern="0" dirty="0">
                    <a:solidFill>
                      <a:srgbClr val="262626"/>
                    </a:solidFill>
                    <a:ea typeface="微软雅黑"/>
                  </a:rPr>
                  <a:t>技术进行网页开发，实现养殖人员与系统之间的人机交互</a:t>
                </a:r>
                <a:r>
                  <a:rPr lang="zh-CN" altLang="en-US" sz="1400" kern="0" dirty="0">
                    <a:solidFill>
                      <a:srgbClr val="262626"/>
                    </a:solidFill>
                    <a:ea typeface="微软雅黑"/>
                  </a:rPr>
                  <a:t>。</a:t>
                </a:r>
                <a:endParaRPr lang="en-US" altLang="zh-CN" sz="1400" kern="0" dirty="0">
                  <a:solidFill>
                    <a:srgbClr val="262626"/>
                  </a:solidFill>
                  <a:ea typeface="微软雅黑"/>
                </a:endParaRPr>
              </a:p>
            </p:txBody>
          </p:sp>
        </p:grpSp>
        <p:pic>
          <p:nvPicPr>
            <p:cNvPr id="2097170" name="图片 1"/>
            <p:cNvPicPr>
              <a:picLocks noChangeAspect="1"/>
            </p:cNvPicPr>
            <p:nvPr/>
          </p:nvPicPr>
          <p:blipFill>
            <a:blip r:embed="rId3"/>
            <a:stretch>
              <a:fillRect/>
            </a:stretch>
          </p:blipFill>
          <p:spPr>
            <a:xfrm>
              <a:off x="2863695" y="2772230"/>
              <a:ext cx="3144330" cy="3285120"/>
            </a:xfrm>
            <a:prstGeom prst="rect">
              <a:avLst/>
            </a:prstGeom>
          </p:spPr>
        </p:pic>
      </p:grpSp>
      <p:grpSp>
        <p:nvGrpSpPr>
          <p:cNvPr id="246" name="组合 36996"/>
          <p:cNvGrpSpPr/>
          <p:nvPr/>
        </p:nvGrpSpPr>
        <p:grpSpPr>
          <a:xfrm>
            <a:off x="55063" y="879025"/>
            <a:ext cx="8761083" cy="5987077"/>
            <a:chOff x="6008025" y="1099848"/>
            <a:chExt cx="8761083" cy="5987077"/>
          </a:xfrm>
        </p:grpSpPr>
        <p:sp>
          <p:nvSpPr>
            <p:cNvPr id="1049049" name="文本框 48"/>
            <p:cNvSpPr txBox="1">
              <a:spLocks noChangeArrowheads="1"/>
            </p:cNvSpPr>
            <p:nvPr/>
          </p:nvSpPr>
          <p:spPr bwMode="auto">
            <a:xfrm>
              <a:off x="6218671" y="1099848"/>
              <a:ext cx="2801306"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5.2.2 </a:t>
              </a:r>
              <a:r>
                <a:rPr lang="zh-CN" altLang="en-US" sz="1800" dirty="0">
                  <a:solidFill>
                    <a:srgbClr val="093759"/>
                  </a:solidFill>
                  <a:latin typeface="黑体" panose="02010609060101010101" pitchFamily="49" charset="-122"/>
                  <a:ea typeface="黑体" panose="02010609060101010101" pitchFamily="49" charset="-122"/>
                </a:rPr>
                <a:t>系统功能设计</a:t>
              </a:r>
            </a:p>
          </p:txBody>
        </p:sp>
        <p:grpSp>
          <p:nvGrpSpPr>
            <p:cNvPr id="247" name="组合 36995"/>
            <p:cNvGrpSpPr/>
            <p:nvPr/>
          </p:nvGrpSpPr>
          <p:grpSpPr>
            <a:xfrm>
              <a:off x="6008025" y="1282704"/>
              <a:ext cx="8761083" cy="5804221"/>
              <a:chOff x="4769180" y="731838"/>
              <a:chExt cx="8761083" cy="5804221"/>
            </a:xfrm>
          </p:grpSpPr>
          <p:grpSp>
            <p:nvGrpSpPr>
              <p:cNvPr id="248" name="组合 36"/>
              <p:cNvGrpSpPr/>
              <p:nvPr/>
            </p:nvGrpSpPr>
            <p:grpSpPr>
              <a:xfrm>
                <a:off x="4769180" y="1215117"/>
                <a:ext cx="8453567" cy="5320942"/>
                <a:chOff x="4753094" y="1367090"/>
                <a:chExt cx="8453567" cy="5320942"/>
              </a:xfrm>
            </p:grpSpPr>
            <p:grpSp>
              <p:nvGrpSpPr>
                <p:cNvPr id="249" name="组合 32"/>
                <p:cNvGrpSpPr/>
                <p:nvPr/>
              </p:nvGrpSpPr>
              <p:grpSpPr>
                <a:xfrm>
                  <a:off x="8116045" y="1367090"/>
                  <a:ext cx="5090616" cy="5320942"/>
                  <a:chOff x="13001245" y="1341124"/>
                  <a:chExt cx="5090616" cy="5320942"/>
                </a:xfrm>
              </p:grpSpPr>
              <p:sp>
                <p:nvSpPr>
                  <p:cNvPr id="1049050" name="矩形 21"/>
                  <p:cNvSpPr/>
                  <p:nvPr/>
                </p:nvSpPr>
                <p:spPr>
                  <a:xfrm>
                    <a:off x="14193949" y="6037227"/>
                    <a:ext cx="2834768" cy="624839"/>
                  </a:xfrm>
                  <a:prstGeom prst="rect">
                    <a:avLst/>
                  </a:prstGeom>
                </p:spPr>
                <p:txBody>
                  <a:bodyPr wrap="square">
                    <a:spAutoFit/>
                  </a:bodyPr>
                  <a:lstStyle/>
                  <a:p>
                    <a:pPr algn="ctr">
                      <a:spcAft>
                        <a:spcPts val="0"/>
                      </a:spcAft>
                    </a:pP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5-2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系统总体功能模块图</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Fig.5-2 Overall function module of system</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9051" name="矩形 22"/>
                  <p:cNvSpPr/>
                  <p:nvPr/>
                </p:nvSpPr>
                <p:spPr>
                  <a:xfrm>
                    <a:off x="13001245" y="1341124"/>
                    <a:ext cx="5090616" cy="253848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9052" name="矩形 33"/>
                <p:cNvSpPr/>
                <p:nvPr/>
              </p:nvSpPr>
              <p:spPr>
                <a:xfrm>
                  <a:off x="4753094" y="3227935"/>
                  <a:ext cx="3258283" cy="1310640"/>
                </a:xfrm>
                <a:prstGeom prst="rect">
                  <a:avLst/>
                </a:prstGeom>
              </p:spPr>
              <p:txBody>
                <a:bodyPr wrap="square">
                  <a:spAutoFit/>
                </a:bodyPr>
                <a:lstStyle/>
                <a:p>
                  <a:pPr algn="ctr">
                    <a:lnSpc>
                      <a:spcPct val="150000"/>
                    </a:lnSpc>
                  </a:pPr>
                  <a:r>
                    <a:rPr lang="zh-CN" altLang="zh-CN" dirty="0">
                      <a:latin typeface="+mn-ea"/>
                    </a:rPr>
                    <a:t>工作流</a:t>
                  </a:r>
                  <a:r>
                    <a:rPr lang="zh-CN" altLang="zh-CN" dirty="0" smtClean="0">
                      <a:latin typeface="+mn-ea"/>
                    </a:rPr>
                    <a:t>部署管理</a:t>
                  </a:r>
                  <a:endParaRPr lang="en-US" altLang="zh-CN" dirty="0" smtClean="0">
                    <a:latin typeface="+mn-ea"/>
                  </a:endParaRPr>
                </a:p>
                <a:p>
                  <a:pPr algn="ctr">
                    <a:lnSpc>
                      <a:spcPct val="150000"/>
                    </a:lnSpc>
                  </a:pPr>
                  <a:r>
                    <a:rPr lang="zh-CN" altLang="zh-CN" dirty="0" smtClean="0">
                      <a:latin typeface="+mn-ea"/>
                    </a:rPr>
                    <a:t>养殖</a:t>
                  </a:r>
                  <a:r>
                    <a:rPr lang="zh-CN" altLang="zh-CN" dirty="0">
                      <a:latin typeface="+mn-ea"/>
                    </a:rPr>
                    <a:t>流程执行与规则决策</a:t>
                  </a:r>
                  <a:r>
                    <a:rPr lang="zh-CN" altLang="en-US" dirty="0" smtClean="0">
                      <a:latin typeface="+mn-ea"/>
                    </a:rPr>
                    <a:t>管理</a:t>
                  </a:r>
                  <a:endParaRPr lang="en-US" altLang="zh-CN" dirty="0" smtClean="0">
                    <a:latin typeface="+mn-ea"/>
                  </a:endParaRPr>
                </a:p>
                <a:p>
                  <a:pPr algn="ctr">
                    <a:lnSpc>
                      <a:spcPct val="150000"/>
                    </a:lnSpc>
                  </a:pPr>
                  <a:r>
                    <a:rPr lang="zh-CN" altLang="en-US" dirty="0" smtClean="0">
                      <a:latin typeface="+mn-ea"/>
                    </a:rPr>
                    <a:t>养殖</a:t>
                  </a:r>
                  <a:r>
                    <a:rPr lang="zh-CN" altLang="zh-CN" dirty="0">
                      <a:latin typeface="+mn-ea"/>
                    </a:rPr>
                    <a:t>规则</a:t>
                  </a:r>
                  <a:r>
                    <a:rPr lang="zh-CN" altLang="en-US" dirty="0">
                      <a:latin typeface="+mn-ea"/>
                    </a:rPr>
                    <a:t>管理</a:t>
                  </a:r>
                </a:p>
              </p:txBody>
            </p:sp>
          </p:grpSp>
          <p:grpSp>
            <p:nvGrpSpPr>
              <p:cNvPr id="250" name="Group 4"/>
              <p:cNvGrpSpPr>
                <a:grpSpLocks noChangeAspect="1"/>
              </p:cNvGrpSpPr>
              <p:nvPr/>
            </p:nvGrpSpPr>
            <p:grpSpPr bwMode="auto">
              <a:xfrm>
                <a:off x="7954963" y="731838"/>
                <a:ext cx="5575300" cy="5183187"/>
                <a:chOff x="5011" y="461"/>
                <a:chExt cx="3512" cy="3265"/>
              </a:xfrm>
            </p:grpSpPr>
            <p:sp>
              <p:nvSpPr>
                <p:cNvPr id="1049053" name="AutoShape 3"/>
                <p:cNvSpPr>
                  <a:spLocks noChangeAspect="1" noChangeArrowheads="1" noTextEdit="1"/>
                </p:cNvSpPr>
                <p:nvPr/>
              </p:nvSpPr>
              <p:spPr bwMode="auto">
                <a:xfrm>
                  <a:off x="5011" y="461"/>
                  <a:ext cx="3512" cy="3265"/>
                </a:xfrm>
                <a:prstGeom prst="rect">
                  <a:avLst/>
                </a:prstGeom>
                <a:no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054" name="Rectangle 5"/>
                <p:cNvSpPr>
                  <a:spLocks noChangeArrowheads="1"/>
                </p:cNvSpPr>
                <p:nvPr/>
              </p:nvSpPr>
              <p:spPr bwMode="auto">
                <a:xfrm>
                  <a:off x="5085" y="743"/>
                  <a:ext cx="3309" cy="297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55" name="Rectangle 6"/>
                <p:cNvSpPr>
                  <a:spLocks noChangeArrowheads="1"/>
                </p:cNvSpPr>
                <p:nvPr/>
              </p:nvSpPr>
              <p:spPr bwMode="auto">
                <a:xfrm>
                  <a:off x="8307" y="1846"/>
                  <a:ext cx="204" cy="715"/>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056" name="Rectangle 7"/>
                <p:cNvSpPr>
                  <a:spLocks noChangeArrowheads="1"/>
                </p:cNvSpPr>
                <p:nvPr/>
              </p:nvSpPr>
              <p:spPr bwMode="auto">
                <a:xfrm>
                  <a:off x="8307" y="1846"/>
                  <a:ext cx="204" cy="715"/>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57" name="Rectangle 8"/>
                <p:cNvSpPr>
                  <a:spLocks noChangeArrowheads="1"/>
                </p:cNvSpPr>
                <p:nvPr/>
              </p:nvSpPr>
              <p:spPr bwMode="auto">
                <a:xfrm>
                  <a:off x="8335" y="1902"/>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58" name="Rectangle 9"/>
                <p:cNvSpPr>
                  <a:spLocks noChangeArrowheads="1"/>
                </p:cNvSpPr>
                <p:nvPr/>
              </p:nvSpPr>
              <p:spPr bwMode="auto">
                <a:xfrm>
                  <a:off x="8335" y="1991"/>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养殖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59" name="Rectangle 10"/>
                <p:cNvSpPr>
                  <a:spLocks noChangeArrowheads="1"/>
                </p:cNvSpPr>
                <p:nvPr/>
              </p:nvSpPr>
              <p:spPr bwMode="auto">
                <a:xfrm>
                  <a:off x="8335" y="2075"/>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智能</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0" name="Rectangle 11"/>
                <p:cNvSpPr>
                  <a:spLocks noChangeArrowheads="1"/>
                </p:cNvSpPr>
                <p:nvPr/>
              </p:nvSpPr>
              <p:spPr bwMode="auto">
                <a:xfrm>
                  <a:off x="8335" y="2158"/>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决策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1" name="Rectangle 12"/>
                <p:cNvSpPr>
                  <a:spLocks noChangeArrowheads="1"/>
                </p:cNvSpPr>
                <p:nvPr/>
              </p:nvSpPr>
              <p:spPr bwMode="auto">
                <a:xfrm>
                  <a:off x="8335" y="2247"/>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2" name="Rectangle 13"/>
                <p:cNvSpPr>
                  <a:spLocks noChangeArrowheads="1"/>
                </p:cNvSpPr>
                <p:nvPr/>
              </p:nvSpPr>
              <p:spPr bwMode="auto">
                <a:xfrm>
                  <a:off x="8335" y="2331"/>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3" name="Rectangle 14"/>
                <p:cNvSpPr>
                  <a:spLocks noChangeArrowheads="1"/>
                </p:cNvSpPr>
                <p:nvPr/>
              </p:nvSpPr>
              <p:spPr bwMode="auto">
                <a:xfrm>
                  <a:off x="8335" y="2426"/>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系统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4" name="Freeform 15"/>
                <p:cNvSpPr>
                  <a:spLocks noEditPoints="1"/>
                </p:cNvSpPr>
                <p:nvPr/>
              </p:nvSpPr>
              <p:spPr bwMode="auto">
                <a:xfrm>
                  <a:off x="5187" y="2429"/>
                  <a:ext cx="2861" cy="1244"/>
                </a:xfrm>
                <a:custGeom>
                  <a:avLst/>
                  <a:gdLst>
                    <a:gd name="T0" fmla="*/ 192 w 7424"/>
                    <a:gd name="T1" fmla="*/ 3334 h 3342"/>
                    <a:gd name="T2" fmla="*/ 584 w 7424"/>
                    <a:gd name="T3" fmla="*/ 3342 h 3342"/>
                    <a:gd name="T4" fmla="*/ 1080 w 7424"/>
                    <a:gd name="T5" fmla="*/ 3342 h 3342"/>
                    <a:gd name="T6" fmla="*/ 1472 w 7424"/>
                    <a:gd name="T7" fmla="*/ 3334 h 3342"/>
                    <a:gd name="T8" fmla="*/ 1848 w 7424"/>
                    <a:gd name="T9" fmla="*/ 3326 h 3342"/>
                    <a:gd name="T10" fmla="*/ 2120 w 7424"/>
                    <a:gd name="T11" fmla="*/ 3326 h 3342"/>
                    <a:gd name="T12" fmla="*/ 2312 w 7424"/>
                    <a:gd name="T13" fmla="*/ 3326 h 3342"/>
                    <a:gd name="T14" fmla="*/ 2688 w 7424"/>
                    <a:gd name="T15" fmla="*/ 3334 h 3342"/>
                    <a:gd name="T16" fmla="*/ 3080 w 7424"/>
                    <a:gd name="T17" fmla="*/ 3342 h 3342"/>
                    <a:gd name="T18" fmla="*/ 3576 w 7424"/>
                    <a:gd name="T19" fmla="*/ 3342 h 3342"/>
                    <a:gd name="T20" fmla="*/ 3968 w 7424"/>
                    <a:gd name="T21" fmla="*/ 3334 h 3342"/>
                    <a:gd name="T22" fmla="*/ 4344 w 7424"/>
                    <a:gd name="T23" fmla="*/ 3326 h 3342"/>
                    <a:gd name="T24" fmla="*/ 4616 w 7424"/>
                    <a:gd name="T25" fmla="*/ 3326 h 3342"/>
                    <a:gd name="T26" fmla="*/ 4808 w 7424"/>
                    <a:gd name="T27" fmla="*/ 3326 h 3342"/>
                    <a:gd name="T28" fmla="*/ 5184 w 7424"/>
                    <a:gd name="T29" fmla="*/ 3334 h 3342"/>
                    <a:gd name="T30" fmla="*/ 5576 w 7424"/>
                    <a:gd name="T31" fmla="*/ 3342 h 3342"/>
                    <a:gd name="T32" fmla="*/ 6072 w 7424"/>
                    <a:gd name="T33" fmla="*/ 3342 h 3342"/>
                    <a:gd name="T34" fmla="*/ 6464 w 7424"/>
                    <a:gd name="T35" fmla="*/ 3334 h 3342"/>
                    <a:gd name="T36" fmla="*/ 6840 w 7424"/>
                    <a:gd name="T37" fmla="*/ 3326 h 3342"/>
                    <a:gd name="T38" fmla="*/ 7112 w 7424"/>
                    <a:gd name="T39" fmla="*/ 3326 h 3342"/>
                    <a:gd name="T40" fmla="*/ 7424 w 7424"/>
                    <a:gd name="T41" fmla="*/ 3334 h 3342"/>
                    <a:gd name="T42" fmla="*/ 7408 w 7424"/>
                    <a:gd name="T43" fmla="*/ 2949 h 3342"/>
                    <a:gd name="T44" fmla="*/ 7408 w 7424"/>
                    <a:gd name="T45" fmla="*/ 2677 h 3342"/>
                    <a:gd name="T46" fmla="*/ 7408 w 7424"/>
                    <a:gd name="T47" fmla="*/ 2485 h 3342"/>
                    <a:gd name="T48" fmla="*/ 7416 w 7424"/>
                    <a:gd name="T49" fmla="*/ 2109 h 3342"/>
                    <a:gd name="T50" fmla="*/ 7424 w 7424"/>
                    <a:gd name="T51" fmla="*/ 1717 h 3342"/>
                    <a:gd name="T52" fmla="*/ 7424 w 7424"/>
                    <a:gd name="T53" fmla="*/ 1221 h 3342"/>
                    <a:gd name="T54" fmla="*/ 7416 w 7424"/>
                    <a:gd name="T55" fmla="*/ 829 h 3342"/>
                    <a:gd name="T56" fmla="*/ 7408 w 7424"/>
                    <a:gd name="T57" fmla="*/ 453 h 3342"/>
                    <a:gd name="T58" fmla="*/ 7408 w 7424"/>
                    <a:gd name="T59" fmla="*/ 181 h 3342"/>
                    <a:gd name="T60" fmla="*/ 7398 w 7424"/>
                    <a:gd name="T61" fmla="*/ 16 h 3342"/>
                    <a:gd name="T62" fmla="*/ 7022 w 7424"/>
                    <a:gd name="T63" fmla="*/ 8 h 3342"/>
                    <a:gd name="T64" fmla="*/ 6630 w 7424"/>
                    <a:gd name="T65" fmla="*/ 0 h 3342"/>
                    <a:gd name="T66" fmla="*/ 6134 w 7424"/>
                    <a:gd name="T67" fmla="*/ 0 h 3342"/>
                    <a:gd name="T68" fmla="*/ 5742 w 7424"/>
                    <a:gd name="T69" fmla="*/ 8 h 3342"/>
                    <a:gd name="T70" fmla="*/ 5366 w 7424"/>
                    <a:gd name="T71" fmla="*/ 16 h 3342"/>
                    <a:gd name="T72" fmla="*/ 5094 w 7424"/>
                    <a:gd name="T73" fmla="*/ 16 h 3342"/>
                    <a:gd name="T74" fmla="*/ 4902 w 7424"/>
                    <a:gd name="T75" fmla="*/ 16 h 3342"/>
                    <a:gd name="T76" fmla="*/ 4526 w 7424"/>
                    <a:gd name="T77" fmla="*/ 8 h 3342"/>
                    <a:gd name="T78" fmla="*/ 4134 w 7424"/>
                    <a:gd name="T79" fmla="*/ 0 h 3342"/>
                    <a:gd name="T80" fmla="*/ 3638 w 7424"/>
                    <a:gd name="T81" fmla="*/ 0 h 3342"/>
                    <a:gd name="T82" fmla="*/ 3246 w 7424"/>
                    <a:gd name="T83" fmla="*/ 8 h 3342"/>
                    <a:gd name="T84" fmla="*/ 2870 w 7424"/>
                    <a:gd name="T85" fmla="*/ 16 h 3342"/>
                    <a:gd name="T86" fmla="*/ 2598 w 7424"/>
                    <a:gd name="T87" fmla="*/ 16 h 3342"/>
                    <a:gd name="T88" fmla="*/ 2406 w 7424"/>
                    <a:gd name="T89" fmla="*/ 16 h 3342"/>
                    <a:gd name="T90" fmla="*/ 2030 w 7424"/>
                    <a:gd name="T91" fmla="*/ 8 h 3342"/>
                    <a:gd name="T92" fmla="*/ 1638 w 7424"/>
                    <a:gd name="T93" fmla="*/ 0 h 3342"/>
                    <a:gd name="T94" fmla="*/ 1142 w 7424"/>
                    <a:gd name="T95" fmla="*/ 0 h 3342"/>
                    <a:gd name="T96" fmla="*/ 750 w 7424"/>
                    <a:gd name="T97" fmla="*/ 8 h 3342"/>
                    <a:gd name="T98" fmla="*/ 374 w 7424"/>
                    <a:gd name="T99" fmla="*/ 16 h 3342"/>
                    <a:gd name="T100" fmla="*/ 102 w 7424"/>
                    <a:gd name="T101" fmla="*/ 16 h 3342"/>
                    <a:gd name="T102" fmla="*/ 8 w 7424"/>
                    <a:gd name="T103" fmla="*/ 226 h 3342"/>
                    <a:gd name="T104" fmla="*/ 16 w 7424"/>
                    <a:gd name="T105" fmla="*/ 602 h 3342"/>
                    <a:gd name="T106" fmla="*/ 16 w 7424"/>
                    <a:gd name="T107" fmla="*/ 874 h 3342"/>
                    <a:gd name="T108" fmla="*/ 16 w 7424"/>
                    <a:gd name="T109" fmla="*/ 1066 h 3342"/>
                    <a:gd name="T110" fmla="*/ 8 w 7424"/>
                    <a:gd name="T111" fmla="*/ 1442 h 3342"/>
                    <a:gd name="T112" fmla="*/ 0 w 7424"/>
                    <a:gd name="T113" fmla="*/ 1834 h 3342"/>
                    <a:gd name="T114" fmla="*/ 0 w 7424"/>
                    <a:gd name="T115" fmla="*/ 2330 h 3342"/>
                    <a:gd name="T116" fmla="*/ 8 w 7424"/>
                    <a:gd name="T117" fmla="*/ 2722 h 3342"/>
                    <a:gd name="T118" fmla="*/ 16 w 7424"/>
                    <a:gd name="T119" fmla="*/ 3098 h 3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24" h="3342">
                      <a:moveTo>
                        <a:pt x="8" y="3326"/>
                      </a:moveTo>
                      <a:lnTo>
                        <a:pt x="120" y="3326"/>
                      </a:lnTo>
                      <a:cubicBezTo>
                        <a:pt x="124" y="3326"/>
                        <a:pt x="128" y="3329"/>
                        <a:pt x="128" y="3334"/>
                      </a:cubicBezTo>
                      <a:cubicBezTo>
                        <a:pt x="128" y="3338"/>
                        <a:pt x="124" y="3342"/>
                        <a:pt x="120" y="3342"/>
                      </a:cubicBezTo>
                      <a:lnTo>
                        <a:pt x="8" y="3342"/>
                      </a:lnTo>
                      <a:cubicBezTo>
                        <a:pt x="3" y="3342"/>
                        <a:pt x="0" y="3338"/>
                        <a:pt x="0" y="3334"/>
                      </a:cubicBezTo>
                      <a:cubicBezTo>
                        <a:pt x="0" y="3329"/>
                        <a:pt x="3" y="3326"/>
                        <a:pt x="8" y="3326"/>
                      </a:cubicBezTo>
                      <a:close/>
                      <a:moveTo>
                        <a:pt x="200" y="3326"/>
                      </a:moveTo>
                      <a:lnTo>
                        <a:pt x="312" y="3326"/>
                      </a:lnTo>
                      <a:cubicBezTo>
                        <a:pt x="316" y="3326"/>
                        <a:pt x="320" y="3329"/>
                        <a:pt x="320" y="3334"/>
                      </a:cubicBezTo>
                      <a:cubicBezTo>
                        <a:pt x="320" y="3338"/>
                        <a:pt x="316" y="3342"/>
                        <a:pt x="312" y="3342"/>
                      </a:cubicBezTo>
                      <a:lnTo>
                        <a:pt x="200" y="3342"/>
                      </a:lnTo>
                      <a:cubicBezTo>
                        <a:pt x="195" y="3342"/>
                        <a:pt x="192" y="3338"/>
                        <a:pt x="192" y="3334"/>
                      </a:cubicBezTo>
                      <a:cubicBezTo>
                        <a:pt x="192" y="3329"/>
                        <a:pt x="195" y="3326"/>
                        <a:pt x="200" y="3326"/>
                      </a:cubicBezTo>
                      <a:close/>
                      <a:moveTo>
                        <a:pt x="392" y="3326"/>
                      </a:moveTo>
                      <a:lnTo>
                        <a:pt x="504" y="3326"/>
                      </a:lnTo>
                      <a:cubicBezTo>
                        <a:pt x="508" y="3326"/>
                        <a:pt x="512" y="3329"/>
                        <a:pt x="512" y="3334"/>
                      </a:cubicBezTo>
                      <a:cubicBezTo>
                        <a:pt x="512" y="3338"/>
                        <a:pt x="508" y="3342"/>
                        <a:pt x="504" y="3342"/>
                      </a:cubicBezTo>
                      <a:lnTo>
                        <a:pt x="392" y="3342"/>
                      </a:lnTo>
                      <a:cubicBezTo>
                        <a:pt x="387" y="3342"/>
                        <a:pt x="384" y="3338"/>
                        <a:pt x="384" y="3334"/>
                      </a:cubicBezTo>
                      <a:cubicBezTo>
                        <a:pt x="384" y="3329"/>
                        <a:pt x="387" y="3326"/>
                        <a:pt x="392" y="3326"/>
                      </a:cubicBezTo>
                      <a:close/>
                      <a:moveTo>
                        <a:pt x="584" y="3326"/>
                      </a:moveTo>
                      <a:lnTo>
                        <a:pt x="696" y="3326"/>
                      </a:lnTo>
                      <a:cubicBezTo>
                        <a:pt x="700" y="3326"/>
                        <a:pt x="704" y="3329"/>
                        <a:pt x="704" y="3334"/>
                      </a:cubicBezTo>
                      <a:cubicBezTo>
                        <a:pt x="704" y="3338"/>
                        <a:pt x="700" y="3342"/>
                        <a:pt x="696" y="3342"/>
                      </a:cubicBezTo>
                      <a:lnTo>
                        <a:pt x="584" y="3342"/>
                      </a:lnTo>
                      <a:cubicBezTo>
                        <a:pt x="579" y="3342"/>
                        <a:pt x="576" y="3338"/>
                        <a:pt x="576" y="3334"/>
                      </a:cubicBezTo>
                      <a:cubicBezTo>
                        <a:pt x="576" y="3329"/>
                        <a:pt x="579" y="3326"/>
                        <a:pt x="584" y="3326"/>
                      </a:cubicBezTo>
                      <a:close/>
                      <a:moveTo>
                        <a:pt x="776" y="3326"/>
                      </a:moveTo>
                      <a:lnTo>
                        <a:pt x="888" y="3326"/>
                      </a:lnTo>
                      <a:cubicBezTo>
                        <a:pt x="892" y="3326"/>
                        <a:pt x="896" y="3329"/>
                        <a:pt x="896" y="3334"/>
                      </a:cubicBezTo>
                      <a:cubicBezTo>
                        <a:pt x="896" y="3338"/>
                        <a:pt x="892" y="3342"/>
                        <a:pt x="888" y="3342"/>
                      </a:cubicBezTo>
                      <a:lnTo>
                        <a:pt x="776" y="3342"/>
                      </a:lnTo>
                      <a:cubicBezTo>
                        <a:pt x="771" y="3342"/>
                        <a:pt x="768" y="3338"/>
                        <a:pt x="768" y="3334"/>
                      </a:cubicBezTo>
                      <a:cubicBezTo>
                        <a:pt x="768" y="3329"/>
                        <a:pt x="771" y="3326"/>
                        <a:pt x="776" y="3326"/>
                      </a:cubicBezTo>
                      <a:close/>
                      <a:moveTo>
                        <a:pt x="968" y="3326"/>
                      </a:moveTo>
                      <a:lnTo>
                        <a:pt x="1080" y="3326"/>
                      </a:lnTo>
                      <a:cubicBezTo>
                        <a:pt x="1084" y="3326"/>
                        <a:pt x="1088" y="3329"/>
                        <a:pt x="1088" y="3334"/>
                      </a:cubicBezTo>
                      <a:cubicBezTo>
                        <a:pt x="1088" y="3338"/>
                        <a:pt x="1084" y="3342"/>
                        <a:pt x="1080" y="3342"/>
                      </a:cubicBezTo>
                      <a:lnTo>
                        <a:pt x="968" y="3342"/>
                      </a:lnTo>
                      <a:cubicBezTo>
                        <a:pt x="963" y="3342"/>
                        <a:pt x="960" y="3338"/>
                        <a:pt x="960" y="3334"/>
                      </a:cubicBezTo>
                      <a:cubicBezTo>
                        <a:pt x="960" y="3329"/>
                        <a:pt x="963" y="3326"/>
                        <a:pt x="968" y="3326"/>
                      </a:cubicBezTo>
                      <a:close/>
                      <a:moveTo>
                        <a:pt x="1160" y="3326"/>
                      </a:moveTo>
                      <a:lnTo>
                        <a:pt x="1272" y="3326"/>
                      </a:lnTo>
                      <a:cubicBezTo>
                        <a:pt x="1276" y="3326"/>
                        <a:pt x="1280" y="3329"/>
                        <a:pt x="1280" y="3334"/>
                      </a:cubicBezTo>
                      <a:cubicBezTo>
                        <a:pt x="1280" y="3338"/>
                        <a:pt x="1276" y="3342"/>
                        <a:pt x="1272" y="3342"/>
                      </a:cubicBezTo>
                      <a:lnTo>
                        <a:pt x="1160" y="3342"/>
                      </a:lnTo>
                      <a:cubicBezTo>
                        <a:pt x="1155" y="3342"/>
                        <a:pt x="1152" y="3338"/>
                        <a:pt x="1152" y="3334"/>
                      </a:cubicBezTo>
                      <a:cubicBezTo>
                        <a:pt x="1152" y="3329"/>
                        <a:pt x="1155" y="3326"/>
                        <a:pt x="1160" y="3326"/>
                      </a:cubicBezTo>
                      <a:close/>
                      <a:moveTo>
                        <a:pt x="1352" y="3326"/>
                      </a:moveTo>
                      <a:lnTo>
                        <a:pt x="1464" y="3326"/>
                      </a:lnTo>
                      <a:cubicBezTo>
                        <a:pt x="1468" y="3326"/>
                        <a:pt x="1472" y="3329"/>
                        <a:pt x="1472" y="3334"/>
                      </a:cubicBezTo>
                      <a:cubicBezTo>
                        <a:pt x="1472" y="3338"/>
                        <a:pt x="1468" y="3342"/>
                        <a:pt x="1464" y="3342"/>
                      </a:cubicBezTo>
                      <a:lnTo>
                        <a:pt x="1352" y="3342"/>
                      </a:lnTo>
                      <a:cubicBezTo>
                        <a:pt x="1347" y="3342"/>
                        <a:pt x="1344" y="3338"/>
                        <a:pt x="1344" y="3334"/>
                      </a:cubicBezTo>
                      <a:cubicBezTo>
                        <a:pt x="1344" y="3329"/>
                        <a:pt x="1347" y="3326"/>
                        <a:pt x="1352" y="3326"/>
                      </a:cubicBezTo>
                      <a:close/>
                      <a:moveTo>
                        <a:pt x="1544" y="3326"/>
                      </a:moveTo>
                      <a:lnTo>
                        <a:pt x="1656" y="3326"/>
                      </a:lnTo>
                      <a:cubicBezTo>
                        <a:pt x="1660" y="3326"/>
                        <a:pt x="1664" y="3329"/>
                        <a:pt x="1664" y="3334"/>
                      </a:cubicBezTo>
                      <a:cubicBezTo>
                        <a:pt x="1664" y="3338"/>
                        <a:pt x="1660" y="3342"/>
                        <a:pt x="1656" y="3342"/>
                      </a:cubicBezTo>
                      <a:lnTo>
                        <a:pt x="1544" y="3342"/>
                      </a:lnTo>
                      <a:cubicBezTo>
                        <a:pt x="1539" y="3342"/>
                        <a:pt x="1536" y="3338"/>
                        <a:pt x="1536" y="3334"/>
                      </a:cubicBezTo>
                      <a:cubicBezTo>
                        <a:pt x="1536" y="3329"/>
                        <a:pt x="1539" y="3326"/>
                        <a:pt x="1544" y="3326"/>
                      </a:cubicBezTo>
                      <a:close/>
                      <a:moveTo>
                        <a:pt x="1736" y="3326"/>
                      </a:moveTo>
                      <a:lnTo>
                        <a:pt x="1848" y="3326"/>
                      </a:lnTo>
                      <a:cubicBezTo>
                        <a:pt x="1852" y="3326"/>
                        <a:pt x="1856" y="3329"/>
                        <a:pt x="1856" y="3334"/>
                      </a:cubicBezTo>
                      <a:cubicBezTo>
                        <a:pt x="1856" y="3338"/>
                        <a:pt x="1852" y="3342"/>
                        <a:pt x="1848" y="3342"/>
                      </a:cubicBezTo>
                      <a:lnTo>
                        <a:pt x="1736" y="3342"/>
                      </a:lnTo>
                      <a:cubicBezTo>
                        <a:pt x="1731" y="3342"/>
                        <a:pt x="1728" y="3338"/>
                        <a:pt x="1728" y="3334"/>
                      </a:cubicBezTo>
                      <a:cubicBezTo>
                        <a:pt x="1728" y="3329"/>
                        <a:pt x="1731" y="3326"/>
                        <a:pt x="1736" y="3326"/>
                      </a:cubicBezTo>
                      <a:close/>
                      <a:moveTo>
                        <a:pt x="1928" y="3326"/>
                      </a:moveTo>
                      <a:lnTo>
                        <a:pt x="2040" y="3326"/>
                      </a:lnTo>
                      <a:cubicBezTo>
                        <a:pt x="2044" y="3326"/>
                        <a:pt x="2048" y="3329"/>
                        <a:pt x="2048" y="3334"/>
                      </a:cubicBezTo>
                      <a:cubicBezTo>
                        <a:pt x="2048" y="3338"/>
                        <a:pt x="2044" y="3342"/>
                        <a:pt x="2040" y="3342"/>
                      </a:cubicBezTo>
                      <a:lnTo>
                        <a:pt x="1928" y="3342"/>
                      </a:lnTo>
                      <a:cubicBezTo>
                        <a:pt x="1923" y="3342"/>
                        <a:pt x="1920" y="3338"/>
                        <a:pt x="1920" y="3334"/>
                      </a:cubicBezTo>
                      <a:cubicBezTo>
                        <a:pt x="1920" y="3329"/>
                        <a:pt x="1923" y="3326"/>
                        <a:pt x="1928" y="3326"/>
                      </a:cubicBezTo>
                      <a:close/>
                      <a:moveTo>
                        <a:pt x="2120" y="3326"/>
                      </a:moveTo>
                      <a:lnTo>
                        <a:pt x="2232" y="3326"/>
                      </a:lnTo>
                      <a:cubicBezTo>
                        <a:pt x="2236" y="3326"/>
                        <a:pt x="2240" y="3329"/>
                        <a:pt x="2240" y="3334"/>
                      </a:cubicBezTo>
                      <a:cubicBezTo>
                        <a:pt x="2240" y="3338"/>
                        <a:pt x="2236" y="3342"/>
                        <a:pt x="2232" y="3342"/>
                      </a:cubicBezTo>
                      <a:lnTo>
                        <a:pt x="2120" y="3342"/>
                      </a:lnTo>
                      <a:cubicBezTo>
                        <a:pt x="2115" y="3342"/>
                        <a:pt x="2112" y="3338"/>
                        <a:pt x="2112" y="3334"/>
                      </a:cubicBezTo>
                      <a:cubicBezTo>
                        <a:pt x="2112" y="3329"/>
                        <a:pt x="2115" y="3326"/>
                        <a:pt x="2120" y="3326"/>
                      </a:cubicBezTo>
                      <a:close/>
                      <a:moveTo>
                        <a:pt x="2312" y="3326"/>
                      </a:moveTo>
                      <a:lnTo>
                        <a:pt x="2424" y="3326"/>
                      </a:lnTo>
                      <a:cubicBezTo>
                        <a:pt x="2428" y="3326"/>
                        <a:pt x="2432" y="3329"/>
                        <a:pt x="2432" y="3334"/>
                      </a:cubicBezTo>
                      <a:cubicBezTo>
                        <a:pt x="2432" y="3338"/>
                        <a:pt x="2428" y="3342"/>
                        <a:pt x="2424" y="3342"/>
                      </a:cubicBezTo>
                      <a:lnTo>
                        <a:pt x="2312" y="3342"/>
                      </a:lnTo>
                      <a:cubicBezTo>
                        <a:pt x="2307" y="3342"/>
                        <a:pt x="2304" y="3338"/>
                        <a:pt x="2304" y="3334"/>
                      </a:cubicBezTo>
                      <a:cubicBezTo>
                        <a:pt x="2304" y="3329"/>
                        <a:pt x="2307" y="3326"/>
                        <a:pt x="2312" y="3326"/>
                      </a:cubicBezTo>
                      <a:close/>
                      <a:moveTo>
                        <a:pt x="2504" y="3326"/>
                      </a:moveTo>
                      <a:lnTo>
                        <a:pt x="2616" y="3326"/>
                      </a:lnTo>
                      <a:cubicBezTo>
                        <a:pt x="2620" y="3326"/>
                        <a:pt x="2624" y="3329"/>
                        <a:pt x="2624" y="3334"/>
                      </a:cubicBezTo>
                      <a:cubicBezTo>
                        <a:pt x="2624" y="3338"/>
                        <a:pt x="2620" y="3342"/>
                        <a:pt x="2616" y="3342"/>
                      </a:cubicBezTo>
                      <a:lnTo>
                        <a:pt x="2504" y="3342"/>
                      </a:lnTo>
                      <a:cubicBezTo>
                        <a:pt x="2499" y="3342"/>
                        <a:pt x="2496" y="3338"/>
                        <a:pt x="2496" y="3334"/>
                      </a:cubicBezTo>
                      <a:cubicBezTo>
                        <a:pt x="2496" y="3329"/>
                        <a:pt x="2499" y="3326"/>
                        <a:pt x="2504" y="3326"/>
                      </a:cubicBezTo>
                      <a:close/>
                      <a:moveTo>
                        <a:pt x="2696" y="3326"/>
                      </a:moveTo>
                      <a:lnTo>
                        <a:pt x="2808" y="3326"/>
                      </a:lnTo>
                      <a:cubicBezTo>
                        <a:pt x="2812" y="3326"/>
                        <a:pt x="2816" y="3329"/>
                        <a:pt x="2816" y="3334"/>
                      </a:cubicBezTo>
                      <a:cubicBezTo>
                        <a:pt x="2816" y="3338"/>
                        <a:pt x="2812" y="3342"/>
                        <a:pt x="2808" y="3342"/>
                      </a:cubicBezTo>
                      <a:lnTo>
                        <a:pt x="2696" y="3342"/>
                      </a:lnTo>
                      <a:cubicBezTo>
                        <a:pt x="2691" y="3342"/>
                        <a:pt x="2688" y="3338"/>
                        <a:pt x="2688" y="3334"/>
                      </a:cubicBezTo>
                      <a:cubicBezTo>
                        <a:pt x="2688" y="3329"/>
                        <a:pt x="2691" y="3326"/>
                        <a:pt x="2696" y="3326"/>
                      </a:cubicBezTo>
                      <a:close/>
                      <a:moveTo>
                        <a:pt x="2888" y="3326"/>
                      </a:moveTo>
                      <a:lnTo>
                        <a:pt x="3000" y="3326"/>
                      </a:lnTo>
                      <a:cubicBezTo>
                        <a:pt x="3004" y="3326"/>
                        <a:pt x="3008" y="3329"/>
                        <a:pt x="3008" y="3334"/>
                      </a:cubicBezTo>
                      <a:cubicBezTo>
                        <a:pt x="3008" y="3338"/>
                        <a:pt x="3004" y="3342"/>
                        <a:pt x="3000" y="3342"/>
                      </a:cubicBezTo>
                      <a:lnTo>
                        <a:pt x="2888" y="3342"/>
                      </a:lnTo>
                      <a:cubicBezTo>
                        <a:pt x="2883" y="3342"/>
                        <a:pt x="2880" y="3338"/>
                        <a:pt x="2880" y="3334"/>
                      </a:cubicBezTo>
                      <a:cubicBezTo>
                        <a:pt x="2880" y="3329"/>
                        <a:pt x="2883" y="3326"/>
                        <a:pt x="2888" y="3326"/>
                      </a:cubicBezTo>
                      <a:close/>
                      <a:moveTo>
                        <a:pt x="3080" y="3326"/>
                      </a:moveTo>
                      <a:lnTo>
                        <a:pt x="3192" y="3326"/>
                      </a:lnTo>
                      <a:cubicBezTo>
                        <a:pt x="3196" y="3326"/>
                        <a:pt x="3200" y="3329"/>
                        <a:pt x="3200" y="3334"/>
                      </a:cubicBezTo>
                      <a:cubicBezTo>
                        <a:pt x="3200" y="3338"/>
                        <a:pt x="3196" y="3342"/>
                        <a:pt x="3192" y="3342"/>
                      </a:cubicBezTo>
                      <a:lnTo>
                        <a:pt x="3080" y="3342"/>
                      </a:lnTo>
                      <a:cubicBezTo>
                        <a:pt x="3075" y="3342"/>
                        <a:pt x="3072" y="3338"/>
                        <a:pt x="3072" y="3334"/>
                      </a:cubicBezTo>
                      <a:cubicBezTo>
                        <a:pt x="3072" y="3329"/>
                        <a:pt x="3075" y="3326"/>
                        <a:pt x="3080" y="3326"/>
                      </a:cubicBezTo>
                      <a:close/>
                      <a:moveTo>
                        <a:pt x="3272" y="3326"/>
                      </a:moveTo>
                      <a:lnTo>
                        <a:pt x="3384" y="3326"/>
                      </a:lnTo>
                      <a:cubicBezTo>
                        <a:pt x="3388" y="3326"/>
                        <a:pt x="3392" y="3329"/>
                        <a:pt x="3392" y="3334"/>
                      </a:cubicBezTo>
                      <a:cubicBezTo>
                        <a:pt x="3392" y="3338"/>
                        <a:pt x="3388" y="3342"/>
                        <a:pt x="3384" y="3342"/>
                      </a:cubicBezTo>
                      <a:lnTo>
                        <a:pt x="3272" y="3342"/>
                      </a:lnTo>
                      <a:cubicBezTo>
                        <a:pt x="3267" y="3342"/>
                        <a:pt x="3264" y="3338"/>
                        <a:pt x="3264" y="3334"/>
                      </a:cubicBezTo>
                      <a:cubicBezTo>
                        <a:pt x="3264" y="3329"/>
                        <a:pt x="3267" y="3326"/>
                        <a:pt x="3272" y="3326"/>
                      </a:cubicBezTo>
                      <a:close/>
                      <a:moveTo>
                        <a:pt x="3464" y="3326"/>
                      </a:moveTo>
                      <a:lnTo>
                        <a:pt x="3576" y="3326"/>
                      </a:lnTo>
                      <a:cubicBezTo>
                        <a:pt x="3580" y="3326"/>
                        <a:pt x="3584" y="3329"/>
                        <a:pt x="3584" y="3334"/>
                      </a:cubicBezTo>
                      <a:cubicBezTo>
                        <a:pt x="3584" y="3338"/>
                        <a:pt x="3580" y="3342"/>
                        <a:pt x="3576" y="3342"/>
                      </a:cubicBezTo>
                      <a:lnTo>
                        <a:pt x="3464" y="3342"/>
                      </a:lnTo>
                      <a:cubicBezTo>
                        <a:pt x="3459" y="3342"/>
                        <a:pt x="3456" y="3338"/>
                        <a:pt x="3456" y="3334"/>
                      </a:cubicBezTo>
                      <a:cubicBezTo>
                        <a:pt x="3456" y="3329"/>
                        <a:pt x="3459" y="3326"/>
                        <a:pt x="3464" y="3326"/>
                      </a:cubicBezTo>
                      <a:close/>
                      <a:moveTo>
                        <a:pt x="3656" y="3326"/>
                      </a:moveTo>
                      <a:lnTo>
                        <a:pt x="3768" y="3326"/>
                      </a:lnTo>
                      <a:cubicBezTo>
                        <a:pt x="3772" y="3326"/>
                        <a:pt x="3776" y="3329"/>
                        <a:pt x="3776" y="3334"/>
                      </a:cubicBezTo>
                      <a:cubicBezTo>
                        <a:pt x="3776" y="3338"/>
                        <a:pt x="3772" y="3342"/>
                        <a:pt x="3768" y="3342"/>
                      </a:cubicBezTo>
                      <a:lnTo>
                        <a:pt x="3656" y="3342"/>
                      </a:lnTo>
                      <a:cubicBezTo>
                        <a:pt x="3651" y="3342"/>
                        <a:pt x="3648" y="3338"/>
                        <a:pt x="3648" y="3334"/>
                      </a:cubicBezTo>
                      <a:cubicBezTo>
                        <a:pt x="3648" y="3329"/>
                        <a:pt x="3651" y="3326"/>
                        <a:pt x="3656" y="3326"/>
                      </a:cubicBezTo>
                      <a:close/>
                      <a:moveTo>
                        <a:pt x="3848" y="3326"/>
                      </a:moveTo>
                      <a:lnTo>
                        <a:pt x="3960" y="3326"/>
                      </a:lnTo>
                      <a:cubicBezTo>
                        <a:pt x="3964" y="3326"/>
                        <a:pt x="3968" y="3329"/>
                        <a:pt x="3968" y="3334"/>
                      </a:cubicBezTo>
                      <a:cubicBezTo>
                        <a:pt x="3968" y="3338"/>
                        <a:pt x="3964" y="3342"/>
                        <a:pt x="3960" y="3342"/>
                      </a:cubicBezTo>
                      <a:lnTo>
                        <a:pt x="3848" y="3342"/>
                      </a:lnTo>
                      <a:cubicBezTo>
                        <a:pt x="3843" y="3342"/>
                        <a:pt x="3840" y="3338"/>
                        <a:pt x="3840" y="3334"/>
                      </a:cubicBezTo>
                      <a:cubicBezTo>
                        <a:pt x="3840" y="3329"/>
                        <a:pt x="3843" y="3326"/>
                        <a:pt x="3848" y="3326"/>
                      </a:cubicBezTo>
                      <a:close/>
                      <a:moveTo>
                        <a:pt x="4040" y="3326"/>
                      </a:moveTo>
                      <a:lnTo>
                        <a:pt x="4152" y="3326"/>
                      </a:lnTo>
                      <a:cubicBezTo>
                        <a:pt x="4156" y="3326"/>
                        <a:pt x="4160" y="3329"/>
                        <a:pt x="4160" y="3334"/>
                      </a:cubicBezTo>
                      <a:cubicBezTo>
                        <a:pt x="4160" y="3338"/>
                        <a:pt x="4156" y="3342"/>
                        <a:pt x="4152" y="3342"/>
                      </a:cubicBezTo>
                      <a:lnTo>
                        <a:pt x="4040" y="3342"/>
                      </a:lnTo>
                      <a:cubicBezTo>
                        <a:pt x="4035" y="3342"/>
                        <a:pt x="4032" y="3338"/>
                        <a:pt x="4032" y="3334"/>
                      </a:cubicBezTo>
                      <a:cubicBezTo>
                        <a:pt x="4032" y="3329"/>
                        <a:pt x="4035" y="3326"/>
                        <a:pt x="4040" y="3326"/>
                      </a:cubicBezTo>
                      <a:close/>
                      <a:moveTo>
                        <a:pt x="4232" y="3326"/>
                      </a:moveTo>
                      <a:lnTo>
                        <a:pt x="4344" y="3326"/>
                      </a:lnTo>
                      <a:cubicBezTo>
                        <a:pt x="4348" y="3326"/>
                        <a:pt x="4352" y="3329"/>
                        <a:pt x="4352" y="3334"/>
                      </a:cubicBezTo>
                      <a:cubicBezTo>
                        <a:pt x="4352" y="3338"/>
                        <a:pt x="4348" y="3342"/>
                        <a:pt x="4344" y="3342"/>
                      </a:cubicBezTo>
                      <a:lnTo>
                        <a:pt x="4232" y="3342"/>
                      </a:lnTo>
                      <a:cubicBezTo>
                        <a:pt x="4227" y="3342"/>
                        <a:pt x="4224" y="3338"/>
                        <a:pt x="4224" y="3334"/>
                      </a:cubicBezTo>
                      <a:cubicBezTo>
                        <a:pt x="4224" y="3329"/>
                        <a:pt x="4227" y="3326"/>
                        <a:pt x="4232" y="3326"/>
                      </a:cubicBezTo>
                      <a:close/>
                      <a:moveTo>
                        <a:pt x="4424" y="3326"/>
                      </a:moveTo>
                      <a:lnTo>
                        <a:pt x="4536" y="3326"/>
                      </a:lnTo>
                      <a:cubicBezTo>
                        <a:pt x="4540" y="3326"/>
                        <a:pt x="4544" y="3329"/>
                        <a:pt x="4544" y="3334"/>
                      </a:cubicBezTo>
                      <a:cubicBezTo>
                        <a:pt x="4544" y="3338"/>
                        <a:pt x="4540" y="3342"/>
                        <a:pt x="4536" y="3342"/>
                      </a:cubicBezTo>
                      <a:lnTo>
                        <a:pt x="4424" y="3342"/>
                      </a:lnTo>
                      <a:cubicBezTo>
                        <a:pt x="4419" y="3342"/>
                        <a:pt x="4416" y="3338"/>
                        <a:pt x="4416" y="3334"/>
                      </a:cubicBezTo>
                      <a:cubicBezTo>
                        <a:pt x="4416" y="3329"/>
                        <a:pt x="4419" y="3326"/>
                        <a:pt x="4424" y="3326"/>
                      </a:cubicBezTo>
                      <a:close/>
                      <a:moveTo>
                        <a:pt x="4616" y="3326"/>
                      </a:moveTo>
                      <a:lnTo>
                        <a:pt x="4728" y="3326"/>
                      </a:lnTo>
                      <a:cubicBezTo>
                        <a:pt x="4732" y="3326"/>
                        <a:pt x="4736" y="3329"/>
                        <a:pt x="4736" y="3334"/>
                      </a:cubicBezTo>
                      <a:cubicBezTo>
                        <a:pt x="4736" y="3338"/>
                        <a:pt x="4732" y="3342"/>
                        <a:pt x="4728" y="3342"/>
                      </a:cubicBezTo>
                      <a:lnTo>
                        <a:pt x="4616" y="3342"/>
                      </a:lnTo>
                      <a:cubicBezTo>
                        <a:pt x="4611" y="3342"/>
                        <a:pt x="4608" y="3338"/>
                        <a:pt x="4608" y="3334"/>
                      </a:cubicBezTo>
                      <a:cubicBezTo>
                        <a:pt x="4608" y="3329"/>
                        <a:pt x="4611" y="3326"/>
                        <a:pt x="4616" y="3326"/>
                      </a:cubicBezTo>
                      <a:close/>
                      <a:moveTo>
                        <a:pt x="4808" y="3326"/>
                      </a:moveTo>
                      <a:lnTo>
                        <a:pt x="4920" y="3326"/>
                      </a:lnTo>
                      <a:cubicBezTo>
                        <a:pt x="4924" y="3326"/>
                        <a:pt x="4928" y="3329"/>
                        <a:pt x="4928" y="3334"/>
                      </a:cubicBezTo>
                      <a:cubicBezTo>
                        <a:pt x="4928" y="3338"/>
                        <a:pt x="4924" y="3342"/>
                        <a:pt x="4920" y="3342"/>
                      </a:cubicBezTo>
                      <a:lnTo>
                        <a:pt x="4808" y="3342"/>
                      </a:lnTo>
                      <a:cubicBezTo>
                        <a:pt x="4803" y="3342"/>
                        <a:pt x="4800" y="3338"/>
                        <a:pt x="4800" y="3334"/>
                      </a:cubicBezTo>
                      <a:cubicBezTo>
                        <a:pt x="4800" y="3329"/>
                        <a:pt x="4803" y="3326"/>
                        <a:pt x="4808" y="3326"/>
                      </a:cubicBezTo>
                      <a:close/>
                      <a:moveTo>
                        <a:pt x="5000" y="3326"/>
                      </a:moveTo>
                      <a:lnTo>
                        <a:pt x="5112" y="3326"/>
                      </a:lnTo>
                      <a:cubicBezTo>
                        <a:pt x="5116" y="3326"/>
                        <a:pt x="5120" y="3329"/>
                        <a:pt x="5120" y="3334"/>
                      </a:cubicBezTo>
                      <a:cubicBezTo>
                        <a:pt x="5120" y="3338"/>
                        <a:pt x="5116" y="3342"/>
                        <a:pt x="5112" y="3342"/>
                      </a:cubicBezTo>
                      <a:lnTo>
                        <a:pt x="5000" y="3342"/>
                      </a:lnTo>
                      <a:cubicBezTo>
                        <a:pt x="4995" y="3342"/>
                        <a:pt x="4992" y="3338"/>
                        <a:pt x="4992" y="3334"/>
                      </a:cubicBezTo>
                      <a:cubicBezTo>
                        <a:pt x="4992" y="3329"/>
                        <a:pt x="4995" y="3326"/>
                        <a:pt x="5000" y="3326"/>
                      </a:cubicBezTo>
                      <a:close/>
                      <a:moveTo>
                        <a:pt x="5192" y="3326"/>
                      </a:moveTo>
                      <a:lnTo>
                        <a:pt x="5304" y="3326"/>
                      </a:lnTo>
                      <a:cubicBezTo>
                        <a:pt x="5308" y="3326"/>
                        <a:pt x="5312" y="3329"/>
                        <a:pt x="5312" y="3334"/>
                      </a:cubicBezTo>
                      <a:cubicBezTo>
                        <a:pt x="5312" y="3338"/>
                        <a:pt x="5308" y="3342"/>
                        <a:pt x="5304" y="3342"/>
                      </a:cubicBezTo>
                      <a:lnTo>
                        <a:pt x="5192" y="3342"/>
                      </a:lnTo>
                      <a:cubicBezTo>
                        <a:pt x="5187" y="3342"/>
                        <a:pt x="5184" y="3338"/>
                        <a:pt x="5184" y="3334"/>
                      </a:cubicBezTo>
                      <a:cubicBezTo>
                        <a:pt x="5184" y="3329"/>
                        <a:pt x="5187" y="3326"/>
                        <a:pt x="5192" y="3326"/>
                      </a:cubicBezTo>
                      <a:close/>
                      <a:moveTo>
                        <a:pt x="5384" y="3326"/>
                      </a:moveTo>
                      <a:lnTo>
                        <a:pt x="5496" y="3326"/>
                      </a:lnTo>
                      <a:cubicBezTo>
                        <a:pt x="5500" y="3326"/>
                        <a:pt x="5504" y="3329"/>
                        <a:pt x="5504" y="3334"/>
                      </a:cubicBezTo>
                      <a:cubicBezTo>
                        <a:pt x="5504" y="3338"/>
                        <a:pt x="5500" y="3342"/>
                        <a:pt x="5496" y="3342"/>
                      </a:cubicBezTo>
                      <a:lnTo>
                        <a:pt x="5384" y="3342"/>
                      </a:lnTo>
                      <a:cubicBezTo>
                        <a:pt x="5379" y="3342"/>
                        <a:pt x="5376" y="3338"/>
                        <a:pt x="5376" y="3334"/>
                      </a:cubicBezTo>
                      <a:cubicBezTo>
                        <a:pt x="5376" y="3329"/>
                        <a:pt x="5379" y="3326"/>
                        <a:pt x="5384" y="3326"/>
                      </a:cubicBezTo>
                      <a:close/>
                      <a:moveTo>
                        <a:pt x="5576" y="3326"/>
                      </a:moveTo>
                      <a:lnTo>
                        <a:pt x="5688" y="3326"/>
                      </a:lnTo>
                      <a:cubicBezTo>
                        <a:pt x="5692" y="3326"/>
                        <a:pt x="5696" y="3329"/>
                        <a:pt x="5696" y="3334"/>
                      </a:cubicBezTo>
                      <a:cubicBezTo>
                        <a:pt x="5696" y="3338"/>
                        <a:pt x="5692" y="3342"/>
                        <a:pt x="5688" y="3342"/>
                      </a:cubicBezTo>
                      <a:lnTo>
                        <a:pt x="5576" y="3342"/>
                      </a:lnTo>
                      <a:cubicBezTo>
                        <a:pt x="5571" y="3342"/>
                        <a:pt x="5568" y="3338"/>
                        <a:pt x="5568" y="3334"/>
                      </a:cubicBezTo>
                      <a:cubicBezTo>
                        <a:pt x="5568" y="3329"/>
                        <a:pt x="5571" y="3326"/>
                        <a:pt x="5576" y="3326"/>
                      </a:cubicBezTo>
                      <a:close/>
                      <a:moveTo>
                        <a:pt x="5768" y="3326"/>
                      </a:moveTo>
                      <a:lnTo>
                        <a:pt x="5880" y="3326"/>
                      </a:lnTo>
                      <a:cubicBezTo>
                        <a:pt x="5884" y="3326"/>
                        <a:pt x="5888" y="3329"/>
                        <a:pt x="5888" y="3334"/>
                      </a:cubicBezTo>
                      <a:cubicBezTo>
                        <a:pt x="5888" y="3338"/>
                        <a:pt x="5884" y="3342"/>
                        <a:pt x="5880" y="3342"/>
                      </a:cubicBezTo>
                      <a:lnTo>
                        <a:pt x="5768" y="3342"/>
                      </a:lnTo>
                      <a:cubicBezTo>
                        <a:pt x="5763" y="3342"/>
                        <a:pt x="5760" y="3338"/>
                        <a:pt x="5760" y="3334"/>
                      </a:cubicBezTo>
                      <a:cubicBezTo>
                        <a:pt x="5760" y="3329"/>
                        <a:pt x="5763" y="3326"/>
                        <a:pt x="5768" y="3326"/>
                      </a:cubicBezTo>
                      <a:close/>
                      <a:moveTo>
                        <a:pt x="5960" y="3326"/>
                      </a:moveTo>
                      <a:lnTo>
                        <a:pt x="6072" y="3326"/>
                      </a:lnTo>
                      <a:cubicBezTo>
                        <a:pt x="6076" y="3326"/>
                        <a:pt x="6080" y="3329"/>
                        <a:pt x="6080" y="3334"/>
                      </a:cubicBezTo>
                      <a:cubicBezTo>
                        <a:pt x="6080" y="3338"/>
                        <a:pt x="6076" y="3342"/>
                        <a:pt x="6072" y="3342"/>
                      </a:cubicBezTo>
                      <a:lnTo>
                        <a:pt x="5960" y="3342"/>
                      </a:lnTo>
                      <a:cubicBezTo>
                        <a:pt x="5955" y="3342"/>
                        <a:pt x="5952" y="3338"/>
                        <a:pt x="5952" y="3334"/>
                      </a:cubicBezTo>
                      <a:cubicBezTo>
                        <a:pt x="5952" y="3329"/>
                        <a:pt x="5955" y="3326"/>
                        <a:pt x="5960" y="3326"/>
                      </a:cubicBezTo>
                      <a:close/>
                      <a:moveTo>
                        <a:pt x="6152" y="3326"/>
                      </a:moveTo>
                      <a:lnTo>
                        <a:pt x="6264" y="3326"/>
                      </a:lnTo>
                      <a:cubicBezTo>
                        <a:pt x="6268" y="3326"/>
                        <a:pt x="6272" y="3329"/>
                        <a:pt x="6272" y="3334"/>
                      </a:cubicBezTo>
                      <a:cubicBezTo>
                        <a:pt x="6272" y="3338"/>
                        <a:pt x="6268" y="3342"/>
                        <a:pt x="6264" y="3342"/>
                      </a:cubicBezTo>
                      <a:lnTo>
                        <a:pt x="6152" y="3342"/>
                      </a:lnTo>
                      <a:cubicBezTo>
                        <a:pt x="6147" y="3342"/>
                        <a:pt x="6144" y="3338"/>
                        <a:pt x="6144" y="3334"/>
                      </a:cubicBezTo>
                      <a:cubicBezTo>
                        <a:pt x="6144" y="3329"/>
                        <a:pt x="6147" y="3326"/>
                        <a:pt x="6152" y="3326"/>
                      </a:cubicBezTo>
                      <a:close/>
                      <a:moveTo>
                        <a:pt x="6344" y="3326"/>
                      </a:moveTo>
                      <a:lnTo>
                        <a:pt x="6456" y="3326"/>
                      </a:lnTo>
                      <a:cubicBezTo>
                        <a:pt x="6460" y="3326"/>
                        <a:pt x="6464" y="3329"/>
                        <a:pt x="6464" y="3334"/>
                      </a:cubicBezTo>
                      <a:cubicBezTo>
                        <a:pt x="6464" y="3338"/>
                        <a:pt x="6460" y="3342"/>
                        <a:pt x="6456" y="3342"/>
                      </a:cubicBezTo>
                      <a:lnTo>
                        <a:pt x="6344" y="3342"/>
                      </a:lnTo>
                      <a:cubicBezTo>
                        <a:pt x="6339" y="3342"/>
                        <a:pt x="6336" y="3338"/>
                        <a:pt x="6336" y="3334"/>
                      </a:cubicBezTo>
                      <a:cubicBezTo>
                        <a:pt x="6336" y="3329"/>
                        <a:pt x="6339" y="3326"/>
                        <a:pt x="6344" y="3326"/>
                      </a:cubicBezTo>
                      <a:close/>
                      <a:moveTo>
                        <a:pt x="6536" y="3326"/>
                      </a:moveTo>
                      <a:lnTo>
                        <a:pt x="6648" y="3326"/>
                      </a:lnTo>
                      <a:cubicBezTo>
                        <a:pt x="6652" y="3326"/>
                        <a:pt x="6656" y="3329"/>
                        <a:pt x="6656" y="3334"/>
                      </a:cubicBezTo>
                      <a:cubicBezTo>
                        <a:pt x="6656" y="3338"/>
                        <a:pt x="6652" y="3342"/>
                        <a:pt x="6648" y="3342"/>
                      </a:cubicBezTo>
                      <a:lnTo>
                        <a:pt x="6536" y="3342"/>
                      </a:lnTo>
                      <a:cubicBezTo>
                        <a:pt x="6531" y="3342"/>
                        <a:pt x="6528" y="3338"/>
                        <a:pt x="6528" y="3334"/>
                      </a:cubicBezTo>
                      <a:cubicBezTo>
                        <a:pt x="6528" y="3329"/>
                        <a:pt x="6531" y="3326"/>
                        <a:pt x="6536" y="3326"/>
                      </a:cubicBezTo>
                      <a:close/>
                      <a:moveTo>
                        <a:pt x="6728" y="3326"/>
                      </a:moveTo>
                      <a:lnTo>
                        <a:pt x="6840" y="3326"/>
                      </a:lnTo>
                      <a:cubicBezTo>
                        <a:pt x="6844" y="3326"/>
                        <a:pt x="6848" y="3329"/>
                        <a:pt x="6848" y="3334"/>
                      </a:cubicBezTo>
                      <a:cubicBezTo>
                        <a:pt x="6848" y="3338"/>
                        <a:pt x="6844" y="3342"/>
                        <a:pt x="6840" y="3342"/>
                      </a:cubicBezTo>
                      <a:lnTo>
                        <a:pt x="6728" y="3342"/>
                      </a:lnTo>
                      <a:cubicBezTo>
                        <a:pt x="6723" y="3342"/>
                        <a:pt x="6720" y="3338"/>
                        <a:pt x="6720" y="3334"/>
                      </a:cubicBezTo>
                      <a:cubicBezTo>
                        <a:pt x="6720" y="3329"/>
                        <a:pt x="6723" y="3326"/>
                        <a:pt x="6728" y="3326"/>
                      </a:cubicBezTo>
                      <a:close/>
                      <a:moveTo>
                        <a:pt x="6920" y="3326"/>
                      </a:moveTo>
                      <a:lnTo>
                        <a:pt x="7032" y="3326"/>
                      </a:lnTo>
                      <a:cubicBezTo>
                        <a:pt x="7036" y="3326"/>
                        <a:pt x="7040" y="3329"/>
                        <a:pt x="7040" y="3334"/>
                      </a:cubicBezTo>
                      <a:cubicBezTo>
                        <a:pt x="7040" y="3338"/>
                        <a:pt x="7036" y="3342"/>
                        <a:pt x="7032" y="3342"/>
                      </a:cubicBezTo>
                      <a:lnTo>
                        <a:pt x="6920" y="3342"/>
                      </a:lnTo>
                      <a:cubicBezTo>
                        <a:pt x="6915" y="3342"/>
                        <a:pt x="6912" y="3338"/>
                        <a:pt x="6912" y="3334"/>
                      </a:cubicBezTo>
                      <a:cubicBezTo>
                        <a:pt x="6912" y="3329"/>
                        <a:pt x="6915" y="3326"/>
                        <a:pt x="6920" y="3326"/>
                      </a:cubicBezTo>
                      <a:close/>
                      <a:moveTo>
                        <a:pt x="7112" y="3326"/>
                      </a:moveTo>
                      <a:lnTo>
                        <a:pt x="7224" y="3326"/>
                      </a:lnTo>
                      <a:cubicBezTo>
                        <a:pt x="7228" y="3326"/>
                        <a:pt x="7232" y="3329"/>
                        <a:pt x="7232" y="3334"/>
                      </a:cubicBezTo>
                      <a:cubicBezTo>
                        <a:pt x="7232" y="3338"/>
                        <a:pt x="7228" y="3342"/>
                        <a:pt x="7224" y="3342"/>
                      </a:cubicBezTo>
                      <a:lnTo>
                        <a:pt x="7112" y="3342"/>
                      </a:lnTo>
                      <a:cubicBezTo>
                        <a:pt x="7107" y="3342"/>
                        <a:pt x="7104" y="3338"/>
                        <a:pt x="7104" y="3334"/>
                      </a:cubicBezTo>
                      <a:cubicBezTo>
                        <a:pt x="7104" y="3329"/>
                        <a:pt x="7107" y="3326"/>
                        <a:pt x="7112" y="3326"/>
                      </a:cubicBezTo>
                      <a:close/>
                      <a:moveTo>
                        <a:pt x="7304" y="3326"/>
                      </a:moveTo>
                      <a:lnTo>
                        <a:pt x="7416" y="3326"/>
                      </a:lnTo>
                      <a:lnTo>
                        <a:pt x="7408" y="3334"/>
                      </a:lnTo>
                      <a:lnTo>
                        <a:pt x="7408" y="3333"/>
                      </a:lnTo>
                      <a:cubicBezTo>
                        <a:pt x="7408" y="3329"/>
                        <a:pt x="7411" y="3325"/>
                        <a:pt x="7416" y="3325"/>
                      </a:cubicBezTo>
                      <a:cubicBezTo>
                        <a:pt x="7420" y="3325"/>
                        <a:pt x="7424" y="3329"/>
                        <a:pt x="7424" y="3333"/>
                      </a:cubicBezTo>
                      <a:lnTo>
                        <a:pt x="7424" y="3334"/>
                      </a:lnTo>
                      <a:cubicBezTo>
                        <a:pt x="7424" y="3338"/>
                        <a:pt x="7420" y="3342"/>
                        <a:pt x="7416" y="3342"/>
                      </a:cubicBezTo>
                      <a:lnTo>
                        <a:pt x="7304" y="3342"/>
                      </a:lnTo>
                      <a:cubicBezTo>
                        <a:pt x="7299" y="3342"/>
                        <a:pt x="7296" y="3338"/>
                        <a:pt x="7296" y="3334"/>
                      </a:cubicBezTo>
                      <a:cubicBezTo>
                        <a:pt x="7296" y="3329"/>
                        <a:pt x="7299" y="3326"/>
                        <a:pt x="7304" y="3326"/>
                      </a:cubicBezTo>
                      <a:close/>
                      <a:moveTo>
                        <a:pt x="7408" y="3253"/>
                      </a:moveTo>
                      <a:lnTo>
                        <a:pt x="7408" y="3141"/>
                      </a:lnTo>
                      <a:cubicBezTo>
                        <a:pt x="7408" y="3137"/>
                        <a:pt x="7411" y="3133"/>
                        <a:pt x="7416" y="3133"/>
                      </a:cubicBezTo>
                      <a:cubicBezTo>
                        <a:pt x="7420" y="3133"/>
                        <a:pt x="7424" y="3137"/>
                        <a:pt x="7424" y="3141"/>
                      </a:cubicBezTo>
                      <a:lnTo>
                        <a:pt x="7424" y="3253"/>
                      </a:lnTo>
                      <a:cubicBezTo>
                        <a:pt x="7424" y="3258"/>
                        <a:pt x="7420" y="3261"/>
                        <a:pt x="7416" y="3261"/>
                      </a:cubicBezTo>
                      <a:cubicBezTo>
                        <a:pt x="7411" y="3261"/>
                        <a:pt x="7408" y="3258"/>
                        <a:pt x="7408" y="3253"/>
                      </a:cubicBezTo>
                      <a:close/>
                      <a:moveTo>
                        <a:pt x="7408" y="3061"/>
                      </a:moveTo>
                      <a:lnTo>
                        <a:pt x="7408" y="2949"/>
                      </a:lnTo>
                      <a:cubicBezTo>
                        <a:pt x="7408" y="2945"/>
                        <a:pt x="7411" y="2941"/>
                        <a:pt x="7416" y="2941"/>
                      </a:cubicBezTo>
                      <a:cubicBezTo>
                        <a:pt x="7420" y="2941"/>
                        <a:pt x="7424" y="2945"/>
                        <a:pt x="7424" y="2949"/>
                      </a:cubicBezTo>
                      <a:lnTo>
                        <a:pt x="7424" y="3061"/>
                      </a:lnTo>
                      <a:cubicBezTo>
                        <a:pt x="7424" y="3066"/>
                        <a:pt x="7420" y="3069"/>
                        <a:pt x="7416" y="3069"/>
                      </a:cubicBezTo>
                      <a:cubicBezTo>
                        <a:pt x="7411" y="3069"/>
                        <a:pt x="7408" y="3066"/>
                        <a:pt x="7408" y="3061"/>
                      </a:cubicBezTo>
                      <a:close/>
                      <a:moveTo>
                        <a:pt x="7408" y="2869"/>
                      </a:moveTo>
                      <a:lnTo>
                        <a:pt x="7408" y="2757"/>
                      </a:lnTo>
                      <a:cubicBezTo>
                        <a:pt x="7408" y="2753"/>
                        <a:pt x="7411" y="2749"/>
                        <a:pt x="7416" y="2749"/>
                      </a:cubicBezTo>
                      <a:cubicBezTo>
                        <a:pt x="7420" y="2749"/>
                        <a:pt x="7424" y="2753"/>
                        <a:pt x="7424" y="2757"/>
                      </a:cubicBezTo>
                      <a:lnTo>
                        <a:pt x="7424" y="2869"/>
                      </a:lnTo>
                      <a:cubicBezTo>
                        <a:pt x="7424" y="2874"/>
                        <a:pt x="7420" y="2877"/>
                        <a:pt x="7416" y="2877"/>
                      </a:cubicBezTo>
                      <a:cubicBezTo>
                        <a:pt x="7411" y="2877"/>
                        <a:pt x="7408" y="2874"/>
                        <a:pt x="7408" y="2869"/>
                      </a:cubicBezTo>
                      <a:close/>
                      <a:moveTo>
                        <a:pt x="7408" y="2677"/>
                      </a:moveTo>
                      <a:lnTo>
                        <a:pt x="7408" y="2565"/>
                      </a:lnTo>
                      <a:cubicBezTo>
                        <a:pt x="7408" y="2561"/>
                        <a:pt x="7411" y="2557"/>
                        <a:pt x="7416" y="2557"/>
                      </a:cubicBezTo>
                      <a:cubicBezTo>
                        <a:pt x="7420" y="2557"/>
                        <a:pt x="7424" y="2561"/>
                        <a:pt x="7424" y="2565"/>
                      </a:cubicBezTo>
                      <a:lnTo>
                        <a:pt x="7424" y="2677"/>
                      </a:lnTo>
                      <a:cubicBezTo>
                        <a:pt x="7424" y="2682"/>
                        <a:pt x="7420" y="2685"/>
                        <a:pt x="7416" y="2685"/>
                      </a:cubicBezTo>
                      <a:cubicBezTo>
                        <a:pt x="7411" y="2685"/>
                        <a:pt x="7408" y="2682"/>
                        <a:pt x="7408" y="2677"/>
                      </a:cubicBezTo>
                      <a:close/>
                      <a:moveTo>
                        <a:pt x="7408" y="2485"/>
                      </a:moveTo>
                      <a:lnTo>
                        <a:pt x="7408" y="2373"/>
                      </a:lnTo>
                      <a:cubicBezTo>
                        <a:pt x="7408" y="2369"/>
                        <a:pt x="7411" y="2365"/>
                        <a:pt x="7416" y="2365"/>
                      </a:cubicBezTo>
                      <a:cubicBezTo>
                        <a:pt x="7420" y="2365"/>
                        <a:pt x="7424" y="2369"/>
                        <a:pt x="7424" y="2373"/>
                      </a:cubicBezTo>
                      <a:lnTo>
                        <a:pt x="7424" y="2485"/>
                      </a:lnTo>
                      <a:cubicBezTo>
                        <a:pt x="7424" y="2490"/>
                        <a:pt x="7420" y="2493"/>
                        <a:pt x="7416" y="2493"/>
                      </a:cubicBezTo>
                      <a:cubicBezTo>
                        <a:pt x="7411" y="2493"/>
                        <a:pt x="7408" y="2490"/>
                        <a:pt x="7408" y="2485"/>
                      </a:cubicBezTo>
                      <a:close/>
                      <a:moveTo>
                        <a:pt x="7408" y="2293"/>
                      </a:moveTo>
                      <a:lnTo>
                        <a:pt x="7408" y="2181"/>
                      </a:lnTo>
                      <a:cubicBezTo>
                        <a:pt x="7408" y="2177"/>
                        <a:pt x="7411" y="2173"/>
                        <a:pt x="7416" y="2173"/>
                      </a:cubicBezTo>
                      <a:cubicBezTo>
                        <a:pt x="7420" y="2173"/>
                        <a:pt x="7424" y="2177"/>
                        <a:pt x="7424" y="2181"/>
                      </a:cubicBezTo>
                      <a:lnTo>
                        <a:pt x="7424" y="2293"/>
                      </a:lnTo>
                      <a:cubicBezTo>
                        <a:pt x="7424" y="2298"/>
                        <a:pt x="7420" y="2301"/>
                        <a:pt x="7416" y="2301"/>
                      </a:cubicBezTo>
                      <a:cubicBezTo>
                        <a:pt x="7411" y="2301"/>
                        <a:pt x="7408" y="2298"/>
                        <a:pt x="7408" y="2293"/>
                      </a:cubicBezTo>
                      <a:close/>
                      <a:moveTo>
                        <a:pt x="7408" y="2101"/>
                      </a:moveTo>
                      <a:lnTo>
                        <a:pt x="7408" y="1989"/>
                      </a:lnTo>
                      <a:cubicBezTo>
                        <a:pt x="7408" y="1985"/>
                        <a:pt x="7411" y="1981"/>
                        <a:pt x="7416" y="1981"/>
                      </a:cubicBezTo>
                      <a:cubicBezTo>
                        <a:pt x="7420" y="1981"/>
                        <a:pt x="7424" y="1985"/>
                        <a:pt x="7424" y="1989"/>
                      </a:cubicBezTo>
                      <a:lnTo>
                        <a:pt x="7424" y="2101"/>
                      </a:lnTo>
                      <a:cubicBezTo>
                        <a:pt x="7424" y="2106"/>
                        <a:pt x="7420" y="2109"/>
                        <a:pt x="7416" y="2109"/>
                      </a:cubicBezTo>
                      <a:cubicBezTo>
                        <a:pt x="7411" y="2109"/>
                        <a:pt x="7408" y="2106"/>
                        <a:pt x="7408" y="2101"/>
                      </a:cubicBezTo>
                      <a:close/>
                      <a:moveTo>
                        <a:pt x="7408" y="1909"/>
                      </a:moveTo>
                      <a:lnTo>
                        <a:pt x="7408" y="1797"/>
                      </a:lnTo>
                      <a:cubicBezTo>
                        <a:pt x="7408" y="1793"/>
                        <a:pt x="7411" y="1789"/>
                        <a:pt x="7416" y="1789"/>
                      </a:cubicBezTo>
                      <a:cubicBezTo>
                        <a:pt x="7420" y="1789"/>
                        <a:pt x="7424" y="1793"/>
                        <a:pt x="7424" y="1797"/>
                      </a:cubicBezTo>
                      <a:lnTo>
                        <a:pt x="7424" y="1909"/>
                      </a:lnTo>
                      <a:cubicBezTo>
                        <a:pt x="7424" y="1914"/>
                        <a:pt x="7420" y="1917"/>
                        <a:pt x="7416" y="1917"/>
                      </a:cubicBezTo>
                      <a:cubicBezTo>
                        <a:pt x="7411" y="1917"/>
                        <a:pt x="7408" y="1914"/>
                        <a:pt x="7408" y="1909"/>
                      </a:cubicBezTo>
                      <a:close/>
                      <a:moveTo>
                        <a:pt x="7408" y="1717"/>
                      </a:moveTo>
                      <a:lnTo>
                        <a:pt x="7408" y="1605"/>
                      </a:lnTo>
                      <a:cubicBezTo>
                        <a:pt x="7408" y="1601"/>
                        <a:pt x="7411" y="1597"/>
                        <a:pt x="7416" y="1597"/>
                      </a:cubicBezTo>
                      <a:cubicBezTo>
                        <a:pt x="7420" y="1597"/>
                        <a:pt x="7424" y="1601"/>
                        <a:pt x="7424" y="1605"/>
                      </a:cubicBezTo>
                      <a:lnTo>
                        <a:pt x="7424" y="1717"/>
                      </a:lnTo>
                      <a:cubicBezTo>
                        <a:pt x="7424" y="1722"/>
                        <a:pt x="7420" y="1725"/>
                        <a:pt x="7416" y="1725"/>
                      </a:cubicBezTo>
                      <a:cubicBezTo>
                        <a:pt x="7411" y="1725"/>
                        <a:pt x="7408" y="1722"/>
                        <a:pt x="7408" y="1717"/>
                      </a:cubicBezTo>
                      <a:close/>
                      <a:moveTo>
                        <a:pt x="7408" y="1525"/>
                      </a:moveTo>
                      <a:lnTo>
                        <a:pt x="7408" y="1413"/>
                      </a:lnTo>
                      <a:cubicBezTo>
                        <a:pt x="7408" y="1409"/>
                        <a:pt x="7411" y="1405"/>
                        <a:pt x="7416" y="1405"/>
                      </a:cubicBezTo>
                      <a:cubicBezTo>
                        <a:pt x="7420" y="1405"/>
                        <a:pt x="7424" y="1409"/>
                        <a:pt x="7424" y="1413"/>
                      </a:cubicBezTo>
                      <a:lnTo>
                        <a:pt x="7424" y="1525"/>
                      </a:lnTo>
                      <a:cubicBezTo>
                        <a:pt x="7424" y="1530"/>
                        <a:pt x="7420" y="1533"/>
                        <a:pt x="7416" y="1533"/>
                      </a:cubicBezTo>
                      <a:cubicBezTo>
                        <a:pt x="7411" y="1533"/>
                        <a:pt x="7408" y="1530"/>
                        <a:pt x="7408" y="1525"/>
                      </a:cubicBezTo>
                      <a:close/>
                      <a:moveTo>
                        <a:pt x="7408" y="1333"/>
                      </a:moveTo>
                      <a:lnTo>
                        <a:pt x="7408" y="1221"/>
                      </a:lnTo>
                      <a:cubicBezTo>
                        <a:pt x="7408" y="1217"/>
                        <a:pt x="7411" y="1213"/>
                        <a:pt x="7416" y="1213"/>
                      </a:cubicBezTo>
                      <a:cubicBezTo>
                        <a:pt x="7420" y="1213"/>
                        <a:pt x="7424" y="1217"/>
                        <a:pt x="7424" y="1221"/>
                      </a:cubicBezTo>
                      <a:lnTo>
                        <a:pt x="7424" y="1333"/>
                      </a:lnTo>
                      <a:cubicBezTo>
                        <a:pt x="7424" y="1338"/>
                        <a:pt x="7420" y="1341"/>
                        <a:pt x="7416" y="1341"/>
                      </a:cubicBezTo>
                      <a:cubicBezTo>
                        <a:pt x="7411" y="1341"/>
                        <a:pt x="7408" y="1338"/>
                        <a:pt x="7408" y="1333"/>
                      </a:cubicBezTo>
                      <a:close/>
                      <a:moveTo>
                        <a:pt x="7408" y="1141"/>
                      </a:moveTo>
                      <a:lnTo>
                        <a:pt x="7408" y="1029"/>
                      </a:lnTo>
                      <a:cubicBezTo>
                        <a:pt x="7408" y="1025"/>
                        <a:pt x="7411" y="1021"/>
                        <a:pt x="7416" y="1021"/>
                      </a:cubicBezTo>
                      <a:cubicBezTo>
                        <a:pt x="7420" y="1021"/>
                        <a:pt x="7424" y="1025"/>
                        <a:pt x="7424" y="1029"/>
                      </a:cubicBezTo>
                      <a:lnTo>
                        <a:pt x="7424" y="1141"/>
                      </a:lnTo>
                      <a:cubicBezTo>
                        <a:pt x="7424" y="1146"/>
                        <a:pt x="7420" y="1149"/>
                        <a:pt x="7416" y="1149"/>
                      </a:cubicBezTo>
                      <a:cubicBezTo>
                        <a:pt x="7411" y="1149"/>
                        <a:pt x="7408" y="1146"/>
                        <a:pt x="7408" y="1141"/>
                      </a:cubicBezTo>
                      <a:close/>
                      <a:moveTo>
                        <a:pt x="7408" y="949"/>
                      </a:moveTo>
                      <a:lnTo>
                        <a:pt x="7408" y="837"/>
                      </a:lnTo>
                      <a:cubicBezTo>
                        <a:pt x="7408" y="833"/>
                        <a:pt x="7411" y="829"/>
                        <a:pt x="7416" y="829"/>
                      </a:cubicBezTo>
                      <a:cubicBezTo>
                        <a:pt x="7420" y="829"/>
                        <a:pt x="7424" y="833"/>
                        <a:pt x="7424" y="837"/>
                      </a:cubicBezTo>
                      <a:lnTo>
                        <a:pt x="7424" y="949"/>
                      </a:lnTo>
                      <a:cubicBezTo>
                        <a:pt x="7424" y="954"/>
                        <a:pt x="7420" y="957"/>
                        <a:pt x="7416" y="957"/>
                      </a:cubicBezTo>
                      <a:cubicBezTo>
                        <a:pt x="7411" y="957"/>
                        <a:pt x="7408" y="954"/>
                        <a:pt x="7408" y="949"/>
                      </a:cubicBezTo>
                      <a:close/>
                      <a:moveTo>
                        <a:pt x="7408" y="757"/>
                      </a:moveTo>
                      <a:lnTo>
                        <a:pt x="7408" y="645"/>
                      </a:lnTo>
                      <a:cubicBezTo>
                        <a:pt x="7408" y="641"/>
                        <a:pt x="7411" y="637"/>
                        <a:pt x="7416" y="637"/>
                      </a:cubicBezTo>
                      <a:cubicBezTo>
                        <a:pt x="7420" y="637"/>
                        <a:pt x="7424" y="641"/>
                        <a:pt x="7424" y="645"/>
                      </a:cubicBezTo>
                      <a:lnTo>
                        <a:pt x="7424" y="757"/>
                      </a:lnTo>
                      <a:cubicBezTo>
                        <a:pt x="7424" y="762"/>
                        <a:pt x="7420" y="765"/>
                        <a:pt x="7416" y="765"/>
                      </a:cubicBezTo>
                      <a:cubicBezTo>
                        <a:pt x="7411" y="765"/>
                        <a:pt x="7408" y="762"/>
                        <a:pt x="7408" y="757"/>
                      </a:cubicBezTo>
                      <a:close/>
                      <a:moveTo>
                        <a:pt x="7408" y="565"/>
                      </a:moveTo>
                      <a:lnTo>
                        <a:pt x="7408" y="453"/>
                      </a:lnTo>
                      <a:cubicBezTo>
                        <a:pt x="7408" y="449"/>
                        <a:pt x="7411" y="445"/>
                        <a:pt x="7416" y="445"/>
                      </a:cubicBezTo>
                      <a:cubicBezTo>
                        <a:pt x="7420" y="445"/>
                        <a:pt x="7424" y="449"/>
                        <a:pt x="7424" y="453"/>
                      </a:cubicBezTo>
                      <a:lnTo>
                        <a:pt x="7424" y="565"/>
                      </a:lnTo>
                      <a:cubicBezTo>
                        <a:pt x="7424" y="570"/>
                        <a:pt x="7420" y="573"/>
                        <a:pt x="7416" y="573"/>
                      </a:cubicBezTo>
                      <a:cubicBezTo>
                        <a:pt x="7411" y="573"/>
                        <a:pt x="7408" y="570"/>
                        <a:pt x="7408" y="565"/>
                      </a:cubicBezTo>
                      <a:close/>
                      <a:moveTo>
                        <a:pt x="7408" y="373"/>
                      </a:moveTo>
                      <a:lnTo>
                        <a:pt x="7408" y="261"/>
                      </a:lnTo>
                      <a:cubicBezTo>
                        <a:pt x="7408" y="257"/>
                        <a:pt x="7411" y="253"/>
                        <a:pt x="7416" y="253"/>
                      </a:cubicBezTo>
                      <a:cubicBezTo>
                        <a:pt x="7420" y="253"/>
                        <a:pt x="7424" y="257"/>
                        <a:pt x="7424" y="261"/>
                      </a:cubicBezTo>
                      <a:lnTo>
                        <a:pt x="7424" y="373"/>
                      </a:lnTo>
                      <a:cubicBezTo>
                        <a:pt x="7424" y="378"/>
                        <a:pt x="7420" y="381"/>
                        <a:pt x="7416" y="381"/>
                      </a:cubicBezTo>
                      <a:cubicBezTo>
                        <a:pt x="7411" y="381"/>
                        <a:pt x="7408" y="378"/>
                        <a:pt x="7408" y="373"/>
                      </a:cubicBezTo>
                      <a:close/>
                      <a:moveTo>
                        <a:pt x="7408" y="181"/>
                      </a:moveTo>
                      <a:lnTo>
                        <a:pt x="7408" y="69"/>
                      </a:lnTo>
                      <a:cubicBezTo>
                        <a:pt x="7408" y="65"/>
                        <a:pt x="7411" y="61"/>
                        <a:pt x="7416" y="61"/>
                      </a:cubicBezTo>
                      <a:cubicBezTo>
                        <a:pt x="7420" y="61"/>
                        <a:pt x="7424" y="65"/>
                        <a:pt x="7424" y="69"/>
                      </a:cubicBezTo>
                      <a:lnTo>
                        <a:pt x="7424" y="181"/>
                      </a:lnTo>
                      <a:cubicBezTo>
                        <a:pt x="7424" y="186"/>
                        <a:pt x="7420" y="189"/>
                        <a:pt x="7416" y="189"/>
                      </a:cubicBezTo>
                      <a:cubicBezTo>
                        <a:pt x="7411" y="189"/>
                        <a:pt x="7408" y="186"/>
                        <a:pt x="7408" y="181"/>
                      </a:cubicBezTo>
                      <a:close/>
                      <a:moveTo>
                        <a:pt x="7398" y="16"/>
                      </a:moveTo>
                      <a:lnTo>
                        <a:pt x="7286" y="16"/>
                      </a:lnTo>
                      <a:cubicBezTo>
                        <a:pt x="7281" y="16"/>
                        <a:pt x="7278" y="12"/>
                        <a:pt x="7278" y="8"/>
                      </a:cubicBezTo>
                      <a:cubicBezTo>
                        <a:pt x="7278" y="3"/>
                        <a:pt x="7281" y="0"/>
                        <a:pt x="7286" y="0"/>
                      </a:cubicBezTo>
                      <a:lnTo>
                        <a:pt x="7398" y="0"/>
                      </a:lnTo>
                      <a:cubicBezTo>
                        <a:pt x="7402" y="0"/>
                        <a:pt x="7406" y="3"/>
                        <a:pt x="7406" y="8"/>
                      </a:cubicBezTo>
                      <a:cubicBezTo>
                        <a:pt x="7406" y="12"/>
                        <a:pt x="7402" y="16"/>
                        <a:pt x="7398" y="16"/>
                      </a:cubicBezTo>
                      <a:close/>
                      <a:moveTo>
                        <a:pt x="7206" y="16"/>
                      </a:moveTo>
                      <a:lnTo>
                        <a:pt x="7094" y="16"/>
                      </a:lnTo>
                      <a:cubicBezTo>
                        <a:pt x="7089" y="16"/>
                        <a:pt x="7086" y="12"/>
                        <a:pt x="7086" y="8"/>
                      </a:cubicBezTo>
                      <a:cubicBezTo>
                        <a:pt x="7086" y="3"/>
                        <a:pt x="7089" y="0"/>
                        <a:pt x="7094" y="0"/>
                      </a:cubicBezTo>
                      <a:lnTo>
                        <a:pt x="7206" y="0"/>
                      </a:lnTo>
                      <a:cubicBezTo>
                        <a:pt x="7210" y="0"/>
                        <a:pt x="7214" y="3"/>
                        <a:pt x="7214" y="8"/>
                      </a:cubicBezTo>
                      <a:cubicBezTo>
                        <a:pt x="7214" y="12"/>
                        <a:pt x="7210" y="16"/>
                        <a:pt x="7206" y="16"/>
                      </a:cubicBezTo>
                      <a:close/>
                      <a:moveTo>
                        <a:pt x="7014" y="16"/>
                      </a:moveTo>
                      <a:lnTo>
                        <a:pt x="6902" y="16"/>
                      </a:lnTo>
                      <a:cubicBezTo>
                        <a:pt x="6897" y="16"/>
                        <a:pt x="6894" y="12"/>
                        <a:pt x="6894" y="8"/>
                      </a:cubicBezTo>
                      <a:cubicBezTo>
                        <a:pt x="6894" y="3"/>
                        <a:pt x="6897" y="0"/>
                        <a:pt x="6902" y="0"/>
                      </a:cubicBezTo>
                      <a:lnTo>
                        <a:pt x="7014" y="0"/>
                      </a:lnTo>
                      <a:cubicBezTo>
                        <a:pt x="7018" y="0"/>
                        <a:pt x="7022" y="3"/>
                        <a:pt x="7022" y="8"/>
                      </a:cubicBezTo>
                      <a:cubicBezTo>
                        <a:pt x="7022" y="12"/>
                        <a:pt x="7018" y="16"/>
                        <a:pt x="7014" y="16"/>
                      </a:cubicBezTo>
                      <a:close/>
                      <a:moveTo>
                        <a:pt x="6822" y="16"/>
                      </a:moveTo>
                      <a:lnTo>
                        <a:pt x="6710" y="16"/>
                      </a:lnTo>
                      <a:cubicBezTo>
                        <a:pt x="6705" y="16"/>
                        <a:pt x="6702" y="12"/>
                        <a:pt x="6702" y="8"/>
                      </a:cubicBezTo>
                      <a:cubicBezTo>
                        <a:pt x="6702" y="3"/>
                        <a:pt x="6705" y="0"/>
                        <a:pt x="6710" y="0"/>
                      </a:cubicBezTo>
                      <a:lnTo>
                        <a:pt x="6822" y="0"/>
                      </a:lnTo>
                      <a:cubicBezTo>
                        <a:pt x="6826" y="0"/>
                        <a:pt x="6830" y="3"/>
                        <a:pt x="6830" y="8"/>
                      </a:cubicBezTo>
                      <a:cubicBezTo>
                        <a:pt x="6830" y="12"/>
                        <a:pt x="6826" y="16"/>
                        <a:pt x="6822" y="16"/>
                      </a:cubicBezTo>
                      <a:close/>
                      <a:moveTo>
                        <a:pt x="6630" y="16"/>
                      </a:moveTo>
                      <a:lnTo>
                        <a:pt x="6518" y="16"/>
                      </a:lnTo>
                      <a:cubicBezTo>
                        <a:pt x="6513" y="16"/>
                        <a:pt x="6510" y="12"/>
                        <a:pt x="6510" y="8"/>
                      </a:cubicBezTo>
                      <a:cubicBezTo>
                        <a:pt x="6510" y="3"/>
                        <a:pt x="6513" y="0"/>
                        <a:pt x="6518" y="0"/>
                      </a:cubicBezTo>
                      <a:lnTo>
                        <a:pt x="6630" y="0"/>
                      </a:lnTo>
                      <a:cubicBezTo>
                        <a:pt x="6634" y="0"/>
                        <a:pt x="6638" y="3"/>
                        <a:pt x="6638" y="8"/>
                      </a:cubicBezTo>
                      <a:cubicBezTo>
                        <a:pt x="6638" y="12"/>
                        <a:pt x="6634" y="16"/>
                        <a:pt x="6630" y="16"/>
                      </a:cubicBezTo>
                      <a:close/>
                      <a:moveTo>
                        <a:pt x="6438" y="16"/>
                      </a:moveTo>
                      <a:lnTo>
                        <a:pt x="6326" y="16"/>
                      </a:lnTo>
                      <a:cubicBezTo>
                        <a:pt x="6321" y="16"/>
                        <a:pt x="6318" y="12"/>
                        <a:pt x="6318" y="8"/>
                      </a:cubicBezTo>
                      <a:cubicBezTo>
                        <a:pt x="6318" y="3"/>
                        <a:pt x="6321" y="0"/>
                        <a:pt x="6326" y="0"/>
                      </a:cubicBezTo>
                      <a:lnTo>
                        <a:pt x="6438" y="0"/>
                      </a:lnTo>
                      <a:cubicBezTo>
                        <a:pt x="6442" y="0"/>
                        <a:pt x="6446" y="3"/>
                        <a:pt x="6446" y="8"/>
                      </a:cubicBezTo>
                      <a:cubicBezTo>
                        <a:pt x="6446" y="12"/>
                        <a:pt x="6442" y="16"/>
                        <a:pt x="6438" y="16"/>
                      </a:cubicBezTo>
                      <a:close/>
                      <a:moveTo>
                        <a:pt x="6246" y="16"/>
                      </a:moveTo>
                      <a:lnTo>
                        <a:pt x="6134" y="16"/>
                      </a:lnTo>
                      <a:cubicBezTo>
                        <a:pt x="6129" y="16"/>
                        <a:pt x="6126" y="12"/>
                        <a:pt x="6126" y="8"/>
                      </a:cubicBezTo>
                      <a:cubicBezTo>
                        <a:pt x="6126" y="3"/>
                        <a:pt x="6129" y="0"/>
                        <a:pt x="6134" y="0"/>
                      </a:cubicBezTo>
                      <a:lnTo>
                        <a:pt x="6246" y="0"/>
                      </a:lnTo>
                      <a:cubicBezTo>
                        <a:pt x="6250" y="0"/>
                        <a:pt x="6254" y="3"/>
                        <a:pt x="6254" y="8"/>
                      </a:cubicBezTo>
                      <a:cubicBezTo>
                        <a:pt x="6254" y="12"/>
                        <a:pt x="6250" y="16"/>
                        <a:pt x="6246" y="16"/>
                      </a:cubicBezTo>
                      <a:close/>
                      <a:moveTo>
                        <a:pt x="6054" y="16"/>
                      </a:moveTo>
                      <a:lnTo>
                        <a:pt x="5942" y="16"/>
                      </a:lnTo>
                      <a:cubicBezTo>
                        <a:pt x="5937" y="16"/>
                        <a:pt x="5934" y="12"/>
                        <a:pt x="5934" y="8"/>
                      </a:cubicBezTo>
                      <a:cubicBezTo>
                        <a:pt x="5934" y="3"/>
                        <a:pt x="5937" y="0"/>
                        <a:pt x="5942" y="0"/>
                      </a:cubicBezTo>
                      <a:lnTo>
                        <a:pt x="6054" y="0"/>
                      </a:lnTo>
                      <a:cubicBezTo>
                        <a:pt x="6058" y="0"/>
                        <a:pt x="6062" y="3"/>
                        <a:pt x="6062" y="8"/>
                      </a:cubicBezTo>
                      <a:cubicBezTo>
                        <a:pt x="6062" y="12"/>
                        <a:pt x="6058" y="16"/>
                        <a:pt x="6054" y="16"/>
                      </a:cubicBezTo>
                      <a:close/>
                      <a:moveTo>
                        <a:pt x="5862" y="16"/>
                      </a:moveTo>
                      <a:lnTo>
                        <a:pt x="5750" y="16"/>
                      </a:lnTo>
                      <a:cubicBezTo>
                        <a:pt x="5745" y="16"/>
                        <a:pt x="5742" y="12"/>
                        <a:pt x="5742" y="8"/>
                      </a:cubicBezTo>
                      <a:cubicBezTo>
                        <a:pt x="5742" y="3"/>
                        <a:pt x="5745" y="0"/>
                        <a:pt x="5750" y="0"/>
                      </a:cubicBezTo>
                      <a:lnTo>
                        <a:pt x="5862" y="0"/>
                      </a:lnTo>
                      <a:cubicBezTo>
                        <a:pt x="5866" y="0"/>
                        <a:pt x="5870" y="3"/>
                        <a:pt x="5870" y="8"/>
                      </a:cubicBezTo>
                      <a:cubicBezTo>
                        <a:pt x="5870" y="12"/>
                        <a:pt x="5866" y="16"/>
                        <a:pt x="5862" y="16"/>
                      </a:cubicBezTo>
                      <a:close/>
                      <a:moveTo>
                        <a:pt x="5670" y="16"/>
                      </a:moveTo>
                      <a:lnTo>
                        <a:pt x="5558" y="16"/>
                      </a:lnTo>
                      <a:cubicBezTo>
                        <a:pt x="5553" y="16"/>
                        <a:pt x="5550" y="12"/>
                        <a:pt x="5550" y="8"/>
                      </a:cubicBezTo>
                      <a:cubicBezTo>
                        <a:pt x="5550" y="3"/>
                        <a:pt x="5553" y="0"/>
                        <a:pt x="5558" y="0"/>
                      </a:cubicBezTo>
                      <a:lnTo>
                        <a:pt x="5670" y="0"/>
                      </a:lnTo>
                      <a:cubicBezTo>
                        <a:pt x="5674" y="0"/>
                        <a:pt x="5678" y="3"/>
                        <a:pt x="5678" y="8"/>
                      </a:cubicBezTo>
                      <a:cubicBezTo>
                        <a:pt x="5678" y="12"/>
                        <a:pt x="5674" y="16"/>
                        <a:pt x="5670" y="16"/>
                      </a:cubicBezTo>
                      <a:close/>
                      <a:moveTo>
                        <a:pt x="5478" y="16"/>
                      </a:moveTo>
                      <a:lnTo>
                        <a:pt x="5366" y="16"/>
                      </a:lnTo>
                      <a:cubicBezTo>
                        <a:pt x="5361" y="16"/>
                        <a:pt x="5358" y="12"/>
                        <a:pt x="5358" y="8"/>
                      </a:cubicBezTo>
                      <a:cubicBezTo>
                        <a:pt x="5358" y="3"/>
                        <a:pt x="5361" y="0"/>
                        <a:pt x="5366" y="0"/>
                      </a:cubicBezTo>
                      <a:lnTo>
                        <a:pt x="5478" y="0"/>
                      </a:lnTo>
                      <a:cubicBezTo>
                        <a:pt x="5482" y="0"/>
                        <a:pt x="5486" y="3"/>
                        <a:pt x="5486" y="8"/>
                      </a:cubicBezTo>
                      <a:cubicBezTo>
                        <a:pt x="5486" y="12"/>
                        <a:pt x="5482" y="16"/>
                        <a:pt x="5478" y="16"/>
                      </a:cubicBezTo>
                      <a:close/>
                      <a:moveTo>
                        <a:pt x="5286" y="16"/>
                      </a:moveTo>
                      <a:lnTo>
                        <a:pt x="5174" y="16"/>
                      </a:lnTo>
                      <a:cubicBezTo>
                        <a:pt x="5169" y="16"/>
                        <a:pt x="5166" y="12"/>
                        <a:pt x="5166" y="8"/>
                      </a:cubicBezTo>
                      <a:cubicBezTo>
                        <a:pt x="5166" y="3"/>
                        <a:pt x="5169" y="0"/>
                        <a:pt x="5174" y="0"/>
                      </a:cubicBezTo>
                      <a:lnTo>
                        <a:pt x="5286" y="0"/>
                      </a:lnTo>
                      <a:cubicBezTo>
                        <a:pt x="5290" y="0"/>
                        <a:pt x="5294" y="3"/>
                        <a:pt x="5294" y="8"/>
                      </a:cubicBezTo>
                      <a:cubicBezTo>
                        <a:pt x="5294" y="12"/>
                        <a:pt x="5290" y="16"/>
                        <a:pt x="5286" y="16"/>
                      </a:cubicBezTo>
                      <a:close/>
                      <a:moveTo>
                        <a:pt x="5094" y="16"/>
                      </a:moveTo>
                      <a:lnTo>
                        <a:pt x="4982" y="16"/>
                      </a:lnTo>
                      <a:cubicBezTo>
                        <a:pt x="4977" y="16"/>
                        <a:pt x="4974" y="12"/>
                        <a:pt x="4974" y="8"/>
                      </a:cubicBezTo>
                      <a:cubicBezTo>
                        <a:pt x="4974" y="3"/>
                        <a:pt x="4977" y="0"/>
                        <a:pt x="4982" y="0"/>
                      </a:cubicBezTo>
                      <a:lnTo>
                        <a:pt x="5094" y="0"/>
                      </a:lnTo>
                      <a:cubicBezTo>
                        <a:pt x="5098" y="0"/>
                        <a:pt x="5102" y="3"/>
                        <a:pt x="5102" y="8"/>
                      </a:cubicBezTo>
                      <a:cubicBezTo>
                        <a:pt x="5102" y="12"/>
                        <a:pt x="5098" y="16"/>
                        <a:pt x="5094" y="16"/>
                      </a:cubicBezTo>
                      <a:close/>
                      <a:moveTo>
                        <a:pt x="4902" y="16"/>
                      </a:moveTo>
                      <a:lnTo>
                        <a:pt x="4790" y="16"/>
                      </a:lnTo>
                      <a:cubicBezTo>
                        <a:pt x="4785" y="16"/>
                        <a:pt x="4782" y="12"/>
                        <a:pt x="4782" y="8"/>
                      </a:cubicBezTo>
                      <a:cubicBezTo>
                        <a:pt x="4782" y="3"/>
                        <a:pt x="4785" y="0"/>
                        <a:pt x="4790" y="0"/>
                      </a:cubicBezTo>
                      <a:lnTo>
                        <a:pt x="4902" y="0"/>
                      </a:lnTo>
                      <a:cubicBezTo>
                        <a:pt x="4906" y="0"/>
                        <a:pt x="4910" y="3"/>
                        <a:pt x="4910" y="8"/>
                      </a:cubicBezTo>
                      <a:cubicBezTo>
                        <a:pt x="4910" y="12"/>
                        <a:pt x="4906" y="16"/>
                        <a:pt x="4902" y="16"/>
                      </a:cubicBezTo>
                      <a:close/>
                      <a:moveTo>
                        <a:pt x="4710" y="16"/>
                      </a:moveTo>
                      <a:lnTo>
                        <a:pt x="4598" y="16"/>
                      </a:lnTo>
                      <a:cubicBezTo>
                        <a:pt x="4593" y="16"/>
                        <a:pt x="4590" y="12"/>
                        <a:pt x="4590" y="8"/>
                      </a:cubicBezTo>
                      <a:cubicBezTo>
                        <a:pt x="4590" y="3"/>
                        <a:pt x="4593" y="0"/>
                        <a:pt x="4598" y="0"/>
                      </a:cubicBezTo>
                      <a:lnTo>
                        <a:pt x="4710" y="0"/>
                      </a:lnTo>
                      <a:cubicBezTo>
                        <a:pt x="4714" y="0"/>
                        <a:pt x="4718" y="3"/>
                        <a:pt x="4718" y="8"/>
                      </a:cubicBezTo>
                      <a:cubicBezTo>
                        <a:pt x="4718" y="12"/>
                        <a:pt x="4714" y="16"/>
                        <a:pt x="4710" y="16"/>
                      </a:cubicBezTo>
                      <a:close/>
                      <a:moveTo>
                        <a:pt x="4518" y="16"/>
                      </a:moveTo>
                      <a:lnTo>
                        <a:pt x="4406" y="16"/>
                      </a:lnTo>
                      <a:cubicBezTo>
                        <a:pt x="4401" y="16"/>
                        <a:pt x="4398" y="12"/>
                        <a:pt x="4398" y="8"/>
                      </a:cubicBezTo>
                      <a:cubicBezTo>
                        <a:pt x="4398" y="3"/>
                        <a:pt x="4401" y="0"/>
                        <a:pt x="4406" y="0"/>
                      </a:cubicBezTo>
                      <a:lnTo>
                        <a:pt x="4518" y="0"/>
                      </a:lnTo>
                      <a:cubicBezTo>
                        <a:pt x="4522" y="0"/>
                        <a:pt x="4526" y="3"/>
                        <a:pt x="4526" y="8"/>
                      </a:cubicBezTo>
                      <a:cubicBezTo>
                        <a:pt x="4526" y="12"/>
                        <a:pt x="4522" y="16"/>
                        <a:pt x="4518" y="16"/>
                      </a:cubicBezTo>
                      <a:close/>
                      <a:moveTo>
                        <a:pt x="4326" y="16"/>
                      </a:moveTo>
                      <a:lnTo>
                        <a:pt x="4214" y="16"/>
                      </a:lnTo>
                      <a:cubicBezTo>
                        <a:pt x="4209" y="16"/>
                        <a:pt x="4206" y="12"/>
                        <a:pt x="4206" y="8"/>
                      </a:cubicBezTo>
                      <a:cubicBezTo>
                        <a:pt x="4206" y="3"/>
                        <a:pt x="4209" y="0"/>
                        <a:pt x="4214" y="0"/>
                      </a:cubicBezTo>
                      <a:lnTo>
                        <a:pt x="4326" y="0"/>
                      </a:lnTo>
                      <a:cubicBezTo>
                        <a:pt x="4330" y="0"/>
                        <a:pt x="4334" y="3"/>
                        <a:pt x="4334" y="8"/>
                      </a:cubicBezTo>
                      <a:cubicBezTo>
                        <a:pt x="4334" y="12"/>
                        <a:pt x="4330" y="16"/>
                        <a:pt x="4326" y="16"/>
                      </a:cubicBezTo>
                      <a:close/>
                      <a:moveTo>
                        <a:pt x="4134" y="16"/>
                      </a:moveTo>
                      <a:lnTo>
                        <a:pt x="4022" y="16"/>
                      </a:lnTo>
                      <a:cubicBezTo>
                        <a:pt x="4017" y="16"/>
                        <a:pt x="4014" y="12"/>
                        <a:pt x="4014" y="8"/>
                      </a:cubicBezTo>
                      <a:cubicBezTo>
                        <a:pt x="4014" y="3"/>
                        <a:pt x="4017" y="0"/>
                        <a:pt x="4022" y="0"/>
                      </a:cubicBezTo>
                      <a:lnTo>
                        <a:pt x="4134" y="0"/>
                      </a:lnTo>
                      <a:cubicBezTo>
                        <a:pt x="4138" y="0"/>
                        <a:pt x="4142" y="3"/>
                        <a:pt x="4142" y="8"/>
                      </a:cubicBezTo>
                      <a:cubicBezTo>
                        <a:pt x="4142" y="12"/>
                        <a:pt x="4138" y="16"/>
                        <a:pt x="4134" y="16"/>
                      </a:cubicBezTo>
                      <a:close/>
                      <a:moveTo>
                        <a:pt x="3942" y="16"/>
                      </a:moveTo>
                      <a:lnTo>
                        <a:pt x="3830" y="16"/>
                      </a:lnTo>
                      <a:cubicBezTo>
                        <a:pt x="3825" y="16"/>
                        <a:pt x="3822" y="12"/>
                        <a:pt x="3822" y="8"/>
                      </a:cubicBezTo>
                      <a:cubicBezTo>
                        <a:pt x="3822" y="3"/>
                        <a:pt x="3825" y="0"/>
                        <a:pt x="3830" y="0"/>
                      </a:cubicBezTo>
                      <a:lnTo>
                        <a:pt x="3942" y="0"/>
                      </a:lnTo>
                      <a:cubicBezTo>
                        <a:pt x="3946" y="0"/>
                        <a:pt x="3950" y="3"/>
                        <a:pt x="3950" y="8"/>
                      </a:cubicBezTo>
                      <a:cubicBezTo>
                        <a:pt x="3950" y="12"/>
                        <a:pt x="3946" y="16"/>
                        <a:pt x="3942" y="16"/>
                      </a:cubicBezTo>
                      <a:close/>
                      <a:moveTo>
                        <a:pt x="3750" y="16"/>
                      </a:moveTo>
                      <a:lnTo>
                        <a:pt x="3638" y="16"/>
                      </a:lnTo>
                      <a:cubicBezTo>
                        <a:pt x="3633" y="16"/>
                        <a:pt x="3630" y="12"/>
                        <a:pt x="3630" y="8"/>
                      </a:cubicBezTo>
                      <a:cubicBezTo>
                        <a:pt x="3630" y="3"/>
                        <a:pt x="3633" y="0"/>
                        <a:pt x="3638" y="0"/>
                      </a:cubicBezTo>
                      <a:lnTo>
                        <a:pt x="3750" y="0"/>
                      </a:lnTo>
                      <a:cubicBezTo>
                        <a:pt x="3754" y="0"/>
                        <a:pt x="3758" y="3"/>
                        <a:pt x="3758" y="8"/>
                      </a:cubicBezTo>
                      <a:cubicBezTo>
                        <a:pt x="3758" y="12"/>
                        <a:pt x="3754" y="16"/>
                        <a:pt x="3750" y="16"/>
                      </a:cubicBezTo>
                      <a:close/>
                      <a:moveTo>
                        <a:pt x="3558" y="16"/>
                      </a:moveTo>
                      <a:lnTo>
                        <a:pt x="3446" y="16"/>
                      </a:lnTo>
                      <a:cubicBezTo>
                        <a:pt x="3441" y="16"/>
                        <a:pt x="3438" y="12"/>
                        <a:pt x="3438" y="8"/>
                      </a:cubicBezTo>
                      <a:cubicBezTo>
                        <a:pt x="3438" y="3"/>
                        <a:pt x="3441" y="0"/>
                        <a:pt x="3446" y="0"/>
                      </a:cubicBezTo>
                      <a:lnTo>
                        <a:pt x="3558" y="0"/>
                      </a:lnTo>
                      <a:cubicBezTo>
                        <a:pt x="3562" y="0"/>
                        <a:pt x="3566" y="3"/>
                        <a:pt x="3566" y="8"/>
                      </a:cubicBezTo>
                      <a:cubicBezTo>
                        <a:pt x="3566" y="12"/>
                        <a:pt x="3562" y="16"/>
                        <a:pt x="3558" y="16"/>
                      </a:cubicBezTo>
                      <a:close/>
                      <a:moveTo>
                        <a:pt x="3366" y="16"/>
                      </a:moveTo>
                      <a:lnTo>
                        <a:pt x="3254" y="16"/>
                      </a:lnTo>
                      <a:cubicBezTo>
                        <a:pt x="3249" y="16"/>
                        <a:pt x="3246" y="12"/>
                        <a:pt x="3246" y="8"/>
                      </a:cubicBezTo>
                      <a:cubicBezTo>
                        <a:pt x="3246" y="3"/>
                        <a:pt x="3249" y="0"/>
                        <a:pt x="3254" y="0"/>
                      </a:cubicBezTo>
                      <a:lnTo>
                        <a:pt x="3366" y="0"/>
                      </a:lnTo>
                      <a:cubicBezTo>
                        <a:pt x="3370" y="0"/>
                        <a:pt x="3374" y="3"/>
                        <a:pt x="3374" y="8"/>
                      </a:cubicBezTo>
                      <a:cubicBezTo>
                        <a:pt x="3374" y="12"/>
                        <a:pt x="3370" y="16"/>
                        <a:pt x="3366" y="16"/>
                      </a:cubicBezTo>
                      <a:close/>
                      <a:moveTo>
                        <a:pt x="3174" y="16"/>
                      </a:moveTo>
                      <a:lnTo>
                        <a:pt x="3062" y="16"/>
                      </a:lnTo>
                      <a:cubicBezTo>
                        <a:pt x="3057" y="16"/>
                        <a:pt x="3054" y="12"/>
                        <a:pt x="3054" y="8"/>
                      </a:cubicBezTo>
                      <a:cubicBezTo>
                        <a:pt x="3054" y="3"/>
                        <a:pt x="3057" y="0"/>
                        <a:pt x="3062" y="0"/>
                      </a:cubicBezTo>
                      <a:lnTo>
                        <a:pt x="3174" y="0"/>
                      </a:lnTo>
                      <a:cubicBezTo>
                        <a:pt x="3178" y="0"/>
                        <a:pt x="3182" y="3"/>
                        <a:pt x="3182" y="8"/>
                      </a:cubicBezTo>
                      <a:cubicBezTo>
                        <a:pt x="3182" y="12"/>
                        <a:pt x="3178" y="16"/>
                        <a:pt x="3174" y="16"/>
                      </a:cubicBezTo>
                      <a:close/>
                      <a:moveTo>
                        <a:pt x="2982" y="16"/>
                      </a:moveTo>
                      <a:lnTo>
                        <a:pt x="2870" y="16"/>
                      </a:lnTo>
                      <a:cubicBezTo>
                        <a:pt x="2865" y="16"/>
                        <a:pt x="2862" y="12"/>
                        <a:pt x="2862" y="8"/>
                      </a:cubicBezTo>
                      <a:cubicBezTo>
                        <a:pt x="2862" y="3"/>
                        <a:pt x="2865" y="0"/>
                        <a:pt x="2870" y="0"/>
                      </a:cubicBezTo>
                      <a:lnTo>
                        <a:pt x="2982" y="0"/>
                      </a:lnTo>
                      <a:cubicBezTo>
                        <a:pt x="2986" y="0"/>
                        <a:pt x="2990" y="3"/>
                        <a:pt x="2990" y="8"/>
                      </a:cubicBezTo>
                      <a:cubicBezTo>
                        <a:pt x="2990" y="12"/>
                        <a:pt x="2986" y="16"/>
                        <a:pt x="2982" y="16"/>
                      </a:cubicBezTo>
                      <a:close/>
                      <a:moveTo>
                        <a:pt x="2790" y="16"/>
                      </a:moveTo>
                      <a:lnTo>
                        <a:pt x="2678" y="16"/>
                      </a:lnTo>
                      <a:cubicBezTo>
                        <a:pt x="2673" y="16"/>
                        <a:pt x="2670" y="12"/>
                        <a:pt x="2670" y="8"/>
                      </a:cubicBezTo>
                      <a:cubicBezTo>
                        <a:pt x="2670" y="3"/>
                        <a:pt x="2673" y="0"/>
                        <a:pt x="2678" y="0"/>
                      </a:cubicBezTo>
                      <a:lnTo>
                        <a:pt x="2790" y="0"/>
                      </a:lnTo>
                      <a:cubicBezTo>
                        <a:pt x="2794" y="0"/>
                        <a:pt x="2798" y="3"/>
                        <a:pt x="2798" y="8"/>
                      </a:cubicBezTo>
                      <a:cubicBezTo>
                        <a:pt x="2798" y="12"/>
                        <a:pt x="2794" y="16"/>
                        <a:pt x="2790" y="16"/>
                      </a:cubicBezTo>
                      <a:close/>
                      <a:moveTo>
                        <a:pt x="2598" y="16"/>
                      </a:moveTo>
                      <a:lnTo>
                        <a:pt x="2486" y="16"/>
                      </a:lnTo>
                      <a:cubicBezTo>
                        <a:pt x="2481" y="16"/>
                        <a:pt x="2478" y="12"/>
                        <a:pt x="2478" y="8"/>
                      </a:cubicBezTo>
                      <a:cubicBezTo>
                        <a:pt x="2478" y="3"/>
                        <a:pt x="2481" y="0"/>
                        <a:pt x="2486" y="0"/>
                      </a:cubicBezTo>
                      <a:lnTo>
                        <a:pt x="2598" y="0"/>
                      </a:lnTo>
                      <a:cubicBezTo>
                        <a:pt x="2602" y="0"/>
                        <a:pt x="2606" y="3"/>
                        <a:pt x="2606" y="8"/>
                      </a:cubicBezTo>
                      <a:cubicBezTo>
                        <a:pt x="2606" y="12"/>
                        <a:pt x="2602" y="16"/>
                        <a:pt x="2598" y="16"/>
                      </a:cubicBezTo>
                      <a:close/>
                      <a:moveTo>
                        <a:pt x="2406" y="16"/>
                      </a:moveTo>
                      <a:lnTo>
                        <a:pt x="2294" y="16"/>
                      </a:lnTo>
                      <a:cubicBezTo>
                        <a:pt x="2289" y="16"/>
                        <a:pt x="2286" y="12"/>
                        <a:pt x="2286" y="8"/>
                      </a:cubicBezTo>
                      <a:cubicBezTo>
                        <a:pt x="2286" y="3"/>
                        <a:pt x="2289" y="0"/>
                        <a:pt x="2294" y="0"/>
                      </a:cubicBezTo>
                      <a:lnTo>
                        <a:pt x="2406" y="0"/>
                      </a:lnTo>
                      <a:cubicBezTo>
                        <a:pt x="2410" y="0"/>
                        <a:pt x="2414" y="3"/>
                        <a:pt x="2414" y="8"/>
                      </a:cubicBezTo>
                      <a:cubicBezTo>
                        <a:pt x="2414" y="12"/>
                        <a:pt x="2410" y="16"/>
                        <a:pt x="2406" y="16"/>
                      </a:cubicBezTo>
                      <a:close/>
                      <a:moveTo>
                        <a:pt x="2214" y="16"/>
                      </a:moveTo>
                      <a:lnTo>
                        <a:pt x="2102" y="16"/>
                      </a:lnTo>
                      <a:cubicBezTo>
                        <a:pt x="2097" y="16"/>
                        <a:pt x="2094" y="12"/>
                        <a:pt x="2094" y="8"/>
                      </a:cubicBezTo>
                      <a:cubicBezTo>
                        <a:pt x="2094" y="3"/>
                        <a:pt x="2097" y="0"/>
                        <a:pt x="2102" y="0"/>
                      </a:cubicBezTo>
                      <a:lnTo>
                        <a:pt x="2214" y="0"/>
                      </a:lnTo>
                      <a:cubicBezTo>
                        <a:pt x="2218" y="0"/>
                        <a:pt x="2222" y="3"/>
                        <a:pt x="2222" y="8"/>
                      </a:cubicBezTo>
                      <a:cubicBezTo>
                        <a:pt x="2222" y="12"/>
                        <a:pt x="2218" y="16"/>
                        <a:pt x="2214" y="16"/>
                      </a:cubicBezTo>
                      <a:close/>
                      <a:moveTo>
                        <a:pt x="2022" y="16"/>
                      </a:moveTo>
                      <a:lnTo>
                        <a:pt x="1910" y="16"/>
                      </a:lnTo>
                      <a:cubicBezTo>
                        <a:pt x="1905" y="16"/>
                        <a:pt x="1902" y="12"/>
                        <a:pt x="1902" y="8"/>
                      </a:cubicBezTo>
                      <a:cubicBezTo>
                        <a:pt x="1902" y="3"/>
                        <a:pt x="1905" y="0"/>
                        <a:pt x="1910" y="0"/>
                      </a:cubicBezTo>
                      <a:lnTo>
                        <a:pt x="2022" y="0"/>
                      </a:lnTo>
                      <a:cubicBezTo>
                        <a:pt x="2026" y="0"/>
                        <a:pt x="2030" y="3"/>
                        <a:pt x="2030" y="8"/>
                      </a:cubicBezTo>
                      <a:cubicBezTo>
                        <a:pt x="2030" y="12"/>
                        <a:pt x="2026" y="16"/>
                        <a:pt x="2022" y="16"/>
                      </a:cubicBezTo>
                      <a:close/>
                      <a:moveTo>
                        <a:pt x="1830" y="16"/>
                      </a:moveTo>
                      <a:lnTo>
                        <a:pt x="1718" y="16"/>
                      </a:lnTo>
                      <a:cubicBezTo>
                        <a:pt x="1713" y="16"/>
                        <a:pt x="1710" y="12"/>
                        <a:pt x="1710" y="8"/>
                      </a:cubicBezTo>
                      <a:cubicBezTo>
                        <a:pt x="1710" y="3"/>
                        <a:pt x="1713" y="0"/>
                        <a:pt x="1718" y="0"/>
                      </a:cubicBezTo>
                      <a:lnTo>
                        <a:pt x="1830" y="0"/>
                      </a:lnTo>
                      <a:cubicBezTo>
                        <a:pt x="1834" y="0"/>
                        <a:pt x="1838" y="3"/>
                        <a:pt x="1838" y="8"/>
                      </a:cubicBezTo>
                      <a:cubicBezTo>
                        <a:pt x="1838" y="12"/>
                        <a:pt x="1834" y="16"/>
                        <a:pt x="1830" y="16"/>
                      </a:cubicBezTo>
                      <a:close/>
                      <a:moveTo>
                        <a:pt x="1638" y="16"/>
                      </a:moveTo>
                      <a:lnTo>
                        <a:pt x="1526" y="16"/>
                      </a:lnTo>
                      <a:cubicBezTo>
                        <a:pt x="1521" y="16"/>
                        <a:pt x="1518" y="12"/>
                        <a:pt x="1518" y="8"/>
                      </a:cubicBezTo>
                      <a:cubicBezTo>
                        <a:pt x="1518" y="3"/>
                        <a:pt x="1521" y="0"/>
                        <a:pt x="1526" y="0"/>
                      </a:cubicBezTo>
                      <a:lnTo>
                        <a:pt x="1638" y="0"/>
                      </a:lnTo>
                      <a:cubicBezTo>
                        <a:pt x="1642" y="0"/>
                        <a:pt x="1646" y="3"/>
                        <a:pt x="1646" y="8"/>
                      </a:cubicBezTo>
                      <a:cubicBezTo>
                        <a:pt x="1646" y="12"/>
                        <a:pt x="1642" y="16"/>
                        <a:pt x="1638" y="16"/>
                      </a:cubicBezTo>
                      <a:close/>
                      <a:moveTo>
                        <a:pt x="1446" y="16"/>
                      </a:moveTo>
                      <a:lnTo>
                        <a:pt x="1334" y="16"/>
                      </a:lnTo>
                      <a:cubicBezTo>
                        <a:pt x="1329" y="16"/>
                        <a:pt x="1326" y="12"/>
                        <a:pt x="1326" y="8"/>
                      </a:cubicBezTo>
                      <a:cubicBezTo>
                        <a:pt x="1326" y="3"/>
                        <a:pt x="1329" y="0"/>
                        <a:pt x="1334" y="0"/>
                      </a:cubicBezTo>
                      <a:lnTo>
                        <a:pt x="1446" y="0"/>
                      </a:lnTo>
                      <a:cubicBezTo>
                        <a:pt x="1450" y="0"/>
                        <a:pt x="1454" y="3"/>
                        <a:pt x="1454" y="8"/>
                      </a:cubicBezTo>
                      <a:cubicBezTo>
                        <a:pt x="1454" y="12"/>
                        <a:pt x="1450" y="16"/>
                        <a:pt x="1446" y="16"/>
                      </a:cubicBezTo>
                      <a:close/>
                      <a:moveTo>
                        <a:pt x="1254" y="16"/>
                      </a:moveTo>
                      <a:lnTo>
                        <a:pt x="1142" y="16"/>
                      </a:lnTo>
                      <a:cubicBezTo>
                        <a:pt x="1137" y="16"/>
                        <a:pt x="1134" y="12"/>
                        <a:pt x="1134" y="8"/>
                      </a:cubicBezTo>
                      <a:cubicBezTo>
                        <a:pt x="1134" y="3"/>
                        <a:pt x="1137" y="0"/>
                        <a:pt x="1142" y="0"/>
                      </a:cubicBezTo>
                      <a:lnTo>
                        <a:pt x="1254" y="0"/>
                      </a:lnTo>
                      <a:cubicBezTo>
                        <a:pt x="1258" y="0"/>
                        <a:pt x="1262" y="3"/>
                        <a:pt x="1262" y="8"/>
                      </a:cubicBezTo>
                      <a:cubicBezTo>
                        <a:pt x="1262" y="12"/>
                        <a:pt x="1258" y="16"/>
                        <a:pt x="1254" y="16"/>
                      </a:cubicBezTo>
                      <a:close/>
                      <a:moveTo>
                        <a:pt x="1062" y="16"/>
                      </a:moveTo>
                      <a:lnTo>
                        <a:pt x="950" y="16"/>
                      </a:lnTo>
                      <a:cubicBezTo>
                        <a:pt x="945" y="16"/>
                        <a:pt x="942" y="12"/>
                        <a:pt x="942" y="8"/>
                      </a:cubicBezTo>
                      <a:cubicBezTo>
                        <a:pt x="942" y="3"/>
                        <a:pt x="945" y="0"/>
                        <a:pt x="950" y="0"/>
                      </a:cubicBezTo>
                      <a:lnTo>
                        <a:pt x="1062" y="0"/>
                      </a:lnTo>
                      <a:cubicBezTo>
                        <a:pt x="1066" y="0"/>
                        <a:pt x="1070" y="3"/>
                        <a:pt x="1070" y="8"/>
                      </a:cubicBezTo>
                      <a:cubicBezTo>
                        <a:pt x="1070" y="12"/>
                        <a:pt x="1066" y="16"/>
                        <a:pt x="1062" y="16"/>
                      </a:cubicBezTo>
                      <a:close/>
                      <a:moveTo>
                        <a:pt x="870" y="16"/>
                      </a:moveTo>
                      <a:lnTo>
                        <a:pt x="758" y="16"/>
                      </a:lnTo>
                      <a:cubicBezTo>
                        <a:pt x="753" y="16"/>
                        <a:pt x="750" y="12"/>
                        <a:pt x="750" y="8"/>
                      </a:cubicBezTo>
                      <a:cubicBezTo>
                        <a:pt x="750" y="3"/>
                        <a:pt x="753" y="0"/>
                        <a:pt x="758" y="0"/>
                      </a:cubicBezTo>
                      <a:lnTo>
                        <a:pt x="870" y="0"/>
                      </a:lnTo>
                      <a:cubicBezTo>
                        <a:pt x="874" y="0"/>
                        <a:pt x="878" y="3"/>
                        <a:pt x="878" y="8"/>
                      </a:cubicBezTo>
                      <a:cubicBezTo>
                        <a:pt x="878" y="12"/>
                        <a:pt x="874" y="16"/>
                        <a:pt x="870" y="16"/>
                      </a:cubicBezTo>
                      <a:close/>
                      <a:moveTo>
                        <a:pt x="678" y="16"/>
                      </a:moveTo>
                      <a:lnTo>
                        <a:pt x="566" y="16"/>
                      </a:lnTo>
                      <a:cubicBezTo>
                        <a:pt x="561" y="16"/>
                        <a:pt x="558" y="12"/>
                        <a:pt x="558" y="8"/>
                      </a:cubicBezTo>
                      <a:cubicBezTo>
                        <a:pt x="558" y="3"/>
                        <a:pt x="561" y="0"/>
                        <a:pt x="566" y="0"/>
                      </a:cubicBezTo>
                      <a:lnTo>
                        <a:pt x="678" y="0"/>
                      </a:lnTo>
                      <a:cubicBezTo>
                        <a:pt x="682" y="0"/>
                        <a:pt x="686" y="3"/>
                        <a:pt x="686" y="8"/>
                      </a:cubicBezTo>
                      <a:cubicBezTo>
                        <a:pt x="686" y="12"/>
                        <a:pt x="682" y="16"/>
                        <a:pt x="678" y="16"/>
                      </a:cubicBezTo>
                      <a:close/>
                      <a:moveTo>
                        <a:pt x="486" y="16"/>
                      </a:moveTo>
                      <a:lnTo>
                        <a:pt x="374" y="16"/>
                      </a:lnTo>
                      <a:cubicBezTo>
                        <a:pt x="369" y="16"/>
                        <a:pt x="366" y="12"/>
                        <a:pt x="366" y="8"/>
                      </a:cubicBezTo>
                      <a:cubicBezTo>
                        <a:pt x="366" y="3"/>
                        <a:pt x="369" y="0"/>
                        <a:pt x="374" y="0"/>
                      </a:cubicBezTo>
                      <a:lnTo>
                        <a:pt x="486" y="0"/>
                      </a:lnTo>
                      <a:cubicBezTo>
                        <a:pt x="490" y="0"/>
                        <a:pt x="494" y="3"/>
                        <a:pt x="494" y="8"/>
                      </a:cubicBezTo>
                      <a:cubicBezTo>
                        <a:pt x="494" y="12"/>
                        <a:pt x="490" y="16"/>
                        <a:pt x="486" y="16"/>
                      </a:cubicBezTo>
                      <a:close/>
                      <a:moveTo>
                        <a:pt x="294" y="16"/>
                      </a:moveTo>
                      <a:lnTo>
                        <a:pt x="182" y="16"/>
                      </a:lnTo>
                      <a:cubicBezTo>
                        <a:pt x="177" y="16"/>
                        <a:pt x="174" y="12"/>
                        <a:pt x="174" y="8"/>
                      </a:cubicBezTo>
                      <a:cubicBezTo>
                        <a:pt x="174" y="3"/>
                        <a:pt x="177" y="0"/>
                        <a:pt x="182" y="0"/>
                      </a:cubicBezTo>
                      <a:lnTo>
                        <a:pt x="294" y="0"/>
                      </a:lnTo>
                      <a:cubicBezTo>
                        <a:pt x="298" y="0"/>
                        <a:pt x="302" y="3"/>
                        <a:pt x="302" y="8"/>
                      </a:cubicBezTo>
                      <a:cubicBezTo>
                        <a:pt x="302" y="12"/>
                        <a:pt x="298" y="16"/>
                        <a:pt x="294" y="16"/>
                      </a:cubicBezTo>
                      <a:close/>
                      <a:moveTo>
                        <a:pt x="102" y="16"/>
                      </a:moveTo>
                      <a:lnTo>
                        <a:pt x="8" y="16"/>
                      </a:lnTo>
                      <a:lnTo>
                        <a:pt x="16" y="8"/>
                      </a:lnTo>
                      <a:lnTo>
                        <a:pt x="16" y="26"/>
                      </a:lnTo>
                      <a:cubicBezTo>
                        <a:pt x="16" y="30"/>
                        <a:pt x="12" y="34"/>
                        <a:pt x="8" y="34"/>
                      </a:cubicBezTo>
                      <a:cubicBezTo>
                        <a:pt x="3" y="34"/>
                        <a:pt x="0" y="30"/>
                        <a:pt x="0" y="26"/>
                      </a:cubicBezTo>
                      <a:lnTo>
                        <a:pt x="0" y="8"/>
                      </a:lnTo>
                      <a:cubicBezTo>
                        <a:pt x="0" y="3"/>
                        <a:pt x="3" y="0"/>
                        <a:pt x="8" y="0"/>
                      </a:cubicBezTo>
                      <a:lnTo>
                        <a:pt x="102" y="0"/>
                      </a:lnTo>
                      <a:cubicBezTo>
                        <a:pt x="106" y="0"/>
                        <a:pt x="110" y="3"/>
                        <a:pt x="110" y="8"/>
                      </a:cubicBezTo>
                      <a:cubicBezTo>
                        <a:pt x="110" y="12"/>
                        <a:pt x="106" y="16"/>
                        <a:pt x="102" y="16"/>
                      </a:cubicBezTo>
                      <a:close/>
                      <a:moveTo>
                        <a:pt x="16" y="106"/>
                      </a:moveTo>
                      <a:lnTo>
                        <a:pt x="16" y="218"/>
                      </a:lnTo>
                      <a:cubicBezTo>
                        <a:pt x="16" y="222"/>
                        <a:pt x="12" y="226"/>
                        <a:pt x="8" y="226"/>
                      </a:cubicBezTo>
                      <a:cubicBezTo>
                        <a:pt x="3" y="226"/>
                        <a:pt x="0" y="222"/>
                        <a:pt x="0" y="218"/>
                      </a:cubicBezTo>
                      <a:lnTo>
                        <a:pt x="0" y="106"/>
                      </a:lnTo>
                      <a:cubicBezTo>
                        <a:pt x="0" y="101"/>
                        <a:pt x="3" y="98"/>
                        <a:pt x="8" y="98"/>
                      </a:cubicBezTo>
                      <a:cubicBezTo>
                        <a:pt x="12" y="98"/>
                        <a:pt x="16" y="101"/>
                        <a:pt x="16" y="106"/>
                      </a:cubicBezTo>
                      <a:close/>
                      <a:moveTo>
                        <a:pt x="16" y="298"/>
                      </a:moveTo>
                      <a:lnTo>
                        <a:pt x="16" y="410"/>
                      </a:lnTo>
                      <a:cubicBezTo>
                        <a:pt x="16" y="414"/>
                        <a:pt x="12" y="418"/>
                        <a:pt x="8" y="418"/>
                      </a:cubicBezTo>
                      <a:cubicBezTo>
                        <a:pt x="3" y="418"/>
                        <a:pt x="0" y="414"/>
                        <a:pt x="0" y="410"/>
                      </a:cubicBezTo>
                      <a:lnTo>
                        <a:pt x="0" y="298"/>
                      </a:lnTo>
                      <a:cubicBezTo>
                        <a:pt x="0" y="293"/>
                        <a:pt x="3" y="290"/>
                        <a:pt x="8" y="290"/>
                      </a:cubicBezTo>
                      <a:cubicBezTo>
                        <a:pt x="12" y="290"/>
                        <a:pt x="16" y="293"/>
                        <a:pt x="16" y="298"/>
                      </a:cubicBezTo>
                      <a:close/>
                      <a:moveTo>
                        <a:pt x="16" y="490"/>
                      </a:moveTo>
                      <a:lnTo>
                        <a:pt x="16" y="602"/>
                      </a:lnTo>
                      <a:cubicBezTo>
                        <a:pt x="16" y="606"/>
                        <a:pt x="12" y="610"/>
                        <a:pt x="8" y="610"/>
                      </a:cubicBezTo>
                      <a:cubicBezTo>
                        <a:pt x="3" y="610"/>
                        <a:pt x="0" y="606"/>
                        <a:pt x="0" y="602"/>
                      </a:cubicBezTo>
                      <a:lnTo>
                        <a:pt x="0" y="490"/>
                      </a:lnTo>
                      <a:cubicBezTo>
                        <a:pt x="0" y="485"/>
                        <a:pt x="3" y="482"/>
                        <a:pt x="8" y="482"/>
                      </a:cubicBezTo>
                      <a:cubicBezTo>
                        <a:pt x="12" y="482"/>
                        <a:pt x="16" y="485"/>
                        <a:pt x="16" y="490"/>
                      </a:cubicBezTo>
                      <a:close/>
                      <a:moveTo>
                        <a:pt x="16" y="682"/>
                      </a:moveTo>
                      <a:lnTo>
                        <a:pt x="16" y="794"/>
                      </a:lnTo>
                      <a:cubicBezTo>
                        <a:pt x="16" y="798"/>
                        <a:pt x="12" y="802"/>
                        <a:pt x="8" y="802"/>
                      </a:cubicBezTo>
                      <a:cubicBezTo>
                        <a:pt x="3" y="802"/>
                        <a:pt x="0" y="798"/>
                        <a:pt x="0" y="794"/>
                      </a:cubicBezTo>
                      <a:lnTo>
                        <a:pt x="0" y="682"/>
                      </a:lnTo>
                      <a:cubicBezTo>
                        <a:pt x="0" y="677"/>
                        <a:pt x="3" y="674"/>
                        <a:pt x="8" y="674"/>
                      </a:cubicBezTo>
                      <a:cubicBezTo>
                        <a:pt x="12" y="674"/>
                        <a:pt x="16" y="677"/>
                        <a:pt x="16" y="682"/>
                      </a:cubicBezTo>
                      <a:close/>
                      <a:moveTo>
                        <a:pt x="16" y="874"/>
                      </a:moveTo>
                      <a:lnTo>
                        <a:pt x="16" y="986"/>
                      </a:lnTo>
                      <a:cubicBezTo>
                        <a:pt x="16" y="990"/>
                        <a:pt x="12" y="994"/>
                        <a:pt x="8" y="994"/>
                      </a:cubicBezTo>
                      <a:cubicBezTo>
                        <a:pt x="3" y="994"/>
                        <a:pt x="0" y="990"/>
                        <a:pt x="0" y="986"/>
                      </a:cubicBezTo>
                      <a:lnTo>
                        <a:pt x="0" y="874"/>
                      </a:lnTo>
                      <a:cubicBezTo>
                        <a:pt x="0" y="869"/>
                        <a:pt x="3" y="866"/>
                        <a:pt x="8" y="866"/>
                      </a:cubicBezTo>
                      <a:cubicBezTo>
                        <a:pt x="12" y="866"/>
                        <a:pt x="16" y="869"/>
                        <a:pt x="16" y="874"/>
                      </a:cubicBezTo>
                      <a:close/>
                      <a:moveTo>
                        <a:pt x="16" y="1066"/>
                      </a:moveTo>
                      <a:lnTo>
                        <a:pt x="16" y="1178"/>
                      </a:lnTo>
                      <a:cubicBezTo>
                        <a:pt x="16" y="1182"/>
                        <a:pt x="12" y="1186"/>
                        <a:pt x="8" y="1186"/>
                      </a:cubicBezTo>
                      <a:cubicBezTo>
                        <a:pt x="3" y="1186"/>
                        <a:pt x="0" y="1182"/>
                        <a:pt x="0" y="1178"/>
                      </a:cubicBezTo>
                      <a:lnTo>
                        <a:pt x="0" y="1066"/>
                      </a:lnTo>
                      <a:cubicBezTo>
                        <a:pt x="0" y="1061"/>
                        <a:pt x="3" y="1058"/>
                        <a:pt x="8" y="1058"/>
                      </a:cubicBezTo>
                      <a:cubicBezTo>
                        <a:pt x="12" y="1058"/>
                        <a:pt x="16" y="1061"/>
                        <a:pt x="16" y="1066"/>
                      </a:cubicBezTo>
                      <a:close/>
                      <a:moveTo>
                        <a:pt x="16" y="1258"/>
                      </a:moveTo>
                      <a:lnTo>
                        <a:pt x="16" y="1370"/>
                      </a:lnTo>
                      <a:cubicBezTo>
                        <a:pt x="16" y="1374"/>
                        <a:pt x="12" y="1378"/>
                        <a:pt x="8" y="1378"/>
                      </a:cubicBezTo>
                      <a:cubicBezTo>
                        <a:pt x="3" y="1378"/>
                        <a:pt x="0" y="1374"/>
                        <a:pt x="0" y="1370"/>
                      </a:cubicBezTo>
                      <a:lnTo>
                        <a:pt x="0" y="1258"/>
                      </a:lnTo>
                      <a:cubicBezTo>
                        <a:pt x="0" y="1253"/>
                        <a:pt x="3" y="1250"/>
                        <a:pt x="8" y="1250"/>
                      </a:cubicBezTo>
                      <a:cubicBezTo>
                        <a:pt x="12" y="1250"/>
                        <a:pt x="16" y="1253"/>
                        <a:pt x="16" y="1258"/>
                      </a:cubicBezTo>
                      <a:close/>
                      <a:moveTo>
                        <a:pt x="16" y="1450"/>
                      </a:moveTo>
                      <a:lnTo>
                        <a:pt x="16" y="1562"/>
                      </a:lnTo>
                      <a:cubicBezTo>
                        <a:pt x="16" y="1566"/>
                        <a:pt x="12" y="1570"/>
                        <a:pt x="8" y="1570"/>
                      </a:cubicBezTo>
                      <a:cubicBezTo>
                        <a:pt x="3" y="1570"/>
                        <a:pt x="0" y="1566"/>
                        <a:pt x="0" y="1562"/>
                      </a:cubicBezTo>
                      <a:lnTo>
                        <a:pt x="0" y="1450"/>
                      </a:lnTo>
                      <a:cubicBezTo>
                        <a:pt x="0" y="1445"/>
                        <a:pt x="3" y="1442"/>
                        <a:pt x="8" y="1442"/>
                      </a:cubicBezTo>
                      <a:cubicBezTo>
                        <a:pt x="12" y="1442"/>
                        <a:pt x="16" y="1445"/>
                        <a:pt x="16" y="1450"/>
                      </a:cubicBezTo>
                      <a:close/>
                      <a:moveTo>
                        <a:pt x="16" y="1642"/>
                      </a:moveTo>
                      <a:lnTo>
                        <a:pt x="16" y="1754"/>
                      </a:lnTo>
                      <a:cubicBezTo>
                        <a:pt x="16" y="1758"/>
                        <a:pt x="12" y="1762"/>
                        <a:pt x="8" y="1762"/>
                      </a:cubicBezTo>
                      <a:cubicBezTo>
                        <a:pt x="3" y="1762"/>
                        <a:pt x="0" y="1758"/>
                        <a:pt x="0" y="1754"/>
                      </a:cubicBezTo>
                      <a:lnTo>
                        <a:pt x="0" y="1642"/>
                      </a:lnTo>
                      <a:cubicBezTo>
                        <a:pt x="0" y="1637"/>
                        <a:pt x="3" y="1634"/>
                        <a:pt x="8" y="1634"/>
                      </a:cubicBezTo>
                      <a:cubicBezTo>
                        <a:pt x="12" y="1634"/>
                        <a:pt x="16" y="1637"/>
                        <a:pt x="16" y="1642"/>
                      </a:cubicBezTo>
                      <a:close/>
                      <a:moveTo>
                        <a:pt x="16" y="1834"/>
                      </a:moveTo>
                      <a:lnTo>
                        <a:pt x="16" y="1946"/>
                      </a:lnTo>
                      <a:cubicBezTo>
                        <a:pt x="16" y="1950"/>
                        <a:pt x="12" y="1954"/>
                        <a:pt x="8" y="1954"/>
                      </a:cubicBezTo>
                      <a:cubicBezTo>
                        <a:pt x="3" y="1954"/>
                        <a:pt x="0" y="1950"/>
                        <a:pt x="0" y="1946"/>
                      </a:cubicBezTo>
                      <a:lnTo>
                        <a:pt x="0" y="1834"/>
                      </a:lnTo>
                      <a:cubicBezTo>
                        <a:pt x="0" y="1829"/>
                        <a:pt x="3" y="1826"/>
                        <a:pt x="8" y="1826"/>
                      </a:cubicBezTo>
                      <a:cubicBezTo>
                        <a:pt x="12" y="1826"/>
                        <a:pt x="16" y="1829"/>
                        <a:pt x="16" y="1834"/>
                      </a:cubicBezTo>
                      <a:close/>
                      <a:moveTo>
                        <a:pt x="16" y="2026"/>
                      </a:moveTo>
                      <a:lnTo>
                        <a:pt x="16" y="2138"/>
                      </a:lnTo>
                      <a:cubicBezTo>
                        <a:pt x="16" y="2142"/>
                        <a:pt x="12" y="2146"/>
                        <a:pt x="8" y="2146"/>
                      </a:cubicBezTo>
                      <a:cubicBezTo>
                        <a:pt x="3" y="2146"/>
                        <a:pt x="0" y="2142"/>
                        <a:pt x="0" y="2138"/>
                      </a:cubicBezTo>
                      <a:lnTo>
                        <a:pt x="0" y="2026"/>
                      </a:lnTo>
                      <a:cubicBezTo>
                        <a:pt x="0" y="2021"/>
                        <a:pt x="3" y="2018"/>
                        <a:pt x="8" y="2018"/>
                      </a:cubicBezTo>
                      <a:cubicBezTo>
                        <a:pt x="12" y="2018"/>
                        <a:pt x="16" y="2021"/>
                        <a:pt x="16" y="2026"/>
                      </a:cubicBezTo>
                      <a:close/>
                      <a:moveTo>
                        <a:pt x="16" y="2218"/>
                      </a:moveTo>
                      <a:lnTo>
                        <a:pt x="16" y="2330"/>
                      </a:lnTo>
                      <a:cubicBezTo>
                        <a:pt x="16" y="2334"/>
                        <a:pt x="12" y="2338"/>
                        <a:pt x="8" y="2338"/>
                      </a:cubicBezTo>
                      <a:cubicBezTo>
                        <a:pt x="3" y="2338"/>
                        <a:pt x="0" y="2334"/>
                        <a:pt x="0" y="2330"/>
                      </a:cubicBezTo>
                      <a:lnTo>
                        <a:pt x="0" y="2218"/>
                      </a:lnTo>
                      <a:cubicBezTo>
                        <a:pt x="0" y="2213"/>
                        <a:pt x="3" y="2210"/>
                        <a:pt x="8" y="2210"/>
                      </a:cubicBezTo>
                      <a:cubicBezTo>
                        <a:pt x="12" y="2210"/>
                        <a:pt x="16" y="2213"/>
                        <a:pt x="16" y="2218"/>
                      </a:cubicBezTo>
                      <a:close/>
                      <a:moveTo>
                        <a:pt x="16" y="2410"/>
                      </a:moveTo>
                      <a:lnTo>
                        <a:pt x="16" y="2522"/>
                      </a:lnTo>
                      <a:cubicBezTo>
                        <a:pt x="16" y="2526"/>
                        <a:pt x="12" y="2530"/>
                        <a:pt x="8" y="2530"/>
                      </a:cubicBezTo>
                      <a:cubicBezTo>
                        <a:pt x="3" y="2530"/>
                        <a:pt x="0" y="2526"/>
                        <a:pt x="0" y="2522"/>
                      </a:cubicBezTo>
                      <a:lnTo>
                        <a:pt x="0" y="2410"/>
                      </a:lnTo>
                      <a:cubicBezTo>
                        <a:pt x="0" y="2405"/>
                        <a:pt x="3" y="2402"/>
                        <a:pt x="8" y="2402"/>
                      </a:cubicBezTo>
                      <a:cubicBezTo>
                        <a:pt x="12" y="2402"/>
                        <a:pt x="16" y="2405"/>
                        <a:pt x="16" y="2410"/>
                      </a:cubicBezTo>
                      <a:close/>
                      <a:moveTo>
                        <a:pt x="16" y="2602"/>
                      </a:moveTo>
                      <a:lnTo>
                        <a:pt x="16" y="2714"/>
                      </a:lnTo>
                      <a:cubicBezTo>
                        <a:pt x="16" y="2718"/>
                        <a:pt x="12" y="2722"/>
                        <a:pt x="8" y="2722"/>
                      </a:cubicBezTo>
                      <a:cubicBezTo>
                        <a:pt x="3" y="2722"/>
                        <a:pt x="0" y="2718"/>
                        <a:pt x="0" y="2714"/>
                      </a:cubicBezTo>
                      <a:lnTo>
                        <a:pt x="0" y="2602"/>
                      </a:lnTo>
                      <a:cubicBezTo>
                        <a:pt x="0" y="2597"/>
                        <a:pt x="3" y="2594"/>
                        <a:pt x="8" y="2594"/>
                      </a:cubicBezTo>
                      <a:cubicBezTo>
                        <a:pt x="12" y="2594"/>
                        <a:pt x="16" y="2597"/>
                        <a:pt x="16" y="2602"/>
                      </a:cubicBezTo>
                      <a:close/>
                      <a:moveTo>
                        <a:pt x="16" y="2794"/>
                      </a:moveTo>
                      <a:lnTo>
                        <a:pt x="16" y="2906"/>
                      </a:lnTo>
                      <a:cubicBezTo>
                        <a:pt x="16" y="2910"/>
                        <a:pt x="12" y="2914"/>
                        <a:pt x="8" y="2914"/>
                      </a:cubicBezTo>
                      <a:cubicBezTo>
                        <a:pt x="3" y="2914"/>
                        <a:pt x="0" y="2910"/>
                        <a:pt x="0" y="2906"/>
                      </a:cubicBezTo>
                      <a:lnTo>
                        <a:pt x="0" y="2794"/>
                      </a:lnTo>
                      <a:cubicBezTo>
                        <a:pt x="0" y="2789"/>
                        <a:pt x="3" y="2786"/>
                        <a:pt x="8" y="2786"/>
                      </a:cubicBezTo>
                      <a:cubicBezTo>
                        <a:pt x="12" y="2786"/>
                        <a:pt x="16" y="2789"/>
                        <a:pt x="16" y="2794"/>
                      </a:cubicBezTo>
                      <a:close/>
                      <a:moveTo>
                        <a:pt x="16" y="2986"/>
                      </a:moveTo>
                      <a:lnTo>
                        <a:pt x="16" y="3098"/>
                      </a:lnTo>
                      <a:cubicBezTo>
                        <a:pt x="16" y="3102"/>
                        <a:pt x="12" y="3106"/>
                        <a:pt x="8" y="3106"/>
                      </a:cubicBezTo>
                      <a:cubicBezTo>
                        <a:pt x="3" y="3106"/>
                        <a:pt x="0" y="3102"/>
                        <a:pt x="0" y="3098"/>
                      </a:cubicBezTo>
                      <a:lnTo>
                        <a:pt x="0" y="2986"/>
                      </a:lnTo>
                      <a:cubicBezTo>
                        <a:pt x="0" y="2981"/>
                        <a:pt x="3" y="2978"/>
                        <a:pt x="8" y="2978"/>
                      </a:cubicBezTo>
                      <a:cubicBezTo>
                        <a:pt x="12" y="2978"/>
                        <a:pt x="16" y="2981"/>
                        <a:pt x="16" y="2986"/>
                      </a:cubicBezTo>
                      <a:close/>
                      <a:moveTo>
                        <a:pt x="16" y="3178"/>
                      </a:moveTo>
                      <a:lnTo>
                        <a:pt x="16" y="3290"/>
                      </a:lnTo>
                      <a:cubicBezTo>
                        <a:pt x="16" y="3294"/>
                        <a:pt x="12" y="3298"/>
                        <a:pt x="8" y="3298"/>
                      </a:cubicBezTo>
                      <a:cubicBezTo>
                        <a:pt x="3" y="3298"/>
                        <a:pt x="0" y="3294"/>
                        <a:pt x="0" y="3290"/>
                      </a:cubicBezTo>
                      <a:lnTo>
                        <a:pt x="0" y="3178"/>
                      </a:lnTo>
                      <a:cubicBezTo>
                        <a:pt x="0" y="3173"/>
                        <a:pt x="3" y="3170"/>
                        <a:pt x="8" y="3170"/>
                      </a:cubicBezTo>
                      <a:cubicBezTo>
                        <a:pt x="12" y="3170"/>
                        <a:pt x="16" y="3173"/>
                        <a:pt x="16" y="3178"/>
                      </a:cubicBezTo>
                      <a:close/>
                    </a:path>
                  </a:pathLst>
                </a:custGeom>
                <a:solidFill>
                  <a:srgbClr val="404040"/>
                </a:solidFill>
                <a:ln w="9525" cap="flat">
                  <a:solidFill>
                    <a:srgbClr val="40404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65" name="Rectangle 16"/>
                <p:cNvSpPr>
                  <a:spLocks noChangeArrowheads="1"/>
                </p:cNvSpPr>
                <p:nvPr/>
              </p:nvSpPr>
              <p:spPr bwMode="auto">
                <a:xfrm>
                  <a:off x="7952" y="2780"/>
                  <a:ext cx="203" cy="538"/>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066" name="Rectangle 17"/>
                <p:cNvSpPr>
                  <a:spLocks noChangeArrowheads="1"/>
                </p:cNvSpPr>
                <p:nvPr/>
              </p:nvSpPr>
              <p:spPr bwMode="auto">
                <a:xfrm>
                  <a:off x="7952" y="2780"/>
                  <a:ext cx="203" cy="538"/>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67" name="Rectangle 18"/>
                <p:cNvSpPr>
                  <a:spLocks noChangeArrowheads="1"/>
                </p:cNvSpPr>
                <p:nvPr/>
              </p:nvSpPr>
              <p:spPr bwMode="auto">
                <a:xfrm>
                  <a:off x="7977" y="2837"/>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传统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8" name="Rectangle 19"/>
                <p:cNvSpPr>
                  <a:spLocks noChangeArrowheads="1"/>
                </p:cNvSpPr>
                <p:nvPr/>
              </p:nvSpPr>
              <p:spPr bwMode="auto">
                <a:xfrm>
                  <a:off x="7977" y="2920"/>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69" name="Rectangle 20"/>
                <p:cNvSpPr>
                  <a:spLocks noChangeArrowheads="1"/>
                </p:cNvSpPr>
                <p:nvPr/>
              </p:nvSpPr>
              <p:spPr bwMode="auto">
                <a:xfrm>
                  <a:off x="7977" y="3004"/>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养殖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70" name="Rectangle 21"/>
                <p:cNvSpPr>
                  <a:spLocks noChangeArrowheads="1"/>
                </p:cNvSpPr>
                <p:nvPr/>
              </p:nvSpPr>
              <p:spPr bwMode="auto">
                <a:xfrm>
                  <a:off x="7977" y="3093"/>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71" name="Rectangle 22"/>
                <p:cNvSpPr>
                  <a:spLocks noChangeArrowheads="1"/>
                </p:cNvSpPr>
                <p:nvPr/>
              </p:nvSpPr>
              <p:spPr bwMode="auto">
                <a:xfrm>
                  <a:off x="7977" y="3182"/>
                  <a:ext cx="14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系统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72" name="Rectangle 23"/>
                <p:cNvSpPr>
                  <a:spLocks noChangeArrowheads="1"/>
                </p:cNvSpPr>
                <p:nvPr/>
              </p:nvSpPr>
              <p:spPr bwMode="auto">
                <a:xfrm>
                  <a:off x="5087" y="473"/>
                  <a:ext cx="1128" cy="225"/>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73" name="Rectangle 24"/>
                <p:cNvSpPr>
                  <a:spLocks noChangeArrowheads="1"/>
                </p:cNvSpPr>
                <p:nvPr/>
              </p:nvSpPr>
              <p:spPr bwMode="auto">
                <a:xfrm>
                  <a:off x="5924" y="484"/>
                  <a:ext cx="582" cy="20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074" name="Rectangle 25"/>
                <p:cNvSpPr>
                  <a:spLocks noChangeArrowheads="1"/>
                </p:cNvSpPr>
                <p:nvPr/>
              </p:nvSpPr>
              <p:spPr bwMode="auto">
                <a:xfrm>
                  <a:off x="5924" y="484"/>
                  <a:ext cx="582" cy="20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75" name="Rectangle 26"/>
                <p:cNvSpPr>
                  <a:spLocks noChangeArrowheads="1"/>
                </p:cNvSpPr>
                <p:nvPr/>
              </p:nvSpPr>
              <p:spPr bwMode="auto">
                <a:xfrm>
                  <a:off x="5954" y="502"/>
                  <a:ext cx="50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水产养殖智能决</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76" name="Rectangle 27"/>
                <p:cNvSpPr>
                  <a:spLocks noChangeArrowheads="1"/>
                </p:cNvSpPr>
                <p:nvPr/>
              </p:nvSpPr>
              <p:spPr bwMode="auto">
                <a:xfrm>
                  <a:off x="5954" y="592"/>
                  <a:ext cx="504"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策流程管理模型</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77" name="Rectangle 28"/>
                <p:cNvSpPr>
                  <a:spLocks noChangeArrowheads="1"/>
                </p:cNvSpPr>
                <p:nvPr/>
              </p:nvSpPr>
              <p:spPr bwMode="auto">
                <a:xfrm>
                  <a:off x="5201" y="530"/>
                  <a:ext cx="504" cy="112"/>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078" name="Rectangle 29"/>
                <p:cNvSpPr>
                  <a:spLocks noChangeArrowheads="1"/>
                </p:cNvSpPr>
                <p:nvPr/>
              </p:nvSpPr>
              <p:spPr bwMode="auto">
                <a:xfrm>
                  <a:off x="5201" y="530"/>
                  <a:ext cx="504"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79" name="Rectangle 30"/>
                <p:cNvSpPr>
                  <a:spLocks noChangeArrowheads="1"/>
                </p:cNvSpPr>
                <p:nvPr/>
              </p:nvSpPr>
              <p:spPr bwMode="auto">
                <a:xfrm>
                  <a:off x="5289" y="550"/>
                  <a:ext cx="320"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工作流定义</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80" name="Rectangle 31"/>
                <p:cNvSpPr>
                  <a:spLocks noChangeArrowheads="1"/>
                </p:cNvSpPr>
                <p:nvPr/>
              </p:nvSpPr>
              <p:spPr bwMode="auto">
                <a:xfrm>
                  <a:off x="5300" y="2544"/>
                  <a:ext cx="2395" cy="38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81" name="Rectangle 32"/>
                <p:cNvSpPr>
                  <a:spLocks noChangeArrowheads="1"/>
                </p:cNvSpPr>
                <p:nvPr/>
              </p:nvSpPr>
              <p:spPr bwMode="auto">
                <a:xfrm>
                  <a:off x="5370" y="2477"/>
                  <a:ext cx="694" cy="112"/>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082" name="Rectangle 33"/>
                <p:cNvSpPr>
                  <a:spLocks noChangeArrowheads="1"/>
                </p:cNvSpPr>
                <p:nvPr/>
              </p:nvSpPr>
              <p:spPr bwMode="auto">
                <a:xfrm>
                  <a:off x="5370" y="2477"/>
                  <a:ext cx="694"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83" name="Rectangle 34"/>
                <p:cNvSpPr>
                  <a:spLocks noChangeArrowheads="1"/>
                </p:cNvSpPr>
                <p:nvPr/>
              </p:nvSpPr>
              <p:spPr bwMode="auto">
                <a:xfrm>
                  <a:off x="5418" y="2491"/>
                  <a:ext cx="576"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养殖信息管理模块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84" name="Rectangle 35"/>
                <p:cNvSpPr>
                  <a:spLocks noChangeArrowheads="1"/>
                </p:cNvSpPr>
                <p:nvPr/>
              </p:nvSpPr>
              <p:spPr bwMode="auto">
                <a:xfrm>
                  <a:off x="5376" y="2634"/>
                  <a:ext cx="338"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85" name="Rectangle 36"/>
                <p:cNvSpPr>
                  <a:spLocks noChangeArrowheads="1"/>
                </p:cNvSpPr>
                <p:nvPr/>
              </p:nvSpPr>
              <p:spPr bwMode="auto">
                <a:xfrm>
                  <a:off x="5412" y="265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池塘信息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86" name="Rectangle 37"/>
                <p:cNvSpPr>
                  <a:spLocks noChangeArrowheads="1"/>
                </p:cNvSpPr>
                <p:nvPr/>
              </p:nvSpPr>
              <p:spPr bwMode="auto">
                <a:xfrm>
                  <a:off x="5825" y="2634"/>
                  <a:ext cx="332"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87" name="Rectangle 38"/>
                <p:cNvSpPr>
                  <a:spLocks noChangeArrowheads="1"/>
                </p:cNvSpPr>
                <p:nvPr/>
              </p:nvSpPr>
              <p:spPr bwMode="auto">
                <a:xfrm>
                  <a:off x="5862" y="265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虾苗信息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88" name="Rectangle 39"/>
                <p:cNvSpPr>
                  <a:spLocks noChangeArrowheads="1"/>
                </p:cNvSpPr>
                <p:nvPr/>
              </p:nvSpPr>
              <p:spPr bwMode="auto">
                <a:xfrm>
                  <a:off x="6268" y="2634"/>
                  <a:ext cx="337"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89" name="Rectangle 40"/>
                <p:cNvSpPr>
                  <a:spLocks noChangeArrowheads="1"/>
                </p:cNvSpPr>
                <p:nvPr/>
              </p:nvSpPr>
              <p:spPr bwMode="auto">
                <a:xfrm>
                  <a:off x="6306" y="265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水位信息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90" name="Rectangle 41"/>
                <p:cNvSpPr>
                  <a:spLocks noChangeArrowheads="1"/>
                </p:cNvSpPr>
                <p:nvPr/>
              </p:nvSpPr>
              <p:spPr bwMode="auto">
                <a:xfrm>
                  <a:off x="6763" y="2634"/>
                  <a:ext cx="326"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91" name="Rectangle 42"/>
                <p:cNvSpPr>
                  <a:spLocks noChangeArrowheads="1"/>
                </p:cNvSpPr>
                <p:nvPr/>
              </p:nvSpPr>
              <p:spPr bwMode="auto">
                <a:xfrm>
                  <a:off x="6793" y="265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水质信息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92" name="Rectangle 43"/>
                <p:cNvSpPr>
                  <a:spLocks noChangeArrowheads="1"/>
                </p:cNvSpPr>
                <p:nvPr/>
              </p:nvSpPr>
              <p:spPr bwMode="auto">
                <a:xfrm>
                  <a:off x="7235" y="2634"/>
                  <a:ext cx="320"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93" name="Rectangle 44"/>
                <p:cNvSpPr>
                  <a:spLocks noChangeArrowheads="1"/>
                </p:cNvSpPr>
                <p:nvPr/>
              </p:nvSpPr>
              <p:spPr bwMode="auto">
                <a:xfrm>
                  <a:off x="7262" y="265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虾情信息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94" name="Rectangle 45"/>
                <p:cNvSpPr>
                  <a:spLocks noChangeArrowheads="1"/>
                </p:cNvSpPr>
                <p:nvPr/>
              </p:nvSpPr>
              <p:spPr bwMode="auto">
                <a:xfrm>
                  <a:off x="5376" y="2780"/>
                  <a:ext cx="338"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95" name="Rectangle 46"/>
                <p:cNvSpPr>
                  <a:spLocks noChangeArrowheads="1"/>
                </p:cNvSpPr>
                <p:nvPr/>
              </p:nvSpPr>
              <p:spPr bwMode="auto">
                <a:xfrm>
                  <a:off x="5412" y="2801"/>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投喂信息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96" name="Rectangle 47"/>
                <p:cNvSpPr>
                  <a:spLocks noChangeArrowheads="1"/>
                </p:cNvSpPr>
                <p:nvPr/>
              </p:nvSpPr>
              <p:spPr bwMode="auto">
                <a:xfrm>
                  <a:off x="5825" y="2780"/>
                  <a:ext cx="332"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97" name="Rectangle 48"/>
                <p:cNvSpPr>
                  <a:spLocks noChangeArrowheads="1"/>
                </p:cNvSpPr>
                <p:nvPr/>
              </p:nvSpPr>
              <p:spPr bwMode="auto">
                <a:xfrm>
                  <a:off x="5862" y="2801"/>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巡塘信息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098" name="Rectangle 49"/>
                <p:cNvSpPr>
                  <a:spLocks noChangeArrowheads="1"/>
                </p:cNvSpPr>
                <p:nvPr/>
              </p:nvSpPr>
              <p:spPr bwMode="auto">
                <a:xfrm>
                  <a:off x="6274" y="2780"/>
                  <a:ext cx="3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099" name="Rectangle 50"/>
                <p:cNvSpPr>
                  <a:spLocks noChangeArrowheads="1"/>
                </p:cNvSpPr>
                <p:nvPr/>
              </p:nvSpPr>
              <p:spPr bwMode="auto">
                <a:xfrm>
                  <a:off x="6306" y="2801"/>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诊断信息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00" name="Rectangle 51"/>
                <p:cNvSpPr>
                  <a:spLocks noChangeArrowheads="1"/>
                </p:cNvSpPr>
                <p:nvPr/>
              </p:nvSpPr>
              <p:spPr bwMode="auto">
                <a:xfrm>
                  <a:off x="6763" y="2780"/>
                  <a:ext cx="326"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01" name="Rectangle 52"/>
                <p:cNvSpPr>
                  <a:spLocks noChangeArrowheads="1"/>
                </p:cNvSpPr>
                <p:nvPr/>
              </p:nvSpPr>
              <p:spPr bwMode="auto">
                <a:xfrm>
                  <a:off x="6793" y="2801"/>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投药信息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02" name="Rectangle 53"/>
                <p:cNvSpPr>
                  <a:spLocks noChangeArrowheads="1"/>
                </p:cNvSpPr>
                <p:nvPr/>
              </p:nvSpPr>
              <p:spPr bwMode="auto">
                <a:xfrm>
                  <a:off x="7246" y="2780"/>
                  <a:ext cx="309"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03" name="Rectangle 54"/>
                <p:cNvSpPr>
                  <a:spLocks noChangeArrowheads="1"/>
                </p:cNvSpPr>
                <p:nvPr/>
              </p:nvSpPr>
              <p:spPr bwMode="auto">
                <a:xfrm>
                  <a:off x="7268" y="2801"/>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捕捞信息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04" name="Rectangle 55"/>
                <p:cNvSpPr>
                  <a:spLocks noChangeArrowheads="1"/>
                </p:cNvSpPr>
                <p:nvPr/>
              </p:nvSpPr>
              <p:spPr bwMode="auto">
                <a:xfrm>
                  <a:off x="5300" y="3033"/>
                  <a:ext cx="1789" cy="237"/>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05" name="Rectangle 56"/>
                <p:cNvSpPr>
                  <a:spLocks noChangeArrowheads="1"/>
                </p:cNvSpPr>
                <p:nvPr/>
              </p:nvSpPr>
              <p:spPr bwMode="auto">
                <a:xfrm>
                  <a:off x="5376" y="3123"/>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06" name="Rectangle 57"/>
                <p:cNvSpPr>
                  <a:spLocks noChangeArrowheads="1"/>
                </p:cNvSpPr>
                <p:nvPr/>
              </p:nvSpPr>
              <p:spPr bwMode="auto">
                <a:xfrm>
                  <a:off x="5393" y="3147"/>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水位变化趋势</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07" name="Rectangle 58"/>
                <p:cNvSpPr>
                  <a:spLocks noChangeArrowheads="1"/>
                </p:cNvSpPr>
                <p:nvPr/>
              </p:nvSpPr>
              <p:spPr bwMode="auto">
                <a:xfrm>
                  <a:off x="5947" y="3123"/>
                  <a:ext cx="443"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08" name="Rectangle 59"/>
                <p:cNvSpPr>
                  <a:spLocks noChangeArrowheads="1"/>
                </p:cNvSpPr>
                <p:nvPr/>
              </p:nvSpPr>
              <p:spPr bwMode="auto">
                <a:xfrm>
                  <a:off x="5973" y="3147"/>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水质变化趋势</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09" name="Rectangle 60"/>
                <p:cNvSpPr>
                  <a:spLocks noChangeArrowheads="1"/>
                </p:cNvSpPr>
                <p:nvPr/>
              </p:nvSpPr>
              <p:spPr bwMode="auto">
                <a:xfrm>
                  <a:off x="6530" y="3123"/>
                  <a:ext cx="390"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10" name="Rectangle 61"/>
                <p:cNvSpPr>
                  <a:spLocks noChangeArrowheads="1"/>
                </p:cNvSpPr>
                <p:nvPr/>
              </p:nvSpPr>
              <p:spPr bwMode="auto">
                <a:xfrm>
                  <a:off x="6559" y="3147"/>
                  <a:ext cx="320"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虾生长趋势</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11" name="Rectangle 62"/>
                <p:cNvSpPr>
                  <a:spLocks noChangeArrowheads="1"/>
                </p:cNvSpPr>
                <p:nvPr/>
              </p:nvSpPr>
              <p:spPr bwMode="auto">
                <a:xfrm>
                  <a:off x="5376" y="2972"/>
                  <a:ext cx="489" cy="101"/>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112" name="Rectangle 63"/>
                <p:cNvSpPr>
                  <a:spLocks noChangeArrowheads="1"/>
                </p:cNvSpPr>
                <p:nvPr/>
              </p:nvSpPr>
              <p:spPr bwMode="auto">
                <a:xfrm>
                  <a:off x="5376" y="2972"/>
                  <a:ext cx="489" cy="101"/>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13" name="Rectangle 64"/>
                <p:cNvSpPr>
                  <a:spLocks noChangeArrowheads="1"/>
                </p:cNvSpPr>
                <p:nvPr/>
              </p:nvSpPr>
              <p:spPr bwMode="auto">
                <a:xfrm>
                  <a:off x="5400" y="2986"/>
                  <a:ext cx="432"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数据分析模块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14" name="Rectangle 65"/>
                <p:cNvSpPr>
                  <a:spLocks noChangeArrowheads="1"/>
                </p:cNvSpPr>
                <p:nvPr/>
              </p:nvSpPr>
              <p:spPr bwMode="auto">
                <a:xfrm>
                  <a:off x="5283" y="3389"/>
                  <a:ext cx="1317" cy="225"/>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15" name="Rectangle 66"/>
                <p:cNvSpPr>
                  <a:spLocks noChangeArrowheads="1"/>
                </p:cNvSpPr>
                <p:nvPr/>
              </p:nvSpPr>
              <p:spPr bwMode="auto">
                <a:xfrm>
                  <a:off x="5364" y="3468"/>
                  <a:ext cx="310"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16" name="Rectangle 67"/>
                <p:cNvSpPr>
                  <a:spLocks noChangeArrowheads="1"/>
                </p:cNvSpPr>
                <p:nvPr/>
              </p:nvSpPr>
              <p:spPr bwMode="auto">
                <a:xfrm>
                  <a:off x="5387" y="349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病源诊断</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17" name="Rectangle 68"/>
                <p:cNvSpPr>
                  <a:spLocks noChangeArrowheads="1"/>
                </p:cNvSpPr>
                <p:nvPr/>
              </p:nvSpPr>
              <p:spPr bwMode="auto">
                <a:xfrm>
                  <a:off x="5714" y="3468"/>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18" name="Rectangle 69"/>
                <p:cNvSpPr>
                  <a:spLocks noChangeArrowheads="1"/>
                </p:cNvSpPr>
                <p:nvPr/>
              </p:nvSpPr>
              <p:spPr bwMode="auto">
                <a:xfrm>
                  <a:off x="5732" y="3492"/>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综合病症诊断</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19" name="Rectangle 70"/>
                <p:cNvSpPr>
                  <a:spLocks noChangeArrowheads="1"/>
                </p:cNvSpPr>
                <p:nvPr/>
              </p:nvSpPr>
              <p:spPr bwMode="auto">
                <a:xfrm>
                  <a:off x="6208" y="3468"/>
                  <a:ext cx="318"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20" name="Rectangle 71"/>
                <p:cNvSpPr>
                  <a:spLocks noChangeArrowheads="1"/>
                </p:cNvSpPr>
                <p:nvPr/>
              </p:nvSpPr>
              <p:spPr bwMode="auto">
                <a:xfrm>
                  <a:off x="6232" y="3492"/>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科学投药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21" name="Rectangle 72"/>
                <p:cNvSpPr>
                  <a:spLocks noChangeArrowheads="1"/>
                </p:cNvSpPr>
                <p:nvPr/>
              </p:nvSpPr>
              <p:spPr bwMode="auto">
                <a:xfrm>
                  <a:off x="5354" y="3322"/>
                  <a:ext cx="487" cy="118"/>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122" name="Rectangle 73"/>
                <p:cNvSpPr>
                  <a:spLocks noChangeArrowheads="1"/>
                </p:cNvSpPr>
                <p:nvPr/>
              </p:nvSpPr>
              <p:spPr bwMode="auto">
                <a:xfrm>
                  <a:off x="5354" y="3322"/>
                  <a:ext cx="487" cy="118"/>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23" name="Rectangle 74"/>
                <p:cNvSpPr>
                  <a:spLocks noChangeArrowheads="1"/>
                </p:cNvSpPr>
                <p:nvPr/>
              </p:nvSpPr>
              <p:spPr bwMode="auto">
                <a:xfrm>
                  <a:off x="5375" y="3343"/>
                  <a:ext cx="432"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疾病诊断模块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24" name="Rectangle 75"/>
                <p:cNvSpPr>
                  <a:spLocks noChangeArrowheads="1"/>
                </p:cNvSpPr>
                <p:nvPr/>
              </p:nvSpPr>
              <p:spPr bwMode="auto">
                <a:xfrm>
                  <a:off x="6740" y="3396"/>
                  <a:ext cx="1025" cy="209"/>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25" name="Rectangle 76"/>
                <p:cNvSpPr>
                  <a:spLocks noChangeArrowheads="1"/>
                </p:cNvSpPr>
                <p:nvPr/>
              </p:nvSpPr>
              <p:spPr bwMode="auto">
                <a:xfrm>
                  <a:off x="6786" y="3309"/>
                  <a:ext cx="507" cy="11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126" name="Rectangle 77"/>
                <p:cNvSpPr>
                  <a:spLocks noChangeArrowheads="1"/>
                </p:cNvSpPr>
                <p:nvPr/>
              </p:nvSpPr>
              <p:spPr bwMode="auto">
                <a:xfrm>
                  <a:off x="6786" y="3309"/>
                  <a:ext cx="507"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27" name="Rectangle 78"/>
                <p:cNvSpPr>
                  <a:spLocks noChangeArrowheads="1"/>
                </p:cNvSpPr>
                <p:nvPr/>
              </p:nvSpPr>
              <p:spPr bwMode="auto">
                <a:xfrm>
                  <a:off x="6818" y="3325"/>
                  <a:ext cx="432"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系统设置模块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28" name="Rectangle 79"/>
                <p:cNvSpPr>
                  <a:spLocks noChangeArrowheads="1"/>
                </p:cNvSpPr>
                <p:nvPr/>
              </p:nvSpPr>
              <p:spPr bwMode="auto">
                <a:xfrm>
                  <a:off x="6856" y="3456"/>
                  <a:ext cx="344"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29" name="Rectangle 80"/>
                <p:cNvSpPr>
                  <a:spLocks noChangeArrowheads="1"/>
                </p:cNvSpPr>
                <p:nvPr/>
              </p:nvSpPr>
              <p:spPr bwMode="auto">
                <a:xfrm>
                  <a:off x="6898" y="3474"/>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用户管理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30" name="Rectangle 81"/>
                <p:cNvSpPr>
                  <a:spLocks noChangeArrowheads="1"/>
                </p:cNvSpPr>
                <p:nvPr/>
              </p:nvSpPr>
              <p:spPr bwMode="auto">
                <a:xfrm>
                  <a:off x="7322" y="3456"/>
                  <a:ext cx="309"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31" name="Rectangle 82"/>
                <p:cNvSpPr>
                  <a:spLocks noChangeArrowheads="1"/>
                </p:cNvSpPr>
                <p:nvPr/>
              </p:nvSpPr>
              <p:spPr bwMode="auto">
                <a:xfrm>
                  <a:off x="7342" y="3474"/>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密码管理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32" name="Rectangle 83"/>
                <p:cNvSpPr>
                  <a:spLocks noChangeArrowheads="1"/>
                </p:cNvSpPr>
                <p:nvPr/>
              </p:nvSpPr>
              <p:spPr bwMode="auto">
                <a:xfrm>
                  <a:off x="5190" y="1947"/>
                  <a:ext cx="2132" cy="38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33" name="Rectangle 84"/>
                <p:cNvSpPr>
                  <a:spLocks noChangeArrowheads="1"/>
                </p:cNvSpPr>
                <p:nvPr/>
              </p:nvSpPr>
              <p:spPr bwMode="auto">
                <a:xfrm>
                  <a:off x="5271" y="2037"/>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34" name="Rectangle 85"/>
                <p:cNvSpPr>
                  <a:spLocks noChangeArrowheads="1"/>
                </p:cNvSpPr>
                <p:nvPr/>
              </p:nvSpPr>
              <p:spPr bwMode="auto">
                <a:xfrm>
                  <a:off x="5289" y="2057"/>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水位监控规则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35" name="Rectangle 86"/>
                <p:cNvSpPr>
                  <a:spLocks noChangeArrowheads="1"/>
                </p:cNvSpPr>
                <p:nvPr/>
              </p:nvSpPr>
              <p:spPr bwMode="auto">
                <a:xfrm>
                  <a:off x="5766" y="2037"/>
                  <a:ext cx="432"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36" name="Rectangle 87"/>
                <p:cNvSpPr>
                  <a:spLocks noChangeArrowheads="1"/>
                </p:cNvSpPr>
                <p:nvPr/>
              </p:nvSpPr>
              <p:spPr bwMode="auto">
                <a:xfrm>
                  <a:off x="5782" y="2057"/>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水质监控规则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37" name="Rectangle 88"/>
                <p:cNvSpPr>
                  <a:spLocks noChangeArrowheads="1"/>
                </p:cNvSpPr>
                <p:nvPr/>
              </p:nvSpPr>
              <p:spPr bwMode="auto">
                <a:xfrm>
                  <a:off x="6262" y="2037"/>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38" name="Rectangle 89"/>
                <p:cNvSpPr>
                  <a:spLocks noChangeArrowheads="1"/>
                </p:cNvSpPr>
                <p:nvPr/>
              </p:nvSpPr>
              <p:spPr bwMode="auto">
                <a:xfrm>
                  <a:off x="6281" y="2057"/>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虾情分析规则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39" name="Rectangle 90"/>
                <p:cNvSpPr>
                  <a:spLocks noChangeArrowheads="1"/>
                </p:cNvSpPr>
                <p:nvPr/>
              </p:nvSpPr>
              <p:spPr bwMode="auto">
                <a:xfrm>
                  <a:off x="6763" y="2037"/>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40" name="Rectangle 91"/>
                <p:cNvSpPr>
                  <a:spLocks noChangeArrowheads="1"/>
                </p:cNvSpPr>
                <p:nvPr/>
              </p:nvSpPr>
              <p:spPr bwMode="auto">
                <a:xfrm>
                  <a:off x="6781" y="2057"/>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科学投喂规则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41" name="Rectangle 92"/>
                <p:cNvSpPr>
                  <a:spLocks noChangeArrowheads="1"/>
                </p:cNvSpPr>
                <p:nvPr/>
              </p:nvSpPr>
              <p:spPr bwMode="auto">
                <a:xfrm>
                  <a:off x="6763" y="2184"/>
                  <a:ext cx="431"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42" name="Rectangle 93"/>
                <p:cNvSpPr>
                  <a:spLocks noChangeArrowheads="1"/>
                </p:cNvSpPr>
                <p:nvPr/>
              </p:nvSpPr>
              <p:spPr bwMode="auto">
                <a:xfrm>
                  <a:off x="6849" y="2206"/>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巡塘规则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43" name="Rectangle 94"/>
                <p:cNvSpPr>
                  <a:spLocks noChangeArrowheads="1"/>
                </p:cNvSpPr>
                <p:nvPr/>
              </p:nvSpPr>
              <p:spPr bwMode="auto">
                <a:xfrm>
                  <a:off x="5271" y="2184"/>
                  <a:ext cx="431"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44" name="Rectangle 95"/>
                <p:cNvSpPr>
                  <a:spLocks noChangeArrowheads="1"/>
                </p:cNvSpPr>
                <p:nvPr/>
              </p:nvSpPr>
              <p:spPr bwMode="auto">
                <a:xfrm>
                  <a:off x="5289" y="2206"/>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病源监测规则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45" name="Rectangle 96"/>
                <p:cNvSpPr>
                  <a:spLocks noChangeArrowheads="1"/>
                </p:cNvSpPr>
                <p:nvPr/>
              </p:nvSpPr>
              <p:spPr bwMode="auto">
                <a:xfrm>
                  <a:off x="5761" y="2184"/>
                  <a:ext cx="431"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46" name="Rectangle 97"/>
                <p:cNvSpPr>
                  <a:spLocks noChangeArrowheads="1"/>
                </p:cNvSpPr>
                <p:nvPr/>
              </p:nvSpPr>
              <p:spPr bwMode="auto">
                <a:xfrm>
                  <a:off x="5782" y="2206"/>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病症诊断规则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47" name="Rectangle 98"/>
                <p:cNvSpPr>
                  <a:spLocks noChangeArrowheads="1"/>
                </p:cNvSpPr>
                <p:nvPr/>
              </p:nvSpPr>
              <p:spPr bwMode="auto">
                <a:xfrm>
                  <a:off x="6262" y="2184"/>
                  <a:ext cx="431"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48" name="Rectangle 99"/>
                <p:cNvSpPr>
                  <a:spLocks noChangeArrowheads="1"/>
                </p:cNvSpPr>
                <p:nvPr/>
              </p:nvSpPr>
              <p:spPr bwMode="auto">
                <a:xfrm>
                  <a:off x="6281" y="2206"/>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科学投药规则</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49" name="Rectangle 100"/>
                <p:cNvSpPr>
                  <a:spLocks noChangeArrowheads="1"/>
                </p:cNvSpPr>
                <p:nvPr/>
              </p:nvSpPr>
              <p:spPr bwMode="auto">
                <a:xfrm>
                  <a:off x="5271" y="1891"/>
                  <a:ext cx="653" cy="124"/>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150" name="Rectangle 101"/>
                <p:cNvSpPr>
                  <a:spLocks noChangeArrowheads="1"/>
                </p:cNvSpPr>
                <p:nvPr/>
              </p:nvSpPr>
              <p:spPr bwMode="auto">
                <a:xfrm>
                  <a:off x="5271" y="1891"/>
                  <a:ext cx="653" cy="124"/>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51" name="Rectangle 102"/>
                <p:cNvSpPr>
                  <a:spLocks noChangeArrowheads="1"/>
                </p:cNvSpPr>
                <p:nvPr/>
              </p:nvSpPr>
              <p:spPr bwMode="auto">
                <a:xfrm>
                  <a:off x="5301" y="1914"/>
                  <a:ext cx="576"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养殖规则管理模块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52" name="Rectangle 103"/>
                <p:cNvSpPr>
                  <a:spLocks noChangeArrowheads="1"/>
                </p:cNvSpPr>
                <p:nvPr/>
              </p:nvSpPr>
              <p:spPr bwMode="auto">
                <a:xfrm>
                  <a:off x="5178" y="867"/>
                  <a:ext cx="2634" cy="214"/>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53" name="Rectangle 104"/>
                <p:cNvSpPr>
                  <a:spLocks noChangeArrowheads="1"/>
                </p:cNvSpPr>
                <p:nvPr/>
              </p:nvSpPr>
              <p:spPr bwMode="auto">
                <a:xfrm>
                  <a:off x="5254" y="934"/>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54" name="Rectangle 105"/>
                <p:cNvSpPr>
                  <a:spLocks noChangeArrowheads="1"/>
                </p:cNvSpPr>
                <p:nvPr/>
              </p:nvSpPr>
              <p:spPr bwMode="auto">
                <a:xfrm>
                  <a:off x="5319" y="955"/>
                  <a:ext cx="288"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流程部署</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55" name="Rectangle 106"/>
                <p:cNvSpPr>
                  <a:spLocks noChangeArrowheads="1"/>
                </p:cNvSpPr>
                <p:nvPr/>
              </p:nvSpPr>
              <p:spPr bwMode="auto">
                <a:xfrm>
                  <a:off x="6262" y="934"/>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56" name="Rectangle 107"/>
                <p:cNvSpPr>
                  <a:spLocks noChangeArrowheads="1"/>
                </p:cNvSpPr>
                <p:nvPr/>
              </p:nvSpPr>
              <p:spPr bwMode="auto">
                <a:xfrm>
                  <a:off x="6281" y="955"/>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历史任务查看</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49157" name="Rectangle 108"/>
                <p:cNvSpPr>
                  <a:spLocks noChangeArrowheads="1"/>
                </p:cNvSpPr>
                <p:nvPr/>
              </p:nvSpPr>
              <p:spPr bwMode="auto">
                <a:xfrm>
                  <a:off x="6775" y="934"/>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58" name="Rectangle 109"/>
                <p:cNvSpPr>
                  <a:spLocks noChangeArrowheads="1"/>
                </p:cNvSpPr>
                <p:nvPr/>
              </p:nvSpPr>
              <p:spPr bwMode="auto">
                <a:xfrm>
                  <a:off x="6793" y="955"/>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历史活动查看</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59" name="Rectangle 110"/>
                <p:cNvSpPr>
                  <a:spLocks noChangeArrowheads="1"/>
                </p:cNvSpPr>
                <p:nvPr/>
              </p:nvSpPr>
              <p:spPr bwMode="auto">
                <a:xfrm>
                  <a:off x="7311" y="934"/>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60" name="Rectangle 111"/>
                <p:cNvSpPr>
                  <a:spLocks noChangeArrowheads="1"/>
                </p:cNvSpPr>
                <p:nvPr/>
              </p:nvSpPr>
              <p:spPr bwMode="auto">
                <a:xfrm>
                  <a:off x="7360" y="955"/>
                  <a:ext cx="320"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流程图查看</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61" name="Rectangle 112"/>
                <p:cNvSpPr>
                  <a:spLocks noChangeArrowheads="1"/>
                </p:cNvSpPr>
                <p:nvPr/>
              </p:nvSpPr>
              <p:spPr bwMode="auto">
                <a:xfrm>
                  <a:off x="5755" y="934"/>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62" name="Rectangle 113"/>
                <p:cNvSpPr>
                  <a:spLocks noChangeArrowheads="1"/>
                </p:cNvSpPr>
                <p:nvPr/>
              </p:nvSpPr>
              <p:spPr bwMode="auto">
                <a:xfrm>
                  <a:off x="5837" y="955"/>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流程实例</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63" name="Rectangle 114"/>
                <p:cNvSpPr>
                  <a:spLocks noChangeArrowheads="1"/>
                </p:cNvSpPr>
                <p:nvPr/>
              </p:nvSpPr>
              <p:spPr bwMode="auto">
                <a:xfrm>
                  <a:off x="5248" y="788"/>
                  <a:ext cx="769" cy="11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164" name="Rectangle 115"/>
                <p:cNvSpPr>
                  <a:spLocks noChangeArrowheads="1"/>
                </p:cNvSpPr>
                <p:nvPr/>
              </p:nvSpPr>
              <p:spPr bwMode="auto">
                <a:xfrm>
                  <a:off x="5248" y="788"/>
                  <a:ext cx="769"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65" name="Rectangle 116"/>
                <p:cNvSpPr>
                  <a:spLocks noChangeArrowheads="1"/>
                </p:cNvSpPr>
                <p:nvPr/>
              </p:nvSpPr>
              <p:spPr bwMode="auto">
                <a:xfrm>
                  <a:off x="5301" y="806"/>
                  <a:ext cx="648"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工作流部署管理模块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66" name="Rectangle 117"/>
                <p:cNvSpPr>
                  <a:spLocks noChangeArrowheads="1"/>
                </p:cNvSpPr>
                <p:nvPr/>
              </p:nvSpPr>
              <p:spPr bwMode="auto">
                <a:xfrm>
                  <a:off x="5178" y="1239"/>
                  <a:ext cx="3076" cy="607"/>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67" name="Rectangle 118"/>
                <p:cNvSpPr>
                  <a:spLocks noChangeArrowheads="1"/>
                </p:cNvSpPr>
                <p:nvPr/>
              </p:nvSpPr>
              <p:spPr bwMode="auto">
                <a:xfrm>
                  <a:off x="5248" y="1160"/>
                  <a:ext cx="1212" cy="112"/>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9168" name="Rectangle 119"/>
                <p:cNvSpPr>
                  <a:spLocks noChangeArrowheads="1"/>
                </p:cNvSpPr>
                <p:nvPr/>
              </p:nvSpPr>
              <p:spPr bwMode="auto">
                <a:xfrm>
                  <a:off x="5248" y="1160"/>
                  <a:ext cx="1212" cy="112"/>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69" name="Rectangle 120"/>
                <p:cNvSpPr>
                  <a:spLocks noChangeArrowheads="1"/>
                </p:cNvSpPr>
                <p:nvPr/>
              </p:nvSpPr>
              <p:spPr bwMode="auto">
                <a:xfrm>
                  <a:off x="5301" y="1175"/>
                  <a:ext cx="1080"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养殖流程执行与规则决策管理模块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70" name="Rectangle 121"/>
                <p:cNvSpPr>
                  <a:spLocks noChangeArrowheads="1"/>
                </p:cNvSpPr>
                <p:nvPr/>
              </p:nvSpPr>
              <p:spPr bwMode="auto">
                <a:xfrm>
                  <a:off x="5265" y="1463"/>
                  <a:ext cx="338"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71" name="Rectangle 122"/>
                <p:cNvSpPr>
                  <a:spLocks noChangeArrowheads="1"/>
                </p:cNvSpPr>
                <p:nvPr/>
              </p:nvSpPr>
              <p:spPr bwMode="auto">
                <a:xfrm>
                  <a:off x="5301" y="1485"/>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开始养殖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72" name="Rectangle 123"/>
                <p:cNvSpPr>
                  <a:spLocks noChangeArrowheads="1"/>
                </p:cNvSpPr>
                <p:nvPr/>
              </p:nvSpPr>
              <p:spPr bwMode="auto">
                <a:xfrm>
                  <a:off x="5801" y="1328"/>
                  <a:ext cx="187"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73" name="Rectangle 124"/>
                <p:cNvSpPr>
                  <a:spLocks noChangeArrowheads="1"/>
                </p:cNvSpPr>
                <p:nvPr/>
              </p:nvSpPr>
              <p:spPr bwMode="auto">
                <a:xfrm>
                  <a:off x="5831" y="1348"/>
                  <a:ext cx="12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选塘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74" name="Rectangle 125"/>
                <p:cNvSpPr>
                  <a:spLocks noChangeArrowheads="1"/>
                </p:cNvSpPr>
                <p:nvPr/>
              </p:nvSpPr>
              <p:spPr bwMode="auto">
                <a:xfrm>
                  <a:off x="6057" y="1328"/>
                  <a:ext cx="187"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75" name="Rectangle 126"/>
                <p:cNvSpPr>
                  <a:spLocks noChangeArrowheads="1"/>
                </p:cNvSpPr>
                <p:nvPr/>
              </p:nvSpPr>
              <p:spPr bwMode="auto">
                <a:xfrm>
                  <a:off x="6084" y="1348"/>
                  <a:ext cx="12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选苗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76" name="Rectangle 127"/>
                <p:cNvSpPr>
                  <a:spLocks noChangeArrowheads="1"/>
                </p:cNvSpPr>
                <p:nvPr/>
              </p:nvSpPr>
              <p:spPr bwMode="auto">
                <a:xfrm>
                  <a:off x="6302" y="1328"/>
                  <a:ext cx="402"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77" name="Rectangle 128"/>
                <p:cNvSpPr>
                  <a:spLocks noChangeArrowheads="1"/>
                </p:cNvSpPr>
                <p:nvPr/>
              </p:nvSpPr>
              <p:spPr bwMode="auto">
                <a:xfrm>
                  <a:off x="6337" y="1348"/>
                  <a:ext cx="320"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放养期准备</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78" name="Rectangle 129"/>
                <p:cNvSpPr>
                  <a:spLocks noChangeArrowheads="1"/>
                </p:cNvSpPr>
                <p:nvPr/>
              </p:nvSpPr>
              <p:spPr bwMode="auto">
                <a:xfrm>
                  <a:off x="6769" y="1328"/>
                  <a:ext cx="43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79" name="Rectangle 130"/>
                <p:cNvSpPr>
                  <a:spLocks noChangeArrowheads="1"/>
                </p:cNvSpPr>
                <p:nvPr/>
              </p:nvSpPr>
              <p:spPr bwMode="auto">
                <a:xfrm>
                  <a:off x="6787" y="1348"/>
                  <a:ext cx="384"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初始水位设置</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80" name="Rectangle 131"/>
                <p:cNvSpPr>
                  <a:spLocks noChangeArrowheads="1"/>
                </p:cNvSpPr>
                <p:nvPr/>
              </p:nvSpPr>
              <p:spPr bwMode="auto">
                <a:xfrm>
                  <a:off x="7258" y="1328"/>
                  <a:ext cx="356"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81" name="Rectangle 132"/>
                <p:cNvSpPr>
                  <a:spLocks noChangeArrowheads="1"/>
                </p:cNvSpPr>
                <p:nvPr/>
              </p:nvSpPr>
              <p:spPr bwMode="auto">
                <a:xfrm>
                  <a:off x="7305" y="1348"/>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投放苗种</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82" name="Rectangle 133"/>
                <p:cNvSpPr>
                  <a:spLocks noChangeArrowheads="1"/>
                </p:cNvSpPr>
                <p:nvPr/>
              </p:nvSpPr>
              <p:spPr bwMode="auto">
                <a:xfrm>
                  <a:off x="5795" y="1452"/>
                  <a:ext cx="216"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83" name="Rectangle 134"/>
                <p:cNvSpPr>
                  <a:spLocks noChangeArrowheads="1"/>
                </p:cNvSpPr>
                <p:nvPr/>
              </p:nvSpPr>
              <p:spPr bwMode="auto">
                <a:xfrm>
                  <a:off x="5837" y="1473"/>
                  <a:ext cx="12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放养</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84" name="Rectangle 135"/>
                <p:cNvSpPr>
                  <a:spLocks noChangeArrowheads="1"/>
                </p:cNvSpPr>
                <p:nvPr/>
              </p:nvSpPr>
              <p:spPr bwMode="auto">
                <a:xfrm>
                  <a:off x="6034" y="1452"/>
                  <a:ext cx="513"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85" name="Rectangle 136"/>
                <p:cNvSpPr>
                  <a:spLocks noChangeArrowheads="1"/>
                </p:cNvSpPr>
                <p:nvPr/>
              </p:nvSpPr>
              <p:spPr bwMode="auto">
                <a:xfrm>
                  <a:off x="6059" y="1473"/>
                  <a:ext cx="44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水位监控与决策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86" name="Rectangle 137"/>
                <p:cNvSpPr>
                  <a:spLocks noChangeArrowheads="1"/>
                </p:cNvSpPr>
                <p:nvPr/>
              </p:nvSpPr>
              <p:spPr bwMode="auto">
                <a:xfrm>
                  <a:off x="6570" y="1452"/>
                  <a:ext cx="513"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87" name="Rectangle 138"/>
                <p:cNvSpPr>
                  <a:spLocks noChangeArrowheads="1"/>
                </p:cNvSpPr>
                <p:nvPr/>
              </p:nvSpPr>
              <p:spPr bwMode="auto">
                <a:xfrm>
                  <a:off x="6596" y="1473"/>
                  <a:ext cx="44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水质监控与决策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88" name="Rectangle 139"/>
                <p:cNvSpPr>
                  <a:spLocks noChangeArrowheads="1"/>
                </p:cNvSpPr>
                <p:nvPr/>
              </p:nvSpPr>
              <p:spPr bwMode="auto">
                <a:xfrm>
                  <a:off x="7106" y="1452"/>
                  <a:ext cx="513"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89" name="Rectangle 140"/>
                <p:cNvSpPr>
                  <a:spLocks noChangeArrowheads="1"/>
                </p:cNvSpPr>
                <p:nvPr/>
              </p:nvSpPr>
              <p:spPr bwMode="auto">
                <a:xfrm>
                  <a:off x="7132" y="1473"/>
                  <a:ext cx="44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虾情分析与决策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90" name="Rectangle 141"/>
                <p:cNvSpPr>
                  <a:spLocks noChangeArrowheads="1"/>
                </p:cNvSpPr>
                <p:nvPr/>
              </p:nvSpPr>
              <p:spPr bwMode="auto">
                <a:xfrm>
                  <a:off x="5807" y="1576"/>
                  <a:ext cx="501"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91" name="Rectangle 142"/>
                <p:cNvSpPr>
                  <a:spLocks noChangeArrowheads="1"/>
                </p:cNvSpPr>
                <p:nvPr/>
              </p:nvSpPr>
              <p:spPr bwMode="auto">
                <a:xfrm>
                  <a:off x="5825" y="1598"/>
                  <a:ext cx="12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投喂</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92" name="Rectangle 143"/>
                <p:cNvSpPr>
                  <a:spLocks noChangeArrowheads="1"/>
                </p:cNvSpPr>
                <p:nvPr/>
              </p:nvSpPr>
              <p:spPr bwMode="auto">
                <a:xfrm>
                  <a:off x="5961" y="1598"/>
                  <a:ext cx="320"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监管与决策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93" name="Rectangle 144"/>
                <p:cNvSpPr>
                  <a:spLocks noChangeArrowheads="1"/>
                </p:cNvSpPr>
                <p:nvPr/>
              </p:nvSpPr>
              <p:spPr bwMode="auto">
                <a:xfrm>
                  <a:off x="6337" y="1576"/>
                  <a:ext cx="513"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94" name="Rectangle 145"/>
                <p:cNvSpPr>
                  <a:spLocks noChangeArrowheads="1"/>
                </p:cNvSpPr>
                <p:nvPr/>
              </p:nvSpPr>
              <p:spPr bwMode="auto">
                <a:xfrm>
                  <a:off x="6361" y="1598"/>
                  <a:ext cx="448"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巡塘管理与决策</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49195" name="Rectangle 146"/>
                <p:cNvSpPr>
                  <a:spLocks noChangeArrowheads="1"/>
                </p:cNvSpPr>
                <p:nvPr/>
              </p:nvSpPr>
              <p:spPr bwMode="auto">
                <a:xfrm>
                  <a:off x="6908" y="1576"/>
                  <a:ext cx="338"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96" name="Rectangle 147"/>
                <p:cNvSpPr>
                  <a:spLocks noChangeArrowheads="1"/>
                </p:cNvSpPr>
                <p:nvPr/>
              </p:nvSpPr>
              <p:spPr bwMode="auto">
                <a:xfrm>
                  <a:off x="6947" y="1598"/>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起捕设置</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97" name="Rectangle 148"/>
                <p:cNvSpPr>
                  <a:spLocks noChangeArrowheads="1"/>
                </p:cNvSpPr>
                <p:nvPr/>
              </p:nvSpPr>
              <p:spPr bwMode="auto">
                <a:xfrm>
                  <a:off x="7293" y="1576"/>
                  <a:ext cx="326"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198" name="Rectangle 149"/>
                <p:cNvSpPr>
                  <a:spLocks noChangeArrowheads="1"/>
                </p:cNvSpPr>
                <p:nvPr/>
              </p:nvSpPr>
              <p:spPr bwMode="auto">
                <a:xfrm>
                  <a:off x="7323" y="1598"/>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捕获管理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199" name="Rectangle 150"/>
                <p:cNvSpPr>
                  <a:spLocks noChangeArrowheads="1"/>
                </p:cNvSpPr>
                <p:nvPr/>
              </p:nvSpPr>
              <p:spPr bwMode="auto">
                <a:xfrm>
                  <a:off x="7835" y="1463"/>
                  <a:ext cx="373" cy="11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00" name="Rectangle 151"/>
                <p:cNvSpPr>
                  <a:spLocks noChangeArrowheads="1"/>
                </p:cNvSpPr>
                <p:nvPr/>
              </p:nvSpPr>
              <p:spPr bwMode="auto">
                <a:xfrm>
                  <a:off x="7891" y="1485"/>
                  <a:ext cx="256" cy="7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结束养殖</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201" name="Rectangle 152"/>
                <p:cNvSpPr>
                  <a:spLocks noChangeArrowheads="1"/>
                </p:cNvSpPr>
                <p:nvPr/>
              </p:nvSpPr>
              <p:spPr bwMode="auto">
                <a:xfrm>
                  <a:off x="5744" y="1306"/>
                  <a:ext cx="1945" cy="423"/>
                </a:xfrm>
                <a:prstGeom prst="rect">
                  <a:avLst/>
                </a:prstGeom>
                <a:noFill/>
                <a:ln w="9525"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02" name="Rectangle 153"/>
                <p:cNvSpPr>
                  <a:spLocks noChangeArrowheads="1"/>
                </p:cNvSpPr>
                <p:nvPr/>
              </p:nvSpPr>
              <p:spPr bwMode="auto">
                <a:xfrm>
                  <a:off x="5289" y="1598"/>
                  <a:ext cx="288"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流程启动</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203" name="Rectangle 154"/>
                <p:cNvSpPr>
                  <a:spLocks noChangeArrowheads="1"/>
                </p:cNvSpPr>
                <p:nvPr/>
              </p:nvSpPr>
              <p:spPr bwMode="auto">
                <a:xfrm>
                  <a:off x="6380" y="1753"/>
                  <a:ext cx="288"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流程执行</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204" name="Rectangle 155"/>
                <p:cNvSpPr>
                  <a:spLocks noChangeArrowheads="1"/>
                </p:cNvSpPr>
                <p:nvPr/>
              </p:nvSpPr>
              <p:spPr bwMode="auto">
                <a:xfrm>
                  <a:off x="6676" y="1753"/>
                  <a:ext cx="56"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205" name="Rectangle 156"/>
                <p:cNvSpPr>
                  <a:spLocks noChangeArrowheads="1"/>
                </p:cNvSpPr>
                <p:nvPr/>
              </p:nvSpPr>
              <p:spPr bwMode="auto">
                <a:xfrm>
                  <a:off x="6756" y="1753"/>
                  <a:ext cx="288"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决策执行</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206" name="Rectangle 157"/>
                <p:cNvSpPr>
                  <a:spLocks noChangeArrowheads="1"/>
                </p:cNvSpPr>
                <p:nvPr/>
              </p:nvSpPr>
              <p:spPr bwMode="auto">
                <a:xfrm>
                  <a:off x="7866" y="1610"/>
                  <a:ext cx="288" cy="81"/>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流程结束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9207" name="Freeform 158"/>
                <p:cNvSpPr/>
                <p:nvPr/>
              </p:nvSpPr>
              <p:spPr bwMode="auto">
                <a:xfrm>
                  <a:off x="5026" y="586"/>
                  <a:ext cx="178" cy="405"/>
                </a:xfrm>
                <a:custGeom>
                  <a:avLst/>
                  <a:gdLst>
                    <a:gd name="T0" fmla="*/ 175 w 178"/>
                    <a:gd name="T1" fmla="*/ 0 h 405"/>
                    <a:gd name="T2" fmla="*/ 0 w 178"/>
                    <a:gd name="T3" fmla="*/ 0 h 405"/>
                    <a:gd name="T4" fmla="*/ 0 w 178"/>
                    <a:gd name="T5" fmla="*/ 405 h 405"/>
                    <a:gd name="T6" fmla="*/ 178 w 178"/>
                    <a:gd name="T7" fmla="*/ 405 h 405"/>
                  </a:gdLst>
                  <a:ahLst/>
                  <a:cxnLst>
                    <a:cxn ang="0">
                      <a:pos x="T0" y="T1"/>
                    </a:cxn>
                    <a:cxn ang="0">
                      <a:pos x="T2" y="T3"/>
                    </a:cxn>
                    <a:cxn ang="0">
                      <a:pos x="T4" y="T5"/>
                    </a:cxn>
                    <a:cxn ang="0">
                      <a:pos x="T6" y="T7"/>
                    </a:cxn>
                  </a:cxnLst>
                  <a:rect l="0" t="0" r="r" b="b"/>
                  <a:pathLst>
                    <a:path w="178" h="405">
                      <a:moveTo>
                        <a:pt x="175" y="0"/>
                      </a:moveTo>
                      <a:lnTo>
                        <a:pt x="0" y="0"/>
                      </a:lnTo>
                      <a:lnTo>
                        <a:pt x="0" y="405"/>
                      </a:lnTo>
                      <a:lnTo>
                        <a:pt x="178" y="405"/>
                      </a:lnTo>
                    </a:path>
                  </a:pathLst>
                </a:custGeom>
                <a:noFill/>
                <a:ln w="19050" cap="rnd">
                  <a:solidFill>
                    <a:srgbClr val="40404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08" name="Freeform 159"/>
                <p:cNvSpPr/>
                <p:nvPr/>
              </p:nvSpPr>
              <p:spPr bwMode="auto">
                <a:xfrm>
                  <a:off x="5188" y="959"/>
                  <a:ext cx="66" cy="64"/>
                </a:xfrm>
                <a:custGeom>
                  <a:avLst/>
                  <a:gdLst>
                    <a:gd name="T0" fmla="*/ 171 w 171"/>
                    <a:gd name="T1" fmla="*/ 85 h 171"/>
                    <a:gd name="T2" fmla="*/ 0 w 171"/>
                    <a:gd name="T3" fmla="*/ 171 h 171"/>
                    <a:gd name="T4" fmla="*/ 0 w 171"/>
                    <a:gd name="T5" fmla="*/ 0 h 171"/>
                    <a:gd name="T6" fmla="*/ 0 w 171"/>
                    <a:gd name="T7" fmla="*/ 0 h 171"/>
                    <a:gd name="T8" fmla="*/ 171 w 171"/>
                    <a:gd name="T9" fmla="*/ 85 h 171"/>
                  </a:gdLst>
                  <a:ahLst/>
                  <a:cxnLst>
                    <a:cxn ang="0">
                      <a:pos x="T0" y="T1"/>
                    </a:cxn>
                    <a:cxn ang="0">
                      <a:pos x="T2" y="T3"/>
                    </a:cxn>
                    <a:cxn ang="0">
                      <a:pos x="T4" y="T5"/>
                    </a:cxn>
                    <a:cxn ang="0">
                      <a:pos x="T6" y="T7"/>
                    </a:cxn>
                    <a:cxn ang="0">
                      <a:pos x="T8" y="T9"/>
                    </a:cxn>
                  </a:cxnLst>
                  <a:rect l="0" t="0" r="r" b="b"/>
                  <a:pathLst>
                    <a:path w="171" h="171">
                      <a:moveTo>
                        <a:pt x="171" y="85"/>
                      </a:moveTo>
                      <a:lnTo>
                        <a:pt x="0" y="171"/>
                      </a:lnTo>
                      <a:cubicBezTo>
                        <a:pt x="27" y="117"/>
                        <a:pt x="27" y="54"/>
                        <a:pt x="0" y="0"/>
                      </a:cubicBezTo>
                      <a:lnTo>
                        <a:pt x="0" y="0"/>
                      </a:lnTo>
                      <a:lnTo>
                        <a:pt x="171" y="8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09" name="Freeform 160"/>
                <p:cNvSpPr/>
                <p:nvPr/>
              </p:nvSpPr>
              <p:spPr bwMode="auto">
                <a:xfrm>
                  <a:off x="5038" y="1047"/>
                  <a:ext cx="431" cy="473"/>
                </a:xfrm>
                <a:custGeom>
                  <a:avLst/>
                  <a:gdLst>
                    <a:gd name="T0" fmla="*/ 431 w 431"/>
                    <a:gd name="T1" fmla="*/ 0 h 473"/>
                    <a:gd name="T2" fmla="*/ 431 w 431"/>
                    <a:gd name="T3" fmla="*/ 65 h 473"/>
                    <a:gd name="T4" fmla="*/ 0 w 431"/>
                    <a:gd name="T5" fmla="*/ 65 h 473"/>
                    <a:gd name="T6" fmla="*/ 0 w 431"/>
                    <a:gd name="T7" fmla="*/ 473 h 473"/>
                    <a:gd name="T8" fmla="*/ 177 w 431"/>
                    <a:gd name="T9" fmla="*/ 473 h 473"/>
                  </a:gdLst>
                  <a:ahLst/>
                  <a:cxnLst>
                    <a:cxn ang="0">
                      <a:pos x="T0" y="T1"/>
                    </a:cxn>
                    <a:cxn ang="0">
                      <a:pos x="T2" y="T3"/>
                    </a:cxn>
                    <a:cxn ang="0">
                      <a:pos x="T4" y="T5"/>
                    </a:cxn>
                    <a:cxn ang="0">
                      <a:pos x="T6" y="T7"/>
                    </a:cxn>
                    <a:cxn ang="0">
                      <a:pos x="T8" y="T9"/>
                    </a:cxn>
                  </a:cxnLst>
                  <a:rect l="0" t="0" r="r" b="b"/>
                  <a:pathLst>
                    <a:path w="431" h="473">
                      <a:moveTo>
                        <a:pt x="431" y="0"/>
                      </a:moveTo>
                      <a:lnTo>
                        <a:pt x="431" y="65"/>
                      </a:lnTo>
                      <a:lnTo>
                        <a:pt x="0" y="65"/>
                      </a:lnTo>
                      <a:lnTo>
                        <a:pt x="0" y="473"/>
                      </a:lnTo>
                      <a:lnTo>
                        <a:pt x="177" y="473"/>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10" name="Freeform 161"/>
                <p:cNvSpPr/>
                <p:nvPr/>
              </p:nvSpPr>
              <p:spPr bwMode="auto">
                <a:xfrm>
                  <a:off x="5199" y="1488"/>
                  <a:ext cx="66" cy="64"/>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11" name="Line 162"/>
                <p:cNvSpPr>
                  <a:spLocks noChangeShapeType="1"/>
                </p:cNvSpPr>
                <p:nvPr/>
              </p:nvSpPr>
              <p:spPr bwMode="auto">
                <a:xfrm flipV="1">
                  <a:off x="5603" y="1518"/>
                  <a:ext cx="91" cy="2"/>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12" name="Freeform 163"/>
                <p:cNvSpPr/>
                <p:nvPr/>
              </p:nvSpPr>
              <p:spPr bwMode="auto">
                <a:xfrm>
                  <a:off x="5677" y="1486"/>
                  <a:ext cx="67" cy="65"/>
                </a:xfrm>
                <a:custGeom>
                  <a:avLst/>
                  <a:gdLst>
                    <a:gd name="T0" fmla="*/ 173 w 173"/>
                    <a:gd name="T1" fmla="*/ 83 h 172"/>
                    <a:gd name="T2" fmla="*/ 4 w 173"/>
                    <a:gd name="T3" fmla="*/ 172 h 172"/>
                    <a:gd name="T4" fmla="*/ 0 w 173"/>
                    <a:gd name="T5" fmla="*/ 0 h 172"/>
                    <a:gd name="T6" fmla="*/ 0 w 173"/>
                    <a:gd name="T7" fmla="*/ 0 h 172"/>
                    <a:gd name="T8" fmla="*/ 173 w 173"/>
                    <a:gd name="T9" fmla="*/ 83 h 172"/>
                  </a:gdLst>
                  <a:ahLst/>
                  <a:cxnLst>
                    <a:cxn ang="0">
                      <a:pos x="T0" y="T1"/>
                    </a:cxn>
                    <a:cxn ang="0">
                      <a:pos x="T2" y="T3"/>
                    </a:cxn>
                    <a:cxn ang="0">
                      <a:pos x="T4" y="T5"/>
                    </a:cxn>
                    <a:cxn ang="0">
                      <a:pos x="T6" y="T7"/>
                    </a:cxn>
                    <a:cxn ang="0">
                      <a:pos x="T8" y="T9"/>
                    </a:cxn>
                  </a:cxnLst>
                  <a:rect l="0" t="0" r="r" b="b"/>
                  <a:pathLst>
                    <a:path w="173" h="172">
                      <a:moveTo>
                        <a:pt x="173" y="83"/>
                      </a:moveTo>
                      <a:lnTo>
                        <a:pt x="4" y="172"/>
                      </a:lnTo>
                      <a:cubicBezTo>
                        <a:pt x="30" y="117"/>
                        <a:pt x="28" y="54"/>
                        <a:pt x="0" y="0"/>
                      </a:cubicBezTo>
                      <a:lnTo>
                        <a:pt x="0" y="0"/>
                      </a:lnTo>
                      <a:lnTo>
                        <a:pt x="173" y="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13" name="Line 164"/>
                <p:cNvSpPr>
                  <a:spLocks noChangeShapeType="1"/>
                </p:cNvSpPr>
                <p:nvPr/>
              </p:nvSpPr>
              <p:spPr bwMode="auto">
                <a:xfrm>
                  <a:off x="7689" y="1517"/>
                  <a:ext cx="96" cy="2"/>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9214" name="Freeform 165"/>
                <p:cNvSpPr/>
                <p:nvPr/>
              </p:nvSpPr>
              <p:spPr bwMode="auto">
                <a:xfrm>
                  <a:off x="7768" y="1487"/>
                  <a:ext cx="67" cy="64"/>
                </a:xfrm>
                <a:custGeom>
                  <a:avLst/>
                  <a:gdLst>
                    <a:gd name="T0" fmla="*/ 173 w 173"/>
                    <a:gd name="T1" fmla="*/ 88 h 171"/>
                    <a:gd name="T2" fmla="*/ 0 w 173"/>
                    <a:gd name="T3" fmla="*/ 171 h 171"/>
                    <a:gd name="T4" fmla="*/ 3 w 173"/>
                    <a:gd name="T5" fmla="*/ 0 h 171"/>
                    <a:gd name="T6" fmla="*/ 173 w 173"/>
                    <a:gd name="T7" fmla="*/ 88 h 171"/>
                  </a:gdLst>
                  <a:ahLst/>
                  <a:cxnLst>
                    <a:cxn ang="0">
                      <a:pos x="T0" y="T1"/>
                    </a:cxn>
                    <a:cxn ang="0">
                      <a:pos x="T2" y="T3"/>
                    </a:cxn>
                    <a:cxn ang="0">
                      <a:pos x="T4" y="T5"/>
                    </a:cxn>
                    <a:cxn ang="0">
                      <a:pos x="T6" y="T7"/>
                    </a:cxn>
                  </a:cxnLst>
                  <a:rect l="0" t="0" r="r" b="b"/>
                  <a:pathLst>
                    <a:path w="173" h="171">
                      <a:moveTo>
                        <a:pt x="173" y="88"/>
                      </a:moveTo>
                      <a:lnTo>
                        <a:pt x="0" y="171"/>
                      </a:lnTo>
                      <a:cubicBezTo>
                        <a:pt x="28" y="118"/>
                        <a:pt x="29" y="54"/>
                        <a:pt x="3" y="0"/>
                      </a:cubicBezTo>
                      <a:lnTo>
                        <a:pt x="173" y="8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500" fill="hold"/>
                                        <p:tgtEl>
                                          <p:spTgt spid="244"/>
                                        </p:tgtEl>
                                        <p:attrNameLst>
                                          <p:attrName>ppt_x</p:attrName>
                                        </p:attrNameLst>
                                      </p:cBhvr>
                                      <p:tavLst>
                                        <p:tav tm="0">
                                          <p:val>
                                            <p:strVal val="#ppt_x"/>
                                          </p:val>
                                        </p:tav>
                                        <p:tav tm="100000">
                                          <p:val>
                                            <p:strVal val="#ppt_x"/>
                                          </p:val>
                                        </p:tav>
                                      </p:tavLst>
                                    </p:anim>
                                    <p:anim calcmode="lin" valueType="num">
                                      <p:cBhvr additive="base">
                                        <p:cTn id="8"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44"/>
                                        </p:tgtEl>
                                      </p:cBhvr>
                                    </p:animEffect>
                                    <p:set>
                                      <p:cBhvr>
                                        <p:cTn id="13" dur="1" fill="hold">
                                          <p:stCondLst>
                                            <p:cond delay="499"/>
                                          </p:stCondLst>
                                        </p:cTn>
                                        <p:tgtEl>
                                          <p:spTgt spid="244"/>
                                        </p:tgtEl>
                                        <p:attrNameLst>
                                          <p:attrName>style.visibility</p:attrName>
                                        </p:attrNameLst>
                                      </p:cBhvr>
                                      <p:to>
                                        <p:strVal val="hidden"/>
                                      </p:to>
                                    </p:se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46"/>
                                        </p:tgtEl>
                                        <p:attrNameLst>
                                          <p:attrName>style.visibility</p:attrName>
                                        </p:attrNameLst>
                                      </p:cBhvr>
                                      <p:to>
                                        <p:strVal val="visible"/>
                                      </p:to>
                                    </p:set>
                                    <p:animEffect transition="in" filter="wipe(down)">
                                      <p:cBhvr>
                                        <p:cTn id="17"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组合 15"/>
          <p:cNvGrpSpPr/>
          <p:nvPr/>
        </p:nvGrpSpPr>
        <p:grpSpPr>
          <a:xfrm>
            <a:off x="271463" y="239718"/>
            <a:ext cx="3718646" cy="810577"/>
            <a:chOff x="271463" y="1039813"/>
            <a:chExt cx="3718646" cy="810577"/>
          </a:xfrm>
        </p:grpSpPr>
        <p:grpSp>
          <p:nvGrpSpPr>
            <p:cNvPr id="255" name="组合 22"/>
            <p:cNvGrpSpPr>
              <a:grpSpLocks noChangeAspect="1"/>
            </p:cNvGrpSpPr>
            <p:nvPr/>
          </p:nvGrpSpPr>
          <p:grpSpPr bwMode="auto">
            <a:xfrm>
              <a:off x="271463" y="1039813"/>
              <a:ext cx="468312" cy="468312"/>
              <a:chOff x="7575429" y="2806467"/>
              <a:chExt cx="1392667" cy="1392667"/>
            </a:xfrm>
          </p:grpSpPr>
          <p:sp>
            <p:nvSpPr>
              <p:cNvPr id="1049218" name="椭圆 2"/>
              <p:cNvSpPr/>
              <p:nvPr/>
            </p:nvSpPr>
            <p:spPr>
              <a:xfrm>
                <a:off x="7575429"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pPr>
                <a:endParaRPr lang="zh-CN" altLang="en-US" noProof="1">
                  <a:solidFill>
                    <a:srgbClr val="000000"/>
                  </a:solidFill>
                  <a:latin typeface="Times New Roman" pitchFamily="18" charset="0"/>
                  <a:ea typeface="宋体" pitchFamily="2" charset="-122"/>
                  <a:cs typeface="宋体" pitchFamily="2" charset="-122"/>
                </a:endParaRPr>
              </a:p>
            </p:txBody>
          </p:sp>
          <p:grpSp>
            <p:nvGrpSpPr>
              <p:cNvPr id="256" name="组合 24"/>
              <p:cNvGrpSpPr/>
              <p:nvPr/>
            </p:nvGrpSpPr>
            <p:grpSpPr>
              <a:xfrm>
                <a:off x="7809898" y="3166582"/>
                <a:ext cx="923728" cy="628214"/>
                <a:chOff x="3897313" y="2016126"/>
                <a:chExt cx="749300" cy="509588"/>
              </a:xfrm>
              <a:solidFill>
                <a:schemeClr val="bg1"/>
              </a:solidFill>
            </p:grpSpPr>
            <p:sp>
              <p:nvSpPr>
                <p:cNvPr id="104921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0"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1"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2"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3"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4"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5"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6"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7"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8"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sp>
              <p:nvSpPr>
                <p:cNvPr id="1049229"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lIns="68580" tIns="34290" rIns="68580" bIns="34290"/>
                <a:lstStyle/>
                <a:p>
                  <a:pPr defTabSz="685800">
                    <a:spcBef>
                      <a:spcPct val="0"/>
                    </a:spcBef>
                    <a:spcAft>
                      <a:spcPct val="0"/>
                    </a:spcAft>
                  </a:pPr>
                  <a:endParaRPr lang="zh-CN" altLang="en-US" noProof="1">
                    <a:solidFill>
                      <a:srgbClr val="000000"/>
                    </a:solidFill>
                    <a:latin typeface="Times New Roman" pitchFamily="18" charset="0"/>
                    <a:ea typeface="宋体" pitchFamily="2" charset="-122"/>
                    <a:cs typeface="Times New Roman" pitchFamily="18" charset="0"/>
                  </a:endParaRPr>
                </a:p>
              </p:txBody>
            </p:sp>
          </p:grpSp>
        </p:grpSp>
        <p:sp>
          <p:nvSpPr>
            <p:cNvPr id="1049230" name="文本框 21"/>
            <p:cNvSpPr txBox="1">
              <a:spLocks noChangeArrowheads="1"/>
            </p:cNvSpPr>
            <p:nvPr/>
          </p:nvSpPr>
          <p:spPr bwMode="auto">
            <a:xfrm>
              <a:off x="887269" y="1047751"/>
              <a:ext cx="3102840" cy="80263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Times New Roman" panose="02020603050405020304" pitchFamily="18" charset="0"/>
                  <a:ea typeface="黑体" panose="02010609060101010101" pitchFamily="49" charset="-122"/>
                </a:rPr>
                <a:t>5.3 </a:t>
              </a:r>
              <a:r>
                <a:rPr lang="zh-CN" altLang="en-US" sz="2400" dirty="0">
                  <a:solidFill>
                    <a:srgbClr val="093759"/>
                  </a:solidFill>
                  <a:latin typeface="Times New Roman" panose="02020603050405020304" pitchFamily="18" charset="0"/>
                  <a:ea typeface="黑体" panose="02010609060101010101" pitchFamily="49" charset="-122"/>
                </a:rPr>
                <a:t>系统核心功能实现</a:t>
              </a:r>
            </a:p>
          </p:txBody>
        </p:sp>
      </p:grpSp>
      <p:sp>
        <p:nvSpPr>
          <p:cNvPr id="1049231" name="矩形 35"/>
          <p:cNvSpPr/>
          <p:nvPr/>
        </p:nvSpPr>
        <p:spPr>
          <a:xfrm>
            <a:off x="3774601" y="2785165"/>
            <a:ext cx="1497212" cy="1348349"/>
          </a:xfrm>
          <a:prstGeom prst="rect">
            <a:avLst/>
          </a:prstGeom>
          <a:solidFill>
            <a:srgbClr val="EEECE1"/>
          </a:solidFill>
          <a:ln w="25400" cap="flat" cmpd="sng" algn="ctr">
            <a:solidFill>
              <a:srgbClr val="003760">
                <a:shade val="50000"/>
              </a:srgbClr>
            </a:solidFill>
            <a:prstDash val="solid"/>
          </a:ln>
          <a:effectLst/>
        </p:spPr>
        <p:txBody>
          <a:bodyPr rtlCol="0" anchor="ctr"/>
          <a:lstStyle/>
          <a:p>
            <a:pPr algn="ctr"/>
            <a:endParaRPr lang="zh-CN" altLang="en-US" kern="0">
              <a:solidFill>
                <a:srgbClr val="003760"/>
              </a:solidFill>
              <a:latin typeface="Arial"/>
              <a:ea typeface="微软雅黑"/>
            </a:endParaRPr>
          </a:p>
        </p:txBody>
      </p:sp>
      <p:sp>
        <p:nvSpPr>
          <p:cNvPr id="1049232" name="矩形 37"/>
          <p:cNvSpPr/>
          <p:nvPr/>
        </p:nvSpPr>
        <p:spPr>
          <a:xfrm>
            <a:off x="3925566" y="2961174"/>
            <a:ext cx="1211480" cy="1026538"/>
          </a:xfrm>
          <a:prstGeom prst="rect">
            <a:avLst/>
          </a:prstGeom>
          <a:solidFill>
            <a:srgbClr val="003760"/>
          </a:solidFill>
          <a:ln w="25400" cap="flat" cmpd="sng" algn="ctr">
            <a:noFill/>
            <a:prstDash val="solid"/>
          </a:ln>
          <a:effectLst/>
        </p:spPr>
        <p:txBody>
          <a:bodyPr rtlCol="0" anchor="ctr"/>
          <a:lstStyle/>
          <a:p>
            <a:pPr algn="ctr"/>
            <a:r>
              <a:rPr lang="zh-CN" altLang="en-US" sz="1600" kern="0" dirty="0">
                <a:solidFill>
                  <a:srgbClr val="EEECE1"/>
                </a:solidFill>
                <a:latin typeface="Arial"/>
                <a:ea typeface="微软雅黑"/>
              </a:rPr>
              <a:t>水产养殖智能决策流程管理系统</a:t>
            </a:r>
          </a:p>
        </p:txBody>
      </p:sp>
      <p:sp>
        <p:nvSpPr>
          <p:cNvPr id="1049233" name="矩形 38"/>
          <p:cNvSpPr/>
          <p:nvPr/>
        </p:nvSpPr>
        <p:spPr>
          <a:xfrm>
            <a:off x="3611330" y="2611293"/>
            <a:ext cx="315852" cy="339772"/>
          </a:xfrm>
          <a:prstGeom prst="rect">
            <a:avLst/>
          </a:prstGeom>
          <a:solidFill>
            <a:srgbClr val="003760"/>
          </a:solidFill>
          <a:ln w="25400" cap="flat" cmpd="sng" algn="ctr">
            <a:noFill/>
            <a:prstDash val="solid"/>
          </a:ln>
          <a:effectLst/>
        </p:spPr>
        <p:txBody>
          <a:bodyPr rtlCol="0" anchor="ctr"/>
          <a:lstStyle/>
          <a:p>
            <a:pPr algn="ctr"/>
            <a:r>
              <a:rPr lang="en-US" altLang="zh-CN" sz="2000" kern="0" dirty="0">
                <a:solidFill>
                  <a:srgbClr val="EEECE1"/>
                </a:solidFill>
                <a:latin typeface="Arial"/>
                <a:ea typeface="微软雅黑"/>
              </a:rPr>
              <a:t>1</a:t>
            </a:r>
            <a:endParaRPr lang="zh-CN" altLang="en-US" sz="2000" kern="0" dirty="0">
              <a:solidFill>
                <a:srgbClr val="EEECE1"/>
              </a:solidFill>
              <a:latin typeface="Arial"/>
              <a:ea typeface="微软雅黑"/>
            </a:endParaRPr>
          </a:p>
        </p:txBody>
      </p:sp>
      <p:sp>
        <p:nvSpPr>
          <p:cNvPr id="1049234" name="文本框 41"/>
          <p:cNvSpPr txBox="1"/>
          <p:nvPr/>
        </p:nvSpPr>
        <p:spPr>
          <a:xfrm>
            <a:off x="674610" y="1044509"/>
            <a:ext cx="1992842" cy="338554"/>
          </a:xfrm>
          <a:prstGeom prst="rect">
            <a:avLst/>
          </a:prstGeom>
          <a:noFill/>
        </p:spPr>
        <p:txBody>
          <a:bodyPr wrap="square" rtlCol="0">
            <a:spAutoFit/>
          </a:bodyPr>
          <a:lstStyle/>
          <a:p>
            <a:pPr algn="ctr"/>
            <a:r>
              <a:rPr lang="zh-CN" altLang="en-US" sz="1600" b="1" dirty="0">
                <a:solidFill>
                  <a:srgbClr val="003760"/>
                </a:solidFill>
                <a:latin typeface="Times New Roman" panose="02020603050405020304" pitchFamily="18" charset="0"/>
                <a:ea typeface="微软雅黑"/>
                <a:cs typeface="Times New Roman" panose="02020603050405020304" pitchFamily="18" charset="0"/>
              </a:rPr>
              <a:t>工作流部署管理</a:t>
            </a:r>
          </a:p>
        </p:txBody>
      </p:sp>
      <p:sp>
        <p:nvSpPr>
          <p:cNvPr id="1049235" name="文本框 42"/>
          <p:cNvSpPr txBox="1"/>
          <p:nvPr/>
        </p:nvSpPr>
        <p:spPr>
          <a:xfrm>
            <a:off x="5606275" y="1043418"/>
            <a:ext cx="3456704" cy="338554"/>
          </a:xfrm>
          <a:prstGeom prst="rect">
            <a:avLst/>
          </a:prstGeom>
          <a:noFill/>
        </p:spPr>
        <p:txBody>
          <a:bodyPr wrap="square" rtlCol="0">
            <a:spAutoFit/>
          </a:bodyPr>
          <a:lstStyle/>
          <a:p>
            <a:pPr algn="ctr"/>
            <a:r>
              <a:rPr lang="zh-CN" altLang="en-US" sz="1600" b="1" dirty="0">
                <a:solidFill>
                  <a:srgbClr val="003760"/>
                </a:solidFill>
                <a:latin typeface="Times New Roman" panose="02020603050405020304" pitchFamily="18" charset="0"/>
                <a:ea typeface="微软雅黑"/>
                <a:cs typeface="Times New Roman" panose="02020603050405020304" pitchFamily="18" charset="0"/>
              </a:rPr>
              <a:t>养殖流程执行与规则决策管理</a:t>
            </a:r>
          </a:p>
        </p:txBody>
      </p:sp>
      <p:sp>
        <p:nvSpPr>
          <p:cNvPr id="1049236" name="文本框 45"/>
          <p:cNvSpPr txBox="1"/>
          <p:nvPr/>
        </p:nvSpPr>
        <p:spPr>
          <a:xfrm>
            <a:off x="836172" y="4146167"/>
            <a:ext cx="1831280" cy="338554"/>
          </a:xfrm>
          <a:prstGeom prst="rect">
            <a:avLst/>
          </a:prstGeom>
          <a:noFill/>
        </p:spPr>
        <p:txBody>
          <a:bodyPr wrap="square" rtlCol="0">
            <a:spAutoFit/>
          </a:bodyPr>
          <a:lstStyle/>
          <a:p>
            <a:pPr algn="ctr"/>
            <a:r>
              <a:rPr lang="zh-CN" altLang="en-US" sz="1600" b="1" dirty="0" smtClean="0">
                <a:solidFill>
                  <a:srgbClr val="003760"/>
                </a:solidFill>
                <a:latin typeface="Times New Roman" panose="02020603050405020304" pitchFamily="18" charset="0"/>
                <a:ea typeface="微软雅黑"/>
                <a:cs typeface="Times New Roman" panose="02020603050405020304" pitchFamily="18" charset="0"/>
              </a:rPr>
              <a:t>养殖规则</a:t>
            </a:r>
            <a:r>
              <a:rPr lang="zh-CN" altLang="en-US" sz="1600" b="1" dirty="0">
                <a:solidFill>
                  <a:srgbClr val="003760"/>
                </a:solidFill>
                <a:latin typeface="Times New Roman" panose="02020603050405020304" pitchFamily="18" charset="0"/>
                <a:ea typeface="微软雅黑"/>
                <a:cs typeface="Times New Roman" panose="02020603050405020304" pitchFamily="18" charset="0"/>
              </a:rPr>
              <a:t>管理</a:t>
            </a:r>
          </a:p>
        </p:txBody>
      </p:sp>
      <p:pic>
        <p:nvPicPr>
          <p:cNvPr id="2097171" name="图片 17"/>
          <p:cNvPicPr>
            <a:picLocks noChangeAspect="1"/>
          </p:cNvPicPr>
          <p:nvPr/>
        </p:nvPicPr>
        <p:blipFill>
          <a:blip r:embed="rId3" cstate="print"/>
          <a:stretch>
            <a:fillRect/>
          </a:stretch>
        </p:blipFill>
        <p:spPr>
          <a:xfrm>
            <a:off x="112193" y="1375828"/>
            <a:ext cx="3324797" cy="1685270"/>
          </a:xfrm>
          <a:prstGeom prst="rect">
            <a:avLst/>
          </a:prstGeom>
        </p:spPr>
      </p:pic>
      <p:sp>
        <p:nvSpPr>
          <p:cNvPr id="1049237" name="矩形 59"/>
          <p:cNvSpPr/>
          <p:nvPr/>
        </p:nvSpPr>
        <p:spPr>
          <a:xfrm>
            <a:off x="5148476" y="2641760"/>
            <a:ext cx="315852" cy="339772"/>
          </a:xfrm>
          <a:prstGeom prst="rect">
            <a:avLst/>
          </a:prstGeom>
          <a:solidFill>
            <a:srgbClr val="003760"/>
          </a:solidFill>
          <a:ln w="25400" cap="flat" cmpd="sng" algn="ctr">
            <a:noFill/>
            <a:prstDash val="solid"/>
          </a:ln>
          <a:effectLst/>
        </p:spPr>
        <p:txBody>
          <a:bodyPr rtlCol="0" anchor="ctr"/>
          <a:lstStyle/>
          <a:p>
            <a:pPr algn="ctr"/>
            <a:r>
              <a:rPr lang="en-US" altLang="zh-CN" sz="2000" kern="0" dirty="0">
                <a:solidFill>
                  <a:srgbClr val="EEECE1"/>
                </a:solidFill>
                <a:latin typeface="Arial"/>
                <a:ea typeface="微软雅黑"/>
              </a:rPr>
              <a:t>2</a:t>
            </a:r>
            <a:endParaRPr lang="zh-CN" altLang="en-US" sz="2000" kern="0" dirty="0">
              <a:solidFill>
                <a:srgbClr val="EEECE1"/>
              </a:solidFill>
              <a:latin typeface="Arial"/>
              <a:ea typeface="微软雅黑"/>
            </a:endParaRPr>
          </a:p>
        </p:txBody>
      </p:sp>
      <p:sp>
        <p:nvSpPr>
          <p:cNvPr id="1049238" name="矩形 60"/>
          <p:cNvSpPr/>
          <p:nvPr/>
        </p:nvSpPr>
        <p:spPr>
          <a:xfrm>
            <a:off x="3599900" y="3976281"/>
            <a:ext cx="315852" cy="339772"/>
          </a:xfrm>
          <a:prstGeom prst="rect">
            <a:avLst/>
          </a:prstGeom>
          <a:solidFill>
            <a:srgbClr val="003760"/>
          </a:solidFill>
          <a:ln w="25400" cap="flat" cmpd="sng" algn="ctr">
            <a:noFill/>
            <a:prstDash val="solid"/>
          </a:ln>
          <a:effectLst/>
        </p:spPr>
        <p:txBody>
          <a:bodyPr rtlCol="0" anchor="ctr"/>
          <a:lstStyle/>
          <a:p>
            <a:pPr algn="ctr"/>
            <a:r>
              <a:rPr lang="en-US" altLang="zh-CN" sz="2000" kern="0" dirty="0">
                <a:solidFill>
                  <a:srgbClr val="EEECE1"/>
                </a:solidFill>
                <a:latin typeface="Arial"/>
                <a:ea typeface="微软雅黑"/>
              </a:rPr>
              <a:t>4</a:t>
            </a:r>
            <a:endParaRPr lang="zh-CN" altLang="en-US" sz="2000" kern="0" dirty="0">
              <a:solidFill>
                <a:srgbClr val="EEECE1"/>
              </a:solidFill>
              <a:latin typeface="Arial"/>
              <a:ea typeface="微软雅黑"/>
            </a:endParaRPr>
          </a:p>
        </p:txBody>
      </p:sp>
      <p:sp>
        <p:nvSpPr>
          <p:cNvPr id="1049239" name="矩形 61"/>
          <p:cNvSpPr/>
          <p:nvPr/>
        </p:nvSpPr>
        <p:spPr>
          <a:xfrm>
            <a:off x="5123701" y="3963408"/>
            <a:ext cx="315852" cy="339772"/>
          </a:xfrm>
          <a:prstGeom prst="rect">
            <a:avLst/>
          </a:prstGeom>
          <a:solidFill>
            <a:srgbClr val="003760"/>
          </a:solidFill>
          <a:ln w="25400" cap="flat" cmpd="sng" algn="ctr">
            <a:noFill/>
            <a:prstDash val="solid"/>
          </a:ln>
          <a:effectLst/>
        </p:spPr>
        <p:txBody>
          <a:bodyPr rtlCol="0" anchor="ctr"/>
          <a:lstStyle/>
          <a:p>
            <a:pPr algn="ctr"/>
            <a:r>
              <a:rPr lang="en-US" altLang="zh-CN" sz="2000" kern="0" dirty="0">
                <a:solidFill>
                  <a:srgbClr val="EEECE1"/>
                </a:solidFill>
                <a:latin typeface="Arial"/>
                <a:ea typeface="微软雅黑"/>
              </a:rPr>
              <a:t>3</a:t>
            </a:r>
            <a:endParaRPr lang="zh-CN" altLang="en-US" sz="2000" kern="0" dirty="0">
              <a:solidFill>
                <a:srgbClr val="EEECE1"/>
              </a:solidFill>
              <a:latin typeface="Arial"/>
              <a:ea typeface="微软雅黑"/>
            </a:endParaRPr>
          </a:p>
        </p:txBody>
      </p:sp>
      <p:pic>
        <p:nvPicPr>
          <p:cNvPr id="2097172" name="图片 62"/>
          <p:cNvPicPr>
            <a:picLocks/>
          </p:cNvPicPr>
          <p:nvPr/>
        </p:nvPicPr>
        <p:blipFill>
          <a:blip r:embed="rId4"/>
          <a:stretch>
            <a:fillRect/>
          </a:stretch>
        </p:blipFill>
        <p:spPr>
          <a:xfrm>
            <a:off x="5607145" y="4166457"/>
            <a:ext cx="3417571" cy="1968312"/>
          </a:xfrm>
          <a:prstGeom prst="rect">
            <a:avLst/>
          </a:prstGeom>
        </p:spPr>
      </p:pic>
      <p:grpSp>
        <p:nvGrpSpPr>
          <p:cNvPr id="257" name="组合 1"/>
          <p:cNvGrpSpPr/>
          <p:nvPr/>
        </p:nvGrpSpPr>
        <p:grpSpPr>
          <a:xfrm>
            <a:off x="4297659" y="332973"/>
            <a:ext cx="4416489" cy="366565"/>
            <a:chOff x="4459584" y="332973"/>
            <a:chExt cx="4416489" cy="366565"/>
          </a:xfrm>
        </p:grpSpPr>
        <p:sp>
          <p:nvSpPr>
            <p:cNvPr id="1049240" name="五边形 18"/>
            <p:cNvSpPr/>
            <p:nvPr/>
          </p:nvSpPr>
          <p:spPr>
            <a:xfrm>
              <a:off x="4459584" y="332973"/>
              <a:ext cx="890501" cy="347216"/>
            </a:xfrm>
            <a:prstGeom prst="homePlate">
              <a:avLst/>
            </a:pr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t>流程定义</a:t>
              </a:r>
            </a:p>
          </p:txBody>
        </p:sp>
        <p:grpSp>
          <p:nvGrpSpPr>
            <p:cNvPr id="258" name="组合 74"/>
            <p:cNvGrpSpPr/>
            <p:nvPr/>
          </p:nvGrpSpPr>
          <p:grpSpPr>
            <a:xfrm>
              <a:off x="5220852" y="332974"/>
              <a:ext cx="946331" cy="355135"/>
              <a:chOff x="5220850" y="332972"/>
              <a:chExt cx="946331" cy="355135"/>
            </a:xfrm>
          </p:grpSpPr>
          <p:sp>
            <p:nvSpPr>
              <p:cNvPr id="1049241" name="燕尾形 53"/>
              <p:cNvSpPr/>
              <p:nvPr/>
            </p:nvSpPr>
            <p:spPr>
              <a:xfrm>
                <a:off x="5220850" y="332972"/>
                <a:ext cx="946331" cy="355135"/>
              </a:xfrm>
              <a:prstGeom prst="chevron">
                <a:avLst/>
              </a:pr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9242" name="文本框 58"/>
              <p:cNvSpPr txBox="1"/>
              <p:nvPr/>
            </p:nvSpPr>
            <p:spPr>
              <a:xfrm>
                <a:off x="5331925" y="367391"/>
                <a:ext cx="834671" cy="276999"/>
              </a:xfrm>
              <a:prstGeom prst="rect">
                <a:avLst/>
              </a:prstGeom>
              <a:noFill/>
            </p:spPr>
            <p:txBody>
              <a:bodyPr wrap="square" rtlCol="0">
                <a:spAutoFit/>
              </a:bodyPr>
              <a:lstStyle/>
              <a:p>
                <a:r>
                  <a:rPr lang="zh-CN" altLang="en-US" sz="1200" b="1" dirty="0">
                    <a:solidFill>
                      <a:schemeClr val="bg1"/>
                    </a:solidFill>
                  </a:rPr>
                  <a:t>流程部署</a:t>
                </a:r>
              </a:p>
            </p:txBody>
          </p:sp>
        </p:grpSp>
        <p:grpSp>
          <p:nvGrpSpPr>
            <p:cNvPr id="259" name="组合 68"/>
            <p:cNvGrpSpPr/>
            <p:nvPr/>
          </p:nvGrpSpPr>
          <p:grpSpPr>
            <a:xfrm>
              <a:off x="6021624" y="336933"/>
              <a:ext cx="957093" cy="355135"/>
              <a:chOff x="6021622" y="336931"/>
              <a:chExt cx="957093" cy="355135"/>
            </a:xfrm>
          </p:grpSpPr>
          <p:sp>
            <p:nvSpPr>
              <p:cNvPr id="1049243" name="燕尾形 69"/>
              <p:cNvSpPr/>
              <p:nvPr/>
            </p:nvSpPr>
            <p:spPr>
              <a:xfrm>
                <a:off x="6021622" y="336931"/>
                <a:ext cx="946331" cy="355135"/>
              </a:xfrm>
              <a:prstGeom prst="chevron">
                <a:avLst/>
              </a:prstGeom>
              <a:solidFill>
                <a:srgbClr val="508799"/>
              </a:solidFill>
              <a:ln>
                <a:solidFill>
                  <a:srgbClr val="F9F9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9244" name="文本框 70"/>
              <p:cNvSpPr txBox="1"/>
              <p:nvPr/>
            </p:nvSpPr>
            <p:spPr>
              <a:xfrm>
                <a:off x="6144044" y="369545"/>
                <a:ext cx="834671" cy="276999"/>
              </a:xfrm>
              <a:prstGeom prst="rect">
                <a:avLst/>
              </a:prstGeom>
              <a:noFill/>
            </p:spPr>
            <p:txBody>
              <a:bodyPr wrap="square" rtlCol="0">
                <a:spAutoFit/>
              </a:bodyPr>
              <a:lstStyle/>
              <a:p>
                <a:r>
                  <a:rPr lang="zh-CN" altLang="en-US" sz="1200" b="1" dirty="0">
                    <a:solidFill>
                      <a:schemeClr val="bg1"/>
                    </a:solidFill>
                  </a:rPr>
                  <a:t>流程启动</a:t>
                </a:r>
              </a:p>
            </p:txBody>
          </p:sp>
        </p:grpSp>
        <p:grpSp>
          <p:nvGrpSpPr>
            <p:cNvPr id="260" name="组合 67"/>
            <p:cNvGrpSpPr/>
            <p:nvPr/>
          </p:nvGrpSpPr>
          <p:grpSpPr>
            <a:xfrm>
              <a:off x="6819084" y="336932"/>
              <a:ext cx="1305904" cy="355135"/>
              <a:chOff x="6819084" y="336930"/>
              <a:chExt cx="1305904" cy="355135"/>
            </a:xfrm>
          </p:grpSpPr>
          <p:sp>
            <p:nvSpPr>
              <p:cNvPr id="1049245" name="燕尾形 71"/>
              <p:cNvSpPr/>
              <p:nvPr/>
            </p:nvSpPr>
            <p:spPr>
              <a:xfrm>
                <a:off x="6819084" y="336930"/>
                <a:ext cx="1229541" cy="355135"/>
              </a:xfrm>
              <a:prstGeom prst="chevron">
                <a:avLst/>
              </a:pr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9246" name="文本框 72"/>
              <p:cNvSpPr txBox="1"/>
              <p:nvPr/>
            </p:nvSpPr>
            <p:spPr>
              <a:xfrm>
                <a:off x="6931090" y="381109"/>
                <a:ext cx="1193898" cy="276999"/>
              </a:xfrm>
              <a:prstGeom prst="rect">
                <a:avLst/>
              </a:prstGeom>
              <a:noFill/>
            </p:spPr>
            <p:txBody>
              <a:bodyPr wrap="square" rtlCol="0">
                <a:spAutoFit/>
              </a:bodyPr>
              <a:lstStyle/>
              <a:p>
                <a:r>
                  <a:rPr lang="zh-CN" altLang="en-US" sz="1200" b="1" dirty="0" smtClean="0">
                    <a:solidFill>
                      <a:schemeClr val="bg1"/>
                    </a:solidFill>
                  </a:rPr>
                  <a:t>流程</a:t>
                </a:r>
                <a:r>
                  <a:rPr lang="en-US" altLang="zh-CN" sz="1200" b="1" dirty="0" smtClean="0">
                    <a:solidFill>
                      <a:schemeClr val="bg1"/>
                    </a:solidFill>
                  </a:rPr>
                  <a:t>/</a:t>
                </a:r>
                <a:r>
                  <a:rPr lang="zh-CN" altLang="en-US" sz="1200" b="1" dirty="0" smtClean="0">
                    <a:solidFill>
                      <a:schemeClr val="bg1"/>
                    </a:solidFill>
                  </a:rPr>
                  <a:t>规则执行</a:t>
                </a:r>
                <a:endParaRPr lang="zh-CN" altLang="en-US" sz="1200" b="1" dirty="0">
                  <a:solidFill>
                    <a:schemeClr val="bg1"/>
                  </a:solidFill>
                </a:endParaRPr>
              </a:p>
            </p:txBody>
          </p:sp>
        </p:grpSp>
        <p:grpSp>
          <p:nvGrpSpPr>
            <p:cNvPr id="261" name="组合 66"/>
            <p:cNvGrpSpPr/>
            <p:nvPr/>
          </p:nvGrpSpPr>
          <p:grpSpPr>
            <a:xfrm>
              <a:off x="7908816" y="340848"/>
              <a:ext cx="967257" cy="358690"/>
              <a:chOff x="7908816" y="340848"/>
              <a:chExt cx="967257" cy="358690"/>
            </a:xfrm>
          </p:grpSpPr>
          <p:sp>
            <p:nvSpPr>
              <p:cNvPr id="1049247" name="燕尾形 73"/>
              <p:cNvSpPr/>
              <p:nvPr/>
            </p:nvSpPr>
            <p:spPr>
              <a:xfrm>
                <a:off x="7908816" y="340848"/>
                <a:ext cx="904576" cy="3551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9248" name="矩形 65"/>
              <p:cNvSpPr/>
              <p:nvPr/>
            </p:nvSpPr>
            <p:spPr>
              <a:xfrm>
                <a:off x="8257294" y="344360"/>
                <a:ext cx="557141" cy="355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9249" name="文本框 75"/>
              <p:cNvSpPr txBox="1"/>
              <p:nvPr/>
            </p:nvSpPr>
            <p:spPr>
              <a:xfrm>
                <a:off x="8024075" y="386441"/>
                <a:ext cx="851998" cy="276999"/>
              </a:xfrm>
              <a:prstGeom prst="rect">
                <a:avLst/>
              </a:prstGeom>
              <a:noFill/>
            </p:spPr>
            <p:txBody>
              <a:bodyPr wrap="square" rtlCol="0">
                <a:spAutoFit/>
              </a:bodyPr>
              <a:lstStyle/>
              <a:p>
                <a:r>
                  <a:rPr lang="zh-CN" altLang="en-US" sz="1200" b="1" dirty="0">
                    <a:solidFill>
                      <a:schemeClr val="bg1"/>
                    </a:solidFill>
                  </a:rPr>
                  <a:t>流程结束</a:t>
                </a:r>
              </a:p>
            </p:txBody>
          </p:sp>
        </p:grpSp>
      </p:grpSp>
      <p:pic>
        <p:nvPicPr>
          <p:cNvPr id="2097173" name="图片 46"/>
          <p:cNvPicPr>
            <a:picLocks/>
          </p:cNvPicPr>
          <p:nvPr/>
        </p:nvPicPr>
        <p:blipFill>
          <a:blip r:embed="rId5"/>
          <a:stretch>
            <a:fillRect/>
          </a:stretch>
        </p:blipFill>
        <p:spPr>
          <a:xfrm>
            <a:off x="5601288" y="1342915"/>
            <a:ext cx="3423428" cy="1941941"/>
          </a:xfrm>
          <a:prstGeom prst="rect">
            <a:avLst/>
          </a:prstGeom>
        </p:spPr>
      </p:pic>
      <p:sp>
        <p:nvSpPr>
          <p:cNvPr id="1049250" name="文本框 47"/>
          <p:cNvSpPr txBox="1"/>
          <p:nvPr/>
        </p:nvSpPr>
        <p:spPr>
          <a:xfrm>
            <a:off x="5560679" y="3827903"/>
            <a:ext cx="3456704" cy="338554"/>
          </a:xfrm>
          <a:prstGeom prst="rect">
            <a:avLst/>
          </a:prstGeom>
          <a:noFill/>
        </p:spPr>
        <p:txBody>
          <a:bodyPr wrap="square" rtlCol="0">
            <a:spAutoFit/>
          </a:bodyPr>
          <a:lstStyle/>
          <a:p>
            <a:pPr algn="ctr"/>
            <a:r>
              <a:rPr lang="zh-CN" altLang="en-US" sz="1600" b="1" dirty="0">
                <a:solidFill>
                  <a:srgbClr val="003760"/>
                </a:solidFill>
                <a:latin typeface="Times New Roman" panose="02020603050405020304" pitchFamily="18" charset="0"/>
                <a:ea typeface="微软雅黑"/>
                <a:cs typeface="Times New Roman" panose="02020603050405020304" pitchFamily="18" charset="0"/>
              </a:rPr>
              <a:t>养殖流程执行与规则决策管理</a:t>
            </a:r>
          </a:p>
        </p:txBody>
      </p:sp>
      <p:pic>
        <p:nvPicPr>
          <p:cNvPr id="2097174" name="图片 16"/>
          <p:cNvPicPr>
            <a:picLocks noChangeAspect="1"/>
          </p:cNvPicPr>
          <p:nvPr/>
        </p:nvPicPr>
        <p:blipFill>
          <a:blip r:embed="rId6"/>
          <a:stretch>
            <a:fillRect/>
          </a:stretch>
        </p:blipFill>
        <p:spPr>
          <a:xfrm>
            <a:off x="88618" y="4542438"/>
            <a:ext cx="3536148" cy="1462013"/>
          </a:xfrm>
          <a:prstGeom prst="rect">
            <a:avLst/>
          </a:prstGeom>
        </p:spPr>
      </p:pic>
      <p:sp>
        <p:nvSpPr>
          <p:cNvPr id="1049251" name="矩形 19"/>
          <p:cNvSpPr/>
          <p:nvPr/>
        </p:nvSpPr>
        <p:spPr>
          <a:xfrm>
            <a:off x="6459455" y="3337175"/>
            <a:ext cx="1813317" cy="276999"/>
          </a:xfrm>
          <a:prstGeom prst="rect">
            <a:avLst/>
          </a:prstGeom>
        </p:spPr>
        <p:txBody>
          <a:bodyPr wrap="none">
            <a:spAutoFit/>
          </a:bodyPr>
          <a:lstStyle/>
          <a:p>
            <a:pPr algn="ctr">
              <a:spcAft>
                <a:spcPts val="0"/>
              </a:spcAft>
            </a:pP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5-7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养殖流程</a:t>
            </a:r>
            <a:r>
              <a:rPr lang="zh-CN" altLang="zh-CN" sz="1200" kern="100"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启动</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界面</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9252" name="矩形 20"/>
          <p:cNvSpPr/>
          <p:nvPr/>
        </p:nvSpPr>
        <p:spPr>
          <a:xfrm>
            <a:off x="756315" y="3133353"/>
            <a:ext cx="1813317" cy="276999"/>
          </a:xfrm>
          <a:prstGeom prst="rect">
            <a:avLst/>
          </a:prstGeom>
        </p:spPr>
        <p:txBody>
          <a:bodyPr wrap="none">
            <a:spAutoFit/>
          </a:bodyPr>
          <a:lstStyle/>
          <a:p>
            <a:pPr algn="ctr">
              <a:spcAft>
                <a:spcPts val="0"/>
              </a:spcAft>
            </a:pP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5-5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养殖</a:t>
            </a:r>
            <a:r>
              <a:rPr lang="zh-CN" altLang="zh-CN" sz="1200" kern="100" dirty="0" smtClean="0">
                <a:latin typeface="Times New Roman" panose="02020603050405020304" pitchFamily="18" charset="0"/>
                <a:ea typeface="楷体" panose="02010609060101010101" pitchFamily="49" charset="-122"/>
                <a:cs typeface="Times New Roman" panose="02020603050405020304" pitchFamily="18" charset="0"/>
              </a:rPr>
              <a:t>流程</a:t>
            </a:r>
            <a:r>
              <a:rPr lang="zh-CN" altLang="zh-CN" sz="1200" kern="100"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部署</a:t>
            </a:r>
            <a:r>
              <a:rPr lang="zh-CN" altLang="zh-CN" sz="1200" kern="100" dirty="0" smtClean="0">
                <a:latin typeface="Times New Roman" panose="02020603050405020304" pitchFamily="18" charset="0"/>
                <a:ea typeface="楷体" panose="02010609060101010101" pitchFamily="49" charset="-122"/>
                <a:cs typeface="Times New Roman" panose="02020603050405020304" pitchFamily="18" charset="0"/>
              </a:rPr>
              <a:t>界面</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9253" name="矩形 21"/>
          <p:cNvSpPr/>
          <p:nvPr/>
        </p:nvSpPr>
        <p:spPr>
          <a:xfrm>
            <a:off x="6036124" y="6134769"/>
            <a:ext cx="2505814" cy="461665"/>
          </a:xfrm>
          <a:prstGeom prst="rect">
            <a:avLst/>
          </a:prstGeom>
        </p:spPr>
        <p:txBody>
          <a:bodyPr wrap="none">
            <a:spAutoFit/>
          </a:bodyPr>
          <a:lstStyle/>
          <a:p>
            <a:pPr algn="ctr">
              <a:spcAft>
                <a:spcPts val="0"/>
              </a:spcAft>
            </a:pP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5-10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养殖流程实时水质监控</a:t>
            </a:r>
            <a:r>
              <a:rPr lang="zh-CN" altLang="zh-CN" sz="1200" kern="100" dirty="0" smtClean="0">
                <a:latin typeface="Times New Roman" panose="02020603050405020304" pitchFamily="18" charset="0"/>
                <a:ea typeface="楷体" panose="02010609060101010101" pitchFamily="49" charset="-122"/>
                <a:cs typeface="Times New Roman" panose="02020603050405020304" pitchFamily="18" charset="0"/>
              </a:rPr>
              <a:t>界面</a:t>
            </a:r>
            <a:endParaRPr lang="en-US" altLang="zh-CN" sz="1200" kern="1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spcAft>
                <a:spcPts val="0"/>
              </a:spcAft>
            </a:pPr>
            <a:r>
              <a:rPr lang="zh-CN" altLang="en-US" sz="1200" kern="100" dirty="0" smtClean="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水质流程执行、水质决策执行</a:t>
            </a:r>
            <a:endParaRPr lang="zh-CN" alt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9254" name="矩形 22"/>
          <p:cNvSpPr/>
          <p:nvPr/>
        </p:nvSpPr>
        <p:spPr>
          <a:xfrm>
            <a:off x="871043" y="6052490"/>
            <a:ext cx="1730667" cy="276999"/>
          </a:xfrm>
          <a:prstGeom prst="rect">
            <a:avLst/>
          </a:prstGeom>
        </p:spPr>
        <p:txBody>
          <a:bodyPr wrap="none">
            <a:spAutoFit/>
          </a:bodyPr>
          <a:lstStyle/>
          <a:p>
            <a:pPr algn="ctr">
              <a:spcAft>
                <a:spcPts val="0"/>
              </a:spcAft>
            </a:pP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200" kern="100" dirty="0">
                <a:latin typeface="Times New Roman" panose="02020603050405020304" pitchFamily="18" charset="0"/>
                <a:ea typeface="楷体" panose="02010609060101010101" pitchFamily="49" charset="-122"/>
                <a:cs typeface="Times New Roman" panose="02020603050405020304" pitchFamily="18" charset="0"/>
              </a:rPr>
              <a:t>5-11 </a:t>
            </a:r>
            <a:r>
              <a:rPr lang="zh-CN" altLang="zh-CN" sz="1200" kern="100" dirty="0">
                <a:latin typeface="Times New Roman" panose="02020603050405020304" pitchFamily="18" charset="0"/>
                <a:ea typeface="楷体" panose="02010609060101010101" pitchFamily="49" charset="-122"/>
                <a:cs typeface="Times New Roman" panose="02020603050405020304" pitchFamily="18" charset="0"/>
              </a:rPr>
              <a:t>养殖规则库管理</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500"/>
                                  </p:stCondLst>
                                  <p:childTnLst>
                                    <p:set>
                                      <p:cBhvr>
                                        <p:cTn id="6" dur="1" fill="hold">
                                          <p:stCondLst>
                                            <p:cond delay="0"/>
                                          </p:stCondLst>
                                        </p:cTn>
                                        <p:tgtEl>
                                          <p:spTgt spid="1049234"/>
                                        </p:tgtEl>
                                        <p:attrNameLst>
                                          <p:attrName>style.visibility</p:attrName>
                                        </p:attrNameLst>
                                      </p:cBhvr>
                                      <p:to>
                                        <p:strVal val="visible"/>
                                      </p:to>
                                    </p:set>
                                    <p:anim calcmode="lin" valueType="num">
                                      <p:cBhvr additive="base">
                                        <p:cTn id="7" dur="500"/>
                                        <p:tgtEl>
                                          <p:spTgt spid="1049234"/>
                                        </p:tgtEl>
                                        <p:attrNameLst>
                                          <p:attrName>ppt_y</p:attrName>
                                        </p:attrNameLst>
                                      </p:cBhvr>
                                      <p:tavLst>
                                        <p:tav tm="0">
                                          <p:val>
                                            <p:strVal val="#ppt_y+#ppt_h*1.125000"/>
                                          </p:val>
                                        </p:tav>
                                        <p:tav tm="100000">
                                          <p:val>
                                            <p:strVal val="#ppt_y"/>
                                          </p:val>
                                        </p:tav>
                                      </p:tavLst>
                                    </p:anim>
                                    <p:animEffect transition="in" filter="wipe(up)">
                                      <p:cBhvr>
                                        <p:cTn id="8" dur="500"/>
                                        <p:tgtEl>
                                          <p:spTgt spid="1049234"/>
                                        </p:tgtEl>
                                      </p:cBhvr>
                                    </p:animEffect>
                                  </p:childTnLst>
                                </p:cTn>
                              </p:par>
                              <p:par>
                                <p:cTn id="9" presetID="12" presetClass="entr" presetSubtype="4" fill="hold" grpId="0" nodeType="withEffect">
                                  <p:stCondLst>
                                    <p:cond delay="500"/>
                                  </p:stCondLst>
                                  <p:childTnLst>
                                    <p:set>
                                      <p:cBhvr>
                                        <p:cTn id="10" dur="1" fill="hold">
                                          <p:stCondLst>
                                            <p:cond delay="0"/>
                                          </p:stCondLst>
                                        </p:cTn>
                                        <p:tgtEl>
                                          <p:spTgt spid="1049235"/>
                                        </p:tgtEl>
                                        <p:attrNameLst>
                                          <p:attrName>style.visibility</p:attrName>
                                        </p:attrNameLst>
                                      </p:cBhvr>
                                      <p:to>
                                        <p:strVal val="visible"/>
                                      </p:to>
                                    </p:set>
                                    <p:anim calcmode="lin" valueType="num">
                                      <p:cBhvr additive="base">
                                        <p:cTn id="11" dur="500"/>
                                        <p:tgtEl>
                                          <p:spTgt spid="1049235"/>
                                        </p:tgtEl>
                                        <p:attrNameLst>
                                          <p:attrName>ppt_y</p:attrName>
                                        </p:attrNameLst>
                                      </p:cBhvr>
                                      <p:tavLst>
                                        <p:tav tm="0">
                                          <p:val>
                                            <p:strVal val="#ppt_y+#ppt_h*1.125000"/>
                                          </p:val>
                                        </p:tav>
                                        <p:tav tm="100000">
                                          <p:val>
                                            <p:strVal val="#ppt_y"/>
                                          </p:val>
                                        </p:tav>
                                      </p:tavLst>
                                    </p:anim>
                                    <p:animEffect transition="in" filter="wipe(up)">
                                      <p:cBhvr>
                                        <p:cTn id="12" dur="500"/>
                                        <p:tgtEl>
                                          <p:spTgt spid="1049235"/>
                                        </p:tgtEl>
                                      </p:cBhvr>
                                    </p:animEffect>
                                  </p:childTnLst>
                                </p:cTn>
                              </p:par>
                              <p:par>
                                <p:cTn id="13" presetID="53" presetClass="entr" presetSubtype="16" fill="hold" grpId="0" nodeType="withEffect">
                                  <p:stCondLst>
                                    <p:cond delay="400"/>
                                  </p:stCondLst>
                                  <p:childTnLst>
                                    <p:set>
                                      <p:cBhvr>
                                        <p:cTn id="14" dur="1" fill="hold">
                                          <p:stCondLst>
                                            <p:cond delay="0"/>
                                          </p:stCondLst>
                                        </p:cTn>
                                        <p:tgtEl>
                                          <p:spTgt spid="1049232"/>
                                        </p:tgtEl>
                                        <p:attrNameLst>
                                          <p:attrName>style.visibility</p:attrName>
                                        </p:attrNameLst>
                                      </p:cBhvr>
                                      <p:to>
                                        <p:strVal val="visible"/>
                                      </p:to>
                                    </p:set>
                                    <p:anim calcmode="lin" valueType="num">
                                      <p:cBhvr>
                                        <p:cTn id="15" dur="500" fill="hold"/>
                                        <p:tgtEl>
                                          <p:spTgt spid="1049232"/>
                                        </p:tgtEl>
                                        <p:attrNameLst>
                                          <p:attrName>ppt_w</p:attrName>
                                        </p:attrNameLst>
                                      </p:cBhvr>
                                      <p:tavLst>
                                        <p:tav tm="0">
                                          <p:val>
                                            <p:fltVal val="0"/>
                                          </p:val>
                                        </p:tav>
                                        <p:tav tm="100000">
                                          <p:val>
                                            <p:strVal val="#ppt_w"/>
                                          </p:val>
                                        </p:tav>
                                      </p:tavLst>
                                    </p:anim>
                                    <p:anim calcmode="lin" valueType="num">
                                      <p:cBhvr>
                                        <p:cTn id="16" dur="500" fill="hold"/>
                                        <p:tgtEl>
                                          <p:spTgt spid="1049232"/>
                                        </p:tgtEl>
                                        <p:attrNameLst>
                                          <p:attrName>ppt_h</p:attrName>
                                        </p:attrNameLst>
                                      </p:cBhvr>
                                      <p:tavLst>
                                        <p:tav tm="0">
                                          <p:val>
                                            <p:fltVal val="0"/>
                                          </p:val>
                                        </p:tav>
                                        <p:tav tm="100000">
                                          <p:val>
                                            <p:strVal val="#ppt_h"/>
                                          </p:val>
                                        </p:tav>
                                      </p:tavLst>
                                    </p:anim>
                                    <p:animEffect transition="in" filter="fade">
                                      <p:cBhvr>
                                        <p:cTn id="17" dur="500"/>
                                        <p:tgtEl>
                                          <p:spTgt spid="1049232"/>
                                        </p:tgtEl>
                                      </p:cBhvr>
                                    </p:animEffect>
                                  </p:childTnLst>
                                </p:cTn>
                              </p:par>
                              <p:par>
                                <p:cTn id="18" presetID="6" presetClass="emph" presetSubtype="0" autoRev="1" fill="hold" grpId="1" nodeType="withEffect">
                                  <p:stCondLst>
                                    <p:cond delay="800"/>
                                  </p:stCondLst>
                                  <p:childTnLst>
                                    <p:animScale>
                                      <p:cBhvr>
                                        <p:cTn id="19" dur="250" fill="hold"/>
                                        <p:tgtEl>
                                          <p:spTgt spid="1049232"/>
                                        </p:tgtEl>
                                      </p:cBhvr>
                                      <p:by x="115000" y="115000"/>
                                    </p:animScale>
                                  </p:childTnLst>
                                </p:cTn>
                              </p:par>
                              <p:par>
                                <p:cTn id="20" presetID="53" presetClass="entr" presetSubtype="16" fill="hold" grpId="0" nodeType="withEffect">
                                  <p:stCondLst>
                                    <p:cond delay="400"/>
                                  </p:stCondLst>
                                  <p:childTnLst>
                                    <p:set>
                                      <p:cBhvr>
                                        <p:cTn id="21" dur="1" fill="hold">
                                          <p:stCondLst>
                                            <p:cond delay="0"/>
                                          </p:stCondLst>
                                        </p:cTn>
                                        <p:tgtEl>
                                          <p:spTgt spid="1049233"/>
                                        </p:tgtEl>
                                        <p:attrNameLst>
                                          <p:attrName>style.visibility</p:attrName>
                                        </p:attrNameLst>
                                      </p:cBhvr>
                                      <p:to>
                                        <p:strVal val="visible"/>
                                      </p:to>
                                    </p:set>
                                    <p:anim calcmode="lin" valueType="num">
                                      <p:cBhvr>
                                        <p:cTn id="22" dur="500" fill="hold"/>
                                        <p:tgtEl>
                                          <p:spTgt spid="1049233"/>
                                        </p:tgtEl>
                                        <p:attrNameLst>
                                          <p:attrName>ppt_w</p:attrName>
                                        </p:attrNameLst>
                                      </p:cBhvr>
                                      <p:tavLst>
                                        <p:tav tm="0">
                                          <p:val>
                                            <p:fltVal val="0"/>
                                          </p:val>
                                        </p:tav>
                                        <p:tav tm="100000">
                                          <p:val>
                                            <p:strVal val="#ppt_w"/>
                                          </p:val>
                                        </p:tav>
                                      </p:tavLst>
                                    </p:anim>
                                    <p:anim calcmode="lin" valueType="num">
                                      <p:cBhvr>
                                        <p:cTn id="23" dur="500" fill="hold"/>
                                        <p:tgtEl>
                                          <p:spTgt spid="1049233"/>
                                        </p:tgtEl>
                                        <p:attrNameLst>
                                          <p:attrName>ppt_h</p:attrName>
                                        </p:attrNameLst>
                                      </p:cBhvr>
                                      <p:tavLst>
                                        <p:tav tm="0">
                                          <p:val>
                                            <p:fltVal val="0"/>
                                          </p:val>
                                        </p:tav>
                                        <p:tav tm="100000">
                                          <p:val>
                                            <p:strVal val="#ppt_h"/>
                                          </p:val>
                                        </p:tav>
                                      </p:tavLst>
                                    </p:anim>
                                    <p:animEffect transition="in" filter="fade">
                                      <p:cBhvr>
                                        <p:cTn id="24" dur="500"/>
                                        <p:tgtEl>
                                          <p:spTgt spid="1049233"/>
                                        </p:tgtEl>
                                      </p:cBhvr>
                                    </p:animEffect>
                                  </p:childTnLst>
                                </p:cTn>
                              </p:par>
                              <p:par>
                                <p:cTn id="25" presetID="6" presetClass="emph" presetSubtype="0" autoRev="1" fill="hold" grpId="1" nodeType="withEffect">
                                  <p:stCondLst>
                                    <p:cond delay="800"/>
                                  </p:stCondLst>
                                  <p:childTnLst>
                                    <p:animScale>
                                      <p:cBhvr>
                                        <p:cTn id="26" dur="250" fill="hold"/>
                                        <p:tgtEl>
                                          <p:spTgt spid="1049233"/>
                                        </p:tgtEl>
                                      </p:cBhvr>
                                      <p:by x="115000" y="115000"/>
                                    </p:animScale>
                                  </p:childTnLst>
                                </p:cTn>
                              </p:par>
                              <p:par>
                                <p:cTn id="27" presetID="53" presetClass="entr" presetSubtype="16" fill="hold" grpId="0" nodeType="withEffect">
                                  <p:stCondLst>
                                    <p:cond delay="400"/>
                                  </p:stCondLst>
                                  <p:childTnLst>
                                    <p:set>
                                      <p:cBhvr>
                                        <p:cTn id="28" dur="1" fill="hold">
                                          <p:stCondLst>
                                            <p:cond delay="0"/>
                                          </p:stCondLst>
                                        </p:cTn>
                                        <p:tgtEl>
                                          <p:spTgt spid="1049231"/>
                                        </p:tgtEl>
                                        <p:attrNameLst>
                                          <p:attrName>style.visibility</p:attrName>
                                        </p:attrNameLst>
                                      </p:cBhvr>
                                      <p:to>
                                        <p:strVal val="visible"/>
                                      </p:to>
                                    </p:set>
                                    <p:anim calcmode="lin" valueType="num">
                                      <p:cBhvr>
                                        <p:cTn id="29" dur="500" fill="hold"/>
                                        <p:tgtEl>
                                          <p:spTgt spid="1049231"/>
                                        </p:tgtEl>
                                        <p:attrNameLst>
                                          <p:attrName>ppt_w</p:attrName>
                                        </p:attrNameLst>
                                      </p:cBhvr>
                                      <p:tavLst>
                                        <p:tav tm="0">
                                          <p:val>
                                            <p:fltVal val="0"/>
                                          </p:val>
                                        </p:tav>
                                        <p:tav tm="100000">
                                          <p:val>
                                            <p:strVal val="#ppt_w"/>
                                          </p:val>
                                        </p:tav>
                                      </p:tavLst>
                                    </p:anim>
                                    <p:anim calcmode="lin" valueType="num">
                                      <p:cBhvr>
                                        <p:cTn id="30" dur="500" fill="hold"/>
                                        <p:tgtEl>
                                          <p:spTgt spid="1049231"/>
                                        </p:tgtEl>
                                        <p:attrNameLst>
                                          <p:attrName>ppt_h</p:attrName>
                                        </p:attrNameLst>
                                      </p:cBhvr>
                                      <p:tavLst>
                                        <p:tav tm="0">
                                          <p:val>
                                            <p:fltVal val="0"/>
                                          </p:val>
                                        </p:tav>
                                        <p:tav tm="100000">
                                          <p:val>
                                            <p:strVal val="#ppt_h"/>
                                          </p:val>
                                        </p:tav>
                                      </p:tavLst>
                                    </p:anim>
                                    <p:animEffect transition="in" filter="fade">
                                      <p:cBhvr>
                                        <p:cTn id="31" dur="500"/>
                                        <p:tgtEl>
                                          <p:spTgt spid="1049231"/>
                                        </p:tgtEl>
                                      </p:cBhvr>
                                    </p:animEffect>
                                  </p:childTnLst>
                                </p:cTn>
                              </p:par>
                              <p:par>
                                <p:cTn id="32" presetID="6" presetClass="emph" presetSubtype="0" autoRev="1" fill="hold" grpId="1" nodeType="withEffect">
                                  <p:stCondLst>
                                    <p:cond delay="800"/>
                                  </p:stCondLst>
                                  <p:childTnLst>
                                    <p:animScale>
                                      <p:cBhvr>
                                        <p:cTn id="33" dur="250" fill="hold"/>
                                        <p:tgtEl>
                                          <p:spTgt spid="1049231"/>
                                        </p:tgtEl>
                                      </p:cBhvr>
                                      <p:by x="115000" y="115000"/>
                                    </p:animScale>
                                  </p:childTnLst>
                                </p:cTn>
                              </p:par>
                              <p:par>
                                <p:cTn id="34" presetID="12" presetClass="entr" presetSubtype="4" fill="hold" grpId="0" nodeType="withEffect">
                                  <p:stCondLst>
                                    <p:cond delay="500"/>
                                  </p:stCondLst>
                                  <p:childTnLst>
                                    <p:set>
                                      <p:cBhvr>
                                        <p:cTn id="35" dur="1" fill="hold">
                                          <p:stCondLst>
                                            <p:cond delay="0"/>
                                          </p:stCondLst>
                                        </p:cTn>
                                        <p:tgtEl>
                                          <p:spTgt spid="1049236"/>
                                        </p:tgtEl>
                                        <p:attrNameLst>
                                          <p:attrName>style.visibility</p:attrName>
                                        </p:attrNameLst>
                                      </p:cBhvr>
                                      <p:to>
                                        <p:strVal val="visible"/>
                                      </p:to>
                                    </p:set>
                                    <p:anim calcmode="lin" valueType="num">
                                      <p:cBhvr additive="base">
                                        <p:cTn id="36" dur="500"/>
                                        <p:tgtEl>
                                          <p:spTgt spid="1049236"/>
                                        </p:tgtEl>
                                        <p:attrNameLst>
                                          <p:attrName>ppt_y</p:attrName>
                                        </p:attrNameLst>
                                      </p:cBhvr>
                                      <p:tavLst>
                                        <p:tav tm="0">
                                          <p:val>
                                            <p:strVal val="#ppt_y+#ppt_h*1.125000"/>
                                          </p:val>
                                        </p:tav>
                                        <p:tav tm="100000">
                                          <p:val>
                                            <p:strVal val="#ppt_y"/>
                                          </p:val>
                                        </p:tav>
                                      </p:tavLst>
                                    </p:anim>
                                    <p:animEffect transition="in" filter="wipe(up)">
                                      <p:cBhvr>
                                        <p:cTn id="37" dur="500"/>
                                        <p:tgtEl>
                                          <p:spTgt spid="1049236"/>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049237"/>
                                        </p:tgtEl>
                                        <p:attrNameLst>
                                          <p:attrName>style.visibility</p:attrName>
                                        </p:attrNameLst>
                                      </p:cBhvr>
                                      <p:to>
                                        <p:strVal val="visible"/>
                                      </p:to>
                                    </p:set>
                                    <p:anim calcmode="lin" valueType="num">
                                      <p:cBhvr>
                                        <p:cTn id="40" dur="500" fill="hold"/>
                                        <p:tgtEl>
                                          <p:spTgt spid="1049237"/>
                                        </p:tgtEl>
                                        <p:attrNameLst>
                                          <p:attrName>ppt_w</p:attrName>
                                        </p:attrNameLst>
                                      </p:cBhvr>
                                      <p:tavLst>
                                        <p:tav tm="0">
                                          <p:val>
                                            <p:fltVal val="0"/>
                                          </p:val>
                                        </p:tav>
                                        <p:tav tm="100000">
                                          <p:val>
                                            <p:strVal val="#ppt_w"/>
                                          </p:val>
                                        </p:tav>
                                      </p:tavLst>
                                    </p:anim>
                                    <p:anim calcmode="lin" valueType="num">
                                      <p:cBhvr>
                                        <p:cTn id="41" dur="500" fill="hold"/>
                                        <p:tgtEl>
                                          <p:spTgt spid="1049237"/>
                                        </p:tgtEl>
                                        <p:attrNameLst>
                                          <p:attrName>ppt_h</p:attrName>
                                        </p:attrNameLst>
                                      </p:cBhvr>
                                      <p:tavLst>
                                        <p:tav tm="0">
                                          <p:val>
                                            <p:fltVal val="0"/>
                                          </p:val>
                                        </p:tav>
                                        <p:tav tm="100000">
                                          <p:val>
                                            <p:strVal val="#ppt_h"/>
                                          </p:val>
                                        </p:tav>
                                      </p:tavLst>
                                    </p:anim>
                                    <p:animEffect transition="in" filter="fade">
                                      <p:cBhvr>
                                        <p:cTn id="42" dur="500"/>
                                        <p:tgtEl>
                                          <p:spTgt spid="1049237"/>
                                        </p:tgtEl>
                                      </p:cBhvr>
                                    </p:animEffect>
                                  </p:childTnLst>
                                </p:cTn>
                              </p:par>
                              <p:par>
                                <p:cTn id="43" presetID="6" presetClass="emph" presetSubtype="0" autoRev="1" fill="hold" grpId="1" nodeType="withEffect">
                                  <p:stCondLst>
                                    <p:cond delay="800"/>
                                  </p:stCondLst>
                                  <p:childTnLst>
                                    <p:animScale>
                                      <p:cBhvr>
                                        <p:cTn id="44" dur="250" fill="hold"/>
                                        <p:tgtEl>
                                          <p:spTgt spid="1049237"/>
                                        </p:tgtEl>
                                      </p:cBhvr>
                                      <p:by x="115000" y="115000"/>
                                    </p:animScale>
                                  </p:childTnLst>
                                </p:cTn>
                              </p:par>
                              <p:par>
                                <p:cTn id="45" presetID="53" presetClass="entr" presetSubtype="16" fill="hold" grpId="0" nodeType="withEffect">
                                  <p:stCondLst>
                                    <p:cond delay="400"/>
                                  </p:stCondLst>
                                  <p:childTnLst>
                                    <p:set>
                                      <p:cBhvr>
                                        <p:cTn id="46" dur="1" fill="hold">
                                          <p:stCondLst>
                                            <p:cond delay="0"/>
                                          </p:stCondLst>
                                        </p:cTn>
                                        <p:tgtEl>
                                          <p:spTgt spid="1049238"/>
                                        </p:tgtEl>
                                        <p:attrNameLst>
                                          <p:attrName>style.visibility</p:attrName>
                                        </p:attrNameLst>
                                      </p:cBhvr>
                                      <p:to>
                                        <p:strVal val="visible"/>
                                      </p:to>
                                    </p:set>
                                    <p:anim calcmode="lin" valueType="num">
                                      <p:cBhvr>
                                        <p:cTn id="47" dur="500" fill="hold"/>
                                        <p:tgtEl>
                                          <p:spTgt spid="1049238"/>
                                        </p:tgtEl>
                                        <p:attrNameLst>
                                          <p:attrName>ppt_w</p:attrName>
                                        </p:attrNameLst>
                                      </p:cBhvr>
                                      <p:tavLst>
                                        <p:tav tm="0">
                                          <p:val>
                                            <p:fltVal val="0"/>
                                          </p:val>
                                        </p:tav>
                                        <p:tav tm="100000">
                                          <p:val>
                                            <p:strVal val="#ppt_w"/>
                                          </p:val>
                                        </p:tav>
                                      </p:tavLst>
                                    </p:anim>
                                    <p:anim calcmode="lin" valueType="num">
                                      <p:cBhvr>
                                        <p:cTn id="48" dur="500" fill="hold"/>
                                        <p:tgtEl>
                                          <p:spTgt spid="1049238"/>
                                        </p:tgtEl>
                                        <p:attrNameLst>
                                          <p:attrName>ppt_h</p:attrName>
                                        </p:attrNameLst>
                                      </p:cBhvr>
                                      <p:tavLst>
                                        <p:tav tm="0">
                                          <p:val>
                                            <p:fltVal val="0"/>
                                          </p:val>
                                        </p:tav>
                                        <p:tav tm="100000">
                                          <p:val>
                                            <p:strVal val="#ppt_h"/>
                                          </p:val>
                                        </p:tav>
                                      </p:tavLst>
                                    </p:anim>
                                    <p:animEffect transition="in" filter="fade">
                                      <p:cBhvr>
                                        <p:cTn id="49" dur="500"/>
                                        <p:tgtEl>
                                          <p:spTgt spid="1049238"/>
                                        </p:tgtEl>
                                      </p:cBhvr>
                                    </p:animEffect>
                                  </p:childTnLst>
                                </p:cTn>
                              </p:par>
                              <p:par>
                                <p:cTn id="50" presetID="6" presetClass="emph" presetSubtype="0" autoRev="1" fill="hold" grpId="1" nodeType="withEffect">
                                  <p:stCondLst>
                                    <p:cond delay="800"/>
                                  </p:stCondLst>
                                  <p:childTnLst>
                                    <p:animScale>
                                      <p:cBhvr>
                                        <p:cTn id="51" dur="250" fill="hold"/>
                                        <p:tgtEl>
                                          <p:spTgt spid="1049238"/>
                                        </p:tgtEl>
                                      </p:cBhvr>
                                      <p:by x="115000" y="115000"/>
                                    </p:animScale>
                                  </p:childTnLst>
                                </p:cTn>
                              </p:par>
                              <p:par>
                                <p:cTn id="52" presetID="53" presetClass="entr" presetSubtype="16" fill="hold" grpId="0" nodeType="withEffect">
                                  <p:stCondLst>
                                    <p:cond delay="400"/>
                                  </p:stCondLst>
                                  <p:childTnLst>
                                    <p:set>
                                      <p:cBhvr>
                                        <p:cTn id="53" dur="1" fill="hold">
                                          <p:stCondLst>
                                            <p:cond delay="0"/>
                                          </p:stCondLst>
                                        </p:cTn>
                                        <p:tgtEl>
                                          <p:spTgt spid="1049239"/>
                                        </p:tgtEl>
                                        <p:attrNameLst>
                                          <p:attrName>style.visibility</p:attrName>
                                        </p:attrNameLst>
                                      </p:cBhvr>
                                      <p:to>
                                        <p:strVal val="visible"/>
                                      </p:to>
                                    </p:set>
                                    <p:anim calcmode="lin" valueType="num">
                                      <p:cBhvr>
                                        <p:cTn id="54" dur="500" fill="hold"/>
                                        <p:tgtEl>
                                          <p:spTgt spid="1049239"/>
                                        </p:tgtEl>
                                        <p:attrNameLst>
                                          <p:attrName>ppt_w</p:attrName>
                                        </p:attrNameLst>
                                      </p:cBhvr>
                                      <p:tavLst>
                                        <p:tav tm="0">
                                          <p:val>
                                            <p:fltVal val="0"/>
                                          </p:val>
                                        </p:tav>
                                        <p:tav tm="100000">
                                          <p:val>
                                            <p:strVal val="#ppt_w"/>
                                          </p:val>
                                        </p:tav>
                                      </p:tavLst>
                                    </p:anim>
                                    <p:anim calcmode="lin" valueType="num">
                                      <p:cBhvr>
                                        <p:cTn id="55" dur="500" fill="hold"/>
                                        <p:tgtEl>
                                          <p:spTgt spid="1049239"/>
                                        </p:tgtEl>
                                        <p:attrNameLst>
                                          <p:attrName>ppt_h</p:attrName>
                                        </p:attrNameLst>
                                      </p:cBhvr>
                                      <p:tavLst>
                                        <p:tav tm="0">
                                          <p:val>
                                            <p:fltVal val="0"/>
                                          </p:val>
                                        </p:tav>
                                        <p:tav tm="100000">
                                          <p:val>
                                            <p:strVal val="#ppt_h"/>
                                          </p:val>
                                        </p:tav>
                                      </p:tavLst>
                                    </p:anim>
                                    <p:animEffect transition="in" filter="fade">
                                      <p:cBhvr>
                                        <p:cTn id="56" dur="500"/>
                                        <p:tgtEl>
                                          <p:spTgt spid="1049239"/>
                                        </p:tgtEl>
                                      </p:cBhvr>
                                    </p:animEffect>
                                  </p:childTnLst>
                                </p:cTn>
                              </p:par>
                              <p:par>
                                <p:cTn id="57" presetID="6" presetClass="emph" presetSubtype="0" autoRev="1" fill="hold" grpId="1" nodeType="withEffect">
                                  <p:stCondLst>
                                    <p:cond delay="800"/>
                                  </p:stCondLst>
                                  <p:childTnLst>
                                    <p:animScale>
                                      <p:cBhvr>
                                        <p:cTn id="58" dur="250" fill="hold"/>
                                        <p:tgtEl>
                                          <p:spTgt spid="1049239"/>
                                        </p:tgtEl>
                                      </p:cBhvr>
                                      <p:by x="115000" y="115000"/>
                                    </p:animScale>
                                  </p:childTnLst>
                                </p:cTn>
                              </p:par>
                              <p:par>
                                <p:cTn id="59" presetID="22" presetClass="entr" presetSubtype="8" fill="hold" nodeType="withEffect">
                                  <p:stCondLst>
                                    <p:cond delay="800"/>
                                  </p:stCondLst>
                                  <p:childTnLst>
                                    <p:set>
                                      <p:cBhvr>
                                        <p:cTn id="60" dur="1" fill="hold">
                                          <p:stCondLst>
                                            <p:cond delay="0"/>
                                          </p:stCondLst>
                                        </p:cTn>
                                        <p:tgtEl>
                                          <p:spTgt spid="257"/>
                                        </p:tgtEl>
                                        <p:attrNameLst>
                                          <p:attrName>style.visibility</p:attrName>
                                        </p:attrNameLst>
                                      </p:cBhvr>
                                      <p:to>
                                        <p:strVal val="visible"/>
                                      </p:to>
                                    </p:set>
                                    <p:animEffect transition="in" filter="wipe(left)">
                                      <p:cBhvr>
                                        <p:cTn id="61" dur="500"/>
                                        <p:tgtEl>
                                          <p:spTgt spid="257"/>
                                        </p:tgtEl>
                                      </p:cBhvr>
                                    </p:animEffect>
                                  </p:childTnLst>
                                </p:cTn>
                              </p:par>
                              <p:par>
                                <p:cTn id="62" presetID="12" presetClass="entr" presetSubtype="4" fill="hold" grpId="0" nodeType="withEffect">
                                  <p:stCondLst>
                                    <p:cond delay="500"/>
                                  </p:stCondLst>
                                  <p:childTnLst>
                                    <p:set>
                                      <p:cBhvr>
                                        <p:cTn id="63" dur="1" fill="hold">
                                          <p:stCondLst>
                                            <p:cond delay="0"/>
                                          </p:stCondLst>
                                        </p:cTn>
                                        <p:tgtEl>
                                          <p:spTgt spid="1049250"/>
                                        </p:tgtEl>
                                        <p:attrNameLst>
                                          <p:attrName>style.visibility</p:attrName>
                                        </p:attrNameLst>
                                      </p:cBhvr>
                                      <p:to>
                                        <p:strVal val="visible"/>
                                      </p:to>
                                    </p:set>
                                    <p:anim calcmode="lin" valueType="num">
                                      <p:cBhvr additive="base">
                                        <p:cTn id="64" dur="500"/>
                                        <p:tgtEl>
                                          <p:spTgt spid="1049250"/>
                                        </p:tgtEl>
                                        <p:attrNameLst>
                                          <p:attrName>ppt_y</p:attrName>
                                        </p:attrNameLst>
                                      </p:cBhvr>
                                      <p:tavLst>
                                        <p:tav tm="0">
                                          <p:val>
                                            <p:strVal val="#ppt_y+#ppt_h*1.125000"/>
                                          </p:val>
                                        </p:tav>
                                        <p:tav tm="100000">
                                          <p:val>
                                            <p:strVal val="#ppt_y"/>
                                          </p:val>
                                        </p:tav>
                                      </p:tavLst>
                                    </p:anim>
                                    <p:animEffect transition="in" filter="wipe(up)">
                                      <p:cBhvr>
                                        <p:cTn id="65" dur="500"/>
                                        <p:tgtEl>
                                          <p:spTgt spid="1049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1" grpId="0" animBg="1"/>
      <p:bldP spid="1049231" grpId="1" animBg="1"/>
      <p:bldP spid="1049232" grpId="0" animBg="1"/>
      <p:bldP spid="1049232" grpId="1" animBg="1"/>
      <p:bldP spid="1049233" grpId="0" animBg="1"/>
      <p:bldP spid="1049233" grpId="1" animBg="1"/>
      <p:bldP spid="1049234" grpId="0"/>
      <p:bldP spid="1049235" grpId="0"/>
      <p:bldP spid="1049236" grpId="0"/>
      <p:bldP spid="1049237" grpId="0" animBg="1"/>
      <p:bldP spid="1049237" grpId="1" animBg="1"/>
      <p:bldP spid="1049238" grpId="0" animBg="1"/>
      <p:bldP spid="1049238" grpId="1" animBg="1"/>
      <p:bldP spid="1049239" grpId="0" animBg="1"/>
      <p:bldP spid="1049239" grpId="1" animBg="1"/>
      <p:bldP spid="10492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8" name="文本框 1"/>
          <p:cNvSpPr txBox="1">
            <a:spLocks noChangeArrowheads="1"/>
          </p:cNvSpPr>
          <p:nvPr/>
        </p:nvSpPr>
        <p:spPr bwMode="auto">
          <a:xfrm>
            <a:off x="239716" y="1876425"/>
            <a:ext cx="4205287" cy="3063241"/>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19900" b="1" dirty="0">
                <a:solidFill>
                  <a:srgbClr val="376092"/>
                </a:solidFill>
                <a:latin typeface="微软雅黑" panose="020B0503020204020204" pitchFamily="34" charset="-122"/>
                <a:ea typeface="微软雅黑" panose="020B0503020204020204" pitchFamily="34" charset="-122"/>
              </a:rPr>
              <a:t>06</a:t>
            </a:r>
          </a:p>
        </p:txBody>
      </p:sp>
      <p:grpSp>
        <p:nvGrpSpPr>
          <p:cNvPr id="266" name="组合 5"/>
          <p:cNvGrpSpPr/>
          <p:nvPr/>
        </p:nvGrpSpPr>
        <p:grpSpPr bwMode="auto">
          <a:xfrm>
            <a:off x="4127500" y="3400425"/>
            <a:ext cx="4662488" cy="107950"/>
            <a:chOff x="3649980" y="3375660"/>
            <a:chExt cx="4663440" cy="108000"/>
          </a:xfrm>
        </p:grpSpPr>
        <p:cxnSp>
          <p:nvCxnSpPr>
            <p:cNvPr id="3145771" name="直接连接符 3"/>
            <p:cNvCxnSpPr>
              <a:cxnSpLocks/>
            </p:cNvCxnSpPr>
            <p:nvPr/>
          </p:nvCxnSpPr>
          <p:spPr>
            <a:xfrm>
              <a:off x="3734135" y="3429660"/>
              <a:ext cx="449513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9259" name="椭圆 4"/>
            <p:cNvSpPr/>
            <p:nvPr/>
          </p:nvSpPr>
          <p:spPr>
            <a:xfrm>
              <a:off x="3649980"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sp>
          <p:nvSpPr>
            <p:cNvPr id="1049260" name="椭圆 5"/>
            <p:cNvSpPr/>
            <p:nvPr/>
          </p:nvSpPr>
          <p:spPr>
            <a:xfrm>
              <a:off x="8205448"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grpSp>
      <p:sp useBgFill="1">
        <p:nvSpPr>
          <p:cNvPr id="1049261" name="文本框 16"/>
          <p:cNvSpPr txBox="1">
            <a:spLocks noChangeArrowheads="1"/>
          </p:cNvSpPr>
          <p:nvPr/>
        </p:nvSpPr>
        <p:spPr bwMode="auto">
          <a:xfrm>
            <a:off x="727078" y="3119917"/>
            <a:ext cx="3230563" cy="647700"/>
          </a:xfrm>
          <a:prstGeom prst="rect">
            <a:avLst/>
          </a:prstGeom>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3600" b="1" dirty="0">
                <a:solidFill>
                  <a:srgbClr val="376092"/>
                </a:solidFill>
                <a:latin typeface="Times New Roman" panose="02020603050405020304" pitchFamily="18" charset="0"/>
              </a:rPr>
              <a:t>PART SIX</a:t>
            </a:r>
          </a:p>
        </p:txBody>
      </p:sp>
      <p:sp>
        <p:nvSpPr>
          <p:cNvPr id="1049262" name="文本框 17"/>
          <p:cNvSpPr txBox="1">
            <a:spLocks noChangeArrowheads="1"/>
          </p:cNvSpPr>
          <p:nvPr/>
        </p:nvSpPr>
        <p:spPr bwMode="auto">
          <a:xfrm>
            <a:off x="4156078" y="2936878"/>
            <a:ext cx="4645025" cy="523875"/>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zh-CN" altLang="en-US" sz="2800" b="1">
                <a:solidFill>
                  <a:srgbClr val="376092"/>
                </a:solidFill>
                <a:latin typeface="黑体" panose="02010609060101010101" pitchFamily="49" charset="-122"/>
                <a:ea typeface="黑体" panose="02010609060101010101" pitchFamily="49" charset="-122"/>
              </a:rPr>
              <a:t>总结与展望</a:t>
            </a:r>
          </a:p>
        </p:txBody>
      </p:sp>
      <p:sp>
        <p:nvSpPr>
          <p:cNvPr id="1049263" name="文本框 18"/>
          <p:cNvSpPr txBox="1">
            <a:spLocks noChangeArrowheads="1"/>
          </p:cNvSpPr>
          <p:nvPr/>
        </p:nvSpPr>
        <p:spPr bwMode="auto">
          <a:xfrm>
            <a:off x="4135438" y="3508375"/>
            <a:ext cx="4672012"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da-DK" altLang="da-DK" sz="2000">
                <a:solidFill>
                  <a:srgbClr val="376092"/>
                </a:solidFill>
                <a:latin typeface="Viner Hand ITC" panose="03070502030502020203" pitchFamily="66" charset="0"/>
              </a:rPr>
              <a:t>S</a:t>
            </a:r>
            <a:r>
              <a:rPr lang="en-US" altLang="zh-CN" sz="2000">
                <a:solidFill>
                  <a:srgbClr val="376092"/>
                </a:solidFill>
                <a:latin typeface="Viner Hand ITC" panose="03070502030502020203" pitchFamily="66" charset="0"/>
              </a:rPr>
              <a:t>ummy   and   Outlook</a:t>
            </a:r>
            <a:r>
              <a:rPr lang="da-DK" altLang="da-DK" sz="2000">
                <a:solidFill>
                  <a:srgbClr val="376092"/>
                </a:solidFill>
                <a:latin typeface="Viner Hand ITC" panose="03070502030502020203" pitchFamily="66" charset="0"/>
              </a:rPr>
              <a:t> </a:t>
            </a:r>
            <a:endParaRPr lang="en-US" altLang="da-DK" sz="2000">
              <a:solidFill>
                <a:srgbClr val="376092"/>
              </a:solidFill>
              <a:latin typeface="Viner Hand ITC" panose="03070502030502020203"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9258"/>
                                        </p:tgtEl>
                                        <p:attrNameLst>
                                          <p:attrName>style.visibility</p:attrName>
                                        </p:attrNameLst>
                                      </p:cBhvr>
                                      <p:to>
                                        <p:strVal val="visible"/>
                                      </p:to>
                                    </p:set>
                                    <p:anim calcmode="lin" valueType="num">
                                      <p:cBhvr>
                                        <p:cTn id="7" dur="500" fill="hold"/>
                                        <p:tgtEl>
                                          <p:spTgt spid="1049258"/>
                                        </p:tgtEl>
                                        <p:attrNameLst>
                                          <p:attrName>ppt_w</p:attrName>
                                        </p:attrNameLst>
                                      </p:cBhvr>
                                      <p:tavLst>
                                        <p:tav tm="0">
                                          <p:val>
                                            <p:fltVal val="0"/>
                                          </p:val>
                                        </p:tav>
                                        <p:tav tm="100000">
                                          <p:val>
                                            <p:strVal val="#ppt_w"/>
                                          </p:val>
                                        </p:tav>
                                      </p:tavLst>
                                    </p:anim>
                                    <p:anim calcmode="lin" valueType="num">
                                      <p:cBhvr>
                                        <p:cTn id="8" dur="500" fill="hold"/>
                                        <p:tgtEl>
                                          <p:spTgt spid="1049258"/>
                                        </p:tgtEl>
                                        <p:attrNameLst>
                                          <p:attrName>ppt_h</p:attrName>
                                        </p:attrNameLst>
                                      </p:cBhvr>
                                      <p:tavLst>
                                        <p:tav tm="0">
                                          <p:val>
                                            <p:fltVal val="0"/>
                                          </p:val>
                                        </p:tav>
                                        <p:tav tm="100000">
                                          <p:val>
                                            <p:strVal val="#ppt_h"/>
                                          </p:val>
                                        </p:tav>
                                      </p:tavLst>
                                    </p:anim>
                                    <p:animEffect transition="in" filter="fade">
                                      <p:cBhvr>
                                        <p:cTn id="9" dur="500"/>
                                        <p:tgtEl>
                                          <p:spTgt spid="1049258"/>
                                        </p:tgtEl>
                                      </p:cBhvr>
                                    </p:animEffect>
                                  </p:childTnLst>
                                </p:cTn>
                              </p:par>
                              <p:par>
                                <p:cTn id="10" presetID="22" presetClass="entr" presetSubtype="8" fill="hold" nodeType="withEffect">
                                  <p:stCondLst>
                                    <p:cond delay="0"/>
                                  </p:stCondLst>
                                  <p:childTnLst>
                                    <p:set>
                                      <p:cBhvr>
                                        <p:cTn id="11" dur="1" fill="hold">
                                          <p:stCondLst>
                                            <p:cond delay="0"/>
                                          </p:stCondLst>
                                        </p:cTn>
                                        <p:tgtEl>
                                          <p:spTgt spid="266"/>
                                        </p:tgtEl>
                                        <p:attrNameLst>
                                          <p:attrName>style.visibility</p:attrName>
                                        </p:attrNameLst>
                                      </p:cBhvr>
                                      <p:to>
                                        <p:strVal val="visible"/>
                                      </p:to>
                                    </p:set>
                                    <p:animEffect transition="in" filter="wipe(left)">
                                      <p:cBhvr>
                                        <p:cTn id="12" dur="500"/>
                                        <p:tgtEl>
                                          <p:spTgt spid="266"/>
                                        </p:tgtEl>
                                      </p:cBhvr>
                                    </p:animEffect>
                                  </p:childTnLst>
                                </p:cTn>
                              </p:par>
                              <p:par>
                                <p:cTn id="13" presetID="16" presetClass="entr" presetSubtype="37" fill="hold" grpId="0" nodeType="withEffect">
                                  <p:stCondLst>
                                    <p:cond delay="400"/>
                                  </p:stCondLst>
                                  <p:childTnLst>
                                    <p:set>
                                      <p:cBhvr>
                                        <p:cTn id="14" dur="1" fill="hold">
                                          <p:stCondLst>
                                            <p:cond delay="0"/>
                                          </p:stCondLst>
                                        </p:cTn>
                                        <p:tgtEl>
                                          <p:spTgt spid="1049261"/>
                                        </p:tgtEl>
                                        <p:attrNameLst>
                                          <p:attrName>style.visibility</p:attrName>
                                        </p:attrNameLst>
                                      </p:cBhvr>
                                      <p:to>
                                        <p:strVal val="visible"/>
                                      </p:to>
                                    </p:set>
                                    <p:animEffect transition="in" filter="barn(outVertical)">
                                      <p:cBhvr>
                                        <p:cTn id="15" dur="500"/>
                                        <p:tgtEl>
                                          <p:spTgt spid="1049261"/>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49262"/>
                                        </p:tgtEl>
                                        <p:attrNameLst>
                                          <p:attrName>style.visibility</p:attrName>
                                        </p:attrNameLst>
                                      </p:cBhvr>
                                      <p:to>
                                        <p:strVal val="visible"/>
                                      </p:to>
                                    </p:set>
                                    <p:anim calcmode="lin" valueType="num">
                                      <p:cBhvr>
                                        <p:cTn id="18" dur="500"/>
                                        <p:tgtEl>
                                          <p:spTgt spid="1049262"/>
                                        </p:tgtEl>
                                        <p:attrNameLst>
                                          <p:attrName>ppt_y</p:attrName>
                                        </p:attrNameLst>
                                      </p:cBhvr>
                                      <p:tavLst>
                                        <p:tav tm="0">
                                          <p:val>
                                            <p:strVal val="#ppt_y+#ppt_h*1.125000"/>
                                          </p:val>
                                        </p:tav>
                                        <p:tav tm="100000">
                                          <p:val>
                                            <p:strVal val="#ppt_y"/>
                                          </p:val>
                                        </p:tav>
                                      </p:tavLst>
                                    </p:anim>
                                    <p:animEffect transition="in" filter="wipe(up)">
                                      <p:cBhvr>
                                        <p:cTn id="19" dur="500"/>
                                        <p:tgtEl>
                                          <p:spTgt spid="1049262"/>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49263"/>
                                        </p:tgtEl>
                                        <p:attrNameLst>
                                          <p:attrName>style.visibility</p:attrName>
                                        </p:attrNameLst>
                                      </p:cBhvr>
                                      <p:to>
                                        <p:strVal val="visible"/>
                                      </p:to>
                                    </p:set>
                                    <p:anim calcmode="lin" valueType="num">
                                      <p:cBhvr>
                                        <p:cTn id="22" dur="500"/>
                                        <p:tgtEl>
                                          <p:spTgt spid="1049263"/>
                                        </p:tgtEl>
                                        <p:attrNameLst>
                                          <p:attrName>ppt_y</p:attrName>
                                        </p:attrNameLst>
                                      </p:cBhvr>
                                      <p:tavLst>
                                        <p:tav tm="0">
                                          <p:val>
                                            <p:strVal val="#ppt_y-#ppt_h*1.125000"/>
                                          </p:val>
                                        </p:tav>
                                        <p:tav tm="100000">
                                          <p:val>
                                            <p:strVal val="#ppt_y"/>
                                          </p:val>
                                        </p:tav>
                                      </p:tavLst>
                                    </p:anim>
                                    <p:animEffect transition="in" filter="wipe(down)">
                                      <p:cBhvr>
                                        <p:cTn id="23" dur="500"/>
                                        <p:tgtEl>
                                          <p:spTgt spid="104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8" grpId="0"/>
      <p:bldP spid="1049261" grpId="0" animBg="1"/>
      <p:bldP spid="1049262" grpId="0"/>
      <p:bldP spid="10492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组合 2"/>
          <p:cNvGrpSpPr/>
          <p:nvPr/>
        </p:nvGrpSpPr>
        <p:grpSpPr>
          <a:xfrm>
            <a:off x="6669091" y="80117"/>
            <a:ext cx="2470149" cy="2314244"/>
            <a:chOff x="6307139" y="1076656"/>
            <a:chExt cx="2470149" cy="2314244"/>
          </a:xfrm>
        </p:grpSpPr>
        <p:sp>
          <p:nvSpPr>
            <p:cNvPr id="1049264" name="Freeform 7"/>
            <p:cNvSpPr/>
            <p:nvPr/>
          </p:nvSpPr>
          <p:spPr bwMode="auto">
            <a:xfrm rot="-1063937">
              <a:off x="6669089" y="2235200"/>
              <a:ext cx="949325" cy="1155700"/>
            </a:xfrm>
            <a:custGeom>
              <a:avLst/>
              <a:gdLst>
                <a:gd name="T0" fmla="*/ 2147483646 w 573"/>
                <a:gd name="T1" fmla="*/ 2147483646 h 697"/>
                <a:gd name="T2" fmla="*/ 2147483646 w 573"/>
                <a:gd name="T3" fmla="*/ 2147483646 h 697"/>
                <a:gd name="T4" fmla="*/ 2147483646 w 573"/>
                <a:gd name="T5" fmla="*/ 2147483646 h 697"/>
                <a:gd name="T6" fmla="*/ 2147483646 w 573"/>
                <a:gd name="T7" fmla="*/ 2147483646 h 697"/>
                <a:gd name="T8" fmla="*/ 2147483646 w 573"/>
                <a:gd name="T9" fmla="*/ 2147483646 h 697"/>
                <a:gd name="T10" fmla="*/ 0 w 573"/>
                <a:gd name="T11" fmla="*/ 2147483646 h 697"/>
                <a:gd name="T12" fmla="*/ 2147483646 w 573"/>
                <a:gd name="T13" fmla="*/ 0 h 697"/>
                <a:gd name="T14" fmla="*/ 2147483646 w 573"/>
                <a:gd name="T15" fmla="*/ 2147483646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3" h="697">
                  <a:moveTo>
                    <a:pt x="389" y="198"/>
                  </a:moveTo>
                  <a:cubicBezTo>
                    <a:pt x="487" y="194"/>
                    <a:pt x="487" y="194"/>
                    <a:pt x="487" y="194"/>
                  </a:cubicBezTo>
                  <a:cubicBezTo>
                    <a:pt x="436" y="277"/>
                    <a:pt x="436" y="277"/>
                    <a:pt x="436" y="277"/>
                  </a:cubicBezTo>
                  <a:cubicBezTo>
                    <a:pt x="473" y="328"/>
                    <a:pt x="520" y="371"/>
                    <a:pt x="573" y="404"/>
                  </a:cubicBezTo>
                  <a:cubicBezTo>
                    <a:pt x="394" y="697"/>
                    <a:pt x="394" y="697"/>
                    <a:pt x="394" y="697"/>
                  </a:cubicBezTo>
                  <a:cubicBezTo>
                    <a:pt x="152" y="549"/>
                    <a:pt x="3" y="287"/>
                    <a:pt x="0" y="3"/>
                  </a:cubicBezTo>
                  <a:cubicBezTo>
                    <a:pt x="344" y="0"/>
                    <a:pt x="344" y="0"/>
                    <a:pt x="344" y="0"/>
                  </a:cubicBezTo>
                  <a:cubicBezTo>
                    <a:pt x="345" y="71"/>
                    <a:pt x="361" y="138"/>
                    <a:pt x="389" y="198"/>
                  </a:cubicBezTo>
                  <a:close/>
                </a:path>
              </a:pathLst>
            </a:custGeom>
            <a:solidFill>
              <a:schemeClr val="accent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sp>
          <p:nvSpPr>
            <p:cNvPr id="1049265" name="Freeform 6"/>
            <p:cNvSpPr/>
            <p:nvPr/>
          </p:nvSpPr>
          <p:spPr bwMode="auto">
            <a:xfrm rot="-949661">
              <a:off x="7454900" y="2605089"/>
              <a:ext cx="1322388" cy="776287"/>
            </a:xfrm>
            <a:custGeom>
              <a:avLst/>
              <a:gdLst>
                <a:gd name="T0" fmla="*/ 2147483646 w 798"/>
                <a:gd name="T1" fmla="*/ 2147483646 h 468"/>
                <a:gd name="T2" fmla="*/ 2147483646 w 798"/>
                <a:gd name="T3" fmla="*/ 0 h 468"/>
                <a:gd name="T4" fmla="*/ 2147483646 w 798"/>
                <a:gd name="T5" fmla="*/ 2147483646 h 468"/>
                <a:gd name="T6" fmla="*/ 2147483646 w 798"/>
                <a:gd name="T7" fmla="*/ 2147483646 h 468"/>
                <a:gd name="T8" fmla="*/ 2147483646 w 798"/>
                <a:gd name="T9" fmla="*/ 2147483646 h 468"/>
                <a:gd name="T10" fmla="*/ 0 w 798"/>
                <a:gd name="T11" fmla="*/ 2147483646 h 468"/>
                <a:gd name="T12" fmla="*/ 2147483646 w 798"/>
                <a:gd name="T13" fmla="*/ 2147483646 h 468"/>
                <a:gd name="T14" fmla="*/ 2147483646 w 798"/>
                <a:gd name="T15" fmla="*/ 2147483646 h 4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8" h="468">
                  <a:moveTo>
                    <a:pt x="359" y="87"/>
                  </a:moveTo>
                  <a:cubicBezTo>
                    <a:pt x="406" y="0"/>
                    <a:pt x="406" y="0"/>
                    <a:pt x="406" y="0"/>
                  </a:cubicBezTo>
                  <a:cubicBezTo>
                    <a:pt x="451" y="87"/>
                    <a:pt x="451" y="87"/>
                    <a:pt x="451" y="87"/>
                  </a:cubicBezTo>
                  <a:cubicBezTo>
                    <a:pt x="517" y="80"/>
                    <a:pt x="579" y="61"/>
                    <a:pt x="634" y="31"/>
                  </a:cubicBezTo>
                  <a:cubicBezTo>
                    <a:pt x="798" y="333"/>
                    <a:pt x="798" y="333"/>
                    <a:pt x="798" y="333"/>
                  </a:cubicBezTo>
                  <a:cubicBezTo>
                    <a:pt x="548" y="468"/>
                    <a:pt x="246" y="465"/>
                    <a:pt x="0" y="325"/>
                  </a:cubicBezTo>
                  <a:cubicBezTo>
                    <a:pt x="169" y="26"/>
                    <a:pt x="169" y="26"/>
                    <a:pt x="169" y="26"/>
                  </a:cubicBezTo>
                  <a:cubicBezTo>
                    <a:pt x="226" y="59"/>
                    <a:pt x="291" y="80"/>
                    <a:pt x="359" y="87"/>
                  </a:cubicBezTo>
                  <a:close/>
                </a:path>
              </a:pathLst>
            </a:custGeom>
            <a:solidFill>
              <a:schemeClr val="accent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sp>
          <p:nvSpPr>
            <p:cNvPr id="1049266" name="Freeform 8"/>
            <p:cNvSpPr/>
            <p:nvPr/>
          </p:nvSpPr>
          <p:spPr bwMode="auto">
            <a:xfrm rot="-1063937">
              <a:off x="6307139" y="1076656"/>
              <a:ext cx="955675" cy="1155700"/>
            </a:xfrm>
            <a:custGeom>
              <a:avLst/>
              <a:gdLst>
                <a:gd name="T0" fmla="*/ 2147483646 w 577"/>
                <a:gd name="T1" fmla="*/ 2147483646 h 697"/>
                <a:gd name="T2" fmla="*/ 2147483646 w 577"/>
                <a:gd name="T3" fmla="*/ 2147483646 h 697"/>
                <a:gd name="T4" fmla="*/ 2147483646 w 577"/>
                <a:gd name="T5" fmla="*/ 2147483646 h 697"/>
                <a:gd name="T6" fmla="*/ 2147483646 w 577"/>
                <a:gd name="T7" fmla="*/ 2147483646 h 697"/>
                <a:gd name="T8" fmla="*/ 0 w 577"/>
                <a:gd name="T9" fmla="*/ 2147483646 h 697"/>
                <a:gd name="T10" fmla="*/ 2147483646 w 577"/>
                <a:gd name="T11" fmla="*/ 0 h 697"/>
                <a:gd name="T12" fmla="*/ 2147483646 w 577"/>
                <a:gd name="T13" fmla="*/ 2147483646 h 697"/>
                <a:gd name="T14" fmla="*/ 2147483646 w 577"/>
                <a:gd name="T15" fmla="*/ 2147483646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97">
                  <a:moveTo>
                    <a:pt x="422" y="443"/>
                  </a:moveTo>
                  <a:cubicBezTo>
                    <a:pt x="477" y="524"/>
                    <a:pt x="477" y="524"/>
                    <a:pt x="477" y="524"/>
                  </a:cubicBezTo>
                  <a:cubicBezTo>
                    <a:pt x="379" y="524"/>
                    <a:pt x="379" y="524"/>
                    <a:pt x="379" y="524"/>
                  </a:cubicBezTo>
                  <a:cubicBezTo>
                    <a:pt x="357" y="578"/>
                    <a:pt x="344" y="636"/>
                    <a:pt x="343" y="697"/>
                  </a:cubicBezTo>
                  <a:cubicBezTo>
                    <a:pt x="0" y="689"/>
                    <a:pt x="0" y="689"/>
                    <a:pt x="0" y="689"/>
                  </a:cubicBezTo>
                  <a:cubicBezTo>
                    <a:pt x="6" y="406"/>
                    <a:pt x="158" y="145"/>
                    <a:pt x="402" y="0"/>
                  </a:cubicBezTo>
                  <a:cubicBezTo>
                    <a:pt x="577" y="295"/>
                    <a:pt x="577" y="295"/>
                    <a:pt x="577" y="295"/>
                  </a:cubicBezTo>
                  <a:cubicBezTo>
                    <a:pt x="515" y="332"/>
                    <a:pt x="462" y="383"/>
                    <a:pt x="422" y="443"/>
                  </a:cubicBezTo>
                  <a:close/>
                </a:path>
              </a:pathLst>
            </a:custGeom>
            <a:solidFill>
              <a:schemeClr val="accent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nvGrpSpPr>
            <p:cNvPr id="269" name="组合 31"/>
            <p:cNvGrpSpPr/>
            <p:nvPr/>
          </p:nvGrpSpPr>
          <p:grpSpPr bwMode="auto">
            <a:xfrm>
              <a:off x="7254875" y="1583069"/>
              <a:ext cx="1176338" cy="1081296"/>
              <a:chOff x="3957985" y="2806560"/>
              <a:chExt cx="1176214" cy="1080808"/>
            </a:xfrm>
          </p:grpSpPr>
          <p:grpSp>
            <p:nvGrpSpPr>
              <p:cNvPr id="270" name="Group 16"/>
              <p:cNvGrpSpPr>
                <a:grpSpLocks noChangeAspect="1"/>
              </p:cNvGrpSpPr>
              <p:nvPr/>
            </p:nvGrpSpPr>
            <p:grpSpPr>
              <a:xfrm>
                <a:off x="4396148" y="2806560"/>
                <a:ext cx="359998" cy="305729"/>
                <a:chOff x="2950272" y="1314466"/>
                <a:chExt cx="496661" cy="421788"/>
              </a:xfrm>
              <a:solidFill>
                <a:schemeClr val="bg1"/>
              </a:solidFill>
            </p:grpSpPr>
            <p:sp>
              <p:nvSpPr>
                <p:cNvPr id="1049267" name="Freeform 12"/>
                <p:cNvSpPr/>
                <p:nvPr/>
              </p:nvSpPr>
              <p:spPr bwMode="auto">
                <a:xfrm>
                  <a:off x="3107507" y="1559052"/>
                  <a:ext cx="89848" cy="89848"/>
                </a:xfrm>
                <a:custGeom>
                  <a:avLst/>
                  <a:gdLst>
                    <a:gd name="T0" fmla="*/ 36 w 36"/>
                    <a:gd name="T1" fmla="*/ 20 h 36"/>
                    <a:gd name="T2" fmla="*/ 16 w 36"/>
                    <a:gd name="T3" fmla="*/ 0 h 36"/>
                    <a:gd name="T4" fmla="*/ 16 w 36"/>
                    <a:gd name="T5" fmla="*/ 0 h 36"/>
                    <a:gd name="T6" fmla="*/ 0 w 36"/>
                    <a:gd name="T7" fmla="*/ 36 h 36"/>
                    <a:gd name="T8" fmla="*/ 36 w 36"/>
                    <a:gd name="T9" fmla="*/ 20 h 36"/>
                  </a:gdLst>
                  <a:ahLst/>
                  <a:cxnLst>
                    <a:cxn ang="0">
                      <a:pos x="T0" y="T1"/>
                    </a:cxn>
                    <a:cxn ang="0">
                      <a:pos x="T2" y="T3"/>
                    </a:cxn>
                    <a:cxn ang="0">
                      <a:pos x="T4" y="T5"/>
                    </a:cxn>
                    <a:cxn ang="0">
                      <a:pos x="T6" y="T7"/>
                    </a:cxn>
                    <a:cxn ang="0">
                      <a:pos x="T8" y="T9"/>
                    </a:cxn>
                  </a:cxnLst>
                  <a:rect l="0" t="0" r="r" b="b"/>
                  <a:pathLst>
                    <a:path w="36" h="36">
                      <a:moveTo>
                        <a:pt x="36" y="20"/>
                      </a:moveTo>
                      <a:lnTo>
                        <a:pt x="16" y="0"/>
                      </a:lnTo>
                      <a:lnTo>
                        <a:pt x="16" y="0"/>
                      </a:lnTo>
                      <a:lnTo>
                        <a:pt x="0" y="36"/>
                      </a:lnTo>
                      <a:lnTo>
                        <a:pt x="36" y="20"/>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68" name="Rectangle 13"/>
                <p:cNvSpPr>
                  <a:spLocks noChangeArrowheads="1"/>
                </p:cNvSpPr>
                <p:nvPr/>
              </p:nvSpPr>
              <p:spPr bwMode="auto">
                <a:xfrm>
                  <a:off x="3197355" y="1608968"/>
                  <a:ext cx="2497" cy="2497"/>
                </a:xfrm>
                <a:prstGeom prst="rect">
                  <a:avLst/>
                </a:prstGeom>
                <a:grp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69" name="Freeform 14"/>
                <p:cNvSpPr/>
                <p:nvPr/>
              </p:nvSpPr>
              <p:spPr bwMode="auto">
                <a:xfrm>
                  <a:off x="3159909" y="1344415"/>
                  <a:ext cx="227116" cy="222125"/>
                </a:xfrm>
                <a:custGeom>
                  <a:avLst/>
                  <a:gdLst>
                    <a:gd name="T0" fmla="*/ 81 w 91"/>
                    <a:gd name="T1" fmla="*/ 0 h 89"/>
                    <a:gd name="T2" fmla="*/ 0 w 91"/>
                    <a:gd name="T3" fmla="*/ 81 h 89"/>
                    <a:gd name="T4" fmla="*/ 8 w 91"/>
                    <a:gd name="T5" fmla="*/ 89 h 89"/>
                    <a:gd name="T6" fmla="*/ 91 w 91"/>
                    <a:gd name="T7" fmla="*/ 8 h 89"/>
                    <a:gd name="T8" fmla="*/ 81 w 91"/>
                    <a:gd name="T9" fmla="*/ 0 h 89"/>
                  </a:gdLst>
                  <a:ahLst/>
                  <a:cxnLst>
                    <a:cxn ang="0">
                      <a:pos x="T0" y="T1"/>
                    </a:cxn>
                    <a:cxn ang="0">
                      <a:pos x="T2" y="T3"/>
                    </a:cxn>
                    <a:cxn ang="0">
                      <a:pos x="T4" y="T5"/>
                    </a:cxn>
                    <a:cxn ang="0">
                      <a:pos x="T6" y="T7"/>
                    </a:cxn>
                    <a:cxn ang="0">
                      <a:pos x="T8" y="T9"/>
                    </a:cxn>
                  </a:cxnLst>
                  <a:rect l="0" t="0" r="r" b="b"/>
                  <a:pathLst>
                    <a:path w="91" h="89">
                      <a:moveTo>
                        <a:pt x="81" y="0"/>
                      </a:moveTo>
                      <a:lnTo>
                        <a:pt x="0" y="81"/>
                      </a:lnTo>
                      <a:lnTo>
                        <a:pt x="8" y="89"/>
                      </a:lnTo>
                      <a:lnTo>
                        <a:pt x="91" y="8"/>
                      </a:lnTo>
                      <a:lnTo>
                        <a:pt x="81" y="0"/>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70" name="Freeform 15"/>
                <p:cNvSpPr/>
                <p:nvPr/>
              </p:nvSpPr>
              <p:spPr bwMode="auto">
                <a:xfrm>
                  <a:off x="3204220" y="1374365"/>
                  <a:ext cx="227118" cy="224621"/>
                </a:xfrm>
                <a:custGeom>
                  <a:avLst/>
                  <a:gdLst>
                    <a:gd name="T0" fmla="*/ 0 w 91"/>
                    <a:gd name="T1" fmla="*/ 82 h 90"/>
                    <a:gd name="T2" fmla="*/ 8 w 91"/>
                    <a:gd name="T3" fmla="*/ 90 h 90"/>
                    <a:gd name="T4" fmla="*/ 91 w 91"/>
                    <a:gd name="T5" fmla="*/ 8 h 90"/>
                    <a:gd name="T6" fmla="*/ 83 w 91"/>
                    <a:gd name="T7" fmla="*/ 0 h 90"/>
                    <a:gd name="T8" fmla="*/ 0 w 91"/>
                    <a:gd name="T9" fmla="*/ 82 h 90"/>
                  </a:gdLst>
                  <a:ahLst/>
                  <a:cxnLst>
                    <a:cxn ang="0">
                      <a:pos x="T0" y="T1"/>
                    </a:cxn>
                    <a:cxn ang="0">
                      <a:pos x="T2" y="T3"/>
                    </a:cxn>
                    <a:cxn ang="0">
                      <a:pos x="T4" y="T5"/>
                    </a:cxn>
                    <a:cxn ang="0">
                      <a:pos x="T6" y="T7"/>
                    </a:cxn>
                    <a:cxn ang="0">
                      <a:pos x="T8" y="T9"/>
                    </a:cxn>
                  </a:cxnLst>
                  <a:rect l="0" t="0" r="r" b="b"/>
                  <a:pathLst>
                    <a:path w="91" h="90">
                      <a:moveTo>
                        <a:pt x="0" y="82"/>
                      </a:moveTo>
                      <a:lnTo>
                        <a:pt x="8" y="90"/>
                      </a:lnTo>
                      <a:lnTo>
                        <a:pt x="91" y="8"/>
                      </a:lnTo>
                      <a:lnTo>
                        <a:pt x="83" y="0"/>
                      </a:lnTo>
                      <a:lnTo>
                        <a:pt x="0" y="82"/>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71" name="Freeform 16"/>
                <p:cNvSpPr/>
                <p:nvPr/>
              </p:nvSpPr>
              <p:spPr bwMode="auto">
                <a:xfrm>
                  <a:off x="3377051" y="1314466"/>
                  <a:ext cx="69882" cy="64890"/>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3"/>
                        <a:pt x="14" y="6"/>
                      </a:cubicBez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72" name="Freeform 17"/>
                <p:cNvSpPr/>
                <p:nvPr/>
              </p:nvSpPr>
              <p:spPr bwMode="auto">
                <a:xfrm>
                  <a:off x="2950272" y="1324449"/>
                  <a:ext cx="416796" cy="411805"/>
                </a:xfrm>
                <a:custGeom>
                  <a:avLst/>
                  <a:gdLst>
                    <a:gd name="T0" fmla="*/ 147 w 167"/>
                    <a:gd name="T1" fmla="*/ 145 h 165"/>
                    <a:gd name="T2" fmla="*/ 20 w 167"/>
                    <a:gd name="T3" fmla="*/ 145 h 165"/>
                    <a:gd name="T4" fmla="*/ 20 w 167"/>
                    <a:gd name="T5" fmla="*/ 20 h 165"/>
                    <a:gd name="T6" fmla="*/ 139 w 167"/>
                    <a:gd name="T7" fmla="*/ 20 h 165"/>
                    <a:gd name="T8" fmla="*/ 160 w 167"/>
                    <a:gd name="T9" fmla="*/ 0 h 165"/>
                    <a:gd name="T10" fmla="*/ 0 w 167"/>
                    <a:gd name="T11" fmla="*/ 0 h 165"/>
                    <a:gd name="T12" fmla="*/ 0 w 167"/>
                    <a:gd name="T13" fmla="*/ 165 h 165"/>
                    <a:gd name="T14" fmla="*/ 167 w 167"/>
                    <a:gd name="T15" fmla="*/ 165 h 165"/>
                    <a:gd name="T16" fmla="*/ 167 w 167"/>
                    <a:gd name="T17" fmla="*/ 61 h 165"/>
                    <a:gd name="T18" fmla="*/ 147 w 167"/>
                    <a:gd name="T19" fmla="*/ 81 h 165"/>
                    <a:gd name="T20" fmla="*/ 147 w 167"/>
                    <a:gd name="T21" fmla="*/ 14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65">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grpSp>
          <p:sp>
            <p:nvSpPr>
              <p:cNvPr id="1049273" name="Text Box 10"/>
              <p:cNvSpPr txBox="1">
                <a:spLocks noChangeArrowheads="1"/>
              </p:cNvSpPr>
              <p:nvPr/>
            </p:nvSpPr>
            <p:spPr bwMode="auto">
              <a:xfrm>
                <a:off x="3957985" y="3130790"/>
                <a:ext cx="1176214" cy="756578"/>
              </a:xfrm>
              <a:prstGeom prst="rect">
                <a:avLst/>
              </a:prstGeom>
              <a:noFill/>
              <a:ln>
                <a:noFill/>
              </a:ln>
            </p:spPr>
            <p:txBody>
              <a:bodyPr lIns="45720" tIns="22860" rIns="45720" bIns="2286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defTabSz="685800" fontAlgn="base">
                  <a:spcBef>
                    <a:spcPct val="0"/>
                  </a:spcBef>
                  <a:spcAft>
                    <a:spcPct val="0"/>
                  </a:spcAft>
                </a:pPr>
                <a:r>
                  <a:rPr lang="en-US" altLang="zh-CN" sz="2400" dirty="0">
                    <a:solidFill>
                      <a:srgbClr val="093759"/>
                    </a:solidFill>
                    <a:latin typeface="Times New Roman" panose="02020603050405020304" pitchFamily="18" charset="0"/>
                    <a:ea typeface="宋体" panose="02010600030101010101" pitchFamily="2" charset="-122"/>
                  </a:rPr>
                  <a:t>6.1 </a:t>
                </a:r>
                <a:r>
                  <a:rPr lang="zh-CN" altLang="en-US" sz="2400" dirty="0">
                    <a:solidFill>
                      <a:srgbClr val="093759"/>
                    </a:solidFill>
                    <a:latin typeface="Times New Roman" panose="02020603050405020304" pitchFamily="18" charset="0"/>
                    <a:ea typeface="宋体" panose="02010600030101010101" pitchFamily="2" charset="-122"/>
                  </a:rPr>
                  <a:t>总结</a:t>
                </a:r>
                <a:endParaRPr lang="en-US" altLang="en-US" sz="2400" dirty="0">
                  <a:solidFill>
                    <a:srgbClr val="093759"/>
                  </a:solidFill>
                  <a:latin typeface="Times New Roman" panose="02020603050405020304" pitchFamily="18" charset="0"/>
                  <a:ea typeface="宋体" panose="02010600030101010101" pitchFamily="2" charset="-122"/>
                </a:endParaRPr>
              </a:p>
            </p:txBody>
          </p:sp>
        </p:grpSp>
      </p:grpSp>
      <p:sp>
        <p:nvSpPr>
          <p:cNvPr id="1049274" name="TextBox 66"/>
          <p:cNvSpPr txBox="1">
            <a:spLocks noChangeArrowheads="1"/>
          </p:cNvSpPr>
          <p:nvPr/>
        </p:nvSpPr>
        <p:spPr bwMode="auto">
          <a:xfrm>
            <a:off x="6526213" y="1573543"/>
            <a:ext cx="393700"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zh-CN" altLang="en-US" sz="2000" b="1">
                <a:solidFill>
                  <a:srgbClr val="FFFFFF"/>
                </a:solidFill>
                <a:latin typeface="Times New Roman" panose="02020603050405020304" pitchFamily="18" charset="0"/>
                <a:ea typeface="宋体" panose="02010600030101010101" pitchFamily="2" charset="-122"/>
              </a:rPr>
              <a:t>一</a:t>
            </a:r>
          </a:p>
        </p:txBody>
      </p:sp>
      <p:sp>
        <p:nvSpPr>
          <p:cNvPr id="1049275" name="TextBox 67"/>
          <p:cNvSpPr txBox="1">
            <a:spLocks noChangeArrowheads="1"/>
          </p:cNvSpPr>
          <p:nvPr/>
        </p:nvSpPr>
        <p:spPr bwMode="auto">
          <a:xfrm>
            <a:off x="6854825" y="2505406"/>
            <a:ext cx="395288"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zh-CN" altLang="en-US" sz="2000" b="1">
                <a:solidFill>
                  <a:srgbClr val="FFFFFF"/>
                </a:solidFill>
                <a:latin typeface="Times New Roman" panose="02020603050405020304" pitchFamily="18" charset="0"/>
                <a:ea typeface="宋体" panose="02010600030101010101" pitchFamily="2" charset="-122"/>
              </a:rPr>
              <a:t>二</a:t>
            </a:r>
          </a:p>
        </p:txBody>
      </p:sp>
      <p:sp>
        <p:nvSpPr>
          <p:cNvPr id="1049276" name="TextBox 68"/>
          <p:cNvSpPr txBox="1">
            <a:spLocks noChangeArrowheads="1"/>
          </p:cNvSpPr>
          <p:nvPr/>
        </p:nvSpPr>
        <p:spPr bwMode="auto">
          <a:xfrm>
            <a:off x="7904166" y="2795918"/>
            <a:ext cx="395287"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zh-CN" altLang="en-US" sz="2000" b="1">
                <a:solidFill>
                  <a:srgbClr val="FFFFFF"/>
                </a:solidFill>
                <a:latin typeface="Times New Roman" panose="02020603050405020304" pitchFamily="18" charset="0"/>
                <a:ea typeface="宋体" panose="02010600030101010101" pitchFamily="2" charset="-122"/>
              </a:rPr>
              <a:t>三</a:t>
            </a:r>
          </a:p>
        </p:txBody>
      </p:sp>
      <p:sp>
        <p:nvSpPr>
          <p:cNvPr id="1049277" name="流程图: 过程 21"/>
          <p:cNvSpPr/>
          <p:nvPr/>
        </p:nvSpPr>
        <p:spPr>
          <a:xfrm>
            <a:off x="1807011" y="1549658"/>
            <a:ext cx="4207776" cy="1011543"/>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latin typeface="Times New Roman" panose="02020603050405020304" pitchFamily="18" charset="0"/>
                <a:cs typeface="Times New Roman" panose="02020603050405020304" pitchFamily="18" charset="0"/>
              </a:rPr>
              <a:t>（</a:t>
            </a:r>
            <a:r>
              <a:rPr lang="en-US" altLang="zh-CN" sz="1400" dirty="0">
                <a:solidFill>
                  <a:schemeClr val="tx1"/>
                </a:solidFill>
                <a:latin typeface="Times New Roman" panose="02020603050405020304" pitchFamily="18" charset="0"/>
                <a:cs typeface="Times New Roman" panose="02020603050405020304" pitchFamily="18" charset="0"/>
              </a:rPr>
              <a:t>1</a:t>
            </a:r>
            <a:r>
              <a:rPr lang="zh-CN" altLang="zh-CN" sz="1400" dirty="0">
                <a:solidFill>
                  <a:schemeClr val="tx1"/>
                </a:solidFill>
                <a:latin typeface="Times New Roman" panose="02020603050405020304" pitchFamily="18" charset="0"/>
                <a:cs typeface="Times New Roman" panose="02020603050405020304" pitchFamily="18" charset="0"/>
              </a:rPr>
              <a:t>）在传统水产养殖系统监测控制、数据管理等简单功能基础之上，进行流程化的养殖操作</a:t>
            </a:r>
            <a:r>
              <a:rPr lang="zh-CN" altLang="zh-CN" sz="1400" dirty="0" smtClean="0">
                <a:solidFill>
                  <a:schemeClr val="tx1"/>
                </a:solidFill>
                <a:latin typeface="Times New Roman" panose="02020603050405020304" pitchFamily="18" charset="0"/>
                <a:cs typeface="Times New Roman" panose="02020603050405020304" pitchFamily="18" charset="0"/>
              </a:rPr>
              <a:t>管理</a:t>
            </a:r>
            <a:r>
              <a:rPr lang="zh-CN" altLang="en-US" sz="1400" dirty="0" smtClean="0">
                <a:solidFill>
                  <a:schemeClr val="tx1"/>
                </a:solidFill>
                <a:latin typeface="Times New Roman" panose="02020603050405020304" pitchFamily="18" charset="0"/>
                <a:cs typeface="Times New Roman" panose="02020603050405020304" pitchFamily="18" charset="0"/>
              </a:rPr>
              <a:t>。</a:t>
            </a:r>
            <a:r>
              <a:rPr lang="zh-CN" altLang="zh-CN" sz="1400" dirty="0" smtClean="0">
                <a:solidFill>
                  <a:schemeClr val="tx1"/>
                </a:solidFill>
                <a:latin typeface="Times New Roman" panose="02020603050405020304" pitchFamily="18" charset="0"/>
                <a:cs typeface="Times New Roman" panose="02020603050405020304" pitchFamily="18" charset="0"/>
              </a:rPr>
              <a:t>根据</a:t>
            </a:r>
            <a:r>
              <a:rPr lang="zh-CN" altLang="zh-CN" sz="1400" dirty="0">
                <a:solidFill>
                  <a:schemeClr val="tx1"/>
                </a:solidFill>
                <a:latin typeface="Times New Roman" panose="02020603050405020304" pitchFamily="18" charset="0"/>
                <a:cs typeface="Times New Roman" panose="02020603050405020304" pitchFamily="18" charset="0"/>
              </a:rPr>
              <a:t>工作流模型自动进入下一步养殖状态，无需人工经验判断，使养殖管理更加科学化、规范化。</a:t>
            </a:r>
            <a:endParaRPr lang="en-US" altLang="zh-CN" sz="1400" dirty="0">
              <a:solidFill>
                <a:schemeClr val="tx1"/>
              </a:solidFill>
              <a:latin typeface="Times New Roman" panose="02020603050405020304" pitchFamily="18" charset="0"/>
              <a:cs typeface="Times New Roman" panose="02020603050405020304" pitchFamily="18" charset="0"/>
            </a:endParaRPr>
          </a:p>
        </p:txBody>
      </p:sp>
      <p:sp>
        <p:nvSpPr>
          <p:cNvPr id="1049278" name="流程图: 过程 22"/>
          <p:cNvSpPr/>
          <p:nvPr/>
        </p:nvSpPr>
        <p:spPr>
          <a:xfrm>
            <a:off x="2717295" y="3001290"/>
            <a:ext cx="4660528" cy="1246680"/>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latin typeface="Times New Roman" panose="02020603050405020304" pitchFamily="18" charset="0"/>
                <a:cs typeface="Times New Roman" panose="02020603050405020304" pitchFamily="18" charset="0"/>
              </a:rPr>
              <a:t>（</a:t>
            </a:r>
            <a:r>
              <a:rPr lang="en-US" altLang="zh-CN" sz="1400" dirty="0">
                <a:solidFill>
                  <a:schemeClr val="tx1"/>
                </a:solidFill>
                <a:latin typeface="Times New Roman" panose="02020603050405020304" pitchFamily="18" charset="0"/>
                <a:cs typeface="Times New Roman" panose="02020603050405020304" pitchFamily="18" charset="0"/>
              </a:rPr>
              <a:t>2</a:t>
            </a:r>
            <a:r>
              <a:rPr lang="zh-CN" altLang="zh-CN" sz="1400" dirty="0">
                <a:solidFill>
                  <a:schemeClr val="tx1"/>
                </a:solidFill>
                <a:latin typeface="Times New Roman" panose="02020603050405020304" pitchFamily="18" charset="0"/>
                <a:cs typeface="Times New Roman" panose="02020603050405020304" pitchFamily="18" charset="0"/>
              </a:rPr>
              <a:t>）系统在流程运行和数据监控的同时，提供了传统养殖系统没有的养殖规则自动决策功能，根据规则快速灵活地自动决策，显示决策结果并给出操作</a:t>
            </a:r>
            <a:r>
              <a:rPr lang="zh-CN" altLang="zh-CN" sz="1400" dirty="0" smtClean="0">
                <a:solidFill>
                  <a:schemeClr val="tx1"/>
                </a:solidFill>
                <a:latin typeface="Times New Roman" panose="02020603050405020304" pitchFamily="18" charset="0"/>
                <a:cs typeface="Times New Roman" panose="02020603050405020304" pitchFamily="18" charset="0"/>
              </a:rPr>
              <a:t>建议。</a:t>
            </a:r>
            <a:r>
              <a:rPr lang="zh-CN" altLang="zh-CN" sz="1400" dirty="0">
                <a:solidFill>
                  <a:schemeClr val="tx1"/>
                </a:solidFill>
                <a:latin typeface="Times New Roman" panose="02020603050405020304" pitchFamily="18" charset="0"/>
                <a:cs typeface="Times New Roman" panose="02020603050405020304" pitchFamily="18" charset="0"/>
              </a:rPr>
              <a:t>且</a:t>
            </a:r>
            <a:r>
              <a:rPr lang="en-US" altLang="zh-CN" sz="1400" dirty="0">
                <a:solidFill>
                  <a:schemeClr val="tx1"/>
                </a:solidFill>
                <a:latin typeface="Times New Roman" panose="02020603050405020304" pitchFamily="18" charset="0"/>
                <a:cs typeface="Times New Roman" panose="02020603050405020304" pitchFamily="18" charset="0"/>
              </a:rPr>
              <a:t>Drools</a:t>
            </a:r>
            <a:r>
              <a:rPr lang="zh-CN" altLang="zh-CN" sz="1400" dirty="0">
                <a:solidFill>
                  <a:schemeClr val="tx1"/>
                </a:solidFill>
                <a:latin typeface="Times New Roman" panose="02020603050405020304" pitchFamily="18" charset="0"/>
                <a:cs typeface="Times New Roman" panose="02020603050405020304" pitchFamily="18" charset="0"/>
              </a:rPr>
              <a:t>规则引擎拥有决策速率不受规则数量影响的特性，更加保证了系统决策的高效性。</a:t>
            </a:r>
            <a:endParaRPr lang="en-US" altLang="zh-CN" sz="1400" dirty="0">
              <a:solidFill>
                <a:schemeClr val="tx1"/>
              </a:solidFill>
              <a:latin typeface="Times New Roman" panose="02020603050405020304" pitchFamily="18" charset="0"/>
              <a:cs typeface="Times New Roman" panose="02020603050405020304" pitchFamily="18" charset="0"/>
            </a:endParaRPr>
          </a:p>
        </p:txBody>
      </p:sp>
      <p:sp>
        <p:nvSpPr>
          <p:cNvPr id="1049279" name="流程图: 过程 23"/>
          <p:cNvSpPr/>
          <p:nvPr/>
        </p:nvSpPr>
        <p:spPr>
          <a:xfrm>
            <a:off x="3441375" y="4677407"/>
            <a:ext cx="5540887" cy="1446944"/>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latin typeface="Times New Roman" panose="02020603050405020304" pitchFamily="18" charset="0"/>
                <a:cs typeface="Times New Roman" panose="02020603050405020304" pitchFamily="18" charset="0"/>
              </a:rPr>
              <a:t>（</a:t>
            </a:r>
            <a:r>
              <a:rPr lang="en-US" altLang="zh-CN" sz="1400" dirty="0">
                <a:solidFill>
                  <a:schemeClr val="tx1"/>
                </a:solidFill>
                <a:latin typeface="Times New Roman" panose="02020603050405020304" pitchFamily="18" charset="0"/>
                <a:cs typeface="Times New Roman" panose="02020603050405020304" pitchFamily="18" charset="0"/>
              </a:rPr>
              <a:t>3</a:t>
            </a:r>
            <a:r>
              <a:rPr lang="zh-CN" altLang="zh-CN" sz="1400" dirty="0">
                <a:solidFill>
                  <a:schemeClr val="tx1"/>
                </a:solidFill>
                <a:latin typeface="Times New Roman" panose="02020603050405020304" pitchFamily="18" charset="0"/>
                <a:cs typeface="Times New Roman" panose="02020603050405020304" pitchFamily="18" charset="0"/>
              </a:rPr>
              <a:t>）此系统的研发一方面给工作流技术和规则引擎技术的发展开拓了新领域，使之运用到了水产养殖过程管理领域；另一方面使水产养殖过程管理脱离人工手动控制和经验判断，加强了养殖流程和养殖规则的统一管理，提高了养殖效率，为水产养殖过程管理领域提供了一种流程化、自动化、精细化管理的新方法，对现代水产养殖业的发展具有重要的推动作用。</a:t>
            </a:r>
          </a:p>
        </p:txBody>
      </p:sp>
      <p:sp>
        <p:nvSpPr>
          <p:cNvPr id="1049280" name="圆角矩形 24"/>
          <p:cNvSpPr/>
          <p:nvPr/>
        </p:nvSpPr>
        <p:spPr>
          <a:xfrm>
            <a:off x="324200" y="3974310"/>
            <a:ext cx="1730232" cy="596040"/>
          </a:xfrm>
          <a:prstGeom prst="roundRect">
            <a:avLst/>
          </a:prstGeom>
          <a:solidFill>
            <a:srgbClr val="0070C0"/>
          </a:solidFill>
          <a:ln w="25400" cap="flat" cmpd="sng" algn="ctr">
            <a:noFill/>
            <a:prstDash val="solid"/>
          </a:ln>
          <a:effectLst/>
        </p:spPr>
        <p:txBody>
          <a:bodyPr anchor="ctr"/>
          <a:lstStyle/>
          <a:p>
            <a:pPr lvl="0" algn="ctr"/>
            <a:r>
              <a:rPr lang="zh-CN" altLang="en-US" sz="1200" b="1" dirty="0">
                <a:solidFill>
                  <a:schemeClr val="bg1"/>
                </a:solidFill>
              </a:rPr>
              <a:t>提出</a:t>
            </a:r>
            <a:r>
              <a:rPr lang="zh-CN" altLang="zh-CN" sz="1200" b="1" dirty="0" smtClean="0">
                <a:solidFill>
                  <a:schemeClr val="bg1"/>
                </a:solidFill>
              </a:rPr>
              <a:t>水产养殖</a:t>
            </a:r>
            <a:r>
              <a:rPr lang="zh-CN" altLang="en-US" sz="1200" b="1" dirty="0" smtClean="0">
                <a:solidFill>
                  <a:schemeClr val="bg1"/>
                </a:solidFill>
              </a:rPr>
              <a:t>智能决策流程建模方法</a:t>
            </a:r>
            <a:endParaRPr lang="zh-CN" altLang="en-US" sz="1200" b="1" dirty="0">
              <a:solidFill>
                <a:schemeClr val="bg1"/>
              </a:solidFill>
            </a:endParaRPr>
          </a:p>
        </p:txBody>
      </p:sp>
      <p:sp>
        <p:nvSpPr>
          <p:cNvPr id="1049281" name="圆角矩形 25"/>
          <p:cNvSpPr/>
          <p:nvPr/>
        </p:nvSpPr>
        <p:spPr>
          <a:xfrm>
            <a:off x="347950" y="4917545"/>
            <a:ext cx="1730232" cy="527102"/>
          </a:xfrm>
          <a:prstGeom prst="roundRect">
            <a:avLst/>
          </a:prstGeom>
          <a:solidFill>
            <a:srgbClr val="0070C0"/>
          </a:solidFill>
          <a:ln w="25400" cap="flat" cmpd="sng" algn="ctr">
            <a:noFill/>
            <a:prstDash val="solid"/>
          </a:ln>
          <a:effectLst/>
        </p:spPr>
        <p:txBody>
          <a:bodyPr anchor="ctr"/>
          <a:lstStyle/>
          <a:p>
            <a:pPr lvl="0" algn="ctr"/>
            <a:r>
              <a:rPr lang="zh-CN" altLang="zh-CN" sz="1200" b="1" dirty="0">
                <a:solidFill>
                  <a:schemeClr val="bg1"/>
                </a:solidFill>
              </a:rPr>
              <a:t>构建水产养殖智能决策流程管理模型</a:t>
            </a:r>
            <a:endParaRPr lang="zh-CN" altLang="en-US" sz="1200" b="1" dirty="0">
              <a:solidFill>
                <a:schemeClr val="bg1"/>
              </a:solidFill>
            </a:endParaRPr>
          </a:p>
        </p:txBody>
      </p:sp>
      <p:sp>
        <p:nvSpPr>
          <p:cNvPr id="1049282" name="圆角矩形 26"/>
          <p:cNvSpPr/>
          <p:nvPr/>
        </p:nvSpPr>
        <p:spPr>
          <a:xfrm>
            <a:off x="347950" y="3078620"/>
            <a:ext cx="1730232" cy="554345"/>
          </a:xfrm>
          <a:prstGeom prst="roundRect">
            <a:avLst/>
          </a:prstGeom>
          <a:solidFill>
            <a:srgbClr val="0070C0"/>
          </a:solidFill>
          <a:ln w="25400" cap="flat" cmpd="sng" algn="ctr">
            <a:noFill/>
            <a:prstDash val="solid"/>
          </a:ln>
          <a:effectLst/>
        </p:spPr>
        <p:txBody>
          <a:bodyPr anchor="ctr" anchorCtr="0"/>
          <a:lstStyle/>
          <a:p>
            <a:pPr algn="just"/>
            <a:r>
              <a:rPr lang="zh-CN" altLang="zh-CN" sz="1200" b="1" dirty="0">
                <a:solidFill>
                  <a:schemeClr val="bg1"/>
                </a:solidFill>
              </a:rPr>
              <a:t>提出工作流和规则引擎组合管理机制</a:t>
            </a:r>
          </a:p>
        </p:txBody>
      </p:sp>
      <p:grpSp>
        <p:nvGrpSpPr>
          <p:cNvPr id="271" name="组合 27"/>
          <p:cNvGrpSpPr/>
          <p:nvPr/>
        </p:nvGrpSpPr>
        <p:grpSpPr>
          <a:xfrm>
            <a:off x="1071006" y="3630023"/>
            <a:ext cx="221304" cy="356464"/>
            <a:chOff x="2886459" y="1105175"/>
            <a:chExt cx="468074" cy="390061"/>
          </a:xfrm>
          <a:gradFill>
            <a:gsLst>
              <a:gs pos="0">
                <a:srgbClr val="BBE0E3">
                  <a:shade val="30000"/>
                  <a:satMod val="115000"/>
                </a:srgbClr>
              </a:gs>
              <a:gs pos="50000">
                <a:srgbClr val="BBE0E3">
                  <a:shade val="67500"/>
                  <a:satMod val="115000"/>
                </a:srgbClr>
              </a:gs>
              <a:gs pos="100000">
                <a:srgbClr val="BBE0E3">
                  <a:shade val="100000"/>
                  <a:satMod val="115000"/>
                </a:srgbClr>
              </a:gs>
            </a:gsLst>
            <a:lin ang="5400000" scaled="0"/>
          </a:gradFill>
        </p:grpSpPr>
        <p:sp>
          <p:nvSpPr>
            <p:cNvPr id="1049283" name="右箭头 28"/>
            <p:cNvSpPr/>
            <p:nvPr/>
          </p:nvSpPr>
          <p:spPr>
            <a:xfrm rot="5400000">
              <a:off x="2925465" y="1066169"/>
              <a:ext cx="390061" cy="468074"/>
            </a:xfrm>
            <a:prstGeom prst="rightArrow">
              <a:avLst>
                <a:gd name="adj1" fmla="val 60000"/>
                <a:gd name="adj2" fmla="val 50000"/>
              </a:avLst>
            </a:prstGeom>
            <a:grpFill/>
            <a:ln>
              <a:noFill/>
            </a:ln>
            <a:effectLst/>
          </p:spPr>
        </p:sp>
        <p:sp>
          <p:nvSpPr>
            <p:cNvPr id="1049284" name="右箭头 4"/>
            <p:cNvSpPr/>
            <p:nvPr/>
          </p:nvSpPr>
          <p:spPr>
            <a:xfrm>
              <a:off x="2980074" y="1105175"/>
              <a:ext cx="280844" cy="273043"/>
            </a:xfrm>
            <a:prstGeom prst="rect">
              <a:avLst/>
            </a:prstGeom>
            <a:grpFill/>
            <a:ln>
              <a:noFill/>
            </a:ln>
            <a:effectLst/>
          </p:spPr>
          <p:txBody>
            <a:bodyPr spcFirstLastPara="0" vert="horz" wrap="square" lIns="0" tIns="0" rIns="0" bIns="0" numCol="1" spcCol="1270" anchor="ctr" anchorCtr="0">
              <a:noAutofit/>
            </a:bodyPr>
            <a:lstStyle/>
            <a:p>
              <a:pPr algn="ctr" defTabSz="622300" fontAlgn="base">
                <a:lnSpc>
                  <a:spcPct val="90000"/>
                </a:lnSpc>
                <a:spcBef>
                  <a:spcPct val="0"/>
                </a:spcBef>
                <a:spcAft>
                  <a:spcPct val="35000"/>
                </a:spcAft>
              </a:pPr>
              <a:endParaRPr lang="zh-CN" altLang="en-US" sz="900" kern="0">
                <a:solidFill>
                  <a:srgbClr val="FFFFFF"/>
                </a:solidFill>
                <a:latin typeface="Arial"/>
                <a:ea typeface="宋体"/>
              </a:endParaRPr>
            </a:p>
          </p:txBody>
        </p:sp>
      </p:grpSp>
      <p:sp>
        <p:nvSpPr>
          <p:cNvPr id="1049285" name="圆角矩形 33"/>
          <p:cNvSpPr/>
          <p:nvPr/>
        </p:nvSpPr>
        <p:spPr>
          <a:xfrm>
            <a:off x="380013" y="5785958"/>
            <a:ext cx="1626920" cy="552150"/>
          </a:xfrm>
          <a:prstGeom prst="roundRect">
            <a:avLst/>
          </a:prstGeom>
          <a:solidFill>
            <a:srgbClr val="0070C0"/>
          </a:solidFill>
          <a:ln w="25400" cap="flat" cmpd="sng" algn="ctr">
            <a:noFill/>
            <a:prstDash val="solid"/>
          </a:ln>
          <a:effectLst/>
        </p:spPr>
        <p:txBody>
          <a:bodyPr anchor="ctr"/>
          <a:lstStyle/>
          <a:p>
            <a:pPr algn="ctr"/>
            <a:r>
              <a:rPr lang="zh-CN" altLang="zh-CN" sz="1200" b="1" dirty="0">
                <a:solidFill>
                  <a:schemeClr val="bg1"/>
                </a:solidFill>
              </a:rPr>
              <a:t>设计水产养殖智能决策流程管理系统</a:t>
            </a:r>
          </a:p>
        </p:txBody>
      </p:sp>
      <p:sp>
        <p:nvSpPr>
          <p:cNvPr id="1049286" name="矩形 1"/>
          <p:cNvSpPr/>
          <p:nvPr/>
        </p:nvSpPr>
        <p:spPr>
          <a:xfrm>
            <a:off x="569677" y="483424"/>
            <a:ext cx="5460017" cy="739140"/>
          </a:xfrm>
          <a:prstGeom prst="rect">
            <a:avLst/>
          </a:prstGeom>
        </p:spPr>
        <p:txBody>
          <a:bodyPr wrap="square">
            <a:spAutoFit/>
          </a:bodyPr>
          <a:lstStyle/>
          <a:p>
            <a:r>
              <a:rPr lang="zh-CN" altLang="zh-CN" sz="1400" dirty="0">
                <a:latin typeface="Times New Roman" panose="02020603050405020304" pitchFamily="18" charset="0"/>
                <a:cs typeface="Times New Roman" panose="02020603050405020304" pitchFamily="18" charset="0"/>
              </a:rPr>
              <a:t>使用</a:t>
            </a:r>
            <a:r>
              <a:rPr lang="en-US" altLang="zh-CN" sz="1400" dirty="0">
                <a:latin typeface="Times New Roman" panose="02020603050405020304" pitchFamily="18" charset="0"/>
                <a:cs typeface="Times New Roman" panose="02020603050405020304" pitchFamily="18" charset="0"/>
              </a:rPr>
              <a:t>Activiti</a:t>
            </a:r>
            <a:r>
              <a:rPr lang="zh-CN" altLang="zh-CN" sz="1400" dirty="0">
                <a:latin typeface="Times New Roman" panose="02020603050405020304" pitchFamily="18" charset="0"/>
                <a:cs typeface="Times New Roman" panose="02020603050405020304" pitchFamily="18" charset="0"/>
              </a:rPr>
              <a:t>工作流实现水产养殖全过程流程化养殖操作和实时监控；</a:t>
            </a:r>
            <a:endParaRPr lang="en-US" altLang="zh-CN" sz="1400" dirty="0">
              <a:latin typeface="Times New Roman" panose="02020603050405020304" pitchFamily="18" charset="0"/>
              <a:cs typeface="Times New Roman" panose="02020603050405020304" pitchFamily="18" charset="0"/>
            </a:endParaRPr>
          </a:p>
          <a:p>
            <a:r>
              <a:rPr lang="zh-CN" altLang="zh-CN" sz="1400" dirty="0">
                <a:latin typeface="Times New Roman" panose="02020603050405020304" pitchFamily="18" charset="0"/>
                <a:cs typeface="Times New Roman" panose="02020603050405020304" pitchFamily="18" charset="0"/>
              </a:rPr>
              <a:t>使用</a:t>
            </a:r>
            <a:r>
              <a:rPr lang="en-US" altLang="zh-CN" sz="1400" dirty="0">
                <a:latin typeface="Times New Roman" panose="02020603050405020304" pitchFamily="18" charset="0"/>
                <a:cs typeface="Times New Roman" panose="02020603050405020304" pitchFamily="18" charset="0"/>
              </a:rPr>
              <a:t>Drools</a:t>
            </a:r>
            <a:r>
              <a:rPr lang="zh-CN" altLang="zh-CN" sz="1400" dirty="0">
                <a:latin typeface="Times New Roman" panose="02020603050405020304" pitchFamily="18" charset="0"/>
                <a:cs typeface="Times New Roman" panose="02020603050405020304" pitchFamily="18" charset="0"/>
              </a:rPr>
              <a:t>规则引擎实现大量养殖业务规则的自动决策管理。</a:t>
            </a:r>
            <a:endParaRPr lang="en-US" altLang="zh-CN" sz="1400" dirty="0">
              <a:latin typeface="Times New Roman" panose="02020603050405020304" pitchFamily="18" charset="0"/>
              <a:cs typeface="Times New Roman" panose="02020603050405020304" pitchFamily="18" charset="0"/>
            </a:endParaRPr>
          </a:p>
          <a:p>
            <a:r>
              <a:rPr lang="zh-CN" altLang="zh-CN" sz="1400" dirty="0">
                <a:latin typeface="Times New Roman" panose="02020603050405020304" pitchFamily="18" charset="0"/>
                <a:cs typeface="Times New Roman" panose="02020603050405020304" pitchFamily="18" charset="0"/>
              </a:rPr>
              <a:t>该系统存在</a:t>
            </a:r>
            <a:r>
              <a:rPr lang="zh-CN" altLang="zh-CN" sz="1400" dirty="0">
                <a:solidFill>
                  <a:schemeClr val="accent2"/>
                </a:solidFill>
                <a:latin typeface="Times New Roman" panose="02020603050405020304" pitchFamily="18" charset="0"/>
                <a:cs typeface="Times New Roman" panose="02020603050405020304" pitchFamily="18" charset="0"/>
              </a:rPr>
              <a:t>优势</a:t>
            </a:r>
            <a:r>
              <a:rPr lang="zh-CN" altLang="zh-CN" sz="1400" dirty="0">
                <a:latin typeface="Times New Roman" panose="02020603050405020304" pitchFamily="18" charset="0"/>
                <a:cs typeface="Times New Roman" panose="02020603050405020304" pitchFamily="18" charset="0"/>
              </a:rPr>
              <a:t>有</a:t>
            </a:r>
            <a:r>
              <a:rPr lang="zh-CN"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sp>
        <p:nvSpPr>
          <p:cNvPr id="1049287" name="矩形 4"/>
          <p:cNvSpPr/>
          <p:nvPr/>
        </p:nvSpPr>
        <p:spPr>
          <a:xfrm>
            <a:off x="696658" y="2767416"/>
            <a:ext cx="1005403" cy="338554"/>
          </a:xfrm>
          <a:prstGeom prst="rect">
            <a:avLst/>
          </a:prstGeom>
        </p:spPr>
        <p:txBody>
          <a:bodyPr wrap="none">
            <a:spAutoFit/>
          </a:bodyPr>
          <a:lstStyle/>
          <a:p>
            <a:r>
              <a:rPr lang="zh-CN" altLang="en-US" sz="1600" dirty="0">
                <a:latin typeface="Times New Roman" panose="02020603050405020304" pitchFamily="18" charset="0"/>
                <a:cs typeface="Times New Roman" panose="02020603050405020304" pitchFamily="18" charset="0"/>
              </a:rPr>
              <a:t>研究工作</a:t>
            </a:r>
            <a:endParaRPr lang="zh-CN" altLang="en-US" sz="1600" dirty="0"/>
          </a:p>
        </p:txBody>
      </p:sp>
      <p:grpSp>
        <p:nvGrpSpPr>
          <p:cNvPr id="272" name="组合 43"/>
          <p:cNvGrpSpPr/>
          <p:nvPr/>
        </p:nvGrpSpPr>
        <p:grpSpPr>
          <a:xfrm>
            <a:off x="1073304" y="4573520"/>
            <a:ext cx="221304" cy="356464"/>
            <a:chOff x="2886459" y="1105175"/>
            <a:chExt cx="468074" cy="390061"/>
          </a:xfrm>
          <a:gradFill>
            <a:gsLst>
              <a:gs pos="0">
                <a:srgbClr val="BBE0E3">
                  <a:shade val="30000"/>
                  <a:satMod val="115000"/>
                </a:srgbClr>
              </a:gs>
              <a:gs pos="50000">
                <a:srgbClr val="BBE0E3">
                  <a:shade val="67500"/>
                  <a:satMod val="115000"/>
                </a:srgbClr>
              </a:gs>
              <a:gs pos="100000">
                <a:srgbClr val="BBE0E3">
                  <a:shade val="100000"/>
                  <a:satMod val="115000"/>
                </a:srgbClr>
              </a:gs>
            </a:gsLst>
            <a:lin ang="5400000" scaled="0"/>
          </a:gradFill>
        </p:grpSpPr>
        <p:sp>
          <p:nvSpPr>
            <p:cNvPr id="1049288" name="右箭头 44"/>
            <p:cNvSpPr/>
            <p:nvPr/>
          </p:nvSpPr>
          <p:spPr>
            <a:xfrm rot="5400000">
              <a:off x="2925465" y="1066169"/>
              <a:ext cx="390061" cy="468074"/>
            </a:xfrm>
            <a:prstGeom prst="rightArrow">
              <a:avLst>
                <a:gd name="adj1" fmla="val 60000"/>
                <a:gd name="adj2" fmla="val 50000"/>
              </a:avLst>
            </a:prstGeom>
            <a:grpFill/>
            <a:ln>
              <a:noFill/>
            </a:ln>
            <a:effectLst/>
          </p:spPr>
        </p:sp>
        <p:sp>
          <p:nvSpPr>
            <p:cNvPr id="1049289" name="右箭头 4"/>
            <p:cNvSpPr/>
            <p:nvPr/>
          </p:nvSpPr>
          <p:spPr>
            <a:xfrm>
              <a:off x="2980074" y="1105175"/>
              <a:ext cx="280844" cy="273043"/>
            </a:xfrm>
            <a:prstGeom prst="rect">
              <a:avLst/>
            </a:prstGeom>
            <a:grpFill/>
            <a:ln>
              <a:noFill/>
            </a:ln>
            <a:effectLst/>
          </p:spPr>
          <p:txBody>
            <a:bodyPr spcFirstLastPara="0" vert="horz" wrap="square" lIns="0" tIns="0" rIns="0" bIns="0" numCol="1" spcCol="1270" anchor="ctr" anchorCtr="0">
              <a:noAutofit/>
            </a:bodyPr>
            <a:lstStyle/>
            <a:p>
              <a:pPr algn="ctr" defTabSz="622300" fontAlgn="base">
                <a:lnSpc>
                  <a:spcPct val="90000"/>
                </a:lnSpc>
                <a:spcBef>
                  <a:spcPct val="0"/>
                </a:spcBef>
                <a:spcAft>
                  <a:spcPct val="35000"/>
                </a:spcAft>
              </a:pPr>
              <a:endParaRPr lang="zh-CN" altLang="en-US" sz="900" kern="0">
                <a:solidFill>
                  <a:srgbClr val="FFFFFF"/>
                </a:solidFill>
                <a:latin typeface="Arial"/>
                <a:ea typeface="宋体"/>
              </a:endParaRPr>
            </a:p>
          </p:txBody>
        </p:sp>
      </p:grpSp>
      <p:grpSp>
        <p:nvGrpSpPr>
          <p:cNvPr id="273" name="组合 46"/>
          <p:cNvGrpSpPr/>
          <p:nvPr/>
        </p:nvGrpSpPr>
        <p:grpSpPr>
          <a:xfrm>
            <a:off x="1087483" y="5441335"/>
            <a:ext cx="221304" cy="356464"/>
            <a:chOff x="2886459" y="1105175"/>
            <a:chExt cx="468074" cy="390061"/>
          </a:xfrm>
          <a:gradFill>
            <a:gsLst>
              <a:gs pos="0">
                <a:srgbClr val="BBE0E3">
                  <a:shade val="30000"/>
                  <a:satMod val="115000"/>
                </a:srgbClr>
              </a:gs>
              <a:gs pos="50000">
                <a:srgbClr val="BBE0E3">
                  <a:shade val="67500"/>
                  <a:satMod val="115000"/>
                </a:srgbClr>
              </a:gs>
              <a:gs pos="100000">
                <a:srgbClr val="BBE0E3">
                  <a:shade val="100000"/>
                  <a:satMod val="115000"/>
                </a:srgbClr>
              </a:gs>
            </a:gsLst>
            <a:lin ang="5400000" scaled="0"/>
          </a:gradFill>
        </p:grpSpPr>
        <p:sp>
          <p:nvSpPr>
            <p:cNvPr id="1049290" name="右箭头 47"/>
            <p:cNvSpPr/>
            <p:nvPr/>
          </p:nvSpPr>
          <p:spPr>
            <a:xfrm rot="5400000">
              <a:off x="2925465" y="1066169"/>
              <a:ext cx="390061" cy="468074"/>
            </a:xfrm>
            <a:prstGeom prst="rightArrow">
              <a:avLst>
                <a:gd name="adj1" fmla="val 60000"/>
                <a:gd name="adj2" fmla="val 50000"/>
              </a:avLst>
            </a:prstGeom>
            <a:grpFill/>
            <a:ln>
              <a:noFill/>
            </a:ln>
            <a:effectLst/>
          </p:spPr>
        </p:sp>
        <p:sp>
          <p:nvSpPr>
            <p:cNvPr id="1049291" name="右箭头 4"/>
            <p:cNvSpPr/>
            <p:nvPr/>
          </p:nvSpPr>
          <p:spPr>
            <a:xfrm>
              <a:off x="2980074" y="1105175"/>
              <a:ext cx="280844" cy="273043"/>
            </a:xfrm>
            <a:prstGeom prst="rect">
              <a:avLst/>
            </a:prstGeom>
            <a:grpFill/>
            <a:ln>
              <a:noFill/>
            </a:ln>
            <a:effectLst/>
          </p:spPr>
          <p:txBody>
            <a:bodyPr spcFirstLastPara="0" vert="horz" wrap="square" lIns="0" tIns="0" rIns="0" bIns="0" numCol="1" spcCol="1270" anchor="ctr" anchorCtr="0">
              <a:noAutofit/>
            </a:bodyPr>
            <a:lstStyle/>
            <a:p>
              <a:pPr algn="ctr" defTabSz="622300" fontAlgn="base">
                <a:lnSpc>
                  <a:spcPct val="90000"/>
                </a:lnSpc>
                <a:spcBef>
                  <a:spcPct val="0"/>
                </a:spcBef>
                <a:spcAft>
                  <a:spcPct val="35000"/>
                </a:spcAft>
              </a:pPr>
              <a:endParaRPr lang="zh-CN" altLang="en-US" sz="900" kern="0">
                <a:solidFill>
                  <a:srgbClr val="FFFFFF"/>
                </a:solidFill>
                <a:latin typeface="Arial"/>
                <a:ea typeface="宋体"/>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 name="组合 1"/>
          <p:cNvGrpSpPr/>
          <p:nvPr/>
        </p:nvGrpSpPr>
        <p:grpSpPr>
          <a:xfrm>
            <a:off x="116960" y="3959374"/>
            <a:ext cx="2509839" cy="2255838"/>
            <a:chOff x="288925" y="3556000"/>
            <a:chExt cx="2509839" cy="2255838"/>
          </a:xfrm>
        </p:grpSpPr>
        <p:sp>
          <p:nvSpPr>
            <p:cNvPr id="1049292" name="Freeform 10"/>
            <p:cNvSpPr/>
            <p:nvPr/>
          </p:nvSpPr>
          <p:spPr bwMode="auto">
            <a:xfrm rot="-1120363">
              <a:off x="1443038" y="3556000"/>
              <a:ext cx="950912" cy="1155700"/>
            </a:xfrm>
            <a:custGeom>
              <a:avLst/>
              <a:gdLst>
                <a:gd name="T0" fmla="*/ 0 w 574"/>
                <a:gd name="T1" fmla="*/ 2147483646 h 697"/>
                <a:gd name="T2" fmla="*/ 2147483646 w 574"/>
                <a:gd name="T3" fmla="*/ 0 h 697"/>
                <a:gd name="T4" fmla="*/ 2147483646 w 574"/>
                <a:gd name="T5" fmla="*/ 2147483646 h 697"/>
                <a:gd name="T6" fmla="*/ 2147483646 w 574"/>
                <a:gd name="T7" fmla="*/ 2147483646 h 697"/>
                <a:gd name="T8" fmla="*/ 2147483646 w 574"/>
                <a:gd name="T9" fmla="*/ 2147483646 h 697"/>
                <a:gd name="T10" fmla="*/ 2147483646 w 574"/>
                <a:gd name="T11" fmla="*/ 2147483646 h 697"/>
                <a:gd name="T12" fmla="*/ 2147483646 w 574"/>
                <a:gd name="T13" fmla="*/ 2147483646 h 697"/>
                <a:gd name="T14" fmla="*/ 0 w 574"/>
                <a:gd name="T15" fmla="*/ 2147483646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4" h="697">
                  <a:moveTo>
                    <a:pt x="0" y="293"/>
                  </a:moveTo>
                  <a:cubicBezTo>
                    <a:pt x="178" y="0"/>
                    <a:pt x="178" y="0"/>
                    <a:pt x="178" y="0"/>
                  </a:cubicBezTo>
                  <a:cubicBezTo>
                    <a:pt x="421" y="147"/>
                    <a:pt x="571" y="409"/>
                    <a:pt x="574" y="692"/>
                  </a:cubicBezTo>
                  <a:cubicBezTo>
                    <a:pt x="231" y="697"/>
                    <a:pt x="231" y="697"/>
                    <a:pt x="231" y="697"/>
                  </a:cubicBezTo>
                  <a:cubicBezTo>
                    <a:pt x="230" y="630"/>
                    <a:pt x="215" y="566"/>
                    <a:pt x="190" y="508"/>
                  </a:cubicBezTo>
                  <a:cubicBezTo>
                    <a:pt x="91" y="511"/>
                    <a:pt x="91" y="511"/>
                    <a:pt x="91" y="511"/>
                  </a:cubicBezTo>
                  <a:cubicBezTo>
                    <a:pt x="144" y="428"/>
                    <a:pt x="144" y="428"/>
                    <a:pt x="144" y="428"/>
                  </a:cubicBezTo>
                  <a:cubicBezTo>
                    <a:pt x="106" y="374"/>
                    <a:pt x="57" y="328"/>
                    <a:pt x="0" y="293"/>
                  </a:cubicBezTo>
                  <a:close/>
                </a:path>
              </a:pathLst>
            </a:custGeom>
            <a:solidFill>
              <a:schemeClr val="accent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sp>
          <p:nvSpPr>
            <p:cNvPr id="1049293" name="Freeform 9"/>
            <p:cNvSpPr/>
            <p:nvPr/>
          </p:nvSpPr>
          <p:spPr bwMode="auto">
            <a:xfrm rot="-1209297">
              <a:off x="1843089" y="4656138"/>
              <a:ext cx="955675" cy="1155700"/>
            </a:xfrm>
            <a:custGeom>
              <a:avLst/>
              <a:gdLst>
                <a:gd name="T0" fmla="*/ 2147483646 w 577"/>
                <a:gd name="T1" fmla="*/ 2147483646 h 697"/>
                <a:gd name="T2" fmla="*/ 2147483646 w 577"/>
                <a:gd name="T3" fmla="*/ 2147483646 h 697"/>
                <a:gd name="T4" fmla="*/ 2147483646 w 577"/>
                <a:gd name="T5" fmla="*/ 2147483646 h 697"/>
                <a:gd name="T6" fmla="*/ 2147483646 w 577"/>
                <a:gd name="T7" fmla="*/ 0 h 697"/>
                <a:gd name="T8" fmla="*/ 2147483646 w 577"/>
                <a:gd name="T9" fmla="*/ 2147483646 h 697"/>
                <a:gd name="T10" fmla="*/ 2147483646 w 577"/>
                <a:gd name="T11" fmla="*/ 2147483646 h 697"/>
                <a:gd name="T12" fmla="*/ 0 w 577"/>
                <a:gd name="T13" fmla="*/ 2147483646 h 697"/>
                <a:gd name="T14" fmla="*/ 2147483646 w 577"/>
                <a:gd name="T15" fmla="*/ 2147483646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97">
                  <a:moveTo>
                    <a:pt x="155" y="253"/>
                  </a:moveTo>
                  <a:cubicBezTo>
                    <a:pt x="100" y="172"/>
                    <a:pt x="100" y="172"/>
                    <a:pt x="100" y="172"/>
                  </a:cubicBezTo>
                  <a:cubicBezTo>
                    <a:pt x="198" y="172"/>
                    <a:pt x="198" y="172"/>
                    <a:pt x="198" y="172"/>
                  </a:cubicBezTo>
                  <a:cubicBezTo>
                    <a:pt x="220" y="119"/>
                    <a:pt x="233" y="61"/>
                    <a:pt x="234" y="0"/>
                  </a:cubicBezTo>
                  <a:cubicBezTo>
                    <a:pt x="577" y="7"/>
                    <a:pt x="577" y="7"/>
                    <a:pt x="577" y="7"/>
                  </a:cubicBezTo>
                  <a:cubicBezTo>
                    <a:pt x="571" y="291"/>
                    <a:pt x="419" y="551"/>
                    <a:pt x="175" y="697"/>
                  </a:cubicBezTo>
                  <a:cubicBezTo>
                    <a:pt x="0" y="401"/>
                    <a:pt x="0" y="401"/>
                    <a:pt x="0" y="401"/>
                  </a:cubicBezTo>
                  <a:cubicBezTo>
                    <a:pt x="62" y="364"/>
                    <a:pt x="115" y="314"/>
                    <a:pt x="155" y="253"/>
                  </a:cubicBezTo>
                  <a:close/>
                </a:path>
              </a:pathLst>
            </a:custGeom>
            <a:solidFill>
              <a:schemeClr val="accent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sp>
          <p:nvSpPr>
            <p:cNvPr id="1049294" name="Freeform 5"/>
            <p:cNvSpPr/>
            <p:nvPr/>
          </p:nvSpPr>
          <p:spPr bwMode="auto">
            <a:xfrm rot="-957182">
              <a:off x="288925" y="3579813"/>
              <a:ext cx="1322388" cy="779462"/>
            </a:xfrm>
            <a:custGeom>
              <a:avLst/>
              <a:gdLst>
                <a:gd name="T0" fmla="*/ 2147483646 w 798"/>
                <a:gd name="T1" fmla="*/ 2147483646 h 470"/>
                <a:gd name="T2" fmla="*/ 2147483646 w 798"/>
                <a:gd name="T3" fmla="*/ 2147483646 h 470"/>
                <a:gd name="T4" fmla="*/ 2147483646 w 798"/>
                <a:gd name="T5" fmla="*/ 2147483646 h 470"/>
                <a:gd name="T6" fmla="*/ 2147483646 w 798"/>
                <a:gd name="T7" fmla="*/ 2147483646 h 470"/>
                <a:gd name="T8" fmla="*/ 2147483646 w 798"/>
                <a:gd name="T9" fmla="*/ 2147483646 h 470"/>
                <a:gd name="T10" fmla="*/ 0 w 798"/>
                <a:gd name="T11" fmla="*/ 2147483646 h 470"/>
                <a:gd name="T12" fmla="*/ 2147483646 w 798"/>
                <a:gd name="T13" fmla="*/ 2147483646 h 470"/>
                <a:gd name="T14" fmla="*/ 2147483646 w 798"/>
                <a:gd name="T15" fmla="*/ 2147483646 h 4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8" h="470">
                  <a:moveTo>
                    <a:pt x="350" y="381"/>
                  </a:moveTo>
                  <a:cubicBezTo>
                    <a:pt x="398" y="470"/>
                    <a:pt x="398" y="470"/>
                    <a:pt x="398" y="470"/>
                  </a:cubicBezTo>
                  <a:cubicBezTo>
                    <a:pt x="445" y="381"/>
                    <a:pt x="445" y="381"/>
                    <a:pt x="445" y="381"/>
                  </a:cubicBezTo>
                  <a:cubicBezTo>
                    <a:pt x="512" y="388"/>
                    <a:pt x="575" y="408"/>
                    <a:pt x="631" y="439"/>
                  </a:cubicBezTo>
                  <a:cubicBezTo>
                    <a:pt x="798" y="139"/>
                    <a:pt x="798" y="139"/>
                    <a:pt x="798" y="139"/>
                  </a:cubicBezTo>
                  <a:cubicBezTo>
                    <a:pt x="550" y="1"/>
                    <a:pt x="249" y="0"/>
                    <a:pt x="0" y="137"/>
                  </a:cubicBezTo>
                  <a:cubicBezTo>
                    <a:pt x="166" y="438"/>
                    <a:pt x="166" y="438"/>
                    <a:pt x="166" y="438"/>
                  </a:cubicBezTo>
                  <a:cubicBezTo>
                    <a:pt x="222" y="407"/>
                    <a:pt x="284" y="387"/>
                    <a:pt x="350" y="381"/>
                  </a:cubicBezTo>
                  <a:close/>
                </a:path>
              </a:pathLst>
            </a:custGeom>
            <a:solidFill>
              <a:schemeClr val="accent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nvGrpSpPr>
            <p:cNvPr id="279" name="组合 17"/>
            <p:cNvGrpSpPr/>
            <p:nvPr/>
          </p:nvGrpSpPr>
          <p:grpSpPr bwMode="auto">
            <a:xfrm>
              <a:off x="746125" y="4575175"/>
              <a:ext cx="1176338" cy="1173449"/>
              <a:chOff x="3957985" y="2806560"/>
              <a:chExt cx="1176214" cy="1173141"/>
            </a:xfrm>
          </p:grpSpPr>
          <p:grpSp>
            <p:nvGrpSpPr>
              <p:cNvPr id="280" name="Group 16"/>
              <p:cNvGrpSpPr>
                <a:grpSpLocks noChangeAspect="1"/>
              </p:cNvGrpSpPr>
              <p:nvPr/>
            </p:nvGrpSpPr>
            <p:grpSpPr>
              <a:xfrm>
                <a:off x="4396161" y="2806560"/>
                <a:ext cx="360000" cy="305729"/>
                <a:chOff x="2950272" y="1314466"/>
                <a:chExt cx="496661" cy="421788"/>
              </a:xfrm>
              <a:solidFill>
                <a:schemeClr val="bg1"/>
              </a:solidFill>
            </p:grpSpPr>
            <p:sp>
              <p:nvSpPr>
                <p:cNvPr id="1049295" name="Freeform 12"/>
                <p:cNvSpPr/>
                <p:nvPr/>
              </p:nvSpPr>
              <p:spPr bwMode="auto">
                <a:xfrm>
                  <a:off x="3107507" y="1559052"/>
                  <a:ext cx="89848" cy="89848"/>
                </a:xfrm>
                <a:custGeom>
                  <a:avLst/>
                  <a:gdLst>
                    <a:gd name="T0" fmla="*/ 36 w 36"/>
                    <a:gd name="T1" fmla="*/ 20 h 36"/>
                    <a:gd name="T2" fmla="*/ 16 w 36"/>
                    <a:gd name="T3" fmla="*/ 0 h 36"/>
                    <a:gd name="T4" fmla="*/ 16 w 36"/>
                    <a:gd name="T5" fmla="*/ 0 h 36"/>
                    <a:gd name="T6" fmla="*/ 0 w 36"/>
                    <a:gd name="T7" fmla="*/ 36 h 36"/>
                    <a:gd name="T8" fmla="*/ 36 w 36"/>
                    <a:gd name="T9" fmla="*/ 20 h 36"/>
                  </a:gdLst>
                  <a:ahLst/>
                  <a:cxnLst>
                    <a:cxn ang="0">
                      <a:pos x="T0" y="T1"/>
                    </a:cxn>
                    <a:cxn ang="0">
                      <a:pos x="T2" y="T3"/>
                    </a:cxn>
                    <a:cxn ang="0">
                      <a:pos x="T4" y="T5"/>
                    </a:cxn>
                    <a:cxn ang="0">
                      <a:pos x="T6" y="T7"/>
                    </a:cxn>
                    <a:cxn ang="0">
                      <a:pos x="T8" y="T9"/>
                    </a:cxn>
                  </a:cxnLst>
                  <a:rect l="0" t="0" r="r" b="b"/>
                  <a:pathLst>
                    <a:path w="36" h="36">
                      <a:moveTo>
                        <a:pt x="36" y="20"/>
                      </a:moveTo>
                      <a:lnTo>
                        <a:pt x="16" y="0"/>
                      </a:lnTo>
                      <a:lnTo>
                        <a:pt x="16" y="0"/>
                      </a:lnTo>
                      <a:lnTo>
                        <a:pt x="0" y="36"/>
                      </a:lnTo>
                      <a:lnTo>
                        <a:pt x="36" y="20"/>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96" name="Rectangle 13"/>
                <p:cNvSpPr>
                  <a:spLocks noChangeArrowheads="1"/>
                </p:cNvSpPr>
                <p:nvPr/>
              </p:nvSpPr>
              <p:spPr bwMode="auto">
                <a:xfrm>
                  <a:off x="3197355" y="1608968"/>
                  <a:ext cx="2497" cy="2497"/>
                </a:xfrm>
                <a:prstGeom prst="rect">
                  <a:avLst/>
                </a:prstGeom>
                <a:grp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97" name="Freeform 14"/>
                <p:cNvSpPr/>
                <p:nvPr/>
              </p:nvSpPr>
              <p:spPr bwMode="auto">
                <a:xfrm>
                  <a:off x="3159917" y="1344415"/>
                  <a:ext cx="227117" cy="222125"/>
                </a:xfrm>
                <a:custGeom>
                  <a:avLst/>
                  <a:gdLst>
                    <a:gd name="T0" fmla="*/ 81 w 91"/>
                    <a:gd name="T1" fmla="*/ 0 h 89"/>
                    <a:gd name="T2" fmla="*/ 0 w 91"/>
                    <a:gd name="T3" fmla="*/ 81 h 89"/>
                    <a:gd name="T4" fmla="*/ 8 w 91"/>
                    <a:gd name="T5" fmla="*/ 89 h 89"/>
                    <a:gd name="T6" fmla="*/ 91 w 91"/>
                    <a:gd name="T7" fmla="*/ 8 h 89"/>
                    <a:gd name="T8" fmla="*/ 81 w 91"/>
                    <a:gd name="T9" fmla="*/ 0 h 89"/>
                  </a:gdLst>
                  <a:ahLst/>
                  <a:cxnLst>
                    <a:cxn ang="0">
                      <a:pos x="T0" y="T1"/>
                    </a:cxn>
                    <a:cxn ang="0">
                      <a:pos x="T2" y="T3"/>
                    </a:cxn>
                    <a:cxn ang="0">
                      <a:pos x="T4" y="T5"/>
                    </a:cxn>
                    <a:cxn ang="0">
                      <a:pos x="T6" y="T7"/>
                    </a:cxn>
                    <a:cxn ang="0">
                      <a:pos x="T8" y="T9"/>
                    </a:cxn>
                  </a:cxnLst>
                  <a:rect l="0" t="0" r="r" b="b"/>
                  <a:pathLst>
                    <a:path w="91" h="89">
                      <a:moveTo>
                        <a:pt x="81" y="0"/>
                      </a:moveTo>
                      <a:lnTo>
                        <a:pt x="0" y="81"/>
                      </a:lnTo>
                      <a:lnTo>
                        <a:pt x="8" y="89"/>
                      </a:lnTo>
                      <a:lnTo>
                        <a:pt x="91" y="8"/>
                      </a:lnTo>
                      <a:lnTo>
                        <a:pt x="81" y="0"/>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98" name="Freeform 15"/>
                <p:cNvSpPr/>
                <p:nvPr/>
              </p:nvSpPr>
              <p:spPr bwMode="auto">
                <a:xfrm>
                  <a:off x="3189867" y="1374365"/>
                  <a:ext cx="227117" cy="224620"/>
                </a:xfrm>
                <a:custGeom>
                  <a:avLst/>
                  <a:gdLst>
                    <a:gd name="T0" fmla="*/ 0 w 91"/>
                    <a:gd name="T1" fmla="*/ 82 h 90"/>
                    <a:gd name="T2" fmla="*/ 8 w 91"/>
                    <a:gd name="T3" fmla="*/ 90 h 90"/>
                    <a:gd name="T4" fmla="*/ 91 w 91"/>
                    <a:gd name="T5" fmla="*/ 8 h 90"/>
                    <a:gd name="T6" fmla="*/ 83 w 91"/>
                    <a:gd name="T7" fmla="*/ 0 h 90"/>
                    <a:gd name="T8" fmla="*/ 0 w 91"/>
                    <a:gd name="T9" fmla="*/ 82 h 90"/>
                  </a:gdLst>
                  <a:ahLst/>
                  <a:cxnLst>
                    <a:cxn ang="0">
                      <a:pos x="T0" y="T1"/>
                    </a:cxn>
                    <a:cxn ang="0">
                      <a:pos x="T2" y="T3"/>
                    </a:cxn>
                    <a:cxn ang="0">
                      <a:pos x="T4" y="T5"/>
                    </a:cxn>
                    <a:cxn ang="0">
                      <a:pos x="T6" y="T7"/>
                    </a:cxn>
                    <a:cxn ang="0">
                      <a:pos x="T8" y="T9"/>
                    </a:cxn>
                  </a:cxnLst>
                  <a:rect l="0" t="0" r="r" b="b"/>
                  <a:pathLst>
                    <a:path w="91" h="90">
                      <a:moveTo>
                        <a:pt x="0" y="82"/>
                      </a:moveTo>
                      <a:lnTo>
                        <a:pt x="8" y="90"/>
                      </a:lnTo>
                      <a:lnTo>
                        <a:pt x="91" y="8"/>
                      </a:lnTo>
                      <a:lnTo>
                        <a:pt x="83" y="0"/>
                      </a:lnTo>
                      <a:lnTo>
                        <a:pt x="0" y="82"/>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299" name="Freeform 16"/>
                <p:cNvSpPr/>
                <p:nvPr/>
              </p:nvSpPr>
              <p:spPr bwMode="auto">
                <a:xfrm>
                  <a:off x="3377051" y="1314466"/>
                  <a:ext cx="69882" cy="64890"/>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3"/>
                        <a:pt x="14" y="6"/>
                      </a:cubicBez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sp>
              <p:nvSpPr>
                <p:cNvPr id="1049300" name="Freeform 17"/>
                <p:cNvSpPr/>
                <p:nvPr/>
              </p:nvSpPr>
              <p:spPr bwMode="auto">
                <a:xfrm>
                  <a:off x="2950272" y="1324449"/>
                  <a:ext cx="416796" cy="411805"/>
                </a:xfrm>
                <a:custGeom>
                  <a:avLst/>
                  <a:gdLst>
                    <a:gd name="T0" fmla="*/ 147 w 167"/>
                    <a:gd name="T1" fmla="*/ 145 h 165"/>
                    <a:gd name="T2" fmla="*/ 20 w 167"/>
                    <a:gd name="T3" fmla="*/ 145 h 165"/>
                    <a:gd name="T4" fmla="*/ 20 w 167"/>
                    <a:gd name="T5" fmla="*/ 20 h 165"/>
                    <a:gd name="T6" fmla="*/ 139 w 167"/>
                    <a:gd name="T7" fmla="*/ 20 h 165"/>
                    <a:gd name="T8" fmla="*/ 160 w 167"/>
                    <a:gd name="T9" fmla="*/ 0 h 165"/>
                    <a:gd name="T10" fmla="*/ 0 w 167"/>
                    <a:gd name="T11" fmla="*/ 0 h 165"/>
                    <a:gd name="T12" fmla="*/ 0 w 167"/>
                    <a:gd name="T13" fmla="*/ 165 h 165"/>
                    <a:gd name="T14" fmla="*/ 167 w 167"/>
                    <a:gd name="T15" fmla="*/ 165 h 165"/>
                    <a:gd name="T16" fmla="*/ 167 w 167"/>
                    <a:gd name="T17" fmla="*/ 61 h 165"/>
                    <a:gd name="T18" fmla="*/ 147 w 167"/>
                    <a:gd name="T19" fmla="*/ 81 h 165"/>
                    <a:gd name="T20" fmla="*/ 147 w 167"/>
                    <a:gd name="T21" fmla="*/ 14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165">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solidFill>
                  <a:schemeClr val="accent1"/>
                </a:solidFill>
                <a:ln>
                  <a:noFill/>
                </a:ln>
              </p:spPr>
              <p:txBody>
                <a:bodyPr/>
                <a:lstStyle/>
                <a:p>
                  <a:pPr defTabSz="685800">
                    <a:spcBef>
                      <a:spcPct val="0"/>
                    </a:spcBef>
                    <a:spcAft>
                      <a:spcPct val="0"/>
                    </a:spcAft>
                  </a:pPr>
                  <a:endParaRPr lang="en-US" sz="1300" noProof="1">
                    <a:solidFill>
                      <a:srgbClr val="000000">
                        <a:lumMod val="85000"/>
                        <a:lumOff val="15000"/>
                      </a:srgbClr>
                    </a:solidFill>
                    <a:latin typeface="Times New Roman" pitchFamily="18" charset="0"/>
                    <a:ea typeface="宋体" pitchFamily="2" charset="-122"/>
                    <a:cs typeface="Times New Roman" pitchFamily="18" charset="0"/>
                  </a:endParaRPr>
                </a:p>
              </p:txBody>
            </p:sp>
          </p:grpSp>
          <p:sp>
            <p:nvSpPr>
              <p:cNvPr id="1049301" name="Text Box 10"/>
              <p:cNvSpPr txBox="1">
                <a:spLocks noChangeArrowheads="1"/>
              </p:cNvSpPr>
              <p:nvPr/>
            </p:nvSpPr>
            <p:spPr bwMode="auto">
              <a:xfrm>
                <a:off x="3957985" y="3222980"/>
                <a:ext cx="1176214" cy="756721"/>
              </a:xfrm>
              <a:prstGeom prst="rect">
                <a:avLst/>
              </a:prstGeom>
              <a:noFill/>
              <a:ln>
                <a:noFill/>
              </a:ln>
            </p:spPr>
            <p:txBody>
              <a:bodyPr lIns="45720" tIns="22860" rIns="45720" bIns="22860">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defTabSz="685800" fontAlgn="base">
                  <a:spcBef>
                    <a:spcPct val="0"/>
                  </a:spcBef>
                  <a:spcAft>
                    <a:spcPct val="0"/>
                  </a:spcAft>
                </a:pPr>
                <a:r>
                  <a:rPr lang="en-US" altLang="zh-CN" sz="2400" dirty="0">
                    <a:solidFill>
                      <a:srgbClr val="093759"/>
                    </a:solidFill>
                    <a:latin typeface="Times New Roman" panose="02020603050405020304" pitchFamily="18" charset="0"/>
                    <a:ea typeface="宋体" panose="02010600030101010101" pitchFamily="2" charset="-122"/>
                  </a:rPr>
                  <a:t>6.2 </a:t>
                </a:r>
                <a:r>
                  <a:rPr lang="zh-CN" altLang="en-US" sz="2400" dirty="0">
                    <a:solidFill>
                      <a:srgbClr val="093759"/>
                    </a:solidFill>
                    <a:latin typeface="Times New Roman" panose="02020603050405020304" pitchFamily="18" charset="0"/>
                    <a:ea typeface="宋体" panose="02010600030101010101" pitchFamily="2" charset="-122"/>
                  </a:rPr>
                  <a:t>展望</a:t>
                </a:r>
                <a:endParaRPr lang="en-US" altLang="en-US" sz="2400" dirty="0">
                  <a:solidFill>
                    <a:srgbClr val="093759"/>
                  </a:solidFill>
                  <a:latin typeface="Times New Roman" panose="02020603050405020304" pitchFamily="18" charset="0"/>
                  <a:ea typeface="宋体" panose="02010600030101010101" pitchFamily="2" charset="-122"/>
                </a:endParaRPr>
              </a:p>
            </p:txBody>
          </p:sp>
        </p:grpSp>
        <p:sp>
          <p:nvSpPr>
            <p:cNvPr id="1049302" name="TextBox 36"/>
            <p:cNvSpPr txBox="1">
              <a:spLocks noChangeArrowheads="1"/>
            </p:cNvSpPr>
            <p:nvPr/>
          </p:nvSpPr>
          <p:spPr bwMode="auto">
            <a:xfrm>
              <a:off x="738188" y="3746500"/>
              <a:ext cx="393700"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zh-CN" altLang="en-US" sz="2000" b="1" dirty="0">
                  <a:solidFill>
                    <a:srgbClr val="FFFFFF"/>
                  </a:solidFill>
                  <a:latin typeface="Times New Roman" panose="02020603050405020304" pitchFamily="18" charset="0"/>
                  <a:ea typeface="宋体" panose="02010600030101010101" pitchFamily="2" charset="-122"/>
                </a:rPr>
                <a:t>一</a:t>
              </a:r>
            </a:p>
          </p:txBody>
        </p:sp>
        <p:sp>
          <p:nvSpPr>
            <p:cNvPr id="1049303" name="TextBox 37"/>
            <p:cNvSpPr txBox="1">
              <a:spLocks noChangeArrowheads="1"/>
            </p:cNvSpPr>
            <p:nvPr/>
          </p:nvSpPr>
          <p:spPr bwMode="auto">
            <a:xfrm>
              <a:off x="1763713" y="3981450"/>
              <a:ext cx="393700"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zh-CN" altLang="en-US" sz="2000" b="1">
                  <a:solidFill>
                    <a:srgbClr val="FFFFFF"/>
                  </a:solidFill>
                  <a:latin typeface="Times New Roman" panose="02020603050405020304" pitchFamily="18" charset="0"/>
                  <a:ea typeface="宋体" panose="02010600030101010101" pitchFamily="2" charset="-122"/>
                </a:rPr>
                <a:t>二</a:t>
              </a:r>
            </a:p>
          </p:txBody>
        </p:sp>
        <p:sp>
          <p:nvSpPr>
            <p:cNvPr id="1049304" name="TextBox 38"/>
            <p:cNvSpPr txBox="1">
              <a:spLocks noChangeArrowheads="1"/>
            </p:cNvSpPr>
            <p:nvPr/>
          </p:nvSpPr>
          <p:spPr bwMode="auto">
            <a:xfrm>
              <a:off x="2133600" y="4902200"/>
              <a:ext cx="395288"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zh-CN" altLang="en-US" sz="2000" b="1">
                  <a:solidFill>
                    <a:srgbClr val="FFFFFF"/>
                  </a:solidFill>
                  <a:latin typeface="Times New Roman" panose="02020603050405020304" pitchFamily="18" charset="0"/>
                  <a:ea typeface="宋体" panose="02010600030101010101" pitchFamily="2" charset="-122"/>
                </a:rPr>
                <a:t>三</a:t>
              </a:r>
            </a:p>
          </p:txBody>
        </p:sp>
      </p:grpSp>
      <p:sp>
        <p:nvSpPr>
          <p:cNvPr id="1049305" name="流程图: 过程 26"/>
          <p:cNvSpPr/>
          <p:nvPr/>
        </p:nvSpPr>
        <p:spPr>
          <a:xfrm>
            <a:off x="1012382" y="577978"/>
            <a:ext cx="6053163" cy="2251513"/>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Times New Roman" panose="02020603050405020304" pitchFamily="18" charset="0"/>
                <a:cs typeface="Times New Roman" panose="02020603050405020304" pitchFamily="18" charset="0"/>
              </a:rPr>
              <a:t>     （</a:t>
            </a:r>
            <a:r>
              <a:rPr lang="en-US" altLang="zh-CN" sz="1400" dirty="0">
                <a:solidFill>
                  <a:schemeClr val="tx1"/>
                </a:solidFill>
                <a:latin typeface="Times New Roman" panose="02020603050405020304" pitchFamily="18" charset="0"/>
                <a:cs typeface="Times New Roman" panose="02020603050405020304" pitchFamily="18" charset="0"/>
              </a:rPr>
              <a:t>1</a:t>
            </a:r>
            <a:r>
              <a:rPr lang="zh-CN" altLang="en-US" sz="1400" dirty="0">
                <a:solidFill>
                  <a:schemeClr val="tx1"/>
                </a:solidFill>
                <a:latin typeface="Times New Roman" panose="02020603050405020304" pitchFamily="18" charset="0"/>
                <a:cs typeface="Times New Roman" panose="02020603050405020304" pitchFamily="18" charset="0"/>
              </a:rPr>
              <a:t>）</a:t>
            </a:r>
            <a:r>
              <a:rPr lang="zh-CN" altLang="zh-CN" sz="1400" dirty="0">
                <a:solidFill>
                  <a:schemeClr val="tx1"/>
                </a:solidFill>
                <a:latin typeface="Times New Roman" panose="02020603050405020304" pitchFamily="18" charset="0"/>
                <a:cs typeface="Times New Roman" panose="02020603050405020304" pitchFamily="18" charset="0"/>
              </a:rPr>
              <a:t>由于</a:t>
            </a:r>
            <a:r>
              <a:rPr lang="en-US" altLang="zh-CN" sz="1400" dirty="0">
                <a:solidFill>
                  <a:schemeClr val="tx1"/>
                </a:solidFill>
                <a:latin typeface="Times New Roman" panose="02020603050405020304" pitchFamily="18" charset="0"/>
                <a:cs typeface="Times New Roman" panose="02020603050405020304" pitchFamily="18" charset="0"/>
              </a:rPr>
              <a:t>Activiti</a:t>
            </a:r>
            <a:r>
              <a:rPr lang="zh-CN" altLang="zh-CN" sz="1400" dirty="0">
                <a:solidFill>
                  <a:schemeClr val="tx1"/>
                </a:solidFill>
                <a:latin typeface="Times New Roman" panose="02020603050405020304" pitchFamily="18" charset="0"/>
                <a:cs typeface="Times New Roman" panose="02020603050405020304" pitchFamily="18" charset="0"/>
              </a:rPr>
              <a:t>工作流提供的流程定义一旦发布成功后，若想更改流程定义，则需要重新发布流程，这将导致原来的工作流相关数据丢失。</a:t>
            </a:r>
            <a:endParaRPr lang="en-US" altLang="zh-CN" sz="1400" dirty="0">
              <a:solidFill>
                <a:schemeClr val="tx1"/>
              </a:solidFill>
              <a:latin typeface="Times New Roman" panose="02020603050405020304" pitchFamily="18" charset="0"/>
              <a:cs typeface="Times New Roman" panose="02020603050405020304" pitchFamily="18" charset="0"/>
            </a:endParaRPr>
          </a:p>
          <a:p>
            <a:r>
              <a:rPr lang="en-US" altLang="zh-CN" sz="1400" dirty="0">
                <a:solidFill>
                  <a:schemeClr val="tx1"/>
                </a:solidFill>
                <a:latin typeface="Times New Roman" panose="02020603050405020304" pitchFamily="18" charset="0"/>
                <a:cs typeface="Times New Roman" panose="02020603050405020304" pitchFamily="18" charset="0"/>
              </a:rPr>
              <a:t>        </a:t>
            </a:r>
            <a:r>
              <a:rPr lang="zh-CN" altLang="zh-CN" sz="1400" dirty="0">
                <a:solidFill>
                  <a:schemeClr val="tx1"/>
                </a:solidFill>
                <a:latin typeface="Times New Roman" panose="02020603050405020304" pitchFamily="18" charset="0"/>
                <a:cs typeface="Times New Roman" panose="02020603050405020304" pitchFamily="18" charset="0"/>
              </a:rPr>
              <a:t>如果养殖用户想在系统运行过程中修改或增加新的养殖流程与功能，或者养殖流程在运行过程中出现异常，都需要重新部署养殖流程，生成新的养殖实例，放弃旧版本的实例，这样会使系统丢失掉原来已有的工作流数据，对系统原有的养殖数据也会造成影响。</a:t>
            </a:r>
            <a:endParaRPr lang="en-US" altLang="zh-CN" sz="1400" dirty="0">
              <a:solidFill>
                <a:schemeClr val="tx1"/>
              </a:solidFill>
              <a:latin typeface="Times New Roman" panose="02020603050405020304" pitchFamily="18" charset="0"/>
              <a:cs typeface="Times New Roman" panose="02020603050405020304" pitchFamily="18" charset="0"/>
            </a:endParaRPr>
          </a:p>
          <a:p>
            <a:r>
              <a:rPr lang="en-US" altLang="zh-CN" sz="1400" dirty="0">
                <a:solidFill>
                  <a:schemeClr val="tx1"/>
                </a:solidFill>
                <a:latin typeface="Times New Roman" panose="02020603050405020304" pitchFamily="18" charset="0"/>
                <a:cs typeface="Times New Roman" panose="02020603050405020304" pitchFamily="18" charset="0"/>
              </a:rPr>
              <a:t>        </a:t>
            </a:r>
            <a:r>
              <a:rPr lang="zh-CN" altLang="zh-CN" sz="1400" dirty="0">
                <a:solidFill>
                  <a:schemeClr val="tx1"/>
                </a:solidFill>
                <a:latin typeface="Times New Roman" panose="02020603050405020304" pitchFamily="18" charset="0"/>
                <a:cs typeface="Times New Roman" panose="02020603050405020304" pitchFamily="18" charset="0"/>
              </a:rPr>
              <a:t>也是由于这个原因，本系统目前只能对规则的控制参数进行修改，而不能对规则本身进行修改。关于动态部署养殖流程定义的问题还需进一步研究和探讨。</a:t>
            </a:r>
          </a:p>
        </p:txBody>
      </p:sp>
      <p:sp>
        <p:nvSpPr>
          <p:cNvPr id="1049306" name="流程图: 过程 27"/>
          <p:cNvSpPr/>
          <p:nvPr/>
        </p:nvSpPr>
        <p:spPr>
          <a:xfrm>
            <a:off x="2796643" y="3468338"/>
            <a:ext cx="6053163" cy="2342063"/>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Times New Roman" panose="02020603050405020304" pitchFamily="18" charset="0"/>
                <a:cs typeface="Times New Roman" panose="02020603050405020304" pitchFamily="18" charset="0"/>
              </a:rPr>
              <a:t>      （</a:t>
            </a:r>
            <a:r>
              <a:rPr lang="en-US" altLang="zh-CN" sz="1400" dirty="0">
                <a:solidFill>
                  <a:schemeClr val="tx1"/>
                </a:solidFill>
                <a:latin typeface="Times New Roman" panose="02020603050405020304" pitchFamily="18" charset="0"/>
                <a:cs typeface="Times New Roman" panose="02020603050405020304" pitchFamily="18" charset="0"/>
              </a:rPr>
              <a:t>2</a:t>
            </a:r>
            <a:r>
              <a:rPr lang="zh-CN" altLang="en-US" sz="1400" dirty="0">
                <a:solidFill>
                  <a:schemeClr val="tx1"/>
                </a:solidFill>
                <a:latin typeface="Times New Roman" panose="02020603050405020304" pitchFamily="18" charset="0"/>
                <a:cs typeface="Times New Roman" panose="02020603050405020304" pitchFamily="18" charset="0"/>
              </a:rPr>
              <a:t>）</a:t>
            </a:r>
            <a:r>
              <a:rPr lang="zh-CN" altLang="zh-CN" sz="1400" dirty="0">
                <a:solidFill>
                  <a:schemeClr val="tx1"/>
                </a:solidFill>
                <a:latin typeface="Times New Roman" panose="02020603050405020304" pitchFamily="18" charset="0"/>
                <a:cs typeface="Times New Roman" panose="02020603050405020304" pitchFamily="18" charset="0"/>
              </a:rPr>
              <a:t>水产养殖特点复杂，其养殖期间各方面因素都会影响到水产动物的生长，其涉及到的养殖规则也众多。</a:t>
            </a:r>
            <a:endParaRPr lang="en-US" altLang="zh-CN" sz="1400" dirty="0">
              <a:solidFill>
                <a:schemeClr val="tx1"/>
              </a:solidFill>
              <a:latin typeface="Times New Roman" panose="02020603050405020304" pitchFamily="18" charset="0"/>
              <a:cs typeface="Times New Roman" panose="02020603050405020304" pitchFamily="18" charset="0"/>
            </a:endParaRPr>
          </a:p>
          <a:p>
            <a:r>
              <a:rPr lang="en-US" altLang="zh-CN" sz="1400" dirty="0">
                <a:solidFill>
                  <a:schemeClr val="tx1"/>
                </a:solidFill>
                <a:latin typeface="Times New Roman" panose="02020603050405020304" pitchFamily="18" charset="0"/>
                <a:cs typeface="Times New Roman" panose="02020603050405020304" pitchFamily="18" charset="0"/>
              </a:rPr>
              <a:t>        </a:t>
            </a:r>
            <a:r>
              <a:rPr lang="zh-CN" altLang="zh-CN" sz="1400" dirty="0">
                <a:solidFill>
                  <a:schemeClr val="tx1"/>
                </a:solidFill>
                <a:latin typeface="Times New Roman" panose="02020603050405020304" pitchFamily="18" charset="0"/>
                <a:cs typeface="Times New Roman" panose="02020603050405020304" pitchFamily="18" charset="0"/>
              </a:rPr>
              <a:t>本人前期虽然为此进行了许多调研工作，但是由于资料、时间和精力的限制，本系统目前着重对水产养殖放养期间的业务规则进行了分析和制定，难免会有考虑不足之处。</a:t>
            </a:r>
            <a:endParaRPr lang="en-US" altLang="zh-CN" sz="1400" dirty="0">
              <a:solidFill>
                <a:schemeClr val="tx1"/>
              </a:solidFill>
              <a:latin typeface="Times New Roman" panose="02020603050405020304" pitchFamily="18" charset="0"/>
              <a:cs typeface="Times New Roman" panose="02020603050405020304" pitchFamily="18" charset="0"/>
            </a:endParaRPr>
          </a:p>
          <a:p>
            <a:r>
              <a:rPr lang="en-US" altLang="zh-CN" sz="1400" dirty="0">
                <a:solidFill>
                  <a:schemeClr val="tx1"/>
                </a:solidFill>
                <a:latin typeface="Times New Roman" panose="02020603050405020304" pitchFamily="18" charset="0"/>
                <a:cs typeface="Times New Roman" panose="02020603050405020304" pitchFamily="18" charset="0"/>
              </a:rPr>
              <a:t>        </a:t>
            </a:r>
            <a:r>
              <a:rPr lang="zh-CN" altLang="zh-CN" sz="1400" dirty="0">
                <a:solidFill>
                  <a:schemeClr val="tx1"/>
                </a:solidFill>
                <a:latin typeface="Times New Roman" panose="02020603050405020304" pitchFamily="18" charset="0"/>
                <a:cs typeface="Times New Roman" panose="02020603050405020304" pitchFamily="18" charset="0"/>
              </a:rPr>
              <a:t>且由于这个原因，目前的规则库规模较小，规则引擎在执行时都能在较快的时间内得到精确的决策结果，但是不知扩大规则库时其决策效率会如何。所以继续改进完善养殖业务规则库和提高决策效率是本人下一步的研究计划。</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文本框 4"/>
          <p:cNvSpPr txBox="1">
            <a:spLocks noChangeArrowheads="1"/>
          </p:cNvSpPr>
          <p:nvPr/>
        </p:nvSpPr>
        <p:spPr bwMode="auto">
          <a:xfrm>
            <a:off x="261941" y="1048017"/>
            <a:ext cx="4205287" cy="3063241"/>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19900" b="1" dirty="0">
                <a:solidFill>
                  <a:srgbClr val="376092"/>
                </a:solidFill>
                <a:latin typeface="微软雅黑" panose="020B0503020204020204" pitchFamily="34" charset="-122"/>
                <a:ea typeface="微软雅黑" panose="020B0503020204020204" pitchFamily="34" charset="-122"/>
              </a:rPr>
              <a:t>01</a:t>
            </a:r>
          </a:p>
        </p:txBody>
      </p:sp>
      <p:sp>
        <p:nvSpPr>
          <p:cNvPr id="1048761" name="文本框 6"/>
          <p:cNvSpPr txBox="1">
            <a:spLocks noChangeArrowheads="1"/>
          </p:cNvSpPr>
          <p:nvPr/>
        </p:nvSpPr>
        <p:spPr bwMode="auto">
          <a:xfrm>
            <a:off x="4208466" y="2208482"/>
            <a:ext cx="4391025" cy="523875"/>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defTabSz="685800" fontAlgn="base">
              <a:spcBef>
                <a:spcPct val="0"/>
              </a:spcBef>
              <a:spcAft>
                <a:spcPct val="0"/>
              </a:spcAft>
            </a:pPr>
            <a:r>
              <a:rPr lang="zh-CN" altLang="en-US" sz="2800" b="1" dirty="0">
                <a:solidFill>
                  <a:srgbClr val="376092"/>
                </a:solidFill>
                <a:latin typeface="黑体" panose="02010609060101010101" pitchFamily="49" charset="-122"/>
                <a:ea typeface="黑体" panose="02010609060101010101" pitchFamily="49" charset="-122"/>
              </a:rPr>
              <a:t>绪论</a:t>
            </a:r>
          </a:p>
        </p:txBody>
      </p:sp>
      <p:grpSp>
        <p:nvGrpSpPr>
          <p:cNvPr id="127" name="组合 4"/>
          <p:cNvGrpSpPr/>
          <p:nvPr/>
        </p:nvGrpSpPr>
        <p:grpSpPr bwMode="auto">
          <a:xfrm>
            <a:off x="4149725" y="2672029"/>
            <a:ext cx="4662488" cy="107950"/>
            <a:chOff x="3649980" y="3375660"/>
            <a:chExt cx="4663440" cy="108000"/>
          </a:xfrm>
        </p:grpSpPr>
        <p:cxnSp>
          <p:nvCxnSpPr>
            <p:cNvPr id="3145740" name="直接连接符 5"/>
            <p:cNvCxnSpPr>
              <a:cxnSpLocks/>
            </p:cNvCxnSpPr>
            <p:nvPr/>
          </p:nvCxnSpPr>
          <p:spPr>
            <a:xfrm>
              <a:off x="3734135" y="3429660"/>
              <a:ext cx="449513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762" name="椭圆 6"/>
            <p:cNvSpPr/>
            <p:nvPr/>
          </p:nvSpPr>
          <p:spPr>
            <a:xfrm>
              <a:off x="3649980"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sp>
          <p:nvSpPr>
            <p:cNvPr id="1048763" name="椭圆 7"/>
            <p:cNvSpPr/>
            <p:nvPr/>
          </p:nvSpPr>
          <p:spPr>
            <a:xfrm>
              <a:off x="8205448"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grpSp>
      <p:sp useBgFill="1">
        <p:nvSpPr>
          <p:cNvPr id="1048764" name="文本框 15"/>
          <p:cNvSpPr txBox="1">
            <a:spLocks noChangeArrowheads="1"/>
          </p:cNvSpPr>
          <p:nvPr/>
        </p:nvSpPr>
        <p:spPr bwMode="auto">
          <a:xfrm>
            <a:off x="583047" y="2302142"/>
            <a:ext cx="3230563" cy="647700"/>
          </a:xfrm>
          <a:prstGeom prst="rect">
            <a:avLst/>
          </a:prstGeom>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3600" b="1" dirty="0">
                <a:solidFill>
                  <a:srgbClr val="376092"/>
                </a:solidFill>
                <a:latin typeface="Times New Roman" panose="02020603050405020304" pitchFamily="18" charset="0"/>
              </a:rPr>
              <a:t>PART ONE</a:t>
            </a:r>
          </a:p>
        </p:txBody>
      </p:sp>
      <p:sp>
        <p:nvSpPr>
          <p:cNvPr id="1048765" name="文本框 7"/>
          <p:cNvSpPr txBox="1">
            <a:spLocks noChangeArrowheads="1"/>
          </p:cNvSpPr>
          <p:nvPr/>
        </p:nvSpPr>
        <p:spPr bwMode="auto">
          <a:xfrm>
            <a:off x="5212702" y="2723984"/>
            <a:ext cx="2382548" cy="40005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da-DK" altLang="zh-CN" sz="2000" dirty="0">
                <a:solidFill>
                  <a:srgbClr val="376092"/>
                </a:solidFill>
                <a:latin typeface="Viner Hand ITC" panose="03070502030502020203" pitchFamily="66" charset="0"/>
              </a:rPr>
              <a:t> I</a:t>
            </a:r>
            <a:r>
              <a:rPr lang="en-US" altLang="zh-CN" sz="2000" dirty="0" err="1">
                <a:solidFill>
                  <a:srgbClr val="376092"/>
                </a:solidFill>
                <a:latin typeface="Viner Hand ITC" panose="03070502030502020203" pitchFamily="66" charset="0"/>
              </a:rPr>
              <a:t>ntroduction</a:t>
            </a:r>
            <a:endParaRPr lang="da-DK" altLang="zh-CN" sz="2000" dirty="0">
              <a:solidFill>
                <a:srgbClr val="376092"/>
              </a:solidFill>
              <a:latin typeface="Viner Hand ITC" panose="03070502030502020203" pitchFamily="66" charset="0"/>
            </a:endParaRPr>
          </a:p>
        </p:txBody>
      </p:sp>
      <p:grpSp>
        <p:nvGrpSpPr>
          <p:cNvPr id="128" name="组合 25"/>
          <p:cNvGrpSpPr/>
          <p:nvPr/>
        </p:nvGrpSpPr>
        <p:grpSpPr>
          <a:xfrm>
            <a:off x="3282156" y="4403991"/>
            <a:ext cx="3121820" cy="400067"/>
            <a:chOff x="3839574" y="4796619"/>
            <a:chExt cx="3405975" cy="400056"/>
          </a:xfrm>
        </p:grpSpPr>
        <p:sp>
          <p:nvSpPr>
            <p:cNvPr id="1048766"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pPr>
              <a:endParaRPr lang="zh-CN" altLang="en-US" sz="2000" kern="0">
                <a:solidFill>
                  <a:srgbClr val="484849"/>
                </a:solidFill>
                <a:latin typeface="Arial"/>
              </a:endParaRPr>
            </a:p>
          </p:txBody>
        </p:sp>
        <p:sp>
          <p:nvSpPr>
            <p:cNvPr id="1048767" name="TextBox 39"/>
            <p:cNvSpPr txBox="1"/>
            <p:nvPr/>
          </p:nvSpPr>
          <p:spPr>
            <a:xfrm>
              <a:off x="4202601" y="4796619"/>
              <a:ext cx="3042948" cy="400056"/>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微软雅黑" panose="020B0503020204020204" pitchFamily="34" charset="-122"/>
                  <a:ea typeface="微软雅黑"/>
                </a:rPr>
                <a:t>选题背景及研究意义</a:t>
              </a:r>
            </a:p>
          </p:txBody>
        </p:sp>
      </p:grpSp>
      <p:grpSp>
        <p:nvGrpSpPr>
          <p:cNvPr id="129" name="组合 27"/>
          <p:cNvGrpSpPr/>
          <p:nvPr/>
        </p:nvGrpSpPr>
        <p:grpSpPr>
          <a:xfrm>
            <a:off x="3282156" y="4808547"/>
            <a:ext cx="2361799" cy="397510"/>
            <a:chOff x="3839574" y="4796619"/>
            <a:chExt cx="2576775" cy="397499"/>
          </a:xfrm>
        </p:grpSpPr>
        <p:sp>
          <p:nvSpPr>
            <p:cNvPr id="1048768"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sp>
          <p:nvSpPr>
            <p:cNvPr id="1048769" name="TextBox 39"/>
            <p:cNvSpPr txBox="1"/>
            <p:nvPr/>
          </p:nvSpPr>
          <p:spPr>
            <a:xfrm>
              <a:off x="4202601" y="4796619"/>
              <a:ext cx="2213748" cy="397499"/>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国内外研究现状</a:t>
              </a:r>
              <a:endParaRPr lang="zh-CN" altLang="en-US" sz="2000" kern="0" dirty="0">
                <a:solidFill>
                  <a:srgbClr val="376092"/>
                </a:solidFill>
                <a:latin typeface="Arial"/>
                <a:ea typeface="微软雅黑"/>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760"/>
                                        </p:tgtEl>
                                        <p:attrNameLst>
                                          <p:attrName>style.visibility</p:attrName>
                                        </p:attrNameLst>
                                      </p:cBhvr>
                                      <p:to>
                                        <p:strVal val="visible"/>
                                      </p:to>
                                    </p:set>
                                    <p:anim calcmode="lin" valueType="num">
                                      <p:cBhvr>
                                        <p:cTn id="7" dur="500" fill="hold"/>
                                        <p:tgtEl>
                                          <p:spTgt spid="1048760"/>
                                        </p:tgtEl>
                                        <p:attrNameLst>
                                          <p:attrName>ppt_w</p:attrName>
                                        </p:attrNameLst>
                                      </p:cBhvr>
                                      <p:tavLst>
                                        <p:tav tm="0">
                                          <p:val>
                                            <p:fltVal val="0"/>
                                          </p:val>
                                        </p:tav>
                                        <p:tav tm="100000">
                                          <p:val>
                                            <p:strVal val="#ppt_w"/>
                                          </p:val>
                                        </p:tav>
                                      </p:tavLst>
                                    </p:anim>
                                    <p:anim calcmode="lin" valueType="num">
                                      <p:cBhvr>
                                        <p:cTn id="8" dur="500" fill="hold"/>
                                        <p:tgtEl>
                                          <p:spTgt spid="1048760"/>
                                        </p:tgtEl>
                                        <p:attrNameLst>
                                          <p:attrName>ppt_h</p:attrName>
                                        </p:attrNameLst>
                                      </p:cBhvr>
                                      <p:tavLst>
                                        <p:tav tm="0">
                                          <p:val>
                                            <p:fltVal val="0"/>
                                          </p:val>
                                        </p:tav>
                                        <p:tav tm="100000">
                                          <p:val>
                                            <p:strVal val="#ppt_h"/>
                                          </p:val>
                                        </p:tav>
                                      </p:tavLst>
                                    </p:anim>
                                    <p:animEffect transition="in" filter="fade">
                                      <p:cBhvr>
                                        <p:cTn id="9" dur="500"/>
                                        <p:tgtEl>
                                          <p:spTgt spid="1048760"/>
                                        </p:tgtEl>
                                      </p:cBhvr>
                                    </p:animEffect>
                                  </p:childTnLst>
                                </p:cTn>
                              </p:par>
                              <p:par>
                                <p:cTn id="10" presetID="22" presetClass="entr" presetSubtype="8" fill="hold" nodeType="with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left)">
                                      <p:cBhvr>
                                        <p:cTn id="12" dur="500"/>
                                        <p:tgtEl>
                                          <p:spTgt spid="127"/>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048761"/>
                                        </p:tgtEl>
                                        <p:attrNameLst>
                                          <p:attrName>style.visibility</p:attrName>
                                        </p:attrNameLst>
                                      </p:cBhvr>
                                      <p:to>
                                        <p:strVal val="visible"/>
                                      </p:to>
                                    </p:set>
                                    <p:anim calcmode="lin" valueType="num">
                                      <p:cBhvr>
                                        <p:cTn id="16" dur="500"/>
                                        <p:tgtEl>
                                          <p:spTgt spid="1048761"/>
                                        </p:tgtEl>
                                        <p:attrNameLst>
                                          <p:attrName>ppt_y</p:attrName>
                                        </p:attrNameLst>
                                      </p:cBhvr>
                                      <p:tavLst>
                                        <p:tav tm="0">
                                          <p:val>
                                            <p:strVal val="#ppt_y+#ppt_h*1.125000"/>
                                          </p:val>
                                        </p:tav>
                                        <p:tav tm="100000">
                                          <p:val>
                                            <p:strVal val="#ppt_y"/>
                                          </p:val>
                                        </p:tav>
                                      </p:tavLst>
                                    </p:anim>
                                    <p:animEffect transition="in" filter="wipe(up)">
                                      <p:cBhvr>
                                        <p:cTn id="17" dur="500"/>
                                        <p:tgtEl>
                                          <p:spTgt spid="1048761"/>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1048764"/>
                                        </p:tgtEl>
                                        <p:attrNameLst>
                                          <p:attrName>style.visibility</p:attrName>
                                        </p:attrNameLst>
                                      </p:cBhvr>
                                      <p:to>
                                        <p:strVal val="visible"/>
                                      </p:to>
                                    </p:set>
                                    <p:animEffect transition="in" filter="barn(outVertical)">
                                      <p:cBhvr>
                                        <p:cTn id="20" dur="500"/>
                                        <p:tgtEl>
                                          <p:spTgt spid="1048764"/>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1048765"/>
                                        </p:tgtEl>
                                        <p:attrNameLst>
                                          <p:attrName>style.visibility</p:attrName>
                                        </p:attrNameLst>
                                      </p:cBhvr>
                                      <p:to>
                                        <p:strVal val="visible"/>
                                      </p:to>
                                    </p:set>
                                    <p:anim calcmode="lin" valueType="num">
                                      <p:cBhvr>
                                        <p:cTn id="23" dur="500"/>
                                        <p:tgtEl>
                                          <p:spTgt spid="1048765"/>
                                        </p:tgtEl>
                                        <p:attrNameLst>
                                          <p:attrName>ppt_y</p:attrName>
                                        </p:attrNameLst>
                                      </p:cBhvr>
                                      <p:tavLst>
                                        <p:tav tm="0">
                                          <p:val>
                                            <p:strVal val="#ppt_y-#ppt_h*1.125000"/>
                                          </p:val>
                                        </p:tav>
                                        <p:tav tm="100000">
                                          <p:val>
                                            <p:strVal val="#ppt_y"/>
                                          </p:val>
                                        </p:tav>
                                      </p:tavLst>
                                    </p:anim>
                                    <p:animEffect transition="in" filter="wipe(down)">
                                      <p:cBhvr>
                                        <p:cTn id="24" dur="500"/>
                                        <p:tgtEl>
                                          <p:spTgt spid="1048765"/>
                                        </p:tgtEl>
                                      </p:cBhvr>
                                    </p:animEffect>
                                  </p:childTnLst>
                                </p:cTn>
                              </p:par>
                              <p:par>
                                <p:cTn id="25" presetID="22" presetClass="entr" presetSubtype="4" fill="hold" nodeType="with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500"/>
                                        <p:tgtEl>
                                          <p:spTgt spid="128"/>
                                        </p:tgtEl>
                                      </p:cBhvr>
                                    </p:animEffect>
                                  </p:childTnLst>
                                </p:cTn>
                              </p:par>
                              <p:par>
                                <p:cTn id="28" presetID="22" presetClass="entr" presetSubtype="4"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down)">
                                      <p:cBhvr>
                                        <p:cTn id="3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0" grpId="0"/>
      <p:bldP spid="1048761" grpId="0"/>
      <p:bldP spid="1048764" grpId="0" animBg="1"/>
      <p:bldP spid="10487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0" name="文本框 1"/>
          <p:cNvSpPr txBox="1">
            <a:spLocks noChangeArrowheads="1"/>
          </p:cNvSpPr>
          <p:nvPr/>
        </p:nvSpPr>
        <p:spPr bwMode="auto">
          <a:xfrm>
            <a:off x="1118899" y="655639"/>
            <a:ext cx="6418262" cy="523875"/>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defTabSz="685800" fontAlgn="base">
              <a:spcBef>
                <a:spcPct val="0"/>
              </a:spcBef>
              <a:spcAft>
                <a:spcPct val="0"/>
              </a:spcAft>
            </a:pPr>
            <a:r>
              <a:rPr lang="zh-CN" altLang="en-US" sz="2800" b="1" dirty="0">
                <a:solidFill>
                  <a:srgbClr val="376092"/>
                </a:solidFill>
                <a:latin typeface="黑体" panose="02010609060101010101" pitchFamily="49" charset="-122"/>
                <a:ea typeface="黑体" panose="02010609060101010101" pitchFamily="49" charset="-122"/>
              </a:rPr>
              <a:t> 硕士期间的科研成果</a:t>
            </a:r>
            <a:endParaRPr lang="en-US" altLang="zh-CN" sz="2800" b="1" dirty="0">
              <a:solidFill>
                <a:srgbClr val="376092"/>
              </a:solidFill>
              <a:latin typeface="黑体" panose="02010609060101010101" pitchFamily="49" charset="-122"/>
              <a:ea typeface="黑体" panose="02010609060101010101" pitchFamily="49" charset="-122"/>
            </a:endParaRPr>
          </a:p>
        </p:txBody>
      </p:sp>
      <p:sp>
        <p:nvSpPr>
          <p:cNvPr id="1049311" name="文本框 11"/>
          <p:cNvSpPr txBox="1"/>
          <p:nvPr/>
        </p:nvSpPr>
        <p:spPr>
          <a:xfrm>
            <a:off x="998538" y="1731965"/>
            <a:ext cx="7389812" cy="830997"/>
          </a:xfrm>
          <a:prstGeom prst="rect">
            <a:avLst/>
          </a:prstGeom>
          <a:noFill/>
          <a:ln w="25400">
            <a:solidFill>
              <a:srgbClr val="376092"/>
            </a:solidFill>
          </a:ln>
        </p:spPr>
        <p:txBody>
          <a:bodyPr>
            <a:spAutoFit/>
          </a:bodyPr>
          <a:lstStyle/>
          <a:p>
            <a:pPr indent="720000" defTabSz="685800" fontAlgn="base">
              <a:lnSpc>
                <a:spcPct val="150000"/>
              </a:lnSpc>
              <a:spcBef>
                <a:spcPct val="0"/>
              </a:spcBef>
              <a:spcAft>
                <a:spcPct val="0"/>
              </a:spcAft>
            </a:pPr>
            <a:r>
              <a:rPr lang="zh-CN" altLang="zh-CN" sz="1600" dirty="0">
                <a:latin typeface="Times New Roman" panose="02020603050405020304" pitchFamily="18" charset="0"/>
                <a:cs typeface="Times New Roman" panose="02020603050405020304" pitchFamily="18" charset="0"/>
              </a:rPr>
              <a:t>陈明，</a:t>
            </a:r>
            <a:r>
              <a:rPr lang="zh-CN" altLang="zh-CN" sz="1600" dirty="0">
                <a:solidFill>
                  <a:schemeClr val="accent2">
                    <a:lumMod val="75000"/>
                  </a:schemeClr>
                </a:solidFill>
                <a:latin typeface="Times New Roman" panose="02020603050405020304" pitchFamily="18" charset="0"/>
                <a:cs typeface="Times New Roman" panose="02020603050405020304" pitchFamily="18" charset="0"/>
              </a:rPr>
              <a:t>潘赟，</a:t>
            </a:r>
            <a:r>
              <a:rPr lang="zh-CN" altLang="zh-CN" sz="1600" dirty="0">
                <a:latin typeface="Times New Roman" panose="02020603050405020304" pitchFamily="18" charset="0"/>
                <a:cs typeface="Times New Roman" panose="02020603050405020304" pitchFamily="18" charset="0"/>
              </a:rPr>
              <a:t>王文娟</a:t>
            </a: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基于</a:t>
            </a:r>
            <a:r>
              <a:rPr lang="en-US" altLang="zh-CN" sz="1600" dirty="0">
                <a:latin typeface="Times New Roman" panose="02020603050405020304" pitchFamily="18" charset="0"/>
                <a:cs typeface="Times New Roman" panose="02020603050405020304" pitchFamily="18" charset="0"/>
              </a:rPr>
              <a:t>Activiti</a:t>
            </a:r>
            <a:r>
              <a:rPr lang="zh-CN" altLang="zh-CN" sz="1600" dirty="0">
                <a:latin typeface="Times New Roman" panose="02020603050405020304" pitchFamily="18" charset="0"/>
                <a:cs typeface="Times New Roman" panose="02020603050405020304" pitchFamily="18" charset="0"/>
              </a:rPr>
              <a:t>和</a:t>
            </a:r>
            <a:r>
              <a:rPr lang="en-US" altLang="zh-CN" sz="1600" dirty="0">
                <a:latin typeface="Times New Roman" panose="02020603050405020304" pitchFamily="18" charset="0"/>
                <a:cs typeface="Times New Roman" panose="02020603050405020304" pitchFamily="18" charset="0"/>
              </a:rPr>
              <a:t>Drools</a:t>
            </a:r>
            <a:r>
              <a:rPr lang="zh-CN" altLang="zh-CN" sz="1600" dirty="0">
                <a:latin typeface="Times New Roman" panose="02020603050405020304" pitchFamily="18" charset="0"/>
                <a:cs typeface="Times New Roman" panose="02020603050405020304" pitchFamily="18" charset="0"/>
              </a:rPr>
              <a:t>的水产养殖自动决策流程管理系统</a:t>
            </a:r>
            <a:r>
              <a:rPr lang="en-US" altLang="zh-CN" sz="1600" dirty="0">
                <a:latin typeface="Times New Roman" panose="02020603050405020304" pitchFamily="18" charset="0"/>
                <a:cs typeface="Times New Roman" panose="02020603050405020304" pitchFamily="18" charset="0"/>
              </a:rPr>
              <a:t>[J]. </a:t>
            </a:r>
            <a:r>
              <a:rPr lang="zh-CN" altLang="zh-CN" sz="1600" dirty="0">
                <a:latin typeface="Times New Roman" panose="02020603050405020304" pitchFamily="18" charset="0"/>
                <a:cs typeface="Times New Roman" panose="02020603050405020304" pitchFamily="18" charset="0"/>
              </a:rPr>
              <a:t>农业工程学报，</a:t>
            </a:r>
            <a:r>
              <a:rPr lang="en-US" altLang="zh-CN" sz="1600" dirty="0">
                <a:latin typeface="Times New Roman" panose="02020603050405020304" pitchFamily="18" charset="0"/>
                <a:cs typeface="Times New Roman" panose="02020603050405020304" pitchFamily="18" charset="0"/>
              </a:rPr>
              <a:t>2018</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34(24)</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192</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200.</a:t>
            </a:r>
            <a:endParaRPr lang="zh-CN" altLang="en-US" sz="1600" dirty="0">
              <a:latin typeface="Times New Roman" panose="02020603050405020304" pitchFamily="18" charset="0"/>
              <a:cs typeface="Times New Roman" panose="02020603050405020304" pitchFamily="18" charset="0"/>
            </a:endParaRPr>
          </a:p>
        </p:txBody>
      </p:sp>
      <p:sp>
        <p:nvSpPr>
          <p:cNvPr id="1049312" name="矩形 12"/>
          <p:cNvSpPr>
            <a:spLocks noChangeArrowheads="1"/>
          </p:cNvSpPr>
          <p:nvPr/>
        </p:nvSpPr>
        <p:spPr bwMode="auto">
          <a:xfrm>
            <a:off x="466728" y="1493838"/>
            <a:ext cx="1158875" cy="425450"/>
          </a:xfrm>
          <a:prstGeom prst="rect">
            <a:avLst/>
          </a:prstGeom>
          <a:solidFill>
            <a:srgbClr val="376092"/>
          </a:solidFill>
          <a:ln>
            <a:noFill/>
          </a:ln>
        </p:spPr>
        <p:txBody>
          <a:bodyPr/>
          <a:lstStyle/>
          <a:p>
            <a:pPr algn="ctr" defTabSz="685800" fontAlgn="base">
              <a:spcBef>
                <a:spcPct val="0"/>
              </a:spcBef>
              <a:spcAft>
                <a:spcPct val="0"/>
              </a:spcAft>
            </a:pPr>
            <a:r>
              <a:rPr lang="zh-CN" altLang="en-US" sz="2400" b="1" dirty="0">
                <a:solidFill>
                  <a:srgbClr val="FFFFFF"/>
                </a:solidFill>
                <a:latin typeface="微软雅黑" panose="020B0503020204020204" pitchFamily="34" charset="-122"/>
                <a:ea typeface="微软雅黑" panose="020B0503020204020204" pitchFamily="34" charset="-122"/>
              </a:rPr>
              <a:t>成果一</a:t>
            </a:r>
          </a:p>
        </p:txBody>
      </p:sp>
      <p:sp>
        <p:nvSpPr>
          <p:cNvPr id="1049313" name="文本框 13"/>
          <p:cNvSpPr txBox="1"/>
          <p:nvPr/>
        </p:nvSpPr>
        <p:spPr>
          <a:xfrm>
            <a:off x="998538" y="3218877"/>
            <a:ext cx="7389812" cy="830997"/>
          </a:xfrm>
          <a:prstGeom prst="rect">
            <a:avLst/>
          </a:prstGeom>
          <a:noFill/>
          <a:ln w="25400">
            <a:solidFill>
              <a:srgbClr val="376092"/>
            </a:solidFill>
          </a:ln>
        </p:spPr>
        <p:txBody>
          <a:bodyPr>
            <a:spAutoFit/>
          </a:bodyPr>
          <a:lstStyle/>
          <a:p>
            <a:pPr indent="720000" defTabSz="685800" fontAlgn="base">
              <a:lnSpc>
                <a:spcPct val="150000"/>
              </a:lnSpc>
              <a:spcBef>
                <a:spcPct val="0"/>
              </a:spcBef>
              <a:spcAft>
                <a:spcPct val="0"/>
              </a:spcAft>
            </a:pPr>
            <a:r>
              <a:rPr lang="zh-CN" altLang="zh-CN" sz="1600" dirty="0"/>
              <a:t>陈明，</a:t>
            </a:r>
            <a:r>
              <a:rPr lang="zh-CN" altLang="zh-CN" sz="1600" dirty="0">
                <a:solidFill>
                  <a:schemeClr val="accent2">
                    <a:lumMod val="75000"/>
                  </a:schemeClr>
                </a:solidFill>
                <a:latin typeface="Times New Roman" panose="02020603050405020304" pitchFamily="18" charset="0"/>
                <a:cs typeface="Times New Roman" panose="02020603050405020304" pitchFamily="18" charset="0"/>
              </a:rPr>
              <a:t>潘赟，</a:t>
            </a:r>
            <a:r>
              <a:rPr lang="zh-CN" altLang="zh-CN" sz="1600" dirty="0">
                <a:latin typeface="Times New Roman" panose="02020603050405020304" pitchFamily="18" charset="0"/>
                <a:cs typeface="Times New Roman" panose="02020603050405020304" pitchFamily="18" charset="0"/>
              </a:rPr>
              <a:t>王文娟，葛艳</a:t>
            </a: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一种水产养殖流程的自动化管理方法和自动化管理系统</a:t>
            </a:r>
            <a:r>
              <a:rPr lang="en-US" altLang="zh-CN" sz="1600" dirty="0">
                <a:latin typeface="Times New Roman" panose="02020603050405020304" pitchFamily="18" charset="0"/>
                <a:cs typeface="Times New Roman" panose="02020603050405020304" pitchFamily="18" charset="0"/>
              </a:rPr>
              <a:t>[P]. </a:t>
            </a:r>
            <a:r>
              <a:rPr lang="zh-CN" altLang="zh-CN" sz="1600" dirty="0">
                <a:latin typeface="Times New Roman" panose="02020603050405020304" pitchFamily="18" charset="0"/>
                <a:cs typeface="Times New Roman" panose="02020603050405020304" pitchFamily="18" charset="0"/>
              </a:rPr>
              <a:t>上海：</a:t>
            </a:r>
            <a:r>
              <a:rPr lang="en-US" altLang="zh-CN" sz="1600" dirty="0">
                <a:latin typeface="Times New Roman" panose="02020603050405020304" pitchFamily="18" charset="0"/>
                <a:cs typeface="Times New Roman" panose="02020603050405020304" pitchFamily="18" charset="0"/>
              </a:rPr>
              <a:t>CN109087007A</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2018-12-25</a:t>
            </a:r>
            <a:r>
              <a:rPr lang="zh-CN" altLang="zh-CN" sz="1600" dirty="0">
                <a:latin typeface="Times New Roman" panose="02020603050405020304" pitchFamily="18" charset="0"/>
                <a:cs typeface="Times New Roman" panose="02020603050405020304" pitchFamily="18" charset="0"/>
              </a:rPr>
              <a:t>公开</a:t>
            </a:r>
            <a:r>
              <a:rPr lang="en-US" altLang="zh-CN" sz="1600" dirty="0">
                <a:latin typeface="Times New Roman" panose="02020603050405020304" pitchFamily="18" charset="0"/>
                <a:cs typeface="Times New Roman" panose="02020603050405020304" pitchFamily="18" charset="0"/>
              </a:rPr>
              <a:t>.</a:t>
            </a:r>
            <a:endParaRPr lang="zh-CN" altLang="zh-CN" sz="1600" dirty="0">
              <a:latin typeface="Times New Roman" panose="02020603050405020304" pitchFamily="18" charset="0"/>
              <a:cs typeface="Times New Roman" panose="02020603050405020304" pitchFamily="18" charset="0"/>
            </a:endParaRPr>
          </a:p>
        </p:txBody>
      </p:sp>
      <p:sp>
        <p:nvSpPr>
          <p:cNvPr id="1049314" name="矩形 14"/>
          <p:cNvSpPr>
            <a:spLocks noChangeArrowheads="1"/>
          </p:cNvSpPr>
          <p:nvPr/>
        </p:nvSpPr>
        <p:spPr bwMode="auto">
          <a:xfrm>
            <a:off x="466728" y="3023613"/>
            <a:ext cx="1158875" cy="521868"/>
          </a:xfrm>
          <a:prstGeom prst="rect">
            <a:avLst/>
          </a:prstGeom>
          <a:solidFill>
            <a:srgbClr val="376092"/>
          </a:solidFill>
          <a:ln>
            <a:noFill/>
          </a:ln>
        </p:spPr>
        <p:txBody>
          <a:bodyPr/>
          <a:lstStyle/>
          <a:p>
            <a:pPr algn="ctr" defTabSz="685800" fontAlgn="base">
              <a:spcBef>
                <a:spcPct val="0"/>
              </a:spcBef>
              <a:spcAft>
                <a:spcPct val="0"/>
              </a:spcAft>
            </a:pPr>
            <a:r>
              <a:rPr lang="zh-CN" altLang="en-US" sz="2400" b="1">
                <a:solidFill>
                  <a:srgbClr val="FFFFFF"/>
                </a:solidFill>
                <a:latin typeface="微软雅黑" panose="020B0503020204020204" pitchFamily="34" charset="-122"/>
                <a:ea typeface="微软雅黑" panose="020B0503020204020204" pitchFamily="34" charset="-122"/>
              </a:rPr>
              <a:t>成果二</a:t>
            </a:r>
          </a:p>
        </p:txBody>
      </p:sp>
      <p:sp>
        <p:nvSpPr>
          <p:cNvPr id="1049315" name="文本框 15"/>
          <p:cNvSpPr txBox="1"/>
          <p:nvPr/>
        </p:nvSpPr>
        <p:spPr>
          <a:xfrm>
            <a:off x="998538" y="4666095"/>
            <a:ext cx="7389812" cy="830997"/>
          </a:xfrm>
          <a:prstGeom prst="rect">
            <a:avLst/>
          </a:prstGeom>
          <a:noFill/>
          <a:ln w="25400">
            <a:solidFill>
              <a:srgbClr val="376092"/>
            </a:solidFill>
          </a:ln>
        </p:spPr>
        <p:txBody>
          <a:bodyPr>
            <a:spAutoFit/>
          </a:bodyPr>
          <a:lstStyle/>
          <a:p>
            <a:pPr indent="720000" defTabSz="685800" fontAlgn="base">
              <a:lnSpc>
                <a:spcPct val="150000"/>
              </a:lnSpc>
              <a:spcBef>
                <a:spcPct val="0"/>
              </a:spcBef>
              <a:spcAft>
                <a:spcPct val="0"/>
              </a:spcAft>
            </a:pPr>
            <a:r>
              <a:rPr lang="zh-CN" altLang="zh-CN" sz="1600" dirty="0"/>
              <a:t>陈明，冯国富，池涛</a:t>
            </a:r>
            <a:r>
              <a:rPr lang="en-US" altLang="zh-CN" sz="1600" dirty="0"/>
              <a:t>. </a:t>
            </a:r>
            <a:r>
              <a:rPr lang="zh-CN" altLang="zh-CN" sz="1600" dirty="0"/>
              <a:t>渔业联网技术</a:t>
            </a:r>
            <a:r>
              <a:rPr lang="en-US" altLang="zh-CN" sz="1600" dirty="0"/>
              <a:t>[M]. </a:t>
            </a:r>
            <a:r>
              <a:rPr lang="zh-CN" altLang="zh-CN" sz="1600" dirty="0"/>
              <a:t>北京：科学出版社，</a:t>
            </a:r>
            <a:r>
              <a:rPr lang="en-US" altLang="zh-CN" sz="1600" dirty="0"/>
              <a:t>2018-08</a:t>
            </a:r>
            <a:r>
              <a:rPr lang="zh-CN" altLang="zh-CN" sz="1600" dirty="0"/>
              <a:t>，</a:t>
            </a:r>
            <a:r>
              <a:rPr lang="en-US" altLang="zh-CN" sz="1600" dirty="0"/>
              <a:t>978-7-03-057412-1/s1574.</a:t>
            </a:r>
            <a:r>
              <a:rPr lang="zh-CN" altLang="zh-CN" sz="1600" dirty="0">
                <a:solidFill>
                  <a:schemeClr val="accent2">
                    <a:lumMod val="75000"/>
                  </a:schemeClr>
                </a:solidFill>
              </a:rPr>
              <a:t>（负责第九章船联网系统集成的撰写）</a:t>
            </a:r>
          </a:p>
        </p:txBody>
      </p:sp>
      <p:sp>
        <p:nvSpPr>
          <p:cNvPr id="1049316" name="矩形 16"/>
          <p:cNvSpPr>
            <a:spLocks noChangeArrowheads="1"/>
          </p:cNvSpPr>
          <p:nvPr/>
        </p:nvSpPr>
        <p:spPr bwMode="auto">
          <a:xfrm>
            <a:off x="466728" y="4454956"/>
            <a:ext cx="1158875" cy="423862"/>
          </a:xfrm>
          <a:prstGeom prst="rect">
            <a:avLst/>
          </a:prstGeom>
          <a:solidFill>
            <a:srgbClr val="376092"/>
          </a:solidFill>
          <a:ln>
            <a:noFill/>
          </a:ln>
        </p:spPr>
        <p:txBody>
          <a:bodyPr/>
          <a:lstStyle/>
          <a:p>
            <a:pPr algn="ctr" defTabSz="685800" fontAlgn="base">
              <a:spcBef>
                <a:spcPct val="0"/>
              </a:spcBef>
              <a:spcAft>
                <a:spcPct val="0"/>
              </a:spcAft>
            </a:pPr>
            <a:r>
              <a:rPr lang="zh-CN" altLang="en-US" sz="2400" b="1" dirty="0">
                <a:solidFill>
                  <a:srgbClr val="FFFFFF"/>
                </a:solidFill>
                <a:latin typeface="微软雅黑" panose="020B0503020204020204" pitchFamily="34" charset="-122"/>
                <a:ea typeface="微软雅黑" panose="020B0503020204020204" pitchFamily="34" charset="-122"/>
              </a:rPr>
              <a:t>成果三</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0" name="矩形 4"/>
          <p:cNvSpPr>
            <a:spLocks noChangeArrowheads="1"/>
          </p:cNvSpPr>
          <p:nvPr/>
        </p:nvSpPr>
        <p:spPr bwMode="auto">
          <a:xfrm>
            <a:off x="2676525" y="1668466"/>
            <a:ext cx="3551238" cy="156464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defTabSz="685800" fontAlgn="base">
              <a:lnSpc>
                <a:spcPct val="150000"/>
              </a:lnSpc>
              <a:spcBef>
                <a:spcPct val="0"/>
              </a:spcBef>
              <a:spcAft>
                <a:spcPct val="0"/>
              </a:spcAft>
            </a:pPr>
            <a:r>
              <a:rPr lang="en-US" altLang="zh-CN" sz="6600" dirty="0">
                <a:solidFill>
                  <a:srgbClr val="093759"/>
                </a:solidFill>
                <a:latin typeface="Impact" panose="020B0806030902050204" pitchFamily="34" charset="0"/>
              </a:rPr>
              <a:t>THANKS!</a:t>
            </a:r>
            <a:endParaRPr lang="zh-CN" altLang="en-US" sz="6600" dirty="0">
              <a:solidFill>
                <a:srgbClr val="093759"/>
              </a:solidFill>
              <a:latin typeface="Impact" panose="020B0806030902050204" pitchFamily="34" charset="0"/>
            </a:endParaRPr>
          </a:p>
        </p:txBody>
      </p:sp>
      <p:sp>
        <p:nvSpPr>
          <p:cNvPr id="1049321" name="矩形 6"/>
          <p:cNvSpPr>
            <a:spLocks noChangeArrowheads="1"/>
          </p:cNvSpPr>
          <p:nvPr/>
        </p:nvSpPr>
        <p:spPr bwMode="auto">
          <a:xfrm>
            <a:off x="1714500" y="3487741"/>
            <a:ext cx="5861050" cy="1015663"/>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lnSpc>
                <a:spcPct val="150000"/>
              </a:lnSpc>
              <a:spcBef>
                <a:spcPct val="0"/>
              </a:spcBef>
              <a:spcAft>
                <a:spcPct val="0"/>
              </a:spcAft>
            </a:pPr>
            <a:r>
              <a:rPr lang="zh-CN" altLang="en-US" sz="4000" dirty="0">
                <a:solidFill>
                  <a:srgbClr val="414455"/>
                </a:solidFill>
                <a:latin typeface="黑体" panose="02010609060101010101" pitchFamily="49" charset="-122"/>
                <a:ea typeface="黑体" panose="02010609060101010101" pitchFamily="49" charset="-122"/>
              </a:rPr>
              <a:t>恳请各位老师批评指正！</a:t>
            </a:r>
          </a:p>
        </p:txBody>
      </p:sp>
      <p:sp>
        <p:nvSpPr>
          <p:cNvPr id="1049322" name="矩形 6"/>
          <p:cNvSpPr>
            <a:spLocks noChangeArrowheads="1"/>
          </p:cNvSpPr>
          <p:nvPr/>
        </p:nvSpPr>
        <p:spPr bwMode="auto">
          <a:xfrm>
            <a:off x="3617611" y="4452936"/>
            <a:ext cx="1669065" cy="90423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lnSpc>
                <a:spcPct val="150000"/>
              </a:lnSpc>
              <a:spcBef>
                <a:spcPct val="0"/>
              </a:spcBef>
              <a:spcAft>
                <a:spcPct val="0"/>
              </a:spcAft>
            </a:pPr>
            <a:r>
              <a:rPr lang="en-US" altLang="zh-CN" sz="1800" dirty="0" smtClean="0">
                <a:solidFill>
                  <a:srgbClr val="414455"/>
                </a:solidFill>
                <a:latin typeface="黑体" panose="02010609060101010101" pitchFamily="49" charset="-122"/>
                <a:ea typeface="黑体" panose="02010609060101010101" pitchFamily="49" charset="-122"/>
              </a:rPr>
              <a:t>2019</a:t>
            </a:r>
            <a:r>
              <a:rPr lang="zh-CN" altLang="en-US" sz="1800" dirty="0" smtClean="0">
                <a:solidFill>
                  <a:srgbClr val="414455"/>
                </a:solidFill>
                <a:latin typeface="黑体" panose="02010609060101010101" pitchFamily="49" charset="-122"/>
                <a:ea typeface="黑体" panose="02010609060101010101" pitchFamily="49" charset="-122"/>
              </a:rPr>
              <a:t>年</a:t>
            </a:r>
            <a:r>
              <a:rPr lang="en-US" altLang="zh-CN" sz="1800" dirty="0">
                <a:solidFill>
                  <a:srgbClr val="414455"/>
                </a:solidFill>
                <a:latin typeface="黑体" panose="02010609060101010101" pitchFamily="49" charset="-122"/>
                <a:ea typeface="黑体" panose="02010609060101010101" pitchFamily="49" charset="-122"/>
              </a:rPr>
              <a:t>5</a:t>
            </a:r>
            <a:r>
              <a:rPr lang="zh-CN" altLang="en-US" sz="1800" dirty="0" smtClean="0">
                <a:solidFill>
                  <a:srgbClr val="414455"/>
                </a:solidFill>
                <a:latin typeface="黑体" panose="02010609060101010101" pitchFamily="49" charset="-122"/>
                <a:ea typeface="黑体" panose="02010609060101010101" pitchFamily="49" charset="-122"/>
              </a:rPr>
              <a:t>月</a:t>
            </a:r>
            <a:r>
              <a:rPr lang="en-US" altLang="zh-CN" sz="1800" dirty="0" smtClean="0">
                <a:solidFill>
                  <a:srgbClr val="414455"/>
                </a:solidFill>
                <a:latin typeface="黑体" panose="02010609060101010101" pitchFamily="49" charset="-122"/>
                <a:ea typeface="黑体" panose="02010609060101010101" pitchFamily="49" charset="-122"/>
              </a:rPr>
              <a:t>17</a:t>
            </a:r>
            <a:r>
              <a:rPr lang="zh-CN" altLang="en-US" sz="1800" dirty="0" smtClean="0">
                <a:solidFill>
                  <a:srgbClr val="414455"/>
                </a:solidFill>
                <a:latin typeface="黑体" panose="02010609060101010101" pitchFamily="49" charset="-122"/>
                <a:ea typeface="黑体" panose="02010609060101010101" pitchFamily="49" charset="-122"/>
              </a:rPr>
              <a:t>日</a:t>
            </a:r>
            <a:endParaRPr lang="zh-CN" altLang="en-US" sz="1800" dirty="0">
              <a:solidFill>
                <a:srgbClr val="414455"/>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2"/>
          <p:cNvGrpSpPr/>
          <p:nvPr/>
        </p:nvGrpSpPr>
        <p:grpSpPr>
          <a:xfrm>
            <a:off x="370757" y="319665"/>
            <a:ext cx="4175845" cy="461665"/>
            <a:chOff x="474664" y="1165009"/>
            <a:chExt cx="4175845" cy="461665"/>
          </a:xfrm>
        </p:grpSpPr>
        <p:grpSp>
          <p:nvGrpSpPr>
            <p:cNvPr id="137" name="组合 30"/>
            <p:cNvGrpSpPr>
              <a:grpSpLocks noChangeAspect="1"/>
            </p:cNvGrpSpPr>
            <p:nvPr/>
          </p:nvGrpSpPr>
          <p:grpSpPr bwMode="auto">
            <a:xfrm>
              <a:off x="474664" y="1176339"/>
              <a:ext cx="439737" cy="439737"/>
              <a:chOff x="2558424" y="1401428"/>
              <a:chExt cx="1318727" cy="1318727"/>
            </a:xfrm>
          </p:grpSpPr>
          <p:sp>
            <p:nvSpPr>
              <p:cNvPr id="1048773" name="椭圆 29"/>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sz="1300" noProof="1">
                  <a:solidFill>
                    <a:sysClr val="windowText" lastClr="000000"/>
                  </a:solidFill>
                </a:endParaRPr>
              </a:p>
            </p:txBody>
          </p:sp>
          <p:sp>
            <p:nvSpPr>
              <p:cNvPr id="1048774" name="Freeform 11"/>
              <p:cNvSpPr/>
              <p:nvPr/>
            </p:nvSpPr>
            <p:spPr bwMode="auto">
              <a:xfrm>
                <a:off x="2674651" y="1817163"/>
                <a:ext cx="1086273" cy="594543"/>
              </a:xfrm>
              <a:custGeom>
                <a:avLst/>
                <a:gdLst>
                  <a:gd name="T0" fmla="*/ 2147483646 w 683"/>
                  <a:gd name="T1" fmla="*/ 2147483646 h 376"/>
                  <a:gd name="T2" fmla="*/ 2147483646 w 683"/>
                  <a:gd name="T3" fmla="*/ 2147483646 h 376"/>
                  <a:gd name="T4" fmla="*/ 2147483646 w 683"/>
                  <a:gd name="T5" fmla="*/ 2147483646 h 376"/>
                  <a:gd name="T6" fmla="*/ 2147483646 w 683"/>
                  <a:gd name="T7" fmla="*/ 2147483646 h 376"/>
                  <a:gd name="T8" fmla="*/ 2147483646 w 683"/>
                  <a:gd name="T9" fmla="*/ 2147483646 h 376"/>
                  <a:gd name="T10" fmla="*/ 2147483646 w 683"/>
                  <a:gd name="T11" fmla="*/ 2147483646 h 376"/>
                  <a:gd name="T12" fmla="*/ 2147483646 w 683"/>
                  <a:gd name="T13" fmla="*/ 2147483646 h 376"/>
                  <a:gd name="T14" fmla="*/ 2147483646 w 683"/>
                  <a:gd name="T15" fmla="*/ 2147483646 h 376"/>
                  <a:gd name="T16" fmla="*/ 2147483646 w 683"/>
                  <a:gd name="T17" fmla="*/ 2147483646 h 376"/>
                  <a:gd name="T18" fmla="*/ 2147483646 w 683"/>
                  <a:gd name="T19" fmla="*/ 2147483646 h 376"/>
                  <a:gd name="T20" fmla="*/ 2147483646 w 683"/>
                  <a:gd name="T21" fmla="*/ 2147483646 h 376"/>
                  <a:gd name="T22" fmla="*/ 2147483646 w 683"/>
                  <a:gd name="T23" fmla="*/ 2147483646 h 376"/>
                  <a:gd name="T24" fmla="*/ 2147483646 w 683"/>
                  <a:gd name="T25" fmla="*/ 2147483646 h 376"/>
                  <a:gd name="T26" fmla="*/ 2147483646 w 683"/>
                  <a:gd name="T27" fmla="*/ 2147483646 h 376"/>
                  <a:gd name="T28" fmla="*/ 2147483646 w 683"/>
                  <a:gd name="T29" fmla="*/ 2147483646 h 376"/>
                  <a:gd name="T30" fmla="*/ 2147483646 w 683"/>
                  <a:gd name="T31" fmla="*/ 2147483646 h 376"/>
                  <a:gd name="T32" fmla="*/ 2147483646 w 683"/>
                  <a:gd name="T33" fmla="*/ 2147483646 h 376"/>
                  <a:gd name="T34" fmla="*/ 2147483646 w 683"/>
                  <a:gd name="T35" fmla="*/ 2147483646 h 376"/>
                  <a:gd name="T36" fmla="*/ 2147483646 w 683"/>
                  <a:gd name="T37" fmla="*/ 2147483646 h 376"/>
                  <a:gd name="T38" fmla="*/ 2147483646 w 683"/>
                  <a:gd name="T39" fmla="*/ 2147483646 h 376"/>
                  <a:gd name="T40" fmla="*/ 2147483646 w 683"/>
                  <a:gd name="T41" fmla="*/ 2147483646 h 376"/>
                  <a:gd name="T42" fmla="*/ 2147483646 w 683"/>
                  <a:gd name="T43" fmla="*/ 2147483646 h 376"/>
                  <a:gd name="T44" fmla="*/ 2147483646 w 683"/>
                  <a:gd name="T45" fmla="*/ 2147483646 h 376"/>
                  <a:gd name="T46" fmla="*/ 2147483646 w 683"/>
                  <a:gd name="T47" fmla="*/ 2147483646 h 376"/>
                  <a:gd name="T48" fmla="*/ 2147483646 w 683"/>
                  <a:gd name="T49" fmla="*/ 2147483646 h 376"/>
                  <a:gd name="T50" fmla="*/ 2147483646 w 683"/>
                  <a:gd name="T51" fmla="*/ 2147483646 h 376"/>
                  <a:gd name="T52" fmla="*/ 2147483646 w 683"/>
                  <a:gd name="T53" fmla="*/ 2147483646 h 376"/>
                  <a:gd name="T54" fmla="*/ 2147483646 w 683"/>
                  <a:gd name="T55" fmla="*/ 2147483646 h 376"/>
                  <a:gd name="T56" fmla="*/ 0 w 683"/>
                  <a:gd name="T57" fmla="*/ 2147483646 h 376"/>
                  <a:gd name="T58" fmla="*/ 2147483646 w 683"/>
                  <a:gd name="T59" fmla="*/ 2147483646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83"/>
                  <a:gd name="T91" fmla="*/ 0 h 376"/>
                  <a:gd name="T92" fmla="*/ 683 w 683"/>
                  <a:gd name="T93" fmla="*/ 376 h 3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sp>
          <p:nvSpPr>
            <p:cNvPr id="1048775" name="文本框 35"/>
            <p:cNvSpPr txBox="1">
              <a:spLocks noChangeArrowheads="1"/>
            </p:cNvSpPr>
            <p:nvPr/>
          </p:nvSpPr>
          <p:spPr bwMode="auto">
            <a:xfrm>
              <a:off x="1026106" y="1165009"/>
              <a:ext cx="3624403"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1.1 </a:t>
              </a:r>
              <a:r>
                <a:rPr lang="zh-CN" altLang="en-US" sz="2400" dirty="0">
                  <a:solidFill>
                    <a:srgbClr val="093759"/>
                  </a:solidFill>
                  <a:latin typeface="黑体" panose="02010609060101010101" pitchFamily="49" charset="-122"/>
                  <a:ea typeface="黑体" panose="02010609060101010101" pitchFamily="49" charset="-122"/>
                </a:rPr>
                <a:t>选题背景及研究意义</a:t>
              </a:r>
            </a:p>
          </p:txBody>
        </p:sp>
      </p:grpSp>
      <p:grpSp>
        <p:nvGrpSpPr>
          <p:cNvPr id="138" name="组合 9"/>
          <p:cNvGrpSpPr/>
          <p:nvPr/>
        </p:nvGrpSpPr>
        <p:grpSpPr>
          <a:xfrm>
            <a:off x="342900" y="1093028"/>
            <a:ext cx="6845300" cy="789049"/>
            <a:chOff x="342900" y="1104901"/>
            <a:chExt cx="6845300" cy="789049"/>
          </a:xfrm>
        </p:grpSpPr>
        <p:sp>
          <p:nvSpPr>
            <p:cNvPr id="1048776" name="流程图: 离页连接符 7"/>
            <p:cNvSpPr/>
            <p:nvPr/>
          </p:nvSpPr>
          <p:spPr>
            <a:xfrm>
              <a:off x="342900" y="1106550"/>
              <a:ext cx="1143000" cy="787400"/>
            </a:xfrm>
            <a:prstGeom prst="flowChartOffpageConnector">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r>
                <a:rPr lang="zh-CN" altLang="en-US" dirty="0">
                  <a:latin typeface="微软雅黑" charset="0"/>
                  <a:ea typeface="微软雅黑" charset="0"/>
                </a:rPr>
                <a:t>传统水产养殖</a:t>
              </a:r>
            </a:p>
          </p:txBody>
        </p:sp>
        <p:sp>
          <p:nvSpPr>
            <p:cNvPr id="1048777" name="圆角矩形 33"/>
            <p:cNvSpPr/>
            <p:nvPr/>
          </p:nvSpPr>
          <p:spPr bwMode="auto">
            <a:xfrm>
              <a:off x="1731963" y="1104901"/>
              <a:ext cx="2243137" cy="634999"/>
            </a:xfrm>
            <a:prstGeom prst="roundRect">
              <a:avLst/>
            </a:prstGeom>
            <a:noFill/>
            <a:ln w="3175">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r>
                <a:rPr lang="en-US" altLang="zh-CN" dirty="0">
                  <a:solidFill>
                    <a:schemeClr val="tx1"/>
                  </a:solidFill>
                  <a:latin typeface="+mn-ea"/>
                </a:rPr>
                <a:t> </a:t>
              </a:r>
              <a:r>
                <a:rPr lang="zh-CN" altLang="en-US" sz="1600" dirty="0">
                  <a:solidFill>
                    <a:schemeClr val="tx1"/>
                  </a:solidFill>
                  <a:latin typeface="+mn-ea"/>
                </a:rPr>
                <a:t>人工操作和控制</a:t>
              </a:r>
              <a:endParaRPr lang="zh-CN" altLang="en-US" sz="1600" noProof="1">
                <a:solidFill>
                  <a:schemeClr val="tx1"/>
                </a:solidFill>
                <a:latin typeface="+mn-ea"/>
                <a:sym typeface="+mn-ea"/>
              </a:endParaRPr>
            </a:p>
          </p:txBody>
        </p:sp>
        <p:sp>
          <p:nvSpPr>
            <p:cNvPr id="1048778" name="圆角矩形 35"/>
            <p:cNvSpPr/>
            <p:nvPr/>
          </p:nvSpPr>
          <p:spPr bwMode="auto">
            <a:xfrm>
              <a:off x="4487863" y="1104901"/>
              <a:ext cx="2700337" cy="635000"/>
            </a:xfrm>
            <a:prstGeom prst="roundRect">
              <a:avLst/>
            </a:prstGeom>
            <a:noFill/>
            <a:ln w="3175">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r>
                <a:rPr lang="zh-CN" altLang="en-US" sz="1600" b="1" dirty="0">
                  <a:solidFill>
                    <a:schemeClr val="tx1"/>
                  </a:solidFill>
                  <a:latin typeface="+mn-ea"/>
                </a:rPr>
                <a:t>存在缺陷</a:t>
              </a:r>
              <a:r>
                <a:rPr lang="zh-CN" altLang="en-US" sz="1600" dirty="0">
                  <a:solidFill>
                    <a:schemeClr val="tx1"/>
                  </a:solidFill>
                  <a:latin typeface="+mn-ea"/>
                </a:rPr>
                <a:t>：</a:t>
              </a:r>
              <a:endParaRPr lang="en-US" altLang="zh-CN" sz="1600" dirty="0">
                <a:solidFill>
                  <a:schemeClr val="tx1"/>
                </a:solidFill>
                <a:latin typeface="+mn-ea"/>
              </a:endParaRPr>
            </a:p>
            <a:p>
              <a:pPr algn="just" eaLnBrk="1" fontAlgn="auto" hangingPunct="1"/>
              <a:r>
                <a:rPr lang="zh-CN" altLang="en-US" sz="1600" dirty="0">
                  <a:solidFill>
                    <a:schemeClr val="tx1"/>
                  </a:solidFill>
                  <a:latin typeface="+mn-ea"/>
                </a:rPr>
                <a:t>失误率高、养殖效率低</a:t>
              </a:r>
              <a:endParaRPr lang="zh-CN" altLang="en-US" sz="1600" noProof="1">
                <a:solidFill>
                  <a:schemeClr val="tx1"/>
                </a:solidFill>
                <a:latin typeface="+mn-ea"/>
                <a:sym typeface="+mn-ea"/>
              </a:endParaRPr>
            </a:p>
          </p:txBody>
        </p:sp>
      </p:grpSp>
      <p:grpSp>
        <p:nvGrpSpPr>
          <p:cNvPr id="139" name="组合 10"/>
          <p:cNvGrpSpPr/>
          <p:nvPr/>
        </p:nvGrpSpPr>
        <p:grpSpPr>
          <a:xfrm>
            <a:off x="342900" y="1978896"/>
            <a:ext cx="8305800" cy="1117600"/>
            <a:chOff x="342900" y="1955146"/>
            <a:chExt cx="8305800" cy="1117600"/>
          </a:xfrm>
        </p:grpSpPr>
        <p:sp>
          <p:nvSpPr>
            <p:cNvPr id="1048779" name="流程图: 离页连接符 30"/>
            <p:cNvSpPr/>
            <p:nvPr/>
          </p:nvSpPr>
          <p:spPr>
            <a:xfrm>
              <a:off x="342900" y="2188303"/>
              <a:ext cx="1143000" cy="787400"/>
            </a:xfrm>
            <a:prstGeom prst="flowChartOffpageConnector">
              <a:avLst/>
            </a:pr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r>
                <a:rPr lang="en-US" altLang="zh-CN" dirty="0">
                  <a:latin typeface="微软雅黑" charset="0"/>
                  <a:ea typeface="微软雅黑" charset="0"/>
                </a:rPr>
                <a:t>20</a:t>
              </a:r>
              <a:r>
                <a:rPr lang="zh-CN" altLang="en-US" dirty="0">
                  <a:latin typeface="微软雅黑" charset="0"/>
                  <a:ea typeface="微软雅黑" charset="0"/>
                </a:rPr>
                <a:t>世纪</a:t>
              </a:r>
              <a:r>
                <a:rPr lang="en-US" altLang="zh-CN" dirty="0">
                  <a:latin typeface="微软雅黑" charset="0"/>
                  <a:ea typeface="微软雅黑" charset="0"/>
                </a:rPr>
                <a:t>90</a:t>
              </a:r>
              <a:r>
                <a:rPr lang="zh-CN" altLang="en-US" dirty="0">
                  <a:latin typeface="微软雅黑" charset="0"/>
                  <a:ea typeface="微软雅黑" charset="0"/>
                </a:rPr>
                <a:t>年代</a:t>
              </a:r>
            </a:p>
          </p:txBody>
        </p:sp>
        <p:sp>
          <p:nvSpPr>
            <p:cNvPr id="1048780" name="圆角矩形 34"/>
            <p:cNvSpPr/>
            <p:nvPr/>
          </p:nvSpPr>
          <p:spPr bwMode="auto">
            <a:xfrm>
              <a:off x="1706563" y="2093180"/>
              <a:ext cx="2471737" cy="880270"/>
            </a:xfrm>
            <a:prstGeom prst="roundRect">
              <a:avLst/>
            </a:prstGeom>
            <a:noFill/>
            <a:ln w="3175">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zh-CN" sz="1600" kern="100" dirty="0">
                  <a:solidFill>
                    <a:srgbClr val="FF0000"/>
                  </a:solidFill>
                  <a:cs typeface="Times New Roman" panose="02020603050405020304" pitchFamily="18" charset="0"/>
                </a:rPr>
                <a:t>机械化装备</a:t>
              </a:r>
              <a:r>
                <a:rPr lang="zh-CN" altLang="zh-CN" sz="1600" kern="100" dirty="0">
                  <a:solidFill>
                    <a:schemeClr val="tx1"/>
                  </a:solidFill>
                  <a:cs typeface="Times New Roman" panose="02020603050405020304" pitchFamily="18" charset="0"/>
                </a:rPr>
                <a:t>推广</a:t>
              </a:r>
              <a:r>
                <a:rPr lang="zh-CN" altLang="en-US" sz="1600" kern="100" dirty="0">
                  <a:solidFill>
                    <a:schemeClr val="tx1"/>
                  </a:solidFill>
                  <a:cs typeface="Times New Roman" panose="02020603050405020304" pitchFamily="18" charset="0"/>
                </a:rPr>
                <a:t>、</a:t>
              </a:r>
              <a:endParaRPr lang="en-US" altLang="zh-CN" sz="1600" kern="100" dirty="0">
                <a:solidFill>
                  <a:schemeClr val="tx1"/>
                </a:solidFill>
                <a:cs typeface="Times New Roman" panose="02020603050405020304" pitchFamily="18" charset="0"/>
              </a:endParaRPr>
            </a:p>
            <a:p>
              <a:pPr algn="just"/>
              <a:r>
                <a:rPr lang="zh-CN" altLang="zh-CN" sz="1600" kern="100" dirty="0">
                  <a:solidFill>
                    <a:schemeClr val="tx1"/>
                  </a:solidFill>
                  <a:cs typeface="Times New Roman" panose="02020603050405020304" pitchFamily="18" charset="0"/>
                </a:rPr>
                <a:t>增氧、投饵等作业环节实现了机械化</a:t>
              </a:r>
              <a:endParaRPr lang="zh-CN" altLang="en-US" sz="1600" kern="100" dirty="0">
                <a:solidFill>
                  <a:schemeClr val="tx1"/>
                </a:solidFill>
                <a:cs typeface="Times New Roman" panose="02020603050405020304" pitchFamily="18" charset="0"/>
              </a:endParaRPr>
            </a:p>
          </p:txBody>
        </p:sp>
        <p:sp>
          <p:nvSpPr>
            <p:cNvPr id="1048781" name="圆角矩形 36"/>
            <p:cNvSpPr/>
            <p:nvPr/>
          </p:nvSpPr>
          <p:spPr bwMode="auto">
            <a:xfrm>
              <a:off x="4487863" y="1955146"/>
              <a:ext cx="4160837" cy="1117600"/>
            </a:xfrm>
            <a:prstGeom prst="roundRect">
              <a:avLst/>
            </a:prstGeom>
            <a:noFill/>
            <a:ln w="3175">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en-US" sz="1600" b="1" dirty="0">
                  <a:solidFill>
                    <a:schemeClr val="tx1"/>
                  </a:solidFill>
                  <a:latin typeface="+mn-ea"/>
                </a:rPr>
                <a:t>存在缺陷</a:t>
              </a:r>
              <a:r>
                <a:rPr lang="zh-CN" altLang="en-US" sz="1600" dirty="0">
                  <a:solidFill>
                    <a:schemeClr val="tx1"/>
                  </a:solidFill>
                  <a:latin typeface="+mn-ea"/>
                </a:rPr>
                <a:t>：</a:t>
              </a:r>
              <a:endParaRPr lang="en-US" altLang="zh-CN" sz="1600" dirty="0">
                <a:solidFill>
                  <a:schemeClr val="tx1"/>
                </a:solidFill>
                <a:latin typeface="+mn-ea"/>
              </a:endParaRPr>
            </a:p>
            <a:p>
              <a:pPr algn="just"/>
              <a:r>
                <a:rPr lang="zh-CN" altLang="zh-CN" sz="1600" dirty="0">
                  <a:solidFill>
                    <a:schemeClr val="tx1"/>
                  </a:solidFill>
                  <a:latin typeface="+mn-ea"/>
                </a:rPr>
                <a:t>大部分养殖方式依然以传统的粗放型为主，</a:t>
              </a:r>
              <a:endParaRPr lang="en-US" altLang="zh-CN" sz="1600" dirty="0">
                <a:solidFill>
                  <a:schemeClr val="tx1"/>
                </a:solidFill>
                <a:latin typeface="+mn-ea"/>
              </a:endParaRPr>
            </a:p>
            <a:p>
              <a:pPr algn="just"/>
              <a:r>
                <a:rPr lang="zh-CN" altLang="zh-CN" sz="1600" dirty="0">
                  <a:solidFill>
                    <a:schemeClr val="tx1"/>
                  </a:solidFill>
                  <a:latin typeface="+mn-ea"/>
                </a:rPr>
                <a:t>依靠</a:t>
              </a:r>
              <a:r>
                <a:rPr lang="zh-CN" altLang="zh-CN" sz="1600" dirty="0">
                  <a:solidFill>
                    <a:schemeClr val="accent2"/>
                  </a:solidFill>
                  <a:latin typeface="+mn-ea"/>
                </a:rPr>
                <a:t>经验判断和人工操作控制</a:t>
              </a:r>
              <a:r>
                <a:rPr lang="zh-CN" altLang="zh-CN" sz="1600" dirty="0">
                  <a:solidFill>
                    <a:schemeClr val="tx1"/>
                  </a:solidFill>
                  <a:latin typeface="+mn-ea"/>
                </a:rPr>
                <a:t>，</a:t>
              </a:r>
              <a:endParaRPr lang="en-US" altLang="zh-CN" sz="1600" dirty="0">
                <a:solidFill>
                  <a:schemeClr val="tx1"/>
                </a:solidFill>
                <a:latin typeface="+mn-ea"/>
              </a:endParaRPr>
            </a:p>
            <a:p>
              <a:pPr algn="just"/>
              <a:r>
                <a:rPr lang="zh-CN" altLang="zh-CN" sz="1600" dirty="0">
                  <a:solidFill>
                    <a:schemeClr val="accent2"/>
                  </a:solidFill>
                  <a:latin typeface="+mn-ea"/>
                </a:rPr>
                <a:t>养殖业务规则不明确、决策效率低且易出错</a:t>
              </a:r>
              <a:endParaRPr lang="zh-CN" altLang="en-US" sz="1600" dirty="0">
                <a:solidFill>
                  <a:schemeClr val="accent2"/>
                </a:solidFill>
                <a:latin typeface="+mn-ea"/>
              </a:endParaRPr>
            </a:p>
          </p:txBody>
        </p:sp>
      </p:grpSp>
      <p:grpSp>
        <p:nvGrpSpPr>
          <p:cNvPr id="140" name="组合 11"/>
          <p:cNvGrpSpPr/>
          <p:nvPr/>
        </p:nvGrpSpPr>
        <p:grpSpPr>
          <a:xfrm>
            <a:off x="342900" y="3335937"/>
            <a:ext cx="8483600" cy="1636115"/>
            <a:chOff x="342900" y="3335935"/>
            <a:chExt cx="8483600" cy="1636115"/>
          </a:xfrm>
        </p:grpSpPr>
        <p:sp>
          <p:nvSpPr>
            <p:cNvPr id="1048782" name="流程图: 离页连接符 31"/>
            <p:cNvSpPr/>
            <p:nvPr/>
          </p:nvSpPr>
          <p:spPr>
            <a:xfrm>
              <a:off x="342900" y="3657598"/>
              <a:ext cx="1143000" cy="938461"/>
            </a:xfrm>
            <a:prstGeom prst="flowChartOffpageConnector">
              <a:avLst/>
            </a:pr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r>
                <a:rPr lang="zh-CN" altLang="en-US" dirty="0">
                  <a:latin typeface="微软雅黑" charset="0"/>
                  <a:ea typeface="微软雅黑" charset="0"/>
                </a:rPr>
                <a:t>互联网</a:t>
              </a:r>
              <a:r>
                <a:rPr lang="en-US" altLang="zh-CN" dirty="0">
                  <a:latin typeface="微软雅黑" charset="0"/>
                  <a:ea typeface="微软雅黑" charset="0"/>
                </a:rPr>
                <a:t>+</a:t>
              </a:r>
              <a:r>
                <a:rPr lang="zh-CN" altLang="en-US" dirty="0">
                  <a:latin typeface="微软雅黑" charset="0"/>
                  <a:ea typeface="微软雅黑" charset="0"/>
                </a:rPr>
                <a:t>水产养殖</a:t>
              </a:r>
              <a:endParaRPr lang="en-US" altLang="zh-CN" dirty="0">
                <a:latin typeface="微软雅黑" charset="0"/>
                <a:ea typeface="微软雅黑" charset="0"/>
              </a:endParaRPr>
            </a:p>
            <a:p>
              <a:pPr algn="ctr">
                <a:spcBef>
                  <a:spcPct val="0"/>
                </a:spcBef>
                <a:spcAft>
                  <a:spcPct val="0"/>
                </a:spcAft>
              </a:pPr>
              <a:r>
                <a:rPr lang="en-US" altLang="zh-CN" sz="1200" dirty="0">
                  <a:latin typeface="微软雅黑" charset="0"/>
                  <a:ea typeface="微软雅黑" charset="0"/>
                </a:rPr>
                <a:t>2015</a:t>
              </a:r>
              <a:endParaRPr lang="zh-CN" altLang="en-US" sz="1200" dirty="0">
                <a:latin typeface="微软雅黑" charset="0"/>
                <a:ea typeface="微软雅黑" charset="0"/>
              </a:endParaRPr>
            </a:p>
          </p:txBody>
        </p:sp>
        <p:sp>
          <p:nvSpPr>
            <p:cNvPr id="1048783" name="圆角矩形 37"/>
            <p:cNvSpPr/>
            <p:nvPr/>
          </p:nvSpPr>
          <p:spPr bwMode="auto">
            <a:xfrm>
              <a:off x="1658938" y="3507638"/>
              <a:ext cx="2582862" cy="1258672"/>
            </a:xfrm>
            <a:prstGeom prst="roundRect">
              <a:avLst/>
            </a:prstGeom>
            <a:noFill/>
            <a:ln w="3175">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zh-CN" sz="1600" kern="100" dirty="0">
                  <a:solidFill>
                    <a:schemeClr val="tx1"/>
                  </a:solidFill>
                  <a:cs typeface="Times New Roman" panose="02020603050405020304" pitchFamily="18" charset="0"/>
                </a:rPr>
                <a:t>新一代信息技术</a:t>
              </a:r>
              <a:r>
                <a:rPr lang="zh-CN" altLang="en-US" sz="1600" kern="100" dirty="0">
                  <a:solidFill>
                    <a:schemeClr val="tx1"/>
                  </a:solidFill>
                  <a:cs typeface="Times New Roman" panose="02020603050405020304" pitchFamily="18" charset="0"/>
                </a:rPr>
                <a:t>快速发展；</a:t>
              </a:r>
              <a:endParaRPr lang="en-US" altLang="zh-CN" sz="1600" kern="100" dirty="0">
                <a:solidFill>
                  <a:schemeClr val="tx1"/>
                </a:solidFill>
                <a:cs typeface="Times New Roman" panose="02020603050405020304" pitchFamily="18" charset="0"/>
              </a:endParaRPr>
            </a:p>
            <a:p>
              <a:pPr algn="just"/>
              <a:r>
                <a:rPr lang="zh-CN" altLang="zh-CN" sz="1600" kern="100" dirty="0">
                  <a:solidFill>
                    <a:schemeClr val="tx1"/>
                  </a:solidFill>
                  <a:cs typeface="Times New Roman" panose="02020603050405020304" pitchFamily="18" charset="0"/>
                </a:rPr>
                <a:t>水产养殖产业</a:t>
              </a:r>
              <a:r>
                <a:rPr lang="zh-CN" altLang="en-US" sz="1600" kern="100" dirty="0">
                  <a:solidFill>
                    <a:schemeClr val="tx1"/>
                  </a:solidFill>
                  <a:cs typeface="Times New Roman" panose="02020603050405020304" pitchFamily="18" charset="0"/>
                </a:rPr>
                <a:t>结构得到</a:t>
              </a:r>
              <a:r>
                <a:rPr lang="zh-CN" altLang="zh-CN" sz="1600" kern="100" dirty="0">
                  <a:solidFill>
                    <a:schemeClr val="tx1"/>
                  </a:solidFill>
                  <a:cs typeface="Times New Roman" panose="02020603050405020304" pitchFamily="18" charset="0"/>
                </a:rPr>
                <a:t>重构和优化</a:t>
              </a:r>
              <a:r>
                <a:rPr lang="zh-CN" altLang="en-US" sz="1600" kern="100" dirty="0">
                  <a:solidFill>
                    <a:schemeClr val="tx1"/>
                  </a:solidFill>
                  <a:cs typeface="Times New Roman" panose="02020603050405020304" pitchFamily="18" charset="0"/>
                </a:rPr>
                <a:t>；</a:t>
              </a:r>
              <a:endParaRPr lang="en-US" altLang="zh-CN" sz="1600" kern="100" dirty="0">
                <a:solidFill>
                  <a:schemeClr val="tx1"/>
                </a:solidFill>
                <a:cs typeface="Times New Roman" panose="02020603050405020304" pitchFamily="18" charset="0"/>
              </a:endParaRPr>
            </a:p>
            <a:p>
              <a:pPr algn="just"/>
              <a:r>
                <a:rPr lang="zh-CN" altLang="zh-CN" sz="1600" kern="100" dirty="0">
                  <a:solidFill>
                    <a:srgbClr val="FF0000"/>
                  </a:solidFill>
                  <a:cs typeface="Times New Roman" panose="02020603050405020304" pitchFamily="18" charset="0"/>
                </a:rPr>
                <a:t>智能化和信息化管理</a:t>
              </a:r>
              <a:endParaRPr lang="zh-CN" altLang="en-US" sz="1600" kern="100" noProof="1">
                <a:solidFill>
                  <a:srgbClr val="FF0000"/>
                </a:solidFill>
                <a:cs typeface="Times New Roman" panose="02020603050405020304" pitchFamily="18" charset="0"/>
                <a:sym typeface="+mn-ea"/>
              </a:endParaRPr>
            </a:p>
          </p:txBody>
        </p:sp>
        <p:sp>
          <p:nvSpPr>
            <p:cNvPr id="1048784" name="圆角矩形 38"/>
            <p:cNvSpPr/>
            <p:nvPr/>
          </p:nvSpPr>
          <p:spPr bwMode="auto">
            <a:xfrm>
              <a:off x="4513263" y="3335935"/>
              <a:ext cx="4313237" cy="1636115"/>
            </a:xfrm>
            <a:prstGeom prst="roundRect">
              <a:avLst/>
            </a:prstGeom>
            <a:noFill/>
            <a:ln w="3175">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en-US" sz="1600" b="1" dirty="0">
                  <a:solidFill>
                    <a:schemeClr val="tx1"/>
                  </a:solidFill>
                  <a:latin typeface="+mn-ea"/>
                </a:rPr>
                <a:t>存在缺陷</a:t>
              </a:r>
              <a:r>
                <a:rPr lang="zh-CN" altLang="en-US" sz="1600" dirty="0">
                  <a:solidFill>
                    <a:schemeClr val="tx1"/>
                  </a:solidFill>
                  <a:latin typeface="+mn-ea"/>
                </a:rPr>
                <a:t>：</a:t>
              </a:r>
              <a:endParaRPr lang="en-US" altLang="zh-CN" sz="1600" dirty="0">
                <a:solidFill>
                  <a:schemeClr val="tx1"/>
                </a:solidFill>
                <a:latin typeface="+mn-ea"/>
              </a:endParaRPr>
            </a:p>
            <a:p>
              <a:pPr algn="just"/>
              <a:r>
                <a:rPr lang="zh-CN" altLang="zh-CN" sz="1600" dirty="0">
                  <a:solidFill>
                    <a:schemeClr val="tx1"/>
                  </a:solidFill>
                  <a:latin typeface="+mn-ea"/>
                </a:rPr>
                <a:t>水产养殖</a:t>
              </a:r>
              <a:r>
                <a:rPr lang="zh-CN" altLang="zh-CN" sz="1600" dirty="0">
                  <a:solidFill>
                    <a:srgbClr val="FF0000"/>
                  </a:solidFill>
                  <a:latin typeface="+mn-ea"/>
                </a:rPr>
                <a:t>信息化管理平台</a:t>
              </a:r>
              <a:r>
                <a:rPr lang="zh-CN" altLang="en-US" sz="1600" dirty="0">
                  <a:solidFill>
                    <a:schemeClr val="tx1"/>
                  </a:solidFill>
                  <a:latin typeface="+mn-ea"/>
                </a:rPr>
                <a:t>开发过程存在多散杂和重复等问题；</a:t>
              </a:r>
              <a:endParaRPr lang="en-US" altLang="zh-CN" sz="1600" dirty="0">
                <a:solidFill>
                  <a:schemeClr val="tx1"/>
                </a:solidFill>
                <a:latin typeface="+mn-ea"/>
              </a:endParaRPr>
            </a:p>
            <a:p>
              <a:pPr algn="just"/>
              <a:r>
                <a:rPr lang="zh-CN" altLang="zh-CN" sz="1600" dirty="0">
                  <a:solidFill>
                    <a:schemeClr val="accent2"/>
                  </a:solidFill>
                  <a:latin typeface="+mn-ea"/>
                </a:rPr>
                <a:t>缺乏科学有效的养殖流程管理和过程指导</a:t>
              </a:r>
              <a:r>
                <a:rPr lang="zh-CN" altLang="en-US" sz="1600" dirty="0">
                  <a:solidFill>
                    <a:schemeClr val="accent2"/>
                  </a:solidFill>
                  <a:latin typeface="+mn-ea"/>
                </a:rPr>
                <a:t>；</a:t>
              </a:r>
              <a:endParaRPr lang="en-US" altLang="zh-CN" sz="1600" dirty="0">
                <a:solidFill>
                  <a:schemeClr val="accent2"/>
                </a:solidFill>
                <a:latin typeface="+mn-ea"/>
              </a:endParaRPr>
            </a:p>
            <a:p>
              <a:pPr algn="just"/>
              <a:r>
                <a:rPr lang="zh-CN" altLang="zh-CN" sz="1600" dirty="0">
                  <a:solidFill>
                    <a:schemeClr val="tx1"/>
                  </a:solidFill>
                  <a:latin typeface="+mn-ea"/>
                </a:rPr>
                <a:t>水产养殖操作过于复杂</a:t>
              </a:r>
              <a:r>
                <a:rPr lang="zh-CN" altLang="en-US" sz="1600" dirty="0">
                  <a:solidFill>
                    <a:schemeClr val="tx1"/>
                  </a:solidFill>
                  <a:latin typeface="+mn-ea"/>
                </a:rPr>
                <a:t>；</a:t>
              </a:r>
              <a:endParaRPr lang="en-US" altLang="zh-CN" sz="1600" dirty="0">
                <a:solidFill>
                  <a:schemeClr val="tx1"/>
                </a:solidFill>
                <a:latin typeface="+mn-ea"/>
              </a:endParaRPr>
            </a:p>
            <a:p>
              <a:pPr algn="just"/>
              <a:r>
                <a:rPr lang="zh-CN" altLang="zh-CN" sz="1600" dirty="0">
                  <a:solidFill>
                    <a:schemeClr val="tx1"/>
                  </a:solidFill>
                  <a:latin typeface="+mn-ea"/>
                </a:rPr>
                <a:t>养殖人员对新系统的</a:t>
              </a:r>
              <a:r>
                <a:rPr lang="zh-CN" altLang="zh-CN" sz="1600" dirty="0">
                  <a:solidFill>
                    <a:srgbClr val="FF0000"/>
                  </a:solidFill>
                  <a:latin typeface="+mn-ea"/>
                </a:rPr>
                <a:t>接收能力低</a:t>
              </a:r>
              <a:r>
                <a:rPr lang="zh-CN" altLang="en-US" sz="1600" dirty="0">
                  <a:solidFill>
                    <a:schemeClr val="tx1"/>
                  </a:solidFill>
                  <a:latin typeface="+mn-ea"/>
                </a:rPr>
                <a:t>；</a:t>
              </a:r>
              <a:endParaRPr lang="en-US" altLang="zh-CN" sz="1600" dirty="0">
                <a:solidFill>
                  <a:schemeClr val="tx1"/>
                </a:solidFill>
                <a:latin typeface="+mn-ea"/>
              </a:endParaRPr>
            </a:p>
          </p:txBody>
        </p:sp>
      </p:grpSp>
      <p:grpSp>
        <p:nvGrpSpPr>
          <p:cNvPr id="141" name="组合 23"/>
          <p:cNvGrpSpPr/>
          <p:nvPr/>
        </p:nvGrpSpPr>
        <p:grpSpPr>
          <a:xfrm>
            <a:off x="342902" y="5235418"/>
            <a:ext cx="7340599" cy="1436782"/>
            <a:chOff x="342900" y="5211668"/>
            <a:chExt cx="7340599" cy="1436782"/>
          </a:xfrm>
        </p:grpSpPr>
        <p:sp>
          <p:nvSpPr>
            <p:cNvPr id="1048785" name="流程图: 离页连接符 32"/>
            <p:cNvSpPr/>
            <p:nvPr/>
          </p:nvSpPr>
          <p:spPr>
            <a:xfrm>
              <a:off x="342900" y="5440056"/>
              <a:ext cx="1143000" cy="787400"/>
            </a:xfrm>
            <a:prstGeom prst="flowChartOffpageConnector">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r>
                <a:rPr lang="zh-CN" altLang="en-US" dirty="0">
                  <a:solidFill>
                    <a:schemeClr val="bg1"/>
                  </a:solidFill>
                  <a:latin typeface="微软雅黑" charset="0"/>
                  <a:ea typeface="微软雅黑" charset="0"/>
                </a:rPr>
                <a:t>“十三五”推进</a:t>
              </a:r>
            </a:p>
          </p:txBody>
        </p:sp>
        <p:sp>
          <p:nvSpPr>
            <p:cNvPr id="1048786" name="圆角矩形 39"/>
            <p:cNvSpPr/>
            <p:nvPr/>
          </p:nvSpPr>
          <p:spPr bwMode="auto">
            <a:xfrm>
              <a:off x="1706563" y="5426530"/>
              <a:ext cx="2598737" cy="819295"/>
            </a:xfrm>
            <a:prstGeom prst="roundRect">
              <a:avLst/>
            </a:prstGeom>
            <a:noFill/>
            <a:ln w="3175">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zh-CN" sz="1600" dirty="0">
                  <a:solidFill>
                    <a:srgbClr val="FF0000"/>
                  </a:solidFill>
                </a:rPr>
                <a:t>智能化</a:t>
              </a:r>
              <a:r>
                <a:rPr lang="zh-CN" altLang="zh-CN" sz="1600" dirty="0">
                  <a:solidFill>
                    <a:schemeClr val="tx1"/>
                  </a:solidFill>
                </a:rPr>
                <a:t>设备和</a:t>
              </a:r>
              <a:r>
                <a:rPr lang="zh-CN" altLang="zh-CN" sz="1600" dirty="0">
                  <a:solidFill>
                    <a:srgbClr val="FF0000"/>
                  </a:solidFill>
                </a:rPr>
                <a:t>信息化</a:t>
              </a:r>
              <a:r>
                <a:rPr lang="zh-CN" altLang="zh-CN" sz="1600" dirty="0">
                  <a:solidFill>
                    <a:schemeClr val="tx1"/>
                  </a:solidFill>
                </a:rPr>
                <a:t>手段</a:t>
              </a:r>
              <a:endParaRPr lang="zh-CN" altLang="en-US" sz="1600" kern="100" noProof="1">
                <a:solidFill>
                  <a:schemeClr val="tx1"/>
                </a:solidFill>
                <a:cs typeface="Times New Roman" panose="02020603050405020304" pitchFamily="18" charset="0"/>
                <a:sym typeface="+mn-ea"/>
              </a:endParaRPr>
            </a:p>
          </p:txBody>
        </p:sp>
        <p:sp>
          <p:nvSpPr>
            <p:cNvPr id="1048787" name="圆角矩形 40"/>
            <p:cNvSpPr/>
            <p:nvPr/>
          </p:nvSpPr>
          <p:spPr bwMode="auto">
            <a:xfrm>
              <a:off x="4565650" y="5211668"/>
              <a:ext cx="3117849" cy="1436782"/>
            </a:xfrm>
            <a:prstGeom prst="roundRect">
              <a:avLst/>
            </a:prstGeom>
            <a:noFill/>
            <a:ln w="3175">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en-US" sz="1600" b="1" dirty="0">
                  <a:solidFill>
                    <a:schemeClr val="tx1"/>
                  </a:solidFill>
                  <a:latin typeface="+mn-ea"/>
                </a:rPr>
                <a:t>存在缺陷</a:t>
              </a:r>
              <a:r>
                <a:rPr lang="zh-CN" altLang="en-US" sz="1600" dirty="0">
                  <a:solidFill>
                    <a:schemeClr val="tx1"/>
                  </a:solidFill>
                  <a:latin typeface="+mn-ea"/>
                </a:rPr>
                <a:t>：</a:t>
              </a:r>
              <a:endParaRPr lang="en-US" altLang="zh-CN" sz="1600" dirty="0">
                <a:solidFill>
                  <a:schemeClr val="tx1"/>
                </a:solidFill>
                <a:latin typeface="+mn-ea"/>
              </a:endParaRPr>
            </a:p>
            <a:p>
              <a:pPr algn="just"/>
              <a:r>
                <a:rPr lang="zh-CN" altLang="zh-CN" sz="1600" dirty="0">
                  <a:solidFill>
                    <a:schemeClr val="tx1"/>
                  </a:solidFill>
                </a:rPr>
                <a:t>人力</a:t>
              </a:r>
              <a:r>
                <a:rPr lang="zh-CN" altLang="zh-CN" sz="1600" dirty="0">
                  <a:solidFill>
                    <a:srgbClr val="FF0000"/>
                  </a:solidFill>
                </a:rPr>
                <a:t>成本和养殖费用</a:t>
              </a:r>
              <a:r>
                <a:rPr lang="zh-CN" altLang="en-US" sz="1600" dirty="0">
                  <a:solidFill>
                    <a:srgbClr val="FF0000"/>
                  </a:solidFill>
                </a:rPr>
                <a:t>大</a:t>
              </a:r>
              <a:r>
                <a:rPr lang="zh-CN" altLang="en-US" sz="1600" dirty="0">
                  <a:solidFill>
                    <a:schemeClr val="tx1"/>
                  </a:solidFill>
                </a:rPr>
                <a:t>；</a:t>
              </a:r>
              <a:endParaRPr lang="en-US" altLang="zh-CN" sz="1600" dirty="0">
                <a:solidFill>
                  <a:schemeClr val="tx1"/>
                </a:solidFill>
              </a:endParaRPr>
            </a:p>
            <a:p>
              <a:pPr algn="just"/>
              <a:r>
                <a:rPr lang="zh-CN" altLang="zh-CN" sz="1600" dirty="0">
                  <a:solidFill>
                    <a:schemeClr val="tx1"/>
                  </a:solidFill>
                </a:rPr>
                <a:t>专业知识和操作的要求</a:t>
              </a:r>
              <a:r>
                <a:rPr lang="zh-CN" altLang="en-US" sz="1600" dirty="0">
                  <a:solidFill>
                    <a:schemeClr val="tx1"/>
                  </a:solidFill>
                </a:rPr>
                <a:t>高；</a:t>
              </a:r>
              <a:endParaRPr lang="en-US" altLang="zh-CN" sz="1600" dirty="0">
                <a:solidFill>
                  <a:schemeClr val="tx1"/>
                </a:solidFill>
              </a:endParaRPr>
            </a:p>
            <a:p>
              <a:pPr algn="just"/>
              <a:r>
                <a:rPr lang="zh-CN" altLang="en-US" sz="1600" dirty="0">
                  <a:solidFill>
                    <a:schemeClr val="tx1"/>
                  </a:solidFill>
                </a:rPr>
                <a:t>依然需要</a:t>
              </a:r>
              <a:r>
                <a:rPr lang="zh-CN" altLang="en-US" sz="1600" dirty="0">
                  <a:solidFill>
                    <a:schemeClr val="tx1"/>
                  </a:solidFill>
                  <a:latin typeface="+mn-ea"/>
                </a:rPr>
                <a:t>人工操作和控制</a:t>
              </a:r>
              <a:r>
                <a:rPr lang="zh-CN" altLang="en-US" sz="1600" noProof="1">
                  <a:solidFill>
                    <a:schemeClr val="tx1"/>
                  </a:solidFill>
                  <a:latin typeface="+mn-ea"/>
                  <a:sym typeface="+mn-ea"/>
                </a:rPr>
                <a:t>；</a:t>
              </a:r>
              <a:endParaRPr lang="en-US" altLang="zh-CN" sz="1600" noProof="1">
                <a:solidFill>
                  <a:schemeClr val="tx1"/>
                </a:solidFill>
                <a:latin typeface="+mn-ea"/>
                <a:sym typeface="+mn-ea"/>
              </a:endParaRPr>
            </a:p>
            <a:p>
              <a:pPr algn="just"/>
              <a:r>
                <a:rPr lang="zh-CN" altLang="en-US" sz="1600" noProof="1">
                  <a:solidFill>
                    <a:srgbClr val="FF0000"/>
                  </a:solidFill>
                  <a:latin typeface="+mn-ea"/>
                  <a:sym typeface="+mn-ea"/>
                </a:rPr>
                <a:t>业务规则不明确、决策效率低</a:t>
              </a:r>
              <a:endParaRPr lang="en-US" altLang="zh-CN" sz="16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p:tgtEl>
                                          <p:spTgt spid="138"/>
                                        </p:tgtEl>
                                        <p:attrNameLst>
                                          <p:attrName>ppt_y</p:attrName>
                                        </p:attrNameLst>
                                      </p:cBhvr>
                                      <p:tavLst>
                                        <p:tav tm="0">
                                          <p:val>
                                            <p:strVal val="#ppt_y-#ppt_h*1.125000"/>
                                          </p:val>
                                        </p:tav>
                                        <p:tav tm="100000">
                                          <p:val>
                                            <p:strVal val="#ppt_y"/>
                                          </p:val>
                                        </p:tav>
                                      </p:tavLst>
                                    </p:anim>
                                    <p:animEffect transition="in" filter="wipe(down)">
                                      <p:cBhvr>
                                        <p:cTn id="8" dur="500"/>
                                        <p:tgtEl>
                                          <p:spTgt spid="138"/>
                                        </p:tgtEl>
                                      </p:cBhvr>
                                    </p:animEffect>
                                  </p:childTnLst>
                                </p:cTn>
                              </p:par>
                              <p:par>
                                <p:cTn id="9" presetID="12" presetClass="entr" presetSubtype="1" fill="hold"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p:tgtEl>
                                          <p:spTgt spid="139"/>
                                        </p:tgtEl>
                                        <p:attrNameLst>
                                          <p:attrName>ppt_y</p:attrName>
                                        </p:attrNameLst>
                                      </p:cBhvr>
                                      <p:tavLst>
                                        <p:tav tm="0">
                                          <p:val>
                                            <p:strVal val="#ppt_y-#ppt_h*1.125000"/>
                                          </p:val>
                                        </p:tav>
                                        <p:tav tm="100000">
                                          <p:val>
                                            <p:strVal val="#ppt_y"/>
                                          </p:val>
                                        </p:tav>
                                      </p:tavLst>
                                    </p:anim>
                                    <p:animEffect transition="in" filter="wipe(down)">
                                      <p:cBhvr>
                                        <p:cTn id="12" dur="500"/>
                                        <p:tgtEl>
                                          <p:spTgt spid="139"/>
                                        </p:tgtEl>
                                      </p:cBhvr>
                                    </p:animEffect>
                                  </p:childTnLst>
                                </p:cTn>
                              </p:par>
                              <p:par>
                                <p:cTn id="13" presetID="12" presetClass="entr" presetSubtype="1" fill="hold" nodeType="withEffect">
                                  <p:stCondLst>
                                    <p:cond delay="0"/>
                                  </p:stCondLst>
                                  <p:childTnLst>
                                    <p:set>
                                      <p:cBhvr>
                                        <p:cTn id="14" dur="1" fill="hold">
                                          <p:stCondLst>
                                            <p:cond delay="0"/>
                                          </p:stCondLst>
                                        </p:cTn>
                                        <p:tgtEl>
                                          <p:spTgt spid="140"/>
                                        </p:tgtEl>
                                        <p:attrNameLst>
                                          <p:attrName>style.visibility</p:attrName>
                                        </p:attrNameLst>
                                      </p:cBhvr>
                                      <p:to>
                                        <p:strVal val="visible"/>
                                      </p:to>
                                    </p:set>
                                    <p:anim calcmode="lin" valueType="num">
                                      <p:cBhvr additive="base">
                                        <p:cTn id="15" dur="500"/>
                                        <p:tgtEl>
                                          <p:spTgt spid="140"/>
                                        </p:tgtEl>
                                        <p:attrNameLst>
                                          <p:attrName>ppt_y</p:attrName>
                                        </p:attrNameLst>
                                      </p:cBhvr>
                                      <p:tavLst>
                                        <p:tav tm="0">
                                          <p:val>
                                            <p:strVal val="#ppt_y-#ppt_h*1.125000"/>
                                          </p:val>
                                        </p:tav>
                                        <p:tav tm="100000">
                                          <p:val>
                                            <p:strVal val="#ppt_y"/>
                                          </p:val>
                                        </p:tav>
                                      </p:tavLst>
                                    </p:anim>
                                    <p:animEffect transition="in" filter="wipe(down)">
                                      <p:cBhvr>
                                        <p:cTn id="16" dur="500"/>
                                        <p:tgtEl>
                                          <p:spTgt spid="140"/>
                                        </p:tgtEl>
                                      </p:cBhvr>
                                    </p:animEffect>
                                  </p:childTnLst>
                                </p:cTn>
                              </p:par>
                              <p:par>
                                <p:cTn id="17" presetID="12" presetClass="entr" presetSubtype="1"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p:tgtEl>
                                          <p:spTgt spid="141"/>
                                        </p:tgtEl>
                                        <p:attrNameLst>
                                          <p:attrName>ppt_y</p:attrName>
                                        </p:attrNameLst>
                                      </p:cBhvr>
                                      <p:tavLst>
                                        <p:tav tm="0">
                                          <p:val>
                                            <p:strVal val="#ppt_y-#ppt_h*1.125000"/>
                                          </p:val>
                                        </p:tav>
                                        <p:tav tm="100000">
                                          <p:val>
                                            <p:strVal val="#ppt_y"/>
                                          </p:val>
                                        </p:tav>
                                      </p:tavLst>
                                    </p:anim>
                                    <p:animEffect transition="in" filter="wipe(down)">
                                      <p:cBhvr>
                                        <p:cTn id="2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组合 2"/>
          <p:cNvGrpSpPr/>
          <p:nvPr/>
        </p:nvGrpSpPr>
        <p:grpSpPr>
          <a:xfrm>
            <a:off x="370757" y="319665"/>
            <a:ext cx="4175845" cy="461665"/>
            <a:chOff x="474664" y="1165009"/>
            <a:chExt cx="4175845" cy="461665"/>
          </a:xfrm>
        </p:grpSpPr>
        <p:grpSp>
          <p:nvGrpSpPr>
            <p:cNvPr id="146" name="组合 30"/>
            <p:cNvGrpSpPr>
              <a:grpSpLocks noChangeAspect="1"/>
            </p:cNvGrpSpPr>
            <p:nvPr/>
          </p:nvGrpSpPr>
          <p:grpSpPr bwMode="auto">
            <a:xfrm>
              <a:off x="474664" y="1176339"/>
              <a:ext cx="439737" cy="439737"/>
              <a:chOff x="2558424" y="1401428"/>
              <a:chExt cx="1318727" cy="1318727"/>
            </a:xfrm>
          </p:grpSpPr>
          <p:sp>
            <p:nvSpPr>
              <p:cNvPr id="1048791" name="椭圆 29"/>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sz="1300" noProof="1">
                  <a:solidFill>
                    <a:sysClr val="windowText" lastClr="000000"/>
                  </a:solidFill>
                </a:endParaRPr>
              </a:p>
            </p:txBody>
          </p:sp>
          <p:sp>
            <p:nvSpPr>
              <p:cNvPr id="1048792" name="Freeform 11"/>
              <p:cNvSpPr/>
              <p:nvPr/>
            </p:nvSpPr>
            <p:spPr bwMode="auto">
              <a:xfrm>
                <a:off x="2674651" y="1817163"/>
                <a:ext cx="1086273" cy="594543"/>
              </a:xfrm>
              <a:custGeom>
                <a:avLst/>
                <a:gdLst>
                  <a:gd name="T0" fmla="*/ 2147483646 w 683"/>
                  <a:gd name="T1" fmla="*/ 2147483646 h 376"/>
                  <a:gd name="T2" fmla="*/ 2147483646 w 683"/>
                  <a:gd name="T3" fmla="*/ 2147483646 h 376"/>
                  <a:gd name="T4" fmla="*/ 2147483646 w 683"/>
                  <a:gd name="T5" fmla="*/ 2147483646 h 376"/>
                  <a:gd name="T6" fmla="*/ 2147483646 w 683"/>
                  <a:gd name="T7" fmla="*/ 2147483646 h 376"/>
                  <a:gd name="T8" fmla="*/ 2147483646 w 683"/>
                  <a:gd name="T9" fmla="*/ 2147483646 h 376"/>
                  <a:gd name="T10" fmla="*/ 2147483646 w 683"/>
                  <a:gd name="T11" fmla="*/ 2147483646 h 376"/>
                  <a:gd name="T12" fmla="*/ 2147483646 w 683"/>
                  <a:gd name="T13" fmla="*/ 2147483646 h 376"/>
                  <a:gd name="T14" fmla="*/ 2147483646 w 683"/>
                  <a:gd name="T15" fmla="*/ 2147483646 h 376"/>
                  <a:gd name="T16" fmla="*/ 2147483646 w 683"/>
                  <a:gd name="T17" fmla="*/ 2147483646 h 376"/>
                  <a:gd name="T18" fmla="*/ 2147483646 w 683"/>
                  <a:gd name="T19" fmla="*/ 2147483646 h 376"/>
                  <a:gd name="T20" fmla="*/ 2147483646 w 683"/>
                  <a:gd name="T21" fmla="*/ 2147483646 h 376"/>
                  <a:gd name="T22" fmla="*/ 2147483646 w 683"/>
                  <a:gd name="T23" fmla="*/ 2147483646 h 376"/>
                  <a:gd name="T24" fmla="*/ 2147483646 w 683"/>
                  <a:gd name="T25" fmla="*/ 2147483646 h 376"/>
                  <a:gd name="T26" fmla="*/ 2147483646 w 683"/>
                  <a:gd name="T27" fmla="*/ 2147483646 h 376"/>
                  <a:gd name="T28" fmla="*/ 2147483646 w 683"/>
                  <a:gd name="T29" fmla="*/ 2147483646 h 376"/>
                  <a:gd name="T30" fmla="*/ 2147483646 w 683"/>
                  <a:gd name="T31" fmla="*/ 2147483646 h 376"/>
                  <a:gd name="T32" fmla="*/ 2147483646 w 683"/>
                  <a:gd name="T33" fmla="*/ 2147483646 h 376"/>
                  <a:gd name="T34" fmla="*/ 2147483646 w 683"/>
                  <a:gd name="T35" fmla="*/ 2147483646 h 376"/>
                  <a:gd name="T36" fmla="*/ 2147483646 w 683"/>
                  <a:gd name="T37" fmla="*/ 2147483646 h 376"/>
                  <a:gd name="T38" fmla="*/ 2147483646 w 683"/>
                  <a:gd name="T39" fmla="*/ 2147483646 h 376"/>
                  <a:gd name="T40" fmla="*/ 2147483646 w 683"/>
                  <a:gd name="T41" fmla="*/ 2147483646 h 376"/>
                  <a:gd name="T42" fmla="*/ 2147483646 w 683"/>
                  <a:gd name="T43" fmla="*/ 2147483646 h 376"/>
                  <a:gd name="T44" fmla="*/ 2147483646 w 683"/>
                  <a:gd name="T45" fmla="*/ 2147483646 h 376"/>
                  <a:gd name="T46" fmla="*/ 2147483646 w 683"/>
                  <a:gd name="T47" fmla="*/ 2147483646 h 376"/>
                  <a:gd name="T48" fmla="*/ 2147483646 w 683"/>
                  <a:gd name="T49" fmla="*/ 2147483646 h 376"/>
                  <a:gd name="T50" fmla="*/ 2147483646 w 683"/>
                  <a:gd name="T51" fmla="*/ 2147483646 h 376"/>
                  <a:gd name="T52" fmla="*/ 2147483646 w 683"/>
                  <a:gd name="T53" fmla="*/ 2147483646 h 376"/>
                  <a:gd name="T54" fmla="*/ 2147483646 w 683"/>
                  <a:gd name="T55" fmla="*/ 2147483646 h 376"/>
                  <a:gd name="T56" fmla="*/ 0 w 683"/>
                  <a:gd name="T57" fmla="*/ 2147483646 h 376"/>
                  <a:gd name="T58" fmla="*/ 2147483646 w 683"/>
                  <a:gd name="T59" fmla="*/ 2147483646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83"/>
                  <a:gd name="T91" fmla="*/ 0 h 376"/>
                  <a:gd name="T92" fmla="*/ 683 w 683"/>
                  <a:gd name="T93" fmla="*/ 376 h 3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sp>
          <p:nvSpPr>
            <p:cNvPr id="1048793" name="文本框 35"/>
            <p:cNvSpPr txBox="1">
              <a:spLocks noChangeArrowheads="1"/>
            </p:cNvSpPr>
            <p:nvPr/>
          </p:nvSpPr>
          <p:spPr bwMode="auto">
            <a:xfrm>
              <a:off x="1026106" y="1165009"/>
              <a:ext cx="3624403"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1.1 </a:t>
              </a:r>
              <a:r>
                <a:rPr lang="zh-CN" altLang="en-US" sz="2400" dirty="0">
                  <a:solidFill>
                    <a:srgbClr val="093759"/>
                  </a:solidFill>
                  <a:latin typeface="黑体" panose="02010609060101010101" pitchFamily="49" charset="-122"/>
                  <a:ea typeface="黑体" panose="02010609060101010101" pitchFamily="49" charset="-122"/>
                </a:rPr>
                <a:t>选题背景及研究意义</a:t>
              </a:r>
            </a:p>
          </p:txBody>
        </p:sp>
      </p:grpSp>
      <p:grpSp>
        <p:nvGrpSpPr>
          <p:cNvPr id="147" name="组合 4"/>
          <p:cNvGrpSpPr/>
          <p:nvPr/>
        </p:nvGrpSpPr>
        <p:grpSpPr>
          <a:xfrm>
            <a:off x="144254" y="1079502"/>
            <a:ext cx="8809246" cy="5223185"/>
            <a:chOff x="144254" y="1079500"/>
            <a:chExt cx="8809246" cy="5223185"/>
          </a:xfrm>
        </p:grpSpPr>
        <p:sp>
          <p:nvSpPr>
            <p:cNvPr id="1048794" name="任意多边形 44"/>
            <p:cNvSpPr/>
            <p:nvPr/>
          </p:nvSpPr>
          <p:spPr bwMode="auto">
            <a:xfrm>
              <a:off x="144254" y="1079500"/>
              <a:ext cx="4333864" cy="2393202"/>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noFill/>
            <a:ln w="19050">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zh-CN" dirty="0">
                  <a:solidFill>
                    <a:schemeClr val="tx1"/>
                  </a:solidFill>
                </a:rPr>
                <a:t>       </a:t>
              </a:r>
              <a:r>
                <a:rPr lang="zh-CN" altLang="zh-CN" sz="1600" dirty="0">
                  <a:solidFill>
                    <a:schemeClr val="tx1"/>
                  </a:solidFill>
                </a:rPr>
                <a:t>提供科学专业的信息化养殖过程指导、规范养殖流程信息化管理</a:t>
              </a:r>
              <a:r>
                <a:rPr lang="zh-CN" altLang="en-US" sz="1600" dirty="0">
                  <a:solidFill>
                    <a:schemeClr val="tx1"/>
                  </a:solidFill>
                </a:rPr>
                <a:t>。</a:t>
              </a:r>
              <a:endParaRPr lang="en-US" altLang="zh-CN" sz="1600" dirty="0">
                <a:solidFill>
                  <a:schemeClr val="tx1"/>
                </a:solidFill>
              </a:endParaRPr>
            </a:p>
            <a:p>
              <a:pPr algn="just"/>
              <a:endParaRPr lang="en-US" altLang="zh-CN" sz="1600" dirty="0">
                <a:solidFill>
                  <a:schemeClr val="tx1"/>
                </a:solidFill>
              </a:endParaRPr>
            </a:p>
            <a:p>
              <a:pPr algn="just"/>
              <a:r>
                <a:rPr lang="en-US" altLang="zh-CN" sz="1600" dirty="0">
                  <a:solidFill>
                    <a:schemeClr val="tx1"/>
                  </a:solidFill>
                </a:rPr>
                <a:t>      </a:t>
              </a:r>
              <a:r>
                <a:rPr lang="zh-CN" altLang="zh-CN" sz="1600" dirty="0">
                  <a:solidFill>
                    <a:schemeClr val="tx1"/>
                  </a:solidFill>
                </a:rPr>
                <a:t>明确养殖业务规则、提高养殖决策效率</a:t>
              </a:r>
              <a:r>
                <a:rPr lang="zh-CN" altLang="en-US" sz="1600" dirty="0">
                  <a:solidFill>
                    <a:schemeClr val="tx1"/>
                  </a:solidFill>
                </a:rPr>
                <a:t>。</a:t>
              </a:r>
              <a:endParaRPr lang="en-US" altLang="zh-CN" sz="1600" dirty="0">
                <a:solidFill>
                  <a:schemeClr val="tx1"/>
                </a:solidFill>
              </a:endParaRPr>
            </a:p>
            <a:p>
              <a:pPr algn="just"/>
              <a:endParaRPr lang="en-US" altLang="zh-CN" sz="1600" dirty="0">
                <a:solidFill>
                  <a:schemeClr val="tx1"/>
                </a:solidFill>
              </a:endParaRPr>
            </a:p>
            <a:p>
              <a:pPr algn="just"/>
              <a:r>
                <a:rPr lang="en-US" altLang="zh-CN" sz="1600" dirty="0">
                  <a:solidFill>
                    <a:schemeClr val="tx1"/>
                  </a:solidFill>
                </a:rPr>
                <a:t>       </a:t>
              </a:r>
              <a:r>
                <a:rPr lang="zh-CN" altLang="zh-CN" sz="1600" dirty="0">
                  <a:solidFill>
                    <a:schemeClr val="tx1"/>
                  </a:solidFill>
                </a:rPr>
                <a:t>亟需一种能进行流程化管理和智能决策的水产养殖监控系统。</a:t>
              </a:r>
              <a:endParaRPr lang="zh-CN" altLang="en-US" sz="1600" noProof="1">
                <a:solidFill>
                  <a:schemeClr val="tx1"/>
                </a:solidFill>
                <a:latin typeface="微软雅黑" charset="0"/>
                <a:ea typeface="微软雅黑" charset="0"/>
              </a:endParaRPr>
            </a:p>
          </p:txBody>
        </p:sp>
        <p:sp>
          <p:nvSpPr>
            <p:cNvPr id="1048795" name="任意多边形 45"/>
            <p:cNvSpPr/>
            <p:nvPr/>
          </p:nvSpPr>
          <p:spPr bwMode="auto">
            <a:xfrm>
              <a:off x="144254" y="3592349"/>
              <a:ext cx="4389635" cy="2710336"/>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953072 h 1601848"/>
                <a:gd name="connsiteX6" fmla="*/ 2336641 w 2336641"/>
                <a:gd name="connsiteY6" fmla="*/ 1109552 h 1601848"/>
                <a:gd name="connsiteX7" fmla="*/ 2336641 w 2336641"/>
                <a:gd name="connsiteY7" fmla="*/ 1188420 h 1601848"/>
                <a:gd name="connsiteX8" fmla="*/ 2336641 w 2336641"/>
                <a:gd name="connsiteY8" fmla="*/ 1372172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614097 h 1601848"/>
                <a:gd name="connsiteX15" fmla="*/ 0 w 2336641"/>
                <a:gd name="connsiteY15" fmla="*/ 492296 h 1601848"/>
                <a:gd name="connsiteX16" fmla="*/ 0 w 2336641"/>
                <a:gd name="connsiteY16" fmla="*/ 413428 h 1601848"/>
                <a:gd name="connsiteX17" fmla="*/ 0 w 2336641"/>
                <a:gd name="connsiteY17" fmla="*/ 347639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3" y="0"/>
                    <a:pt x="2336641" y="220409"/>
                    <a:pt x="2336641" y="492296"/>
                  </a:cubicBezTo>
                  <a:lnTo>
                    <a:pt x="2336641" y="953072"/>
                  </a:lnTo>
                  <a:lnTo>
                    <a:pt x="2336641" y="1109552"/>
                  </a:lnTo>
                  <a:lnTo>
                    <a:pt x="2336641" y="1188420"/>
                  </a:lnTo>
                  <a:lnTo>
                    <a:pt x="2336641" y="1372172"/>
                  </a:lnTo>
                  <a:lnTo>
                    <a:pt x="2336641" y="1601848"/>
                  </a:lnTo>
                  <a:lnTo>
                    <a:pt x="1844345" y="1601848"/>
                  </a:lnTo>
                  <a:lnTo>
                    <a:pt x="1657484" y="1601848"/>
                  </a:lnTo>
                  <a:lnTo>
                    <a:pt x="492296" y="1601848"/>
                  </a:lnTo>
                  <a:cubicBezTo>
                    <a:pt x="220409" y="1601848"/>
                    <a:pt x="0" y="1381440"/>
                    <a:pt x="0" y="1109552"/>
                  </a:cubicBezTo>
                  <a:lnTo>
                    <a:pt x="0" y="614097"/>
                  </a:lnTo>
                  <a:lnTo>
                    <a:pt x="0" y="492296"/>
                  </a:lnTo>
                  <a:lnTo>
                    <a:pt x="0" y="413428"/>
                  </a:lnTo>
                  <a:lnTo>
                    <a:pt x="0" y="347639"/>
                  </a:lnTo>
                  <a:close/>
                </a:path>
              </a:pathLst>
            </a:custGeom>
            <a:noFill/>
            <a:ln w="19050">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olidFill>
                    <a:schemeClr val="tx1"/>
                  </a:solidFill>
                  <a:latin typeface="+mn-ea"/>
                  <a:cs typeface="Times New Roman" panose="02020603050405020304" pitchFamily="18" charset="0"/>
                </a:rPr>
                <a:t>     </a:t>
              </a:r>
              <a:r>
                <a:rPr lang="zh-CN" altLang="en-US" sz="1600" dirty="0">
                  <a:solidFill>
                    <a:srgbClr val="FF0000"/>
                  </a:solidFill>
                  <a:latin typeface="+mn-ea"/>
                  <a:cs typeface="Times New Roman" panose="02020603050405020304" pitchFamily="18" charset="0"/>
                </a:rPr>
                <a:t>工作流技术在</a:t>
              </a:r>
              <a:r>
                <a:rPr lang="zh-CN" altLang="zh-CN" sz="1600" dirty="0">
                  <a:solidFill>
                    <a:srgbClr val="FF0000"/>
                  </a:solidFill>
                  <a:latin typeface="+mn-ea"/>
                  <a:cs typeface="Times New Roman" panose="02020603050405020304" pitchFamily="18" charset="0"/>
                </a:rPr>
                <a:t>业务决策方面表现薄弱。</a:t>
              </a:r>
              <a:endParaRPr lang="en-US" altLang="zh-CN" sz="1600" dirty="0">
                <a:solidFill>
                  <a:srgbClr val="FF0000"/>
                </a:solidFill>
                <a:latin typeface="+mn-ea"/>
                <a:cs typeface="Times New Roman" panose="02020603050405020304" pitchFamily="18" charset="0"/>
              </a:endParaRPr>
            </a:p>
            <a:p>
              <a:endParaRPr lang="en-US" altLang="zh-CN" sz="1600" dirty="0">
                <a:solidFill>
                  <a:schemeClr val="tx1"/>
                </a:solidFill>
                <a:latin typeface="+mn-ea"/>
                <a:cs typeface="Times New Roman" panose="02020603050405020304" pitchFamily="18" charset="0"/>
              </a:endParaRPr>
            </a:p>
            <a:p>
              <a:r>
                <a:rPr lang="en-US" altLang="zh-CN" sz="1600" dirty="0">
                  <a:solidFill>
                    <a:schemeClr val="tx1"/>
                  </a:solidFill>
                  <a:latin typeface="+mn-ea"/>
                  <a:cs typeface="Times New Roman" panose="02020603050405020304" pitchFamily="18" charset="0"/>
                </a:rPr>
                <a:t>     </a:t>
              </a:r>
              <a:r>
                <a:rPr lang="zh-CN" altLang="zh-CN" sz="1600" dirty="0">
                  <a:solidFill>
                    <a:schemeClr val="tx1"/>
                  </a:solidFill>
                  <a:latin typeface="+mn-ea"/>
                  <a:cs typeface="Times New Roman" panose="02020603050405020304" pitchFamily="18" charset="0"/>
                </a:rPr>
                <a:t>水产养殖过程存在大量的养殖业务决策，需要依据决策结果判定下一步养殖操作</a:t>
              </a:r>
              <a:r>
                <a:rPr lang="zh-CN" altLang="en-US" sz="1600" dirty="0">
                  <a:solidFill>
                    <a:schemeClr val="tx1"/>
                  </a:solidFill>
                  <a:latin typeface="+mn-ea"/>
                  <a:cs typeface="Times New Roman" panose="02020603050405020304" pitchFamily="18" charset="0"/>
                </a:rPr>
                <a:t>。</a:t>
              </a:r>
              <a:endParaRPr lang="en-US" altLang="zh-CN" sz="1600" dirty="0">
                <a:solidFill>
                  <a:schemeClr val="tx1"/>
                </a:solidFill>
                <a:latin typeface="+mn-ea"/>
                <a:cs typeface="Times New Roman" panose="02020603050405020304" pitchFamily="18" charset="0"/>
              </a:endParaRPr>
            </a:p>
            <a:p>
              <a:endParaRPr lang="en-US" altLang="zh-CN" sz="1600" dirty="0">
                <a:solidFill>
                  <a:schemeClr val="tx1"/>
                </a:solidFill>
                <a:latin typeface="+mn-ea"/>
                <a:cs typeface="Times New Roman" panose="02020603050405020304" pitchFamily="18" charset="0"/>
              </a:endParaRPr>
            </a:p>
            <a:p>
              <a:r>
                <a:rPr lang="en-US" altLang="zh-CN" sz="1600" dirty="0">
                  <a:solidFill>
                    <a:srgbClr val="FF0000"/>
                  </a:solidFill>
                </a:rPr>
                <a:t>      </a:t>
              </a:r>
              <a:r>
                <a:rPr lang="zh-CN" altLang="zh-CN" sz="1600" dirty="0">
                  <a:solidFill>
                    <a:srgbClr val="FF0000"/>
                  </a:solidFill>
                </a:rPr>
                <a:t>利用规则引擎</a:t>
              </a:r>
              <a:r>
                <a:rPr lang="zh-CN" altLang="en-US" sz="1600" dirty="0">
                  <a:solidFill>
                    <a:srgbClr val="FF0000"/>
                  </a:solidFill>
                </a:rPr>
                <a:t>在业务决策方面的突出表现。</a:t>
              </a:r>
              <a:r>
                <a:rPr lang="zh-CN" altLang="zh-CN" sz="1600" dirty="0">
                  <a:solidFill>
                    <a:srgbClr val="FF0000"/>
                  </a:solidFill>
                </a:rPr>
                <a:t>辅助养殖流程定义与执行</a:t>
              </a:r>
              <a:r>
                <a:rPr lang="zh-CN" altLang="en-US" sz="1600" dirty="0">
                  <a:solidFill>
                    <a:srgbClr val="FF0000"/>
                  </a:solidFill>
                </a:rPr>
                <a:t>。</a:t>
              </a:r>
              <a:endParaRPr lang="zh-CN" altLang="en-US" sz="1600" dirty="0">
                <a:solidFill>
                  <a:srgbClr val="FF0000"/>
                </a:solidFill>
                <a:latin typeface="+mn-ea"/>
              </a:endParaRPr>
            </a:p>
          </p:txBody>
        </p:sp>
        <p:sp>
          <p:nvSpPr>
            <p:cNvPr id="1048796" name="任意多边形 46"/>
            <p:cNvSpPr/>
            <p:nvPr/>
          </p:nvSpPr>
          <p:spPr bwMode="auto">
            <a:xfrm>
              <a:off x="4596386" y="1079500"/>
              <a:ext cx="4357114" cy="232717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altLang="zh-CN" sz="1600" kern="100" dirty="0">
                  <a:solidFill>
                    <a:schemeClr val="tx1"/>
                  </a:solidFill>
                  <a:cs typeface="Times New Roman" panose="02020603050405020304" pitchFamily="18" charset="0"/>
                </a:rPr>
                <a:t>    </a:t>
              </a:r>
              <a:r>
                <a:rPr lang="zh-CN" altLang="zh-CN" sz="1600" kern="100" dirty="0">
                  <a:solidFill>
                    <a:schemeClr val="tx1"/>
                  </a:solidFill>
                  <a:cs typeface="Times New Roman" panose="02020603050405020304" pitchFamily="18" charset="0"/>
                </a:rPr>
                <a:t>工作流技术</a:t>
              </a:r>
              <a:r>
                <a:rPr lang="zh-CN" altLang="en-US" sz="1600" kern="100" dirty="0">
                  <a:solidFill>
                    <a:schemeClr val="tx1"/>
                  </a:solidFill>
                  <a:cs typeface="Times New Roman" panose="02020603050405020304" pitchFamily="18" charset="0"/>
                </a:rPr>
                <a:t>兴起和快速</a:t>
              </a:r>
              <a:r>
                <a:rPr lang="zh-CN" altLang="zh-CN" sz="1600" kern="100" dirty="0">
                  <a:solidFill>
                    <a:schemeClr val="tx1"/>
                  </a:solidFill>
                  <a:cs typeface="Times New Roman" panose="02020603050405020304" pitchFamily="18" charset="0"/>
                </a:rPr>
                <a:t>发展</a:t>
              </a:r>
              <a:r>
                <a:rPr lang="zh-CN" altLang="en-US" sz="1600" kern="100" dirty="0">
                  <a:solidFill>
                    <a:schemeClr val="tx1"/>
                  </a:solidFill>
                  <a:cs typeface="Times New Roman" panose="02020603050405020304" pitchFamily="18" charset="0"/>
                </a:rPr>
                <a:t>；</a:t>
              </a:r>
              <a:endParaRPr lang="en-US" altLang="zh-CN" sz="1600" kern="100" dirty="0">
                <a:solidFill>
                  <a:schemeClr val="tx1"/>
                </a:solidFill>
                <a:cs typeface="Times New Roman" panose="02020603050405020304" pitchFamily="18" charset="0"/>
              </a:endParaRPr>
            </a:p>
            <a:p>
              <a:pPr algn="just"/>
              <a:endParaRPr lang="en-US" altLang="zh-CN" sz="1600" kern="100" dirty="0">
                <a:solidFill>
                  <a:schemeClr val="tx1"/>
                </a:solidFill>
                <a:cs typeface="Times New Roman" panose="02020603050405020304" pitchFamily="18" charset="0"/>
              </a:endParaRPr>
            </a:p>
            <a:p>
              <a:pPr algn="just"/>
              <a:r>
                <a:rPr lang="zh-CN" altLang="en-US" sz="1600" kern="100" dirty="0">
                  <a:solidFill>
                    <a:schemeClr val="tx1"/>
                  </a:solidFill>
                  <a:cs typeface="Times New Roman" panose="02020603050405020304" pitchFamily="18" charset="0"/>
                </a:rPr>
                <a:t>     在</a:t>
              </a:r>
              <a:r>
                <a:rPr lang="zh-CN" altLang="zh-CN" sz="1600" kern="100" dirty="0">
                  <a:solidFill>
                    <a:schemeClr val="tx1"/>
                  </a:solidFill>
                  <a:cs typeface="Times New Roman" panose="02020603050405020304" pitchFamily="18" charset="0"/>
                </a:rPr>
                <a:t>办公自动化、</a:t>
              </a:r>
              <a:r>
                <a:rPr lang="zh-CN" altLang="en-US" sz="1600" kern="100" dirty="0">
                  <a:solidFill>
                    <a:schemeClr val="tx1"/>
                  </a:solidFill>
                  <a:cs typeface="Times New Roman" panose="02020603050405020304" pitchFamily="18" charset="0"/>
                </a:rPr>
                <a:t>制造加工</a:t>
              </a:r>
              <a:r>
                <a:rPr lang="zh-CN" altLang="zh-CN" sz="1600" kern="100" dirty="0">
                  <a:solidFill>
                    <a:schemeClr val="tx1"/>
                  </a:solidFill>
                  <a:cs typeface="Times New Roman" panose="02020603050405020304" pitchFamily="18" charset="0"/>
                </a:rPr>
                <a:t>等</a:t>
              </a:r>
              <a:r>
                <a:rPr lang="zh-CN" altLang="en-US" sz="1600" kern="100" dirty="0">
                  <a:solidFill>
                    <a:schemeClr val="tx1"/>
                  </a:solidFill>
                  <a:cs typeface="Times New Roman" panose="02020603050405020304" pitchFamily="18" charset="0"/>
                </a:rPr>
                <a:t>各</a:t>
              </a:r>
              <a:r>
                <a:rPr lang="zh-CN" altLang="zh-CN" sz="1600" kern="100" dirty="0">
                  <a:solidFill>
                    <a:schemeClr val="tx1"/>
                  </a:solidFill>
                  <a:cs typeface="Times New Roman" panose="02020603050405020304" pitchFamily="18" charset="0"/>
                </a:rPr>
                <a:t>行业的流程控制和管理</a:t>
              </a:r>
              <a:r>
                <a:rPr lang="zh-CN" altLang="en-US" sz="1600" kern="100" dirty="0">
                  <a:solidFill>
                    <a:schemeClr val="tx1"/>
                  </a:solidFill>
                  <a:cs typeface="Times New Roman" panose="02020603050405020304" pitchFamily="18" charset="0"/>
                </a:rPr>
                <a:t>方面表现强</a:t>
              </a:r>
              <a:r>
                <a:rPr lang="zh-CN" altLang="zh-CN" sz="1600" kern="100" dirty="0">
                  <a:solidFill>
                    <a:schemeClr val="tx1"/>
                  </a:solidFill>
                  <a:cs typeface="Times New Roman" panose="02020603050405020304" pitchFamily="18" charset="0"/>
                </a:rPr>
                <a:t>。</a:t>
              </a:r>
              <a:endParaRPr lang="en-US" altLang="zh-CN" sz="1600" kern="100" dirty="0">
                <a:solidFill>
                  <a:schemeClr val="tx1"/>
                </a:solidFill>
                <a:cs typeface="Times New Roman" panose="02020603050405020304" pitchFamily="18" charset="0"/>
              </a:endParaRPr>
            </a:p>
            <a:p>
              <a:pPr algn="just"/>
              <a:endParaRPr lang="en-US" altLang="zh-CN" sz="1600" kern="100" dirty="0">
                <a:solidFill>
                  <a:schemeClr val="tx1"/>
                </a:solidFill>
                <a:cs typeface="Times New Roman" panose="02020603050405020304" pitchFamily="18" charset="0"/>
              </a:endParaRPr>
            </a:p>
            <a:p>
              <a:pPr algn="just"/>
              <a:r>
                <a:rPr lang="en-US" altLang="zh-CN" sz="1600" kern="100" dirty="0">
                  <a:solidFill>
                    <a:schemeClr val="tx1"/>
                  </a:solidFill>
                  <a:cs typeface="Times New Roman" panose="02020603050405020304" pitchFamily="18" charset="0"/>
                </a:rPr>
                <a:t>     </a:t>
              </a:r>
              <a:r>
                <a:rPr lang="zh-CN" altLang="en-US" sz="1600" kern="100" dirty="0" smtClean="0">
                  <a:solidFill>
                    <a:srgbClr val="FF0000"/>
                  </a:solidFill>
                  <a:cs typeface="Times New Roman" panose="02020603050405020304" pitchFamily="18" charset="0"/>
                </a:rPr>
                <a:t>对于水产养殖过程管理领域的应用有重要的借鉴作用。</a:t>
              </a:r>
              <a:endParaRPr lang="zh-CN" altLang="en-US" sz="1600" dirty="0">
                <a:solidFill>
                  <a:schemeClr val="tx1"/>
                </a:solidFill>
              </a:endParaRPr>
            </a:p>
          </p:txBody>
        </p:sp>
        <p:sp>
          <p:nvSpPr>
            <p:cNvPr id="1048797" name="任意多边形 47"/>
            <p:cNvSpPr/>
            <p:nvPr/>
          </p:nvSpPr>
          <p:spPr bwMode="auto">
            <a:xfrm>
              <a:off x="4653617" y="3592349"/>
              <a:ext cx="4299883" cy="2710336"/>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600" dirty="0">
                  <a:solidFill>
                    <a:schemeClr val="tx1"/>
                  </a:solidFill>
                </a:rPr>
                <a:t>     </a:t>
              </a:r>
              <a:r>
                <a:rPr lang="zh-CN" altLang="zh-CN" sz="1600" dirty="0" smtClean="0">
                  <a:solidFill>
                    <a:schemeClr val="tx1"/>
                  </a:solidFill>
                </a:rPr>
                <a:t>构建基于</a:t>
              </a:r>
              <a:r>
                <a:rPr lang="zh-CN" altLang="zh-CN" sz="1600" dirty="0">
                  <a:solidFill>
                    <a:schemeClr val="tx1"/>
                  </a:solidFill>
                </a:rPr>
                <a:t>工作流和规则引擎的水产养殖智能决策流程管理</a:t>
              </a:r>
              <a:r>
                <a:rPr lang="zh-CN" altLang="zh-CN" sz="1600" dirty="0" smtClean="0">
                  <a:solidFill>
                    <a:schemeClr val="tx1"/>
                  </a:solidFill>
                </a:rPr>
                <a:t>模型</a:t>
              </a:r>
              <a:r>
                <a:rPr lang="zh-CN" altLang="en-US" sz="1600" dirty="0" smtClean="0">
                  <a:solidFill>
                    <a:schemeClr val="tx1"/>
                  </a:solidFill>
                </a:rPr>
                <a:t>并进行</a:t>
              </a:r>
              <a:r>
                <a:rPr lang="zh-CN" altLang="zh-CN" sz="1600" dirty="0" smtClean="0">
                  <a:solidFill>
                    <a:schemeClr val="tx1"/>
                  </a:solidFill>
                </a:rPr>
                <a:t>系统</a:t>
              </a:r>
              <a:r>
                <a:rPr lang="zh-CN" altLang="en-US" sz="1600" dirty="0" smtClean="0">
                  <a:solidFill>
                    <a:schemeClr val="tx1"/>
                  </a:solidFill>
                </a:rPr>
                <a:t>实现。</a:t>
              </a:r>
              <a:endParaRPr lang="en-US" altLang="zh-CN" sz="1600" dirty="0">
                <a:solidFill>
                  <a:schemeClr val="tx1"/>
                </a:solidFill>
              </a:endParaRPr>
            </a:p>
            <a:p>
              <a:endParaRPr lang="en-US" altLang="zh-CN" sz="1600" dirty="0">
                <a:solidFill>
                  <a:schemeClr val="tx1"/>
                </a:solidFill>
              </a:endParaRPr>
            </a:p>
            <a:p>
              <a:r>
                <a:rPr lang="en-US" altLang="zh-CN" sz="1600" dirty="0">
                  <a:solidFill>
                    <a:schemeClr val="tx1"/>
                  </a:solidFill>
                </a:rPr>
                <a:t>     </a:t>
              </a:r>
              <a:r>
                <a:rPr lang="zh-CN" altLang="zh-CN" sz="1600" dirty="0">
                  <a:solidFill>
                    <a:schemeClr val="tx1"/>
                  </a:solidFill>
                </a:rPr>
                <a:t>为水产养殖智能化过程管理领域提供切实可行的新方法</a:t>
              </a:r>
              <a:r>
                <a:rPr lang="zh-CN" altLang="en-US" sz="1600" dirty="0">
                  <a:solidFill>
                    <a:schemeClr val="tx1"/>
                  </a:solidFill>
                </a:rPr>
                <a:t>。</a:t>
              </a:r>
              <a:endParaRPr lang="en-US" altLang="zh-CN" sz="1600" dirty="0">
                <a:solidFill>
                  <a:schemeClr val="tx1"/>
                </a:solidFill>
              </a:endParaRPr>
            </a:p>
            <a:p>
              <a:endParaRPr lang="en-US" altLang="zh-CN" sz="1600" dirty="0">
                <a:solidFill>
                  <a:schemeClr val="tx1"/>
                </a:solidFill>
              </a:endParaRPr>
            </a:p>
            <a:p>
              <a:r>
                <a:rPr lang="en-US" altLang="zh-CN" sz="1600" dirty="0">
                  <a:solidFill>
                    <a:schemeClr val="tx1"/>
                  </a:solidFill>
                </a:rPr>
                <a:t>    </a:t>
              </a:r>
              <a:r>
                <a:rPr lang="zh-CN" altLang="zh-CN" sz="1600" dirty="0">
                  <a:solidFill>
                    <a:schemeClr val="tx1"/>
                  </a:solidFill>
                </a:rPr>
                <a:t>对推动现代水产养殖业的发展具有重要意义。</a:t>
              </a:r>
            </a:p>
          </p:txBody>
        </p:sp>
        <p:sp>
          <p:nvSpPr>
            <p:cNvPr id="1048798" name="椭圆 48"/>
            <p:cNvSpPr/>
            <p:nvPr/>
          </p:nvSpPr>
          <p:spPr bwMode="auto">
            <a:xfrm>
              <a:off x="3892837" y="2879390"/>
              <a:ext cx="1307526" cy="1293870"/>
            </a:xfrm>
            <a:prstGeom prst="ellipse">
              <a:avLst/>
            </a:prstGeom>
            <a:solidFill>
              <a:schemeClr val="bg1">
                <a:lumMod val="6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sz="2000" noProof="1">
                <a:solidFill>
                  <a:srgbClr val="404040"/>
                </a:solidFill>
                <a:latin typeface="微软雅黑" panose="020B0503020204020204" pitchFamily="34" charset="-122"/>
                <a:ea typeface="微软雅黑" panose="020B0503020204020204" pitchFamily="34" charset="-122"/>
              </a:endParaRPr>
            </a:p>
          </p:txBody>
        </p:sp>
        <p:sp>
          <p:nvSpPr>
            <p:cNvPr id="1048799" name="文本框 3"/>
            <p:cNvSpPr txBox="1"/>
            <p:nvPr/>
          </p:nvSpPr>
          <p:spPr>
            <a:xfrm>
              <a:off x="6108700" y="1079500"/>
              <a:ext cx="1016000" cy="369332"/>
            </a:xfrm>
            <a:prstGeom prst="rect">
              <a:avLst/>
            </a:prstGeom>
            <a:noFill/>
          </p:spPr>
          <p:txBody>
            <a:bodyPr wrap="square" rtlCol="0">
              <a:spAutoFit/>
            </a:bodyPr>
            <a:lstStyle/>
            <a:p>
              <a:r>
                <a:rPr lang="zh-CN" altLang="en-US" dirty="0">
                  <a:solidFill>
                    <a:schemeClr val="accent2">
                      <a:lumMod val="75000"/>
                    </a:schemeClr>
                  </a:solidFill>
                </a:rPr>
                <a:t>工作流</a:t>
              </a:r>
            </a:p>
          </p:txBody>
        </p:sp>
        <p:sp>
          <p:nvSpPr>
            <p:cNvPr id="1048800" name="文本框 61"/>
            <p:cNvSpPr txBox="1"/>
            <p:nvPr/>
          </p:nvSpPr>
          <p:spPr>
            <a:xfrm>
              <a:off x="1752279" y="3596806"/>
              <a:ext cx="1117814" cy="369332"/>
            </a:xfrm>
            <a:prstGeom prst="rect">
              <a:avLst/>
            </a:prstGeom>
            <a:noFill/>
          </p:spPr>
          <p:txBody>
            <a:bodyPr wrap="square" rtlCol="0">
              <a:spAutoFit/>
            </a:bodyPr>
            <a:lstStyle/>
            <a:p>
              <a:r>
                <a:rPr lang="zh-CN" altLang="en-US" dirty="0">
                  <a:solidFill>
                    <a:schemeClr val="accent3">
                      <a:lumMod val="50000"/>
                    </a:schemeClr>
                  </a:solidFill>
                </a:rPr>
                <a:t>规则引擎</a:t>
              </a:r>
            </a:p>
          </p:txBody>
        </p:sp>
        <p:sp>
          <p:nvSpPr>
            <p:cNvPr id="1048801" name="文本框 63"/>
            <p:cNvSpPr txBox="1"/>
            <p:nvPr/>
          </p:nvSpPr>
          <p:spPr>
            <a:xfrm>
              <a:off x="6216036" y="3613907"/>
              <a:ext cx="1117814" cy="369332"/>
            </a:xfrm>
            <a:prstGeom prst="rect">
              <a:avLst/>
            </a:prstGeom>
            <a:noFill/>
          </p:spPr>
          <p:txBody>
            <a:bodyPr wrap="square" rtlCol="0">
              <a:spAutoFit/>
            </a:bodyPr>
            <a:lstStyle/>
            <a:p>
              <a:r>
                <a:rPr lang="zh-CN" altLang="en-US" dirty="0">
                  <a:solidFill>
                    <a:schemeClr val="accent5">
                      <a:lumMod val="75000"/>
                    </a:schemeClr>
                  </a:solidFill>
                </a:rPr>
                <a:t>研究意义</a:t>
              </a:r>
            </a:p>
          </p:txBody>
        </p:sp>
      </p:grpSp>
      <p:sp>
        <p:nvSpPr>
          <p:cNvPr id="1048802" name="文本框 15"/>
          <p:cNvSpPr txBox="1"/>
          <p:nvPr/>
        </p:nvSpPr>
        <p:spPr>
          <a:xfrm>
            <a:off x="1879564" y="1071138"/>
            <a:ext cx="1117814" cy="369332"/>
          </a:xfrm>
          <a:prstGeom prst="rect">
            <a:avLst/>
          </a:prstGeom>
          <a:noFill/>
        </p:spPr>
        <p:txBody>
          <a:bodyPr wrap="square" rtlCol="0">
            <a:spAutoFit/>
          </a:bodyPr>
          <a:lstStyle/>
          <a:p>
            <a:r>
              <a:rPr lang="zh-CN" altLang="en-US" dirty="0" smtClean="0">
                <a:solidFill>
                  <a:schemeClr val="accent4">
                    <a:lumMod val="75000"/>
                  </a:schemeClr>
                </a:solidFill>
              </a:rPr>
              <a:t>研究</a:t>
            </a:r>
            <a:r>
              <a:rPr lang="zh-CN" altLang="en-US" dirty="0">
                <a:solidFill>
                  <a:schemeClr val="accent4">
                    <a:lumMod val="75000"/>
                  </a:schemeClr>
                </a:solidFill>
              </a:rPr>
              <a:t>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circle(out)">
                                      <p:cBhvr>
                                        <p:cTn id="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组合 2"/>
          <p:cNvGrpSpPr/>
          <p:nvPr/>
        </p:nvGrpSpPr>
        <p:grpSpPr>
          <a:xfrm>
            <a:off x="370757" y="319665"/>
            <a:ext cx="6093701" cy="461665"/>
            <a:chOff x="474664" y="1165009"/>
            <a:chExt cx="6093701" cy="461665"/>
          </a:xfrm>
        </p:grpSpPr>
        <p:grpSp>
          <p:nvGrpSpPr>
            <p:cNvPr id="152" name="组合 30"/>
            <p:cNvGrpSpPr>
              <a:grpSpLocks noChangeAspect="1"/>
            </p:cNvGrpSpPr>
            <p:nvPr/>
          </p:nvGrpSpPr>
          <p:grpSpPr bwMode="auto">
            <a:xfrm>
              <a:off x="474664" y="1176339"/>
              <a:ext cx="439737" cy="439737"/>
              <a:chOff x="2558424" y="1401428"/>
              <a:chExt cx="1318727" cy="1318727"/>
            </a:xfrm>
          </p:grpSpPr>
          <p:sp>
            <p:nvSpPr>
              <p:cNvPr id="1048806" name="椭圆 29"/>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sz="1300" noProof="1">
                  <a:solidFill>
                    <a:sysClr val="windowText" lastClr="000000"/>
                  </a:solidFill>
                </a:endParaRPr>
              </a:p>
            </p:txBody>
          </p:sp>
          <p:sp>
            <p:nvSpPr>
              <p:cNvPr id="1048807" name="Freeform 11"/>
              <p:cNvSpPr/>
              <p:nvPr/>
            </p:nvSpPr>
            <p:spPr bwMode="auto">
              <a:xfrm>
                <a:off x="2674651" y="1817163"/>
                <a:ext cx="1086273" cy="594543"/>
              </a:xfrm>
              <a:custGeom>
                <a:avLst/>
                <a:gdLst>
                  <a:gd name="T0" fmla="*/ 2147483646 w 683"/>
                  <a:gd name="T1" fmla="*/ 2147483646 h 376"/>
                  <a:gd name="T2" fmla="*/ 2147483646 w 683"/>
                  <a:gd name="T3" fmla="*/ 2147483646 h 376"/>
                  <a:gd name="T4" fmla="*/ 2147483646 w 683"/>
                  <a:gd name="T5" fmla="*/ 2147483646 h 376"/>
                  <a:gd name="T6" fmla="*/ 2147483646 w 683"/>
                  <a:gd name="T7" fmla="*/ 2147483646 h 376"/>
                  <a:gd name="T8" fmla="*/ 2147483646 w 683"/>
                  <a:gd name="T9" fmla="*/ 2147483646 h 376"/>
                  <a:gd name="T10" fmla="*/ 2147483646 w 683"/>
                  <a:gd name="T11" fmla="*/ 2147483646 h 376"/>
                  <a:gd name="T12" fmla="*/ 2147483646 w 683"/>
                  <a:gd name="T13" fmla="*/ 2147483646 h 376"/>
                  <a:gd name="T14" fmla="*/ 2147483646 w 683"/>
                  <a:gd name="T15" fmla="*/ 2147483646 h 376"/>
                  <a:gd name="T16" fmla="*/ 2147483646 w 683"/>
                  <a:gd name="T17" fmla="*/ 2147483646 h 376"/>
                  <a:gd name="T18" fmla="*/ 2147483646 w 683"/>
                  <a:gd name="T19" fmla="*/ 2147483646 h 376"/>
                  <a:gd name="T20" fmla="*/ 2147483646 w 683"/>
                  <a:gd name="T21" fmla="*/ 2147483646 h 376"/>
                  <a:gd name="T22" fmla="*/ 2147483646 w 683"/>
                  <a:gd name="T23" fmla="*/ 2147483646 h 376"/>
                  <a:gd name="T24" fmla="*/ 2147483646 w 683"/>
                  <a:gd name="T25" fmla="*/ 2147483646 h 376"/>
                  <a:gd name="T26" fmla="*/ 2147483646 w 683"/>
                  <a:gd name="T27" fmla="*/ 2147483646 h 376"/>
                  <a:gd name="T28" fmla="*/ 2147483646 w 683"/>
                  <a:gd name="T29" fmla="*/ 2147483646 h 376"/>
                  <a:gd name="T30" fmla="*/ 2147483646 w 683"/>
                  <a:gd name="T31" fmla="*/ 2147483646 h 376"/>
                  <a:gd name="T32" fmla="*/ 2147483646 w 683"/>
                  <a:gd name="T33" fmla="*/ 2147483646 h 376"/>
                  <a:gd name="T34" fmla="*/ 2147483646 w 683"/>
                  <a:gd name="T35" fmla="*/ 2147483646 h 376"/>
                  <a:gd name="T36" fmla="*/ 2147483646 w 683"/>
                  <a:gd name="T37" fmla="*/ 2147483646 h 376"/>
                  <a:gd name="T38" fmla="*/ 2147483646 w 683"/>
                  <a:gd name="T39" fmla="*/ 2147483646 h 376"/>
                  <a:gd name="T40" fmla="*/ 2147483646 w 683"/>
                  <a:gd name="T41" fmla="*/ 2147483646 h 376"/>
                  <a:gd name="T42" fmla="*/ 2147483646 w 683"/>
                  <a:gd name="T43" fmla="*/ 2147483646 h 376"/>
                  <a:gd name="T44" fmla="*/ 2147483646 w 683"/>
                  <a:gd name="T45" fmla="*/ 2147483646 h 376"/>
                  <a:gd name="T46" fmla="*/ 2147483646 w 683"/>
                  <a:gd name="T47" fmla="*/ 2147483646 h 376"/>
                  <a:gd name="T48" fmla="*/ 2147483646 w 683"/>
                  <a:gd name="T49" fmla="*/ 2147483646 h 376"/>
                  <a:gd name="T50" fmla="*/ 2147483646 w 683"/>
                  <a:gd name="T51" fmla="*/ 2147483646 h 376"/>
                  <a:gd name="T52" fmla="*/ 2147483646 w 683"/>
                  <a:gd name="T53" fmla="*/ 2147483646 h 376"/>
                  <a:gd name="T54" fmla="*/ 2147483646 w 683"/>
                  <a:gd name="T55" fmla="*/ 2147483646 h 376"/>
                  <a:gd name="T56" fmla="*/ 0 w 683"/>
                  <a:gd name="T57" fmla="*/ 2147483646 h 376"/>
                  <a:gd name="T58" fmla="*/ 2147483646 w 683"/>
                  <a:gd name="T59" fmla="*/ 2147483646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83"/>
                  <a:gd name="T91" fmla="*/ 0 h 376"/>
                  <a:gd name="T92" fmla="*/ 683 w 683"/>
                  <a:gd name="T93" fmla="*/ 376 h 3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sp>
          <p:nvSpPr>
            <p:cNvPr id="1048808" name="文本框 35"/>
            <p:cNvSpPr txBox="1">
              <a:spLocks noChangeArrowheads="1"/>
            </p:cNvSpPr>
            <p:nvPr/>
          </p:nvSpPr>
          <p:spPr bwMode="auto">
            <a:xfrm>
              <a:off x="1026104" y="1165009"/>
              <a:ext cx="5542261"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1.2 </a:t>
              </a:r>
              <a:r>
                <a:rPr lang="zh-CN" altLang="en-US" sz="2400" dirty="0">
                  <a:solidFill>
                    <a:srgbClr val="093759"/>
                  </a:solidFill>
                  <a:latin typeface="黑体" panose="02010609060101010101" pitchFamily="49" charset="-122"/>
                  <a:ea typeface="黑体" panose="02010609060101010101" pitchFamily="49" charset="-122"/>
                </a:rPr>
                <a:t>国内外研究现状</a:t>
              </a:r>
              <a:r>
                <a:rPr lang="en-US" altLang="zh-CN" sz="2400" dirty="0" smtClean="0">
                  <a:solidFill>
                    <a:srgbClr val="093759"/>
                  </a:solidFill>
                  <a:latin typeface="黑体" panose="02010609060101010101" pitchFamily="49" charset="-122"/>
                  <a:ea typeface="黑体" panose="02010609060101010101" pitchFamily="49" charset="-122"/>
                </a:rPr>
                <a:t>-</a:t>
              </a:r>
              <a:r>
                <a:rPr lang="en-US" altLang="zh-CN" sz="1800" dirty="0" smtClean="0">
                  <a:solidFill>
                    <a:srgbClr val="093759"/>
                  </a:solidFill>
                  <a:latin typeface="黑体" panose="02010609060101010101" pitchFamily="49" charset="-122"/>
                  <a:ea typeface="黑体" panose="02010609060101010101" pitchFamily="49" charset="-122"/>
                </a:rPr>
                <a:t>1.2.1</a:t>
              </a:r>
              <a:r>
                <a:rPr lang="zh-CN" altLang="en-US" sz="1800" dirty="0" smtClean="0">
                  <a:solidFill>
                    <a:srgbClr val="093759"/>
                  </a:solidFill>
                  <a:latin typeface="黑体" panose="02010609060101010101" pitchFamily="49" charset="-122"/>
                  <a:ea typeface="黑体" panose="02010609060101010101" pitchFamily="49" charset="-122"/>
                </a:rPr>
                <a:t>水产养殖</a:t>
              </a:r>
              <a:r>
                <a:rPr lang="zh-CN" altLang="en-US" sz="1800" dirty="0">
                  <a:solidFill>
                    <a:srgbClr val="093759"/>
                  </a:solidFill>
                  <a:latin typeface="黑体" panose="02010609060101010101" pitchFamily="49" charset="-122"/>
                  <a:ea typeface="黑体" panose="02010609060101010101" pitchFamily="49" charset="-122"/>
                </a:rPr>
                <a:t>过程管理</a:t>
              </a:r>
              <a:endParaRPr lang="zh-CN" altLang="en-US" sz="2400" dirty="0">
                <a:solidFill>
                  <a:srgbClr val="093759"/>
                </a:solidFill>
                <a:latin typeface="黑体" panose="02010609060101010101" pitchFamily="49" charset="-122"/>
                <a:ea typeface="黑体" panose="02010609060101010101" pitchFamily="49" charset="-122"/>
              </a:endParaRPr>
            </a:p>
          </p:txBody>
        </p:sp>
      </p:grpSp>
      <p:graphicFrame>
        <p:nvGraphicFramePr>
          <p:cNvPr id="4194304" name="表格 3"/>
          <p:cNvGraphicFramePr>
            <a:graphicFrameLocks noGrp="1"/>
          </p:cNvGraphicFramePr>
          <p:nvPr/>
        </p:nvGraphicFramePr>
        <p:xfrm>
          <a:off x="759861" y="1253773"/>
          <a:ext cx="7953164" cy="2076929"/>
        </p:xfrm>
        <a:graphic>
          <a:graphicData uri="http://schemas.openxmlformats.org/drawingml/2006/table">
            <a:tbl>
              <a:tblPr firstRow="1" bandRow="1">
                <a:tableStyleId>{00A15C55-8517-42AA-B614-E9B94910E393}</a:tableStyleId>
              </a:tblPr>
              <a:tblGrid>
                <a:gridCol w="1416320"/>
                <a:gridCol w="1555920"/>
                <a:gridCol w="4980924"/>
              </a:tblGrid>
              <a:tr h="406096">
                <a:tc>
                  <a:txBody>
                    <a:bodyPr/>
                    <a:lstStyle/>
                    <a:p>
                      <a:pPr algn="ctr"/>
                      <a:r>
                        <a:rPr lang="zh-CN" altLang="en-US" dirty="0" smtClean="0"/>
                        <a:t>研究方向</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对应文献</a:t>
                      </a:r>
                      <a:endParaRPr lang="zh-CN" altLang="en-US" dirty="0"/>
                    </a:p>
                  </a:txBody>
                  <a:tcPr/>
                </a:tc>
              </a:tr>
              <a:tr h="794533">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zh-CN" sz="1350" kern="1200" dirty="0" smtClean="0">
                          <a:solidFill>
                            <a:schemeClr val="accent2"/>
                          </a:solidFill>
                          <a:effectLst/>
                          <a:latin typeface="+mn-lt"/>
                          <a:ea typeface="+mn-ea"/>
                          <a:cs typeface="+mn-cs"/>
                        </a:rPr>
                        <a:t>水质</a:t>
                      </a:r>
                      <a:r>
                        <a:rPr lang="zh-CN" altLang="zh-CN" sz="1350" kern="1200" dirty="0" smtClean="0">
                          <a:solidFill>
                            <a:schemeClr val="dk1"/>
                          </a:solidFill>
                          <a:effectLst/>
                          <a:latin typeface="+mn-lt"/>
                          <a:ea typeface="+mn-ea"/>
                          <a:cs typeface="+mn-cs"/>
                        </a:rPr>
                        <a:t>养殖环境影响因素及其监控设备</a:t>
                      </a:r>
                      <a:endParaRPr lang="zh-CN"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zh-CN" sz="1350" kern="1200" dirty="0" smtClean="0">
                          <a:solidFill>
                            <a:schemeClr val="dk1"/>
                          </a:solidFill>
                          <a:effectLst/>
                          <a:latin typeface="+mn-lt"/>
                          <a:ea typeface="+mn-ea"/>
                          <a:cs typeface="+mn-cs"/>
                        </a:rPr>
                        <a:t>水温、溶氧量、酸碱度</a:t>
                      </a:r>
                      <a:r>
                        <a:rPr lang="zh-CN" altLang="en-US" sz="1350" kern="1200" dirty="0" smtClean="0">
                          <a:solidFill>
                            <a:schemeClr val="dk1"/>
                          </a:solidFill>
                          <a:effectLst/>
                          <a:latin typeface="+mn-lt"/>
                          <a:ea typeface="+mn-ea"/>
                          <a:cs typeface="+mn-cs"/>
                        </a:rPr>
                        <a:t>等</a:t>
                      </a:r>
                      <a:endParaRPr lang="zh-CN" altLang="en-US" dirty="0"/>
                    </a:p>
                  </a:txBody>
                  <a:tcPr/>
                </a:tc>
                <a:tc>
                  <a:txBody>
                    <a:bodyPr/>
                    <a:lstStyle/>
                    <a:p>
                      <a:pPr algn="l"/>
                      <a:r>
                        <a:rPr lang="zh-CN" altLang="zh-CN" sz="1350" kern="1200" dirty="0" smtClean="0">
                          <a:solidFill>
                            <a:schemeClr val="dk1"/>
                          </a:solidFill>
                          <a:effectLst/>
                          <a:latin typeface="+mn-lt"/>
                          <a:ea typeface="+mn-ea"/>
                          <a:cs typeface="+mn-cs"/>
                        </a:rPr>
                        <a:t>基于物联网的水产养殖智能监控系统</a:t>
                      </a:r>
                      <a:r>
                        <a:rPr lang="en-US" altLang="zh-CN" sz="1350" kern="1200" dirty="0" smtClean="0">
                          <a:solidFill>
                            <a:schemeClr val="dk1"/>
                          </a:solidFill>
                          <a:effectLst/>
                          <a:latin typeface="+mn-lt"/>
                          <a:ea typeface="+mn-ea"/>
                          <a:cs typeface="+mn-cs"/>
                        </a:rPr>
                        <a:t>[12-14]</a:t>
                      </a:r>
                    </a:p>
                    <a:p>
                      <a:pPr algn="l"/>
                      <a:r>
                        <a:rPr lang="zh-CN" altLang="zh-CN" sz="1350" kern="1200" dirty="0" smtClean="0">
                          <a:solidFill>
                            <a:schemeClr val="dk1"/>
                          </a:solidFill>
                          <a:effectLst/>
                          <a:latin typeface="+mn-lt"/>
                          <a:ea typeface="+mn-ea"/>
                          <a:cs typeface="+mn-cs"/>
                        </a:rPr>
                        <a:t>基于无线传感器网络的水产养殖多环境因素监测系统</a:t>
                      </a:r>
                      <a:r>
                        <a:rPr lang="en-US" altLang="zh-CN" sz="1350" kern="1200" dirty="0" smtClean="0">
                          <a:solidFill>
                            <a:schemeClr val="dk1"/>
                          </a:solidFill>
                          <a:effectLst/>
                          <a:latin typeface="+mn-lt"/>
                          <a:ea typeface="+mn-ea"/>
                          <a:cs typeface="+mn-cs"/>
                        </a:rPr>
                        <a:t>[15-17]</a:t>
                      </a:r>
                    </a:p>
                    <a:p>
                      <a:pPr algn="l"/>
                      <a:r>
                        <a:rPr lang="zh-CN" altLang="zh-CN" sz="1350" kern="1200" dirty="0" smtClean="0">
                          <a:solidFill>
                            <a:schemeClr val="dk1"/>
                          </a:solidFill>
                          <a:effectLst/>
                          <a:latin typeface="+mn-lt"/>
                          <a:ea typeface="+mn-ea"/>
                          <a:cs typeface="+mn-cs"/>
                        </a:rPr>
                        <a:t>复合精确自动增氧系统</a:t>
                      </a:r>
                      <a:r>
                        <a:rPr lang="zh-CN" altLang="en-US" sz="1350" kern="1200" dirty="0" smtClean="0">
                          <a:solidFill>
                            <a:schemeClr val="dk1"/>
                          </a:solidFill>
                          <a:effectLst/>
                          <a:latin typeface="+mn-lt"/>
                          <a:ea typeface="+mn-ea"/>
                          <a:cs typeface="+mn-cs"/>
                        </a:rPr>
                        <a:t>等</a:t>
                      </a:r>
                      <a:r>
                        <a:rPr lang="en-US" altLang="zh-CN" sz="1350" kern="1200" dirty="0" smtClean="0">
                          <a:solidFill>
                            <a:schemeClr val="dk1"/>
                          </a:solidFill>
                          <a:effectLst/>
                          <a:latin typeface="+mn-lt"/>
                          <a:ea typeface="+mn-ea"/>
                          <a:cs typeface="+mn-cs"/>
                        </a:rPr>
                        <a:t>[18]</a:t>
                      </a:r>
                      <a:endParaRPr lang="zh-CN" altLang="en-US" dirty="0"/>
                    </a:p>
                  </a:txBody>
                  <a:tcPr/>
                </a:tc>
              </a:tr>
              <a:tr h="533400">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en-US" dirty="0" smtClean="0">
                          <a:solidFill>
                            <a:schemeClr val="accent2"/>
                          </a:solidFill>
                        </a:rPr>
                        <a:t>机械化设备</a:t>
                      </a:r>
                    </a:p>
                  </a:txBody>
                  <a:tcPr/>
                </a:tc>
                <a:tc>
                  <a:txBody>
                    <a:bodyPr/>
                    <a:lstStyle/>
                    <a:p>
                      <a:pPr algn="l"/>
                      <a:r>
                        <a:rPr lang="zh-CN" altLang="zh-CN" sz="1350" kern="1200" dirty="0" smtClean="0">
                          <a:solidFill>
                            <a:schemeClr val="dk1"/>
                          </a:solidFill>
                          <a:effectLst/>
                          <a:latin typeface="+mn-lt"/>
                          <a:ea typeface="+mn-ea"/>
                          <a:cs typeface="+mn-cs"/>
                        </a:rPr>
                        <a:t>水产动物科学喂养、换水</a:t>
                      </a:r>
                      <a:r>
                        <a:rPr lang="zh-CN" altLang="en-US" sz="1350" kern="1200" dirty="0" smtClean="0">
                          <a:solidFill>
                            <a:schemeClr val="dk1"/>
                          </a:solidFill>
                          <a:effectLst/>
                          <a:latin typeface="+mn-lt"/>
                          <a:ea typeface="+mn-ea"/>
                          <a:cs typeface="+mn-cs"/>
                        </a:rPr>
                        <a:t>等</a:t>
                      </a:r>
                      <a:endParaRPr lang="zh-CN" altLang="en-US" dirty="0"/>
                    </a:p>
                  </a:txBody>
                  <a:tcPr/>
                </a:tc>
                <a:tc>
                  <a:txBody>
                    <a:bodyPr/>
                    <a:lstStyle/>
                    <a:p>
                      <a:pPr algn="l"/>
                      <a:r>
                        <a:rPr lang="zh-CN" altLang="zh-CN" sz="1350" kern="1200" dirty="0" smtClean="0">
                          <a:solidFill>
                            <a:schemeClr val="dk1"/>
                          </a:solidFill>
                          <a:effectLst/>
                          <a:latin typeface="+mn-lt"/>
                          <a:ea typeface="+mn-ea"/>
                          <a:cs typeface="+mn-cs"/>
                        </a:rPr>
                        <a:t>基于</a:t>
                      </a:r>
                      <a:r>
                        <a:rPr lang="en-US" altLang="zh-CN" sz="1350" kern="1200" dirty="0" smtClean="0">
                          <a:solidFill>
                            <a:schemeClr val="dk1"/>
                          </a:solidFill>
                          <a:effectLst/>
                          <a:latin typeface="+mn-lt"/>
                          <a:ea typeface="+mn-ea"/>
                          <a:cs typeface="+mn-cs"/>
                        </a:rPr>
                        <a:t>.NET</a:t>
                      </a:r>
                      <a:r>
                        <a:rPr lang="zh-CN" altLang="zh-CN" sz="1350" kern="1200" dirty="0" smtClean="0">
                          <a:solidFill>
                            <a:schemeClr val="dk1"/>
                          </a:solidFill>
                          <a:effectLst/>
                          <a:latin typeface="+mn-lt"/>
                          <a:ea typeface="+mn-ea"/>
                          <a:cs typeface="+mn-cs"/>
                        </a:rPr>
                        <a:t>的池塘养殖数字化管理系统</a:t>
                      </a:r>
                      <a:r>
                        <a:rPr lang="en-US" altLang="zh-CN" sz="1350" kern="1200" dirty="0" smtClean="0">
                          <a:solidFill>
                            <a:schemeClr val="dk1"/>
                          </a:solidFill>
                          <a:effectLst/>
                          <a:latin typeface="+mn-lt"/>
                          <a:ea typeface="+mn-ea"/>
                          <a:cs typeface="+mn-cs"/>
                        </a:rPr>
                        <a:t>[19]</a:t>
                      </a:r>
                    </a:p>
                    <a:p>
                      <a:pPr algn="l"/>
                      <a:r>
                        <a:rPr lang="zh-CN" altLang="zh-CN" sz="1350" kern="1200" dirty="0" smtClean="0">
                          <a:solidFill>
                            <a:schemeClr val="dk1"/>
                          </a:solidFill>
                          <a:effectLst/>
                          <a:latin typeface="+mn-lt"/>
                          <a:ea typeface="+mn-ea"/>
                          <a:cs typeface="+mn-cs"/>
                        </a:rPr>
                        <a:t>工业化水产养殖自动喂料机</a:t>
                      </a:r>
                      <a:r>
                        <a:rPr lang="en-US" altLang="zh-CN" sz="1350" kern="1200" dirty="0" smtClean="0">
                          <a:solidFill>
                            <a:schemeClr val="dk1"/>
                          </a:solidFill>
                          <a:effectLst/>
                          <a:latin typeface="+mn-lt"/>
                          <a:ea typeface="+mn-ea"/>
                          <a:cs typeface="+mn-cs"/>
                        </a:rPr>
                        <a:t>[20]</a:t>
                      </a:r>
                      <a:endParaRPr lang="zh-CN" altLang="en-US" dirty="0"/>
                    </a:p>
                  </a:txBody>
                  <a:tcPr/>
                </a:tc>
              </a:tr>
              <a:tr h="342900">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zh-CN" sz="1350" kern="1200" dirty="0" smtClean="0">
                          <a:solidFill>
                            <a:schemeClr val="accent2"/>
                          </a:solidFill>
                          <a:effectLst/>
                          <a:latin typeface="+mn-lt"/>
                          <a:ea typeface="+mn-ea"/>
                          <a:cs typeface="+mn-cs"/>
                        </a:rPr>
                        <a:t>病害诊断</a:t>
                      </a:r>
                      <a:endParaRPr lang="zh-CN" altLang="en-US" dirty="0" smtClean="0">
                        <a:solidFill>
                          <a:schemeClr val="accent2"/>
                        </a:solidFill>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zh-CN" sz="1350" kern="1200" dirty="0" smtClean="0">
                          <a:solidFill>
                            <a:schemeClr val="dk1"/>
                          </a:solidFill>
                          <a:effectLst/>
                          <a:latin typeface="+mn-lt"/>
                          <a:ea typeface="+mn-ea"/>
                          <a:cs typeface="+mn-cs"/>
                        </a:rPr>
                        <a:t>病害诊断</a:t>
                      </a:r>
                      <a:endParaRPr lang="zh-CN" altLang="en-US" dirty="0" smtClean="0"/>
                    </a:p>
                  </a:txBody>
                  <a:tcPr/>
                </a:tc>
                <a:tc>
                  <a:txBody>
                    <a:bodyPr/>
                    <a:lstStyle/>
                    <a:p>
                      <a:pPr algn="l"/>
                      <a:r>
                        <a:rPr lang="zh-CN" altLang="zh-CN" sz="1350" kern="1200" dirty="0" smtClean="0">
                          <a:solidFill>
                            <a:schemeClr val="dk1"/>
                          </a:solidFill>
                          <a:effectLst/>
                          <a:latin typeface="+mn-lt"/>
                          <a:ea typeface="+mn-ea"/>
                          <a:cs typeface="+mn-cs"/>
                        </a:rPr>
                        <a:t>水产动物病害诊断健康投药</a:t>
                      </a:r>
                      <a:r>
                        <a:rPr lang="zh-CN" altLang="en-US" sz="1350" kern="1200" dirty="0" smtClean="0">
                          <a:solidFill>
                            <a:schemeClr val="dk1"/>
                          </a:solidFill>
                          <a:effectLst/>
                          <a:latin typeface="+mn-lt"/>
                          <a:ea typeface="+mn-ea"/>
                          <a:cs typeface="+mn-cs"/>
                        </a:rPr>
                        <a:t>、</a:t>
                      </a:r>
                      <a:r>
                        <a:rPr lang="zh-CN" altLang="zh-CN" sz="1350" kern="1200" dirty="0" smtClean="0">
                          <a:solidFill>
                            <a:schemeClr val="dk1"/>
                          </a:solidFill>
                          <a:effectLst/>
                          <a:latin typeface="+mn-lt"/>
                          <a:ea typeface="+mn-ea"/>
                          <a:cs typeface="+mn-cs"/>
                        </a:rPr>
                        <a:t>水产养殖病害诊断专家系统</a:t>
                      </a:r>
                      <a:r>
                        <a:rPr lang="en-US" altLang="zh-CN" sz="1350" kern="1200" dirty="0" smtClean="0">
                          <a:solidFill>
                            <a:schemeClr val="dk1"/>
                          </a:solidFill>
                          <a:effectLst/>
                          <a:latin typeface="+mn-lt"/>
                          <a:ea typeface="+mn-ea"/>
                          <a:cs typeface="+mn-cs"/>
                        </a:rPr>
                        <a:t>[21-22]</a:t>
                      </a:r>
                      <a:endParaRPr lang="zh-CN" altLang="en-US" dirty="0"/>
                    </a:p>
                  </a:txBody>
                  <a:tcPr/>
                </a:tc>
              </a:tr>
            </a:tbl>
          </a:graphicData>
        </a:graphic>
      </p:graphicFrame>
      <p:sp>
        <p:nvSpPr>
          <p:cNvPr id="1048809" name="矩形 4"/>
          <p:cNvSpPr/>
          <p:nvPr/>
        </p:nvSpPr>
        <p:spPr>
          <a:xfrm>
            <a:off x="1139861" y="892744"/>
            <a:ext cx="7730996" cy="338554"/>
          </a:xfrm>
          <a:prstGeom prst="rect">
            <a:avLst/>
          </a:prstGeom>
        </p:spPr>
        <p:txBody>
          <a:bodyPr wrap="square">
            <a:spAutoFit/>
          </a:bodyPr>
          <a:lstStyle/>
          <a:p>
            <a:r>
              <a:rPr lang="zh-CN" altLang="zh-CN" sz="1600" dirty="0">
                <a:latin typeface="+mn-ea"/>
                <a:cs typeface="Times New Roman" panose="02020603050405020304" pitchFamily="18" charset="0"/>
              </a:rPr>
              <a:t>目前在水产养殖智能化过程管理中，大多偏向于对水产养殖过程中</a:t>
            </a:r>
            <a:r>
              <a:rPr lang="zh-CN" altLang="en-US" sz="1600" dirty="0">
                <a:solidFill>
                  <a:srgbClr val="FF0000"/>
                </a:solidFill>
                <a:latin typeface="+mn-ea"/>
                <a:cs typeface="Times New Roman" panose="02020603050405020304" pitchFamily="18" charset="0"/>
              </a:rPr>
              <a:t>单</a:t>
            </a:r>
            <a:r>
              <a:rPr lang="zh-CN" altLang="zh-CN" sz="1600" dirty="0">
                <a:solidFill>
                  <a:srgbClr val="FF0000"/>
                </a:solidFill>
                <a:latin typeface="+mn-ea"/>
                <a:cs typeface="Times New Roman" panose="02020603050405020304" pitchFamily="18" charset="0"/>
              </a:rPr>
              <a:t>一方面</a:t>
            </a:r>
            <a:r>
              <a:rPr lang="zh-CN" altLang="zh-CN" sz="1600" dirty="0">
                <a:latin typeface="+mn-ea"/>
                <a:cs typeface="Times New Roman" panose="02020603050405020304" pitchFamily="18" charset="0"/>
              </a:rPr>
              <a:t>的研究</a:t>
            </a:r>
            <a:r>
              <a:rPr lang="zh-CN" altLang="en-US" sz="1600" dirty="0">
                <a:latin typeface="+mn-ea"/>
                <a:cs typeface="Times New Roman" panose="02020603050405020304" pitchFamily="18" charset="0"/>
              </a:rPr>
              <a:t>。</a:t>
            </a:r>
            <a:endParaRPr lang="zh-CN" altLang="en-US" sz="1600" dirty="0">
              <a:latin typeface="+mn-ea"/>
            </a:endParaRPr>
          </a:p>
        </p:txBody>
      </p:sp>
      <p:sp>
        <p:nvSpPr>
          <p:cNvPr id="1048810" name="矩形 5"/>
          <p:cNvSpPr/>
          <p:nvPr/>
        </p:nvSpPr>
        <p:spPr>
          <a:xfrm>
            <a:off x="219192" y="3719339"/>
            <a:ext cx="1307062" cy="701040"/>
          </a:xfrm>
          <a:prstGeom prst="rect">
            <a:avLst/>
          </a:prstGeom>
        </p:spPr>
        <p:txBody>
          <a:bodyPr wrap="square">
            <a:spAutoFit/>
          </a:bodyPr>
          <a:lstStyle/>
          <a:p>
            <a:r>
              <a:rPr lang="zh-CN" altLang="zh-CN" sz="1400" dirty="0">
                <a:latin typeface="+mn-ea"/>
                <a:cs typeface="Times New Roman" panose="02020603050405020304" pitchFamily="18" charset="0"/>
              </a:rPr>
              <a:t>已有的水产养殖过程智能</a:t>
            </a:r>
            <a:r>
              <a:rPr lang="zh-CN" altLang="zh-CN" sz="1400" dirty="0">
                <a:solidFill>
                  <a:schemeClr val="accent2"/>
                </a:solidFill>
                <a:latin typeface="+mn-ea"/>
                <a:cs typeface="Times New Roman" panose="02020603050405020304" pitchFamily="18" charset="0"/>
              </a:rPr>
              <a:t>监管系统</a:t>
            </a:r>
            <a:endParaRPr lang="zh-CN" altLang="en-US" sz="1400" dirty="0">
              <a:solidFill>
                <a:schemeClr val="accent2"/>
              </a:solidFill>
              <a:latin typeface="+mn-ea"/>
            </a:endParaRPr>
          </a:p>
        </p:txBody>
      </p:sp>
      <p:sp>
        <p:nvSpPr>
          <p:cNvPr id="1048811" name="左大括号 1"/>
          <p:cNvSpPr/>
          <p:nvPr/>
        </p:nvSpPr>
        <p:spPr>
          <a:xfrm>
            <a:off x="1467388" y="3626359"/>
            <a:ext cx="141482" cy="8316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812" name="Rectangle 1"/>
          <p:cNvSpPr>
            <a:spLocks noChangeArrowheads="1"/>
          </p:cNvSpPr>
          <p:nvPr/>
        </p:nvSpPr>
        <p:spPr bwMode="auto">
          <a:xfrm>
            <a:off x="1639865" y="3566158"/>
            <a:ext cx="2895788" cy="5232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400" dirty="0">
                <a:latin typeface="+mn-ea"/>
                <a:cs typeface="Times New Roman" panose="02020603050405020304" pitchFamily="18" charset="0"/>
              </a:rPr>
              <a:t>基于现场总线技术的水产养殖过程管理系统</a:t>
            </a:r>
            <a:r>
              <a:rPr lang="en-US" altLang="zh-CN" sz="1400" dirty="0">
                <a:latin typeface="+mn-ea"/>
                <a:cs typeface="Times New Roman" panose="02020603050405020304" pitchFamily="18" charset="0"/>
              </a:rPr>
              <a:t>[23]</a:t>
            </a:r>
            <a:r>
              <a:rPr lang="en-US" altLang="zh-CN" sz="800" dirty="0">
                <a:latin typeface="+mn-ea"/>
              </a:rPr>
              <a:t> </a:t>
            </a:r>
            <a:endParaRPr lang="en-US" altLang="zh-CN" sz="2000" dirty="0">
              <a:latin typeface="+mn-ea"/>
            </a:endParaRPr>
          </a:p>
        </p:txBody>
      </p:sp>
      <p:sp>
        <p:nvSpPr>
          <p:cNvPr id="1048813" name="Rectangle 2"/>
          <p:cNvSpPr>
            <a:spLocks noChangeArrowheads="1"/>
          </p:cNvSpPr>
          <p:nvPr/>
        </p:nvSpPr>
        <p:spPr bwMode="auto">
          <a:xfrm>
            <a:off x="1623413" y="4147058"/>
            <a:ext cx="2676558"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400" dirty="0">
                <a:latin typeface="+mn-ea"/>
                <a:cs typeface="Times New Roman" panose="02020603050405020304" pitchFamily="18" charset="0"/>
              </a:rPr>
              <a:t>凡纳滨虾养殖全程管理系统</a:t>
            </a:r>
            <a:r>
              <a:rPr lang="en-US" altLang="zh-CN" sz="1400" dirty="0">
                <a:latin typeface="+mn-ea"/>
                <a:cs typeface="Times New Roman" panose="02020603050405020304" pitchFamily="18" charset="0"/>
              </a:rPr>
              <a:t>[24]</a:t>
            </a:r>
            <a:r>
              <a:rPr lang="en-US" altLang="zh-CN" sz="800" dirty="0">
                <a:latin typeface="+mn-ea"/>
              </a:rPr>
              <a:t> </a:t>
            </a:r>
            <a:endParaRPr lang="en-US" altLang="zh-CN" sz="2000" dirty="0">
              <a:latin typeface="+mn-ea"/>
            </a:endParaRPr>
          </a:p>
        </p:txBody>
      </p:sp>
      <p:sp>
        <p:nvSpPr>
          <p:cNvPr id="1048814" name="右大括号 8"/>
          <p:cNvSpPr/>
          <p:nvPr/>
        </p:nvSpPr>
        <p:spPr>
          <a:xfrm>
            <a:off x="4504373" y="3611775"/>
            <a:ext cx="215553" cy="8462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815" name="矩形 13"/>
          <p:cNvSpPr/>
          <p:nvPr/>
        </p:nvSpPr>
        <p:spPr>
          <a:xfrm>
            <a:off x="4751998" y="3662327"/>
            <a:ext cx="1712460" cy="701040"/>
          </a:xfrm>
          <a:prstGeom prst="rect">
            <a:avLst/>
          </a:prstGeom>
        </p:spPr>
        <p:txBody>
          <a:bodyPr wrap="square">
            <a:spAutoFit/>
          </a:bodyPr>
          <a:lstStyle/>
          <a:p>
            <a:r>
              <a:rPr lang="zh-CN" altLang="en-US" sz="1400" dirty="0">
                <a:solidFill>
                  <a:srgbClr val="FF0000"/>
                </a:solidFill>
                <a:latin typeface="+mn-ea"/>
                <a:cs typeface="Times New Roman" panose="02020603050405020304" pitchFamily="18" charset="0"/>
              </a:rPr>
              <a:t>实质：</a:t>
            </a:r>
            <a:r>
              <a:rPr lang="zh-CN" altLang="en-US" sz="1400" dirty="0">
                <a:latin typeface="+mn-ea"/>
                <a:cs typeface="Times New Roman" panose="02020603050405020304" pitchFamily="18" charset="0"/>
              </a:rPr>
              <a:t>对</a:t>
            </a:r>
            <a:r>
              <a:rPr lang="zh-CN" altLang="en-US" sz="1400" dirty="0">
                <a:solidFill>
                  <a:schemeClr val="accent2"/>
                </a:solidFill>
                <a:latin typeface="+mn-ea"/>
                <a:cs typeface="Times New Roman" panose="02020603050405020304" pitchFamily="18" charset="0"/>
              </a:rPr>
              <a:t>某一方面</a:t>
            </a:r>
            <a:r>
              <a:rPr lang="zh-CN" altLang="en-US" sz="1400" dirty="0">
                <a:latin typeface="+mn-ea"/>
                <a:cs typeface="Times New Roman" panose="02020603050405020304" pitchFamily="18" charset="0"/>
              </a:rPr>
              <a:t>或</a:t>
            </a:r>
            <a:r>
              <a:rPr lang="zh-CN" altLang="en-US" sz="1400" dirty="0">
                <a:solidFill>
                  <a:schemeClr val="accent2"/>
                </a:solidFill>
                <a:latin typeface="+mn-ea"/>
                <a:cs typeface="Times New Roman" panose="02020603050405020304" pitchFamily="18" charset="0"/>
              </a:rPr>
              <a:t>多个方面</a:t>
            </a:r>
            <a:r>
              <a:rPr lang="zh-CN" altLang="en-US" sz="1400" dirty="0">
                <a:latin typeface="+mn-ea"/>
                <a:cs typeface="Times New Roman" panose="02020603050405020304" pitchFamily="18" charset="0"/>
              </a:rPr>
              <a:t>分别研究</a:t>
            </a:r>
            <a:endParaRPr lang="zh-CN" altLang="en-US" sz="1400" dirty="0">
              <a:latin typeface="+mn-ea"/>
            </a:endParaRPr>
          </a:p>
        </p:txBody>
      </p:sp>
      <p:sp>
        <p:nvSpPr>
          <p:cNvPr id="1048816" name="矩形 14"/>
          <p:cNvSpPr/>
          <p:nvPr/>
        </p:nvSpPr>
        <p:spPr>
          <a:xfrm>
            <a:off x="195282" y="4968014"/>
            <a:ext cx="1307062" cy="701040"/>
          </a:xfrm>
          <a:prstGeom prst="rect">
            <a:avLst/>
          </a:prstGeom>
        </p:spPr>
        <p:txBody>
          <a:bodyPr wrap="square">
            <a:spAutoFit/>
          </a:bodyPr>
          <a:lstStyle/>
          <a:p>
            <a:r>
              <a:rPr lang="zh-CN" altLang="en-US" sz="1400" dirty="0"/>
              <a:t>现有的</a:t>
            </a:r>
            <a:r>
              <a:rPr lang="zh-CN" altLang="zh-CN" sz="1400" dirty="0"/>
              <a:t>集约式工厂化</a:t>
            </a:r>
            <a:r>
              <a:rPr lang="zh-CN" altLang="zh-CN" sz="1400" dirty="0">
                <a:solidFill>
                  <a:schemeClr val="accent2"/>
                </a:solidFill>
              </a:rPr>
              <a:t>水产养殖模式</a:t>
            </a:r>
            <a:endParaRPr lang="zh-CN" altLang="en-US" sz="1400" dirty="0">
              <a:solidFill>
                <a:schemeClr val="accent2"/>
              </a:solidFill>
              <a:latin typeface="+mn-ea"/>
            </a:endParaRPr>
          </a:p>
        </p:txBody>
      </p:sp>
      <p:sp>
        <p:nvSpPr>
          <p:cNvPr id="1048817" name="左大括号 15"/>
          <p:cNvSpPr/>
          <p:nvPr/>
        </p:nvSpPr>
        <p:spPr>
          <a:xfrm>
            <a:off x="1419379" y="4823007"/>
            <a:ext cx="183202" cy="9860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818" name="Rectangle 1"/>
          <p:cNvSpPr>
            <a:spLocks noChangeArrowheads="1"/>
          </p:cNvSpPr>
          <p:nvPr/>
        </p:nvSpPr>
        <p:spPr bwMode="auto">
          <a:xfrm>
            <a:off x="1611538" y="4791550"/>
            <a:ext cx="2806160"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400" dirty="0"/>
              <a:t>以色列的高度集约化养殖模式</a:t>
            </a:r>
            <a:r>
              <a:rPr lang="en-US" altLang="zh-CN" sz="1400" dirty="0">
                <a:latin typeface="+mn-ea"/>
                <a:cs typeface="Times New Roman" panose="02020603050405020304" pitchFamily="18" charset="0"/>
              </a:rPr>
              <a:t>[25]</a:t>
            </a:r>
            <a:r>
              <a:rPr lang="en-US" altLang="zh-CN" sz="800" dirty="0">
                <a:latin typeface="+mn-ea"/>
              </a:rPr>
              <a:t> </a:t>
            </a:r>
            <a:endParaRPr lang="en-US" altLang="zh-CN" sz="2000" dirty="0">
              <a:latin typeface="+mn-ea"/>
            </a:endParaRPr>
          </a:p>
        </p:txBody>
      </p:sp>
      <p:sp>
        <p:nvSpPr>
          <p:cNvPr id="1048819" name="Rectangle 2"/>
          <p:cNvSpPr>
            <a:spLocks noChangeArrowheads="1"/>
          </p:cNvSpPr>
          <p:nvPr/>
        </p:nvSpPr>
        <p:spPr bwMode="auto">
          <a:xfrm>
            <a:off x="1573510" y="5403435"/>
            <a:ext cx="3058172" cy="5232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400" dirty="0"/>
              <a:t>气动螺旋桨驱动的水产养殖自动作业船</a:t>
            </a:r>
            <a:r>
              <a:rPr lang="en-US" altLang="zh-CN" sz="1400" dirty="0">
                <a:latin typeface="+mn-ea"/>
                <a:cs typeface="Times New Roman" panose="02020603050405020304" pitchFamily="18" charset="0"/>
              </a:rPr>
              <a:t>[27]</a:t>
            </a:r>
            <a:r>
              <a:rPr lang="en-US" altLang="zh-CN" sz="800" dirty="0">
                <a:latin typeface="+mn-ea"/>
              </a:rPr>
              <a:t> </a:t>
            </a:r>
            <a:endParaRPr lang="en-US" altLang="zh-CN" sz="2000" dirty="0">
              <a:latin typeface="+mn-ea"/>
            </a:endParaRPr>
          </a:p>
        </p:txBody>
      </p:sp>
      <p:sp>
        <p:nvSpPr>
          <p:cNvPr id="1048820" name="右大括号 18"/>
          <p:cNvSpPr/>
          <p:nvPr/>
        </p:nvSpPr>
        <p:spPr>
          <a:xfrm>
            <a:off x="4535655" y="4779313"/>
            <a:ext cx="216345" cy="10464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821" name="矩形 19"/>
          <p:cNvSpPr/>
          <p:nvPr/>
        </p:nvSpPr>
        <p:spPr>
          <a:xfrm>
            <a:off x="4753904" y="4837420"/>
            <a:ext cx="1834148" cy="904240"/>
          </a:xfrm>
          <a:prstGeom prst="rect">
            <a:avLst/>
          </a:prstGeom>
        </p:spPr>
        <p:txBody>
          <a:bodyPr wrap="square">
            <a:spAutoFit/>
          </a:bodyPr>
          <a:lstStyle/>
          <a:p>
            <a:r>
              <a:rPr lang="zh-CN" altLang="en-US" sz="1400" dirty="0">
                <a:solidFill>
                  <a:srgbClr val="FF0000"/>
                </a:solidFill>
                <a:latin typeface="+mn-ea"/>
                <a:cs typeface="Times New Roman" panose="02020603050405020304" pitchFamily="18" charset="0"/>
              </a:rPr>
              <a:t>实质：</a:t>
            </a:r>
            <a:r>
              <a:rPr lang="zh-CN" altLang="zh-CN" sz="1400" dirty="0"/>
              <a:t>依靠</a:t>
            </a:r>
            <a:r>
              <a:rPr lang="zh-CN" altLang="zh-CN" sz="1400" dirty="0">
                <a:solidFill>
                  <a:schemeClr val="accent2"/>
                </a:solidFill>
              </a:rPr>
              <a:t>先进设备</a:t>
            </a:r>
            <a:r>
              <a:rPr lang="zh-CN" altLang="zh-CN" sz="1400" dirty="0"/>
              <a:t>和</a:t>
            </a:r>
            <a:r>
              <a:rPr lang="zh-CN" altLang="zh-CN" sz="1400" dirty="0">
                <a:solidFill>
                  <a:schemeClr val="accent2"/>
                </a:solidFill>
              </a:rPr>
              <a:t>信息手段</a:t>
            </a:r>
            <a:r>
              <a:rPr lang="zh-CN" altLang="zh-CN" sz="1400" dirty="0"/>
              <a:t>实现</a:t>
            </a:r>
            <a:r>
              <a:rPr lang="zh-CN" altLang="zh-CN" sz="1400" dirty="0">
                <a:solidFill>
                  <a:schemeClr val="accent2"/>
                </a:solidFill>
              </a:rPr>
              <a:t>单个</a:t>
            </a:r>
            <a:r>
              <a:rPr lang="zh-CN" altLang="zh-CN" sz="1400" dirty="0"/>
              <a:t>或</a:t>
            </a:r>
            <a:r>
              <a:rPr lang="zh-CN" altLang="zh-CN" sz="1400" dirty="0">
                <a:solidFill>
                  <a:schemeClr val="accent2"/>
                </a:solidFill>
              </a:rPr>
              <a:t>多个</a:t>
            </a:r>
            <a:r>
              <a:rPr lang="zh-CN" altLang="zh-CN" sz="1400" dirty="0"/>
              <a:t>养殖环节上的智能化和自动化</a:t>
            </a:r>
            <a:endParaRPr lang="zh-CN" altLang="en-US" sz="1400" dirty="0">
              <a:latin typeface="+mn-ea"/>
            </a:endParaRPr>
          </a:p>
        </p:txBody>
      </p:sp>
      <p:sp>
        <p:nvSpPr>
          <p:cNvPr id="1048822" name="Rectangle 2"/>
          <p:cNvSpPr>
            <a:spLocks noChangeArrowheads="1"/>
          </p:cNvSpPr>
          <p:nvPr/>
        </p:nvSpPr>
        <p:spPr bwMode="auto">
          <a:xfrm>
            <a:off x="1611540" y="5106212"/>
            <a:ext cx="3050577"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400" dirty="0"/>
              <a:t>工业化循环水福利养殖产业模式</a:t>
            </a:r>
            <a:r>
              <a:rPr lang="en-US" altLang="zh-CN" sz="1400" dirty="0">
                <a:latin typeface="+mn-ea"/>
                <a:cs typeface="Times New Roman" panose="02020603050405020304" pitchFamily="18" charset="0"/>
              </a:rPr>
              <a:t>[26]</a:t>
            </a:r>
            <a:r>
              <a:rPr lang="en-US" altLang="zh-CN" sz="800" dirty="0">
                <a:latin typeface="+mn-ea"/>
              </a:rPr>
              <a:t> </a:t>
            </a:r>
            <a:endParaRPr lang="en-US" altLang="zh-CN" sz="2000" dirty="0">
              <a:latin typeface="+mn-ea"/>
            </a:endParaRPr>
          </a:p>
        </p:txBody>
      </p:sp>
      <p:sp>
        <p:nvSpPr>
          <p:cNvPr id="1048823" name="右大括号 10"/>
          <p:cNvSpPr/>
          <p:nvPr/>
        </p:nvSpPr>
        <p:spPr>
          <a:xfrm>
            <a:off x="6511725" y="3710035"/>
            <a:ext cx="307732" cy="28570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824" name="矩形 24"/>
          <p:cNvSpPr/>
          <p:nvPr/>
        </p:nvSpPr>
        <p:spPr>
          <a:xfrm>
            <a:off x="6931680" y="4354362"/>
            <a:ext cx="2099531" cy="1815882"/>
          </a:xfrm>
          <a:prstGeom prst="rect">
            <a:avLst/>
          </a:prstGeom>
        </p:spPr>
        <p:txBody>
          <a:bodyPr wrap="square">
            <a:spAutoFit/>
          </a:bodyPr>
          <a:lstStyle/>
          <a:p>
            <a:r>
              <a:rPr lang="zh-CN" altLang="en-US" sz="1600" dirty="0">
                <a:solidFill>
                  <a:srgbClr val="FF0000"/>
                </a:solidFill>
                <a:latin typeface="+mn-ea"/>
                <a:cs typeface="Times New Roman" panose="02020603050405020304" pitchFamily="18" charset="0"/>
              </a:rPr>
              <a:t>总结</a:t>
            </a:r>
            <a:r>
              <a:rPr lang="zh-CN" altLang="en-US" sz="1600" dirty="0">
                <a:latin typeface="+mn-ea"/>
                <a:cs typeface="Times New Roman" panose="02020603050405020304" pitchFamily="18" charset="0"/>
              </a:rPr>
              <a:t>：</a:t>
            </a:r>
            <a:r>
              <a:rPr lang="zh-CN" altLang="zh-CN" sz="1600" dirty="0">
                <a:solidFill>
                  <a:schemeClr val="accent2">
                    <a:lumMod val="50000"/>
                  </a:schemeClr>
                </a:solidFill>
              </a:rPr>
              <a:t>并没有一种明确有效的方法聚焦在整个养殖流程和养殖规则决策管理上的</a:t>
            </a:r>
            <a:r>
              <a:rPr lang="zh-CN" altLang="en-US" sz="1600" dirty="0">
                <a:solidFill>
                  <a:schemeClr val="accent2">
                    <a:lumMod val="50000"/>
                  </a:schemeClr>
                </a:solidFill>
              </a:rPr>
              <a:t>，</a:t>
            </a:r>
            <a:r>
              <a:rPr lang="zh-CN" altLang="zh-CN" sz="1600" dirty="0">
                <a:solidFill>
                  <a:schemeClr val="accent2">
                    <a:lumMod val="50000"/>
                  </a:schemeClr>
                </a:solidFill>
              </a:rPr>
              <a:t>水产养殖业务流程和智能化决策的研究甚少。</a:t>
            </a:r>
          </a:p>
        </p:txBody>
      </p:sp>
      <p:sp>
        <p:nvSpPr>
          <p:cNvPr id="1048825" name="矩形 11"/>
          <p:cNvSpPr/>
          <p:nvPr/>
        </p:nvSpPr>
        <p:spPr>
          <a:xfrm>
            <a:off x="195282" y="6142251"/>
            <a:ext cx="6456794" cy="523220"/>
          </a:xfrm>
          <a:prstGeom prst="rect">
            <a:avLst/>
          </a:prstGeom>
        </p:spPr>
        <p:txBody>
          <a:bodyPr wrap="square">
            <a:spAutoFit/>
          </a:bodyPr>
          <a:lstStyle/>
          <a:p>
            <a:r>
              <a:rPr lang="zh-CN" altLang="zh-CN" sz="1400" dirty="0">
                <a:latin typeface="+mn-ea"/>
                <a:cs typeface="Times New Roman" panose="02020603050405020304" pitchFamily="18" charset="0"/>
              </a:rPr>
              <a:t>水产养殖操作复杂，规则繁多，</a:t>
            </a:r>
            <a:r>
              <a:rPr lang="zh-CN" altLang="zh-CN" sz="1400" dirty="0"/>
              <a:t>经验去执行决策操作</a:t>
            </a:r>
            <a:r>
              <a:rPr lang="zh-CN" altLang="en-US" sz="1400" dirty="0"/>
              <a:t>，</a:t>
            </a:r>
            <a:r>
              <a:rPr lang="zh-CN" altLang="zh-CN" sz="1400" dirty="0">
                <a:solidFill>
                  <a:schemeClr val="accent2"/>
                </a:solidFill>
                <a:latin typeface="+mn-ea"/>
                <a:cs typeface="Times New Roman" panose="02020603050405020304" pitchFamily="18" charset="0"/>
              </a:rPr>
              <a:t>缺乏有效精准的决策能力</a:t>
            </a:r>
            <a:r>
              <a:rPr lang="zh-CN" altLang="zh-CN" sz="1400" dirty="0">
                <a:latin typeface="+mn-ea"/>
                <a:cs typeface="Times New Roman" panose="02020603050405020304" pitchFamily="18" charset="0"/>
              </a:rPr>
              <a:t>，决策错误或管理不当导致水产品大面积死亡</a:t>
            </a:r>
            <a:endParaRPr lang="zh-CN" altLang="en-US" sz="1400" dirty="0">
              <a:latin typeface="+mn-ea"/>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组合 2"/>
          <p:cNvGrpSpPr/>
          <p:nvPr/>
        </p:nvGrpSpPr>
        <p:grpSpPr>
          <a:xfrm>
            <a:off x="370755" y="319665"/>
            <a:ext cx="7003822" cy="461665"/>
            <a:chOff x="474664" y="1165009"/>
            <a:chExt cx="7003822" cy="461665"/>
          </a:xfrm>
        </p:grpSpPr>
        <p:grpSp>
          <p:nvGrpSpPr>
            <p:cNvPr id="157" name="组合 30"/>
            <p:cNvGrpSpPr>
              <a:grpSpLocks noChangeAspect="1"/>
            </p:cNvGrpSpPr>
            <p:nvPr/>
          </p:nvGrpSpPr>
          <p:grpSpPr bwMode="auto">
            <a:xfrm>
              <a:off x="474664" y="1176339"/>
              <a:ext cx="439737" cy="439737"/>
              <a:chOff x="2558424" y="1401428"/>
              <a:chExt cx="1318727" cy="1318727"/>
            </a:xfrm>
          </p:grpSpPr>
          <p:sp>
            <p:nvSpPr>
              <p:cNvPr id="1048829" name="椭圆 29"/>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sz="1300" noProof="1">
                  <a:solidFill>
                    <a:sysClr val="windowText" lastClr="000000"/>
                  </a:solidFill>
                </a:endParaRPr>
              </a:p>
            </p:txBody>
          </p:sp>
          <p:sp>
            <p:nvSpPr>
              <p:cNvPr id="1048830" name="Freeform 11"/>
              <p:cNvSpPr/>
              <p:nvPr/>
            </p:nvSpPr>
            <p:spPr bwMode="auto">
              <a:xfrm>
                <a:off x="2674651" y="1817163"/>
                <a:ext cx="1086273" cy="594543"/>
              </a:xfrm>
              <a:custGeom>
                <a:avLst/>
                <a:gdLst>
                  <a:gd name="T0" fmla="*/ 2147483646 w 683"/>
                  <a:gd name="T1" fmla="*/ 2147483646 h 376"/>
                  <a:gd name="T2" fmla="*/ 2147483646 w 683"/>
                  <a:gd name="T3" fmla="*/ 2147483646 h 376"/>
                  <a:gd name="T4" fmla="*/ 2147483646 w 683"/>
                  <a:gd name="T5" fmla="*/ 2147483646 h 376"/>
                  <a:gd name="T6" fmla="*/ 2147483646 w 683"/>
                  <a:gd name="T7" fmla="*/ 2147483646 h 376"/>
                  <a:gd name="T8" fmla="*/ 2147483646 w 683"/>
                  <a:gd name="T9" fmla="*/ 2147483646 h 376"/>
                  <a:gd name="T10" fmla="*/ 2147483646 w 683"/>
                  <a:gd name="T11" fmla="*/ 2147483646 h 376"/>
                  <a:gd name="T12" fmla="*/ 2147483646 w 683"/>
                  <a:gd name="T13" fmla="*/ 2147483646 h 376"/>
                  <a:gd name="T14" fmla="*/ 2147483646 w 683"/>
                  <a:gd name="T15" fmla="*/ 2147483646 h 376"/>
                  <a:gd name="T16" fmla="*/ 2147483646 w 683"/>
                  <a:gd name="T17" fmla="*/ 2147483646 h 376"/>
                  <a:gd name="T18" fmla="*/ 2147483646 w 683"/>
                  <a:gd name="T19" fmla="*/ 2147483646 h 376"/>
                  <a:gd name="T20" fmla="*/ 2147483646 w 683"/>
                  <a:gd name="T21" fmla="*/ 2147483646 h 376"/>
                  <a:gd name="T22" fmla="*/ 2147483646 w 683"/>
                  <a:gd name="T23" fmla="*/ 2147483646 h 376"/>
                  <a:gd name="T24" fmla="*/ 2147483646 w 683"/>
                  <a:gd name="T25" fmla="*/ 2147483646 h 376"/>
                  <a:gd name="T26" fmla="*/ 2147483646 w 683"/>
                  <a:gd name="T27" fmla="*/ 2147483646 h 376"/>
                  <a:gd name="T28" fmla="*/ 2147483646 w 683"/>
                  <a:gd name="T29" fmla="*/ 2147483646 h 376"/>
                  <a:gd name="T30" fmla="*/ 2147483646 w 683"/>
                  <a:gd name="T31" fmla="*/ 2147483646 h 376"/>
                  <a:gd name="T32" fmla="*/ 2147483646 w 683"/>
                  <a:gd name="T33" fmla="*/ 2147483646 h 376"/>
                  <a:gd name="T34" fmla="*/ 2147483646 w 683"/>
                  <a:gd name="T35" fmla="*/ 2147483646 h 376"/>
                  <a:gd name="T36" fmla="*/ 2147483646 w 683"/>
                  <a:gd name="T37" fmla="*/ 2147483646 h 376"/>
                  <a:gd name="T38" fmla="*/ 2147483646 w 683"/>
                  <a:gd name="T39" fmla="*/ 2147483646 h 376"/>
                  <a:gd name="T40" fmla="*/ 2147483646 w 683"/>
                  <a:gd name="T41" fmla="*/ 2147483646 h 376"/>
                  <a:gd name="T42" fmla="*/ 2147483646 w 683"/>
                  <a:gd name="T43" fmla="*/ 2147483646 h 376"/>
                  <a:gd name="T44" fmla="*/ 2147483646 w 683"/>
                  <a:gd name="T45" fmla="*/ 2147483646 h 376"/>
                  <a:gd name="T46" fmla="*/ 2147483646 w 683"/>
                  <a:gd name="T47" fmla="*/ 2147483646 h 376"/>
                  <a:gd name="T48" fmla="*/ 2147483646 w 683"/>
                  <a:gd name="T49" fmla="*/ 2147483646 h 376"/>
                  <a:gd name="T50" fmla="*/ 2147483646 w 683"/>
                  <a:gd name="T51" fmla="*/ 2147483646 h 376"/>
                  <a:gd name="T52" fmla="*/ 2147483646 w 683"/>
                  <a:gd name="T53" fmla="*/ 2147483646 h 376"/>
                  <a:gd name="T54" fmla="*/ 2147483646 w 683"/>
                  <a:gd name="T55" fmla="*/ 2147483646 h 376"/>
                  <a:gd name="T56" fmla="*/ 0 w 683"/>
                  <a:gd name="T57" fmla="*/ 2147483646 h 376"/>
                  <a:gd name="T58" fmla="*/ 2147483646 w 683"/>
                  <a:gd name="T59" fmla="*/ 2147483646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83"/>
                  <a:gd name="T91" fmla="*/ 0 h 376"/>
                  <a:gd name="T92" fmla="*/ 683 w 683"/>
                  <a:gd name="T93" fmla="*/ 376 h 3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defTabSz="685800" eaLnBrk="0" fontAlgn="base" hangingPunct="0">
                  <a:spcBef>
                    <a:spcPct val="0"/>
                  </a:spcBef>
                  <a:spcAft>
                    <a:spcPct val="0"/>
                  </a:spcAft>
                </a:pPr>
                <a:endParaRPr lang="zh-CN" altLang="en-US" sz="1300">
                  <a:solidFill>
                    <a:srgbClr val="000000"/>
                  </a:solidFill>
                </a:endParaRPr>
              </a:p>
            </p:txBody>
          </p:sp>
        </p:grpSp>
        <p:sp>
          <p:nvSpPr>
            <p:cNvPr id="1048831" name="文本框 35"/>
            <p:cNvSpPr txBox="1">
              <a:spLocks noChangeArrowheads="1"/>
            </p:cNvSpPr>
            <p:nvPr/>
          </p:nvSpPr>
          <p:spPr bwMode="auto">
            <a:xfrm>
              <a:off x="1026105" y="1165009"/>
              <a:ext cx="6452381"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1.2 </a:t>
              </a:r>
              <a:r>
                <a:rPr lang="zh-CN" altLang="en-US" sz="2400" dirty="0">
                  <a:solidFill>
                    <a:srgbClr val="093759"/>
                  </a:solidFill>
                  <a:latin typeface="黑体" panose="02010609060101010101" pitchFamily="49" charset="-122"/>
                  <a:ea typeface="黑体" panose="02010609060101010101" pitchFamily="49" charset="-122"/>
                </a:rPr>
                <a:t>国内外研究现状</a:t>
              </a:r>
              <a:r>
                <a:rPr lang="en-US" altLang="zh-CN" sz="2400" dirty="0">
                  <a:solidFill>
                    <a:srgbClr val="093759"/>
                  </a:solidFill>
                  <a:latin typeface="黑体" panose="02010609060101010101" pitchFamily="49" charset="-122"/>
                  <a:ea typeface="黑体" panose="02010609060101010101" pitchFamily="49" charset="-122"/>
                </a:rPr>
                <a:t>-</a:t>
              </a:r>
              <a:r>
                <a:rPr lang="en-US" altLang="zh-CN" sz="1800" dirty="0">
                  <a:solidFill>
                    <a:srgbClr val="093759"/>
                  </a:solidFill>
                  <a:latin typeface="黑体" panose="02010609060101010101" pitchFamily="49" charset="-122"/>
                  <a:ea typeface="黑体" panose="02010609060101010101" pitchFamily="49" charset="-122"/>
                </a:rPr>
                <a:t>1.2.2</a:t>
              </a:r>
              <a:r>
                <a:rPr lang="zh-CN" altLang="en-US" sz="1800" dirty="0">
                  <a:solidFill>
                    <a:srgbClr val="093759"/>
                  </a:solidFill>
                  <a:latin typeface="黑体" panose="02010609060101010101" pitchFamily="49" charset="-122"/>
                  <a:ea typeface="黑体" panose="02010609060101010101" pitchFamily="49" charset="-122"/>
                </a:rPr>
                <a:t>工作流与规则引擎</a:t>
              </a:r>
            </a:p>
          </p:txBody>
        </p:sp>
      </p:grpSp>
      <p:grpSp>
        <p:nvGrpSpPr>
          <p:cNvPr id="158" name="组合 4"/>
          <p:cNvGrpSpPr/>
          <p:nvPr/>
        </p:nvGrpSpPr>
        <p:grpSpPr>
          <a:xfrm>
            <a:off x="119962" y="963408"/>
            <a:ext cx="4277527" cy="5628161"/>
            <a:chOff x="119962" y="963408"/>
            <a:chExt cx="4277527" cy="5628161"/>
          </a:xfrm>
        </p:grpSpPr>
        <p:sp>
          <p:nvSpPr>
            <p:cNvPr id="1048832" name="椭圆 3"/>
            <p:cNvSpPr/>
            <p:nvPr/>
          </p:nvSpPr>
          <p:spPr>
            <a:xfrm>
              <a:off x="119962" y="963408"/>
              <a:ext cx="1391291" cy="645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工作流</a:t>
              </a:r>
            </a:p>
          </p:txBody>
        </p:sp>
        <p:sp>
          <p:nvSpPr>
            <p:cNvPr id="1048833" name="椭圆 12"/>
            <p:cNvSpPr/>
            <p:nvPr/>
          </p:nvSpPr>
          <p:spPr>
            <a:xfrm>
              <a:off x="949318" y="1717298"/>
              <a:ext cx="1386443" cy="74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工作流建模</a:t>
              </a:r>
              <a:r>
                <a:rPr lang="en-US" altLang="zh-CN" sz="1400" dirty="0"/>
                <a:t>(</a:t>
              </a:r>
              <a:r>
                <a:rPr lang="zh-CN" altLang="en-US" sz="1400" dirty="0"/>
                <a:t>理论</a:t>
              </a:r>
              <a:r>
                <a:rPr lang="en-US" altLang="zh-CN" sz="1400" dirty="0"/>
                <a:t>)</a:t>
              </a:r>
              <a:endParaRPr lang="zh-CN" altLang="en-US" sz="1400" dirty="0"/>
            </a:p>
          </p:txBody>
        </p:sp>
        <p:sp>
          <p:nvSpPr>
            <p:cNvPr id="1048834" name="椭圆 13"/>
            <p:cNvSpPr/>
            <p:nvPr/>
          </p:nvSpPr>
          <p:spPr>
            <a:xfrm>
              <a:off x="961192" y="2678365"/>
              <a:ext cx="1386443" cy="74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工作流应用</a:t>
              </a:r>
              <a:r>
                <a:rPr lang="en-US" altLang="zh-CN" sz="1400" dirty="0"/>
                <a:t>(</a:t>
              </a:r>
              <a:r>
                <a:rPr lang="zh-CN" altLang="en-US" sz="1400" dirty="0"/>
                <a:t>技术</a:t>
              </a:r>
              <a:r>
                <a:rPr lang="en-US" altLang="zh-CN" sz="1400" dirty="0"/>
                <a:t>)</a:t>
              </a:r>
              <a:endParaRPr lang="zh-CN" altLang="en-US" sz="1400" dirty="0"/>
            </a:p>
          </p:txBody>
        </p:sp>
        <p:sp>
          <p:nvSpPr>
            <p:cNvPr id="1048835" name="圆角矩形 15"/>
            <p:cNvSpPr/>
            <p:nvPr/>
          </p:nvSpPr>
          <p:spPr>
            <a:xfrm>
              <a:off x="2536238" y="1689318"/>
              <a:ext cx="1431820" cy="776890"/>
            </a:xfrm>
            <a:prstGeom prst="roundRect">
              <a:avLst/>
            </a:prstGeom>
            <a:ln>
              <a:solidFill>
                <a:srgbClr val="0070C0"/>
              </a:solidFill>
            </a:ln>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rPr>
                <a:t>Petri</a:t>
              </a:r>
              <a:r>
                <a:rPr lang="zh-CN" altLang="en-US" sz="1400" dirty="0">
                  <a:latin typeface="微软雅黑" panose="020B0503020204020204" pitchFamily="34" charset="-122"/>
                  <a:ea typeface="微软雅黑" panose="020B0503020204020204" pitchFamily="34" charset="-122"/>
                </a:rPr>
                <a:t>网</a:t>
              </a:r>
              <a:r>
                <a:rPr lang="en-US" altLang="zh-CN" sz="1400" dirty="0">
                  <a:latin typeface="微软雅黑" panose="020B0503020204020204" pitchFamily="34" charset="-122"/>
                  <a:ea typeface="微软雅黑" panose="020B0503020204020204" pitchFamily="34" charset="-122"/>
                </a:rPr>
                <a:t>[30]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ECA</a:t>
              </a:r>
              <a:r>
                <a:rPr lang="zh-CN" altLang="en-US" sz="1400" dirty="0">
                  <a:latin typeface="微软雅黑" panose="020B0503020204020204" pitchFamily="34" charset="-122"/>
                  <a:ea typeface="微软雅黑" panose="020B0503020204020204" pitchFamily="34" charset="-122"/>
                </a:rPr>
                <a:t>规则</a:t>
              </a:r>
              <a:r>
                <a:rPr lang="en-US" altLang="zh-CN" sz="1400" dirty="0">
                  <a:latin typeface="微软雅黑" panose="020B0503020204020204" pitchFamily="34" charset="-122"/>
                  <a:ea typeface="微软雅黑" panose="020B0503020204020204" pitchFamily="34" charset="-122"/>
                </a:rPr>
                <a:t>[31] </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UML [32]</a:t>
              </a:r>
              <a:r>
                <a:rPr lang="zh-CN" altLang="en-US" sz="1400" dirty="0">
                  <a:latin typeface="微软雅黑" panose="020B0503020204020204" pitchFamily="34" charset="-122"/>
                  <a:ea typeface="微软雅黑" panose="020B0503020204020204" pitchFamily="34" charset="-122"/>
                </a:rPr>
                <a:t>等</a:t>
              </a:r>
            </a:p>
          </p:txBody>
        </p:sp>
        <p:sp>
          <p:nvSpPr>
            <p:cNvPr id="1048836" name="圆角矩形 16"/>
            <p:cNvSpPr/>
            <p:nvPr/>
          </p:nvSpPr>
          <p:spPr>
            <a:xfrm>
              <a:off x="2513408" y="2759149"/>
              <a:ext cx="1534795" cy="1227259"/>
            </a:xfrm>
            <a:prstGeom prst="roundRect">
              <a:avLst/>
            </a:prstGeom>
            <a:ln>
              <a:solidFill>
                <a:srgbClr val="0070C0"/>
              </a:solidFill>
            </a:ln>
          </p:spPr>
          <p:txBody>
            <a:bodyPr wrap="square">
              <a:spAutoFit/>
            </a:bodyPr>
            <a:lstStyle/>
            <a:p>
              <a:pPr algn="just"/>
              <a:r>
                <a:rPr lang="zh-CN" altLang="zh-CN" sz="1400" dirty="0">
                  <a:latin typeface="微软雅黑" panose="020B0503020204020204" pitchFamily="34" charset="-122"/>
                  <a:ea typeface="微软雅黑" panose="020B0503020204020204" pitchFamily="34" charset="-122"/>
                </a:rPr>
                <a:t>戴小平</a:t>
              </a:r>
              <a:r>
                <a:rPr lang="en-US" altLang="zh-CN" sz="1400" dirty="0">
                  <a:latin typeface="微软雅黑" panose="020B0503020204020204" pitchFamily="34" charset="-122"/>
                  <a:ea typeface="微软雅黑" panose="020B0503020204020204" pitchFamily="34" charset="-122"/>
                </a:rPr>
                <a:t>[34]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Web</a:t>
              </a:r>
              <a:r>
                <a:rPr lang="zh-CN" altLang="zh-CN" sz="1400" dirty="0">
                  <a:latin typeface="微软雅黑" panose="020B0503020204020204" pitchFamily="34" charset="-122"/>
                  <a:ea typeface="微软雅黑" panose="020B0503020204020204" pitchFamily="34" charset="-122"/>
                </a:rPr>
                <a:t>服务封装</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流向和执行步骤不明确</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协作性</a:t>
              </a:r>
              <a:endParaRPr lang="zh-CN" altLang="en-US" sz="1400" dirty="0">
                <a:latin typeface="微软雅黑" panose="020B0503020204020204" pitchFamily="34" charset="-122"/>
                <a:ea typeface="微软雅黑" panose="020B0503020204020204" pitchFamily="34" charset="-122"/>
              </a:endParaRPr>
            </a:p>
          </p:txBody>
        </p:sp>
        <p:sp>
          <p:nvSpPr>
            <p:cNvPr id="1048837" name="圆角矩形 18"/>
            <p:cNvSpPr/>
            <p:nvPr/>
          </p:nvSpPr>
          <p:spPr>
            <a:xfrm>
              <a:off x="207472" y="3668907"/>
              <a:ext cx="1588453" cy="1002075"/>
            </a:xfrm>
            <a:prstGeom prst="roundRect">
              <a:avLst/>
            </a:prstGeom>
            <a:ln>
              <a:solidFill>
                <a:srgbClr val="0070C0"/>
              </a:solidFill>
            </a:ln>
          </p:spPr>
          <p:txBody>
            <a:bodyPr wrap="square">
              <a:spAutoFit/>
            </a:bodyPr>
            <a:lstStyle/>
            <a:p>
              <a:pPr algn="just"/>
              <a:r>
                <a:rPr lang="zh-CN" altLang="zh-CN" sz="1400" dirty="0">
                  <a:latin typeface="微软雅黑" panose="020B0503020204020204" pitchFamily="34" charset="-122"/>
                  <a:ea typeface="微软雅黑" panose="020B0503020204020204" pitchFamily="34" charset="-122"/>
                </a:rPr>
                <a:t>郑红</a:t>
              </a:r>
              <a:r>
                <a:rPr lang="en-US" altLang="zh-CN" sz="1400" dirty="0">
                  <a:latin typeface="微软雅黑" panose="020B0503020204020204" pitchFamily="34" charset="-122"/>
                  <a:ea typeface="微软雅黑" panose="020B0503020204020204" pitchFamily="34" charset="-122"/>
                </a:rPr>
                <a:t>[35]</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游戏作弊检测系统</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检测率</a:t>
              </a:r>
              <a:r>
                <a:rPr lang="zh-CN" altLang="en-US" sz="1400" dirty="0">
                  <a:latin typeface="微软雅黑" panose="020B0503020204020204" pitchFamily="34" charset="-122"/>
                  <a:ea typeface="微软雅黑" panose="020B0503020204020204" pitchFamily="34" charset="-122"/>
                </a:rPr>
                <a:t>提高、</a:t>
              </a:r>
              <a:r>
                <a:rPr lang="zh-CN" altLang="zh-CN" sz="1400" dirty="0">
                  <a:latin typeface="微软雅黑" panose="020B0503020204020204" pitchFamily="34" charset="-122"/>
                  <a:ea typeface="微软雅黑" panose="020B0503020204020204" pitchFamily="34" charset="-122"/>
                </a:rPr>
                <a:t>存储空间</a:t>
              </a:r>
              <a:r>
                <a:rPr lang="zh-CN" altLang="en-US" sz="1400" dirty="0">
                  <a:latin typeface="微软雅黑" panose="020B0503020204020204" pitchFamily="34" charset="-122"/>
                  <a:ea typeface="微软雅黑" panose="020B0503020204020204" pitchFamily="34" charset="-122"/>
                </a:rPr>
                <a:t>降低</a:t>
              </a:r>
            </a:p>
          </p:txBody>
        </p:sp>
        <p:sp>
          <p:nvSpPr>
            <p:cNvPr id="1048838" name="圆角矩形 19"/>
            <p:cNvSpPr/>
            <p:nvPr/>
          </p:nvSpPr>
          <p:spPr>
            <a:xfrm>
              <a:off x="2539813" y="4108999"/>
              <a:ext cx="1672804" cy="1227260"/>
            </a:xfrm>
            <a:prstGeom prst="roundRect">
              <a:avLst/>
            </a:prstGeom>
            <a:ln>
              <a:solidFill>
                <a:srgbClr val="0070C0"/>
              </a:solidFill>
            </a:ln>
          </p:spPr>
          <p:txBody>
            <a:bodyPr wrap="square">
              <a:spAutoFit/>
            </a:bodyPr>
            <a:lstStyle/>
            <a:p>
              <a:pPr algn="just"/>
              <a:r>
                <a:rPr lang="en-US" altLang="zh-CN" sz="1400" dirty="0" err="1">
                  <a:latin typeface="微软雅黑" panose="020B0503020204020204" pitchFamily="34" charset="-122"/>
                  <a:ea typeface="微软雅黑" panose="020B0503020204020204" pitchFamily="34" charset="-122"/>
                </a:rPr>
                <a:t>Marozzo</a:t>
              </a:r>
              <a:r>
                <a:rPr lang="en-US" altLang="zh-CN" sz="1400" dirty="0">
                  <a:latin typeface="微软雅黑" panose="020B0503020204020204" pitchFamily="34" charset="-122"/>
                  <a:ea typeface="微软雅黑" panose="020B0503020204020204" pitchFamily="34" charset="-122"/>
                </a:rPr>
                <a:t>[36]</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云计算服务</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可扩展执行</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大量数据信息提取和分析</a:t>
              </a:r>
              <a:endParaRPr lang="zh-CN" altLang="en-US" sz="1400" dirty="0">
                <a:latin typeface="微软雅黑" panose="020B0503020204020204" pitchFamily="34" charset="-122"/>
                <a:ea typeface="微软雅黑" panose="020B0503020204020204" pitchFamily="34" charset="-122"/>
              </a:endParaRPr>
            </a:p>
          </p:txBody>
        </p:sp>
        <p:sp>
          <p:nvSpPr>
            <p:cNvPr id="1048839" name="圆角矩形 20"/>
            <p:cNvSpPr/>
            <p:nvPr/>
          </p:nvSpPr>
          <p:spPr>
            <a:xfrm>
              <a:off x="202138" y="5034328"/>
              <a:ext cx="1534795" cy="1002075"/>
            </a:xfrm>
            <a:prstGeom prst="roundRect">
              <a:avLst/>
            </a:prstGeom>
            <a:ln>
              <a:solidFill>
                <a:srgbClr val="0070C0"/>
              </a:solidFill>
            </a:ln>
          </p:spPr>
          <p:txBody>
            <a:bodyPr wrap="square">
              <a:spAutoFit/>
            </a:bodyPr>
            <a:lstStyle/>
            <a:p>
              <a:pPr algn="just"/>
              <a:r>
                <a:rPr lang="en-US" altLang="zh-CN" sz="1400" dirty="0" err="1">
                  <a:latin typeface="微软雅黑" panose="020B0503020204020204" pitchFamily="34" charset="-122"/>
                  <a:ea typeface="微软雅黑" panose="020B0503020204020204" pitchFamily="34" charset="-122"/>
                </a:rPr>
                <a:t>Jin</a:t>
              </a:r>
              <a:r>
                <a:rPr lang="en-US" altLang="zh-CN" sz="1400" dirty="0">
                  <a:latin typeface="微软雅黑" panose="020B0503020204020204" pitchFamily="34" charset="-122"/>
                  <a:ea typeface="微软雅黑" panose="020B0503020204020204" pitchFamily="34" charset="-122"/>
                </a:rPr>
                <a:t>[37]</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电网管理信息系统</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规范调度过程</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提高运行效率</a:t>
              </a:r>
              <a:endParaRPr lang="zh-CN" altLang="en-US" sz="1400" dirty="0">
                <a:latin typeface="微软雅黑" panose="020B0503020204020204" pitchFamily="34" charset="-122"/>
                <a:ea typeface="微软雅黑" panose="020B0503020204020204" pitchFamily="34" charset="-122"/>
              </a:endParaRPr>
            </a:p>
          </p:txBody>
        </p:sp>
        <p:sp>
          <p:nvSpPr>
            <p:cNvPr id="1048840" name="圆角矩形 21"/>
            <p:cNvSpPr/>
            <p:nvPr/>
          </p:nvSpPr>
          <p:spPr>
            <a:xfrm>
              <a:off x="2499053" y="5589494"/>
              <a:ext cx="1898436" cy="1002075"/>
            </a:xfrm>
            <a:prstGeom prst="roundRect">
              <a:avLst/>
            </a:prstGeom>
            <a:ln>
              <a:solidFill>
                <a:srgbClr val="FF0000"/>
              </a:solidFill>
            </a:ln>
          </p:spPr>
          <p:txBody>
            <a:bodyPr wrap="square">
              <a:spAutoFit/>
            </a:bodyPr>
            <a:lstStyle/>
            <a:p>
              <a:pPr algn="just"/>
              <a:r>
                <a:rPr lang="zh-CN" altLang="zh-CN" sz="1400" dirty="0">
                  <a:latin typeface="微软雅黑" panose="020B0503020204020204" pitchFamily="34" charset="-122"/>
                  <a:ea typeface="微软雅黑" panose="020B0503020204020204" pitchFamily="34" charset="-122"/>
                </a:rPr>
                <a:t>高阳</a:t>
              </a:r>
              <a:r>
                <a:rPr lang="en-US" altLang="zh-CN" sz="1400" dirty="0">
                  <a:latin typeface="微软雅黑" panose="020B0503020204020204" pitchFamily="34" charset="-122"/>
                  <a:ea typeface="微软雅黑" panose="020B0503020204020204" pitchFamily="34" charset="-122"/>
                </a:rPr>
                <a:t>[38]</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基于神经网络的</a:t>
              </a:r>
              <a:r>
                <a:rPr lang="zh-CN" altLang="en-US" sz="1400" dirty="0">
                  <a:latin typeface="微软雅黑" panose="020B0503020204020204" pitchFamily="34" charset="-122"/>
                  <a:ea typeface="微软雅黑" panose="020B0503020204020204" pitchFamily="34" charset="-122"/>
                </a:rPr>
                <a:t>南美白对虾养殖流程自动化精确控制模型及系统</a:t>
              </a:r>
            </a:p>
          </p:txBody>
        </p:sp>
        <p:cxnSp>
          <p:nvCxnSpPr>
            <p:cNvPr id="3145741" name="直接连接符 24"/>
            <p:cNvCxnSpPr>
              <a:cxnSpLocks/>
              <a:stCxn id="1048833" idx="6"/>
              <a:endCxn id="1048835" idx="1"/>
            </p:cNvCxnSpPr>
            <p:nvPr/>
          </p:nvCxnSpPr>
          <p:spPr>
            <a:xfrm>
              <a:off x="2335761" y="2091371"/>
              <a:ext cx="200479" cy="6568"/>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26"/>
            <p:cNvCxnSpPr>
              <a:cxnSpLocks/>
            </p:cNvCxnSpPr>
            <p:nvPr/>
          </p:nvCxnSpPr>
          <p:spPr>
            <a:xfrm flipH="1" flipV="1">
              <a:off x="791139" y="1596342"/>
              <a:ext cx="4278" cy="1430898"/>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28"/>
            <p:cNvCxnSpPr>
              <a:cxnSpLocks/>
              <a:endCxn id="1048833" idx="2"/>
            </p:cNvCxnSpPr>
            <p:nvPr/>
          </p:nvCxnSpPr>
          <p:spPr>
            <a:xfrm>
              <a:off x="791138" y="2086298"/>
              <a:ext cx="158178" cy="5075"/>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4" name="直接连接符 38"/>
            <p:cNvCxnSpPr>
              <a:cxnSpLocks/>
            </p:cNvCxnSpPr>
            <p:nvPr/>
          </p:nvCxnSpPr>
          <p:spPr>
            <a:xfrm>
              <a:off x="795419" y="3021654"/>
              <a:ext cx="162599" cy="10663"/>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44"/>
            <p:cNvCxnSpPr>
              <a:cxnSpLocks/>
              <a:stCxn id="1048834" idx="6"/>
              <a:endCxn id="1048836" idx="1"/>
            </p:cNvCxnSpPr>
            <p:nvPr/>
          </p:nvCxnSpPr>
          <p:spPr>
            <a:xfrm>
              <a:off x="2347635" y="3052440"/>
              <a:ext cx="165773" cy="234515"/>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48"/>
            <p:cNvCxnSpPr>
              <a:cxnSpLocks/>
              <a:stCxn id="1048836" idx="2"/>
              <a:endCxn id="1048837" idx="3"/>
            </p:cNvCxnSpPr>
            <p:nvPr/>
          </p:nvCxnSpPr>
          <p:spPr>
            <a:xfrm flipH="1">
              <a:off x="1795925" y="3986408"/>
              <a:ext cx="1484881" cy="183537"/>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52"/>
            <p:cNvCxnSpPr>
              <a:cxnSpLocks/>
              <a:stCxn id="1048838" idx="1"/>
              <a:endCxn id="1048837" idx="3"/>
            </p:cNvCxnSpPr>
            <p:nvPr/>
          </p:nvCxnSpPr>
          <p:spPr>
            <a:xfrm flipH="1" flipV="1">
              <a:off x="1795923" y="4196711"/>
              <a:ext cx="743890" cy="559272"/>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57"/>
            <p:cNvCxnSpPr>
              <a:cxnSpLocks/>
              <a:stCxn id="1048838" idx="1"/>
              <a:endCxn id="1048839" idx="3"/>
            </p:cNvCxnSpPr>
            <p:nvPr/>
          </p:nvCxnSpPr>
          <p:spPr>
            <a:xfrm flipH="1">
              <a:off x="1736931" y="4755985"/>
              <a:ext cx="802882" cy="806149"/>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49" name="直接连接符 61"/>
            <p:cNvCxnSpPr>
              <a:cxnSpLocks/>
              <a:stCxn id="1048840" idx="1"/>
              <a:endCxn id="1048839" idx="3"/>
            </p:cNvCxnSpPr>
            <p:nvPr/>
          </p:nvCxnSpPr>
          <p:spPr>
            <a:xfrm flipH="1" flipV="1">
              <a:off x="1736931" y="5562132"/>
              <a:ext cx="762122" cy="555166"/>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59" name="组合 5"/>
          <p:cNvGrpSpPr/>
          <p:nvPr/>
        </p:nvGrpSpPr>
        <p:grpSpPr>
          <a:xfrm>
            <a:off x="4482248" y="833360"/>
            <a:ext cx="4575669" cy="5614008"/>
            <a:chOff x="4482248" y="833360"/>
            <a:chExt cx="4575669" cy="5614008"/>
          </a:xfrm>
        </p:grpSpPr>
        <p:sp>
          <p:nvSpPr>
            <p:cNvPr id="1048841" name="椭圆 22"/>
            <p:cNvSpPr/>
            <p:nvPr/>
          </p:nvSpPr>
          <p:spPr>
            <a:xfrm>
              <a:off x="5779017" y="833360"/>
              <a:ext cx="1963287" cy="74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工作流与规则引擎结合</a:t>
              </a:r>
            </a:p>
          </p:txBody>
        </p:sp>
        <p:sp>
          <p:nvSpPr>
            <p:cNvPr id="1048842" name="圆角矩形 23"/>
            <p:cNvSpPr/>
            <p:nvPr/>
          </p:nvSpPr>
          <p:spPr>
            <a:xfrm>
              <a:off x="4581827" y="1922046"/>
              <a:ext cx="1921710" cy="1227260"/>
            </a:xfrm>
            <a:prstGeom prst="roundRect">
              <a:avLst/>
            </a:prstGeom>
            <a:ln>
              <a:solidFill>
                <a:srgbClr val="0070C0"/>
              </a:solidFill>
            </a:ln>
          </p:spPr>
          <p:txBody>
            <a:bodyPr wrap="square">
              <a:spAutoFit/>
            </a:bodyPr>
            <a:lstStyle/>
            <a:p>
              <a:pPr algn="just"/>
              <a:r>
                <a:rPr lang="en-US" altLang="zh-CN" sz="1400" dirty="0" err="1">
                  <a:latin typeface="微软雅黑" panose="020B0503020204020204" pitchFamily="34" charset="-122"/>
                  <a:ea typeface="微软雅黑" panose="020B0503020204020204" pitchFamily="34" charset="-122"/>
                </a:rPr>
                <a:t>Döhring</a:t>
              </a:r>
              <a:r>
                <a:rPr lang="en-US" altLang="zh-CN" sz="1400" dirty="0">
                  <a:latin typeface="微软雅黑" panose="020B0503020204020204" pitchFamily="34" charset="-122"/>
                  <a:ea typeface="微软雅黑" panose="020B0503020204020204" pitchFamily="34" charset="-122"/>
                </a:rPr>
                <a:t>[39-40]</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基于规则引擎的自适应模型</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增加柔性</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辅助子流程运行</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减轻工作流负担</a:t>
              </a:r>
              <a:endParaRPr lang="zh-CN" altLang="en-US" sz="1400" dirty="0">
                <a:latin typeface="微软雅黑" panose="020B0503020204020204" pitchFamily="34" charset="-122"/>
                <a:ea typeface="微软雅黑" panose="020B0503020204020204" pitchFamily="34" charset="-122"/>
              </a:endParaRPr>
            </a:p>
          </p:txBody>
        </p:sp>
        <p:sp>
          <p:nvSpPr>
            <p:cNvPr id="1048843" name="圆角矩形 30"/>
            <p:cNvSpPr/>
            <p:nvPr/>
          </p:nvSpPr>
          <p:spPr>
            <a:xfrm>
              <a:off x="6940285" y="2656826"/>
              <a:ext cx="2078337" cy="1002075"/>
            </a:xfrm>
            <a:prstGeom prst="roundRect">
              <a:avLst/>
            </a:prstGeom>
            <a:ln>
              <a:solidFill>
                <a:srgbClr val="0070C0"/>
              </a:solidFill>
            </a:ln>
          </p:spPr>
          <p:txBody>
            <a:bodyPr wrap="square">
              <a:spAutoFit/>
            </a:bodyPr>
            <a:lstStyle/>
            <a:p>
              <a:pPr algn="just"/>
              <a:r>
                <a:rPr lang="en-US" altLang="zh-CN" sz="1400" dirty="0">
                  <a:latin typeface="微软雅黑" panose="020B0503020204020204" pitchFamily="34" charset="-122"/>
                  <a:ea typeface="微软雅黑" panose="020B0503020204020204" pitchFamily="34" charset="-122"/>
                </a:rPr>
                <a:t>Arellano[41]</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气举故障的实时动态监测工作</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快速确定油井潜在问题，优化气举性能</a:t>
              </a:r>
              <a:endParaRPr lang="zh-CN" altLang="en-US" sz="1400" dirty="0">
                <a:latin typeface="微软雅黑" panose="020B0503020204020204" pitchFamily="34" charset="-122"/>
                <a:ea typeface="微软雅黑" panose="020B0503020204020204" pitchFamily="34" charset="-122"/>
              </a:endParaRPr>
            </a:p>
          </p:txBody>
        </p:sp>
        <p:sp>
          <p:nvSpPr>
            <p:cNvPr id="1048844" name="圆角矩形 31"/>
            <p:cNvSpPr/>
            <p:nvPr/>
          </p:nvSpPr>
          <p:spPr>
            <a:xfrm>
              <a:off x="4482248" y="3600776"/>
              <a:ext cx="2078337" cy="1002075"/>
            </a:xfrm>
            <a:prstGeom prst="roundRect">
              <a:avLst/>
            </a:prstGeom>
            <a:ln>
              <a:solidFill>
                <a:srgbClr val="0070C0"/>
              </a:solidFill>
            </a:ln>
          </p:spPr>
          <p:txBody>
            <a:bodyPr wrap="square">
              <a:spAutoFit/>
            </a:bodyPr>
            <a:lstStyle/>
            <a:p>
              <a:pPr algn="just"/>
              <a:r>
                <a:rPr lang="zh-CN" altLang="zh-CN" sz="1400" dirty="0">
                  <a:latin typeface="微软雅黑" panose="020B0503020204020204" pitchFamily="34" charset="-122"/>
                  <a:ea typeface="微软雅黑" panose="020B0503020204020204" pitchFamily="34" charset="-122"/>
                </a:rPr>
                <a:t>朱晓辉</a:t>
              </a:r>
              <a:r>
                <a:rPr lang="en-US" altLang="zh-CN" sz="1400" dirty="0">
                  <a:latin typeface="微软雅黑" panose="020B0503020204020204" pitchFamily="34" charset="-122"/>
                  <a:ea typeface="微软雅黑" panose="020B0503020204020204" pitchFamily="34" charset="-122"/>
                </a:rPr>
                <a:t>[42]</a:t>
              </a:r>
              <a:r>
                <a:rPr lang="zh-CN" altLang="en-US" sz="1400" dirty="0">
                  <a:latin typeface="微软雅黑" panose="020B0503020204020204" pitchFamily="34" charset="-122"/>
                  <a:ea typeface="微软雅黑" panose="020B0503020204020204" pitchFamily="34" charset="-122"/>
                </a:rPr>
                <a:t>：</a:t>
              </a:r>
              <a:r>
                <a:rPr lang="zh-CN" altLang="zh-CN" sz="1400" dirty="0">
                  <a:solidFill>
                    <a:srgbClr val="222222"/>
                  </a:solidFill>
                  <a:latin typeface="微软雅黑" panose="020B0503020204020204" pitchFamily="34" charset="-122"/>
                  <a:ea typeface="微软雅黑" panose="020B0503020204020204" pitchFamily="34" charset="-122"/>
                </a:rPr>
                <a:t>保险电子商务系统</a:t>
              </a:r>
              <a:r>
                <a:rPr lang="zh-CN" altLang="en-US" sz="1400" dirty="0">
                  <a:solidFill>
                    <a:srgbClr val="222222"/>
                  </a:solidFill>
                  <a:latin typeface="微软雅黑" panose="020B0503020204020204" pitchFamily="34" charset="-122"/>
                  <a:ea typeface="微软雅黑" panose="020B0503020204020204" pitchFamily="34" charset="-122"/>
                </a:rPr>
                <a:t>、</a:t>
              </a:r>
              <a:r>
                <a:rPr lang="zh-CN" altLang="zh-CN" sz="1400" dirty="0">
                  <a:solidFill>
                    <a:srgbClr val="222222"/>
                  </a:solidFill>
                  <a:latin typeface="微软雅黑" panose="020B0503020204020204" pitchFamily="34" charset="-122"/>
                  <a:ea typeface="微软雅黑" panose="020B0503020204020204" pitchFamily="34" charset="-122"/>
                </a:rPr>
                <a:t>流程标准化</a:t>
              </a:r>
              <a:r>
                <a:rPr lang="zh-CN" altLang="zh-CN" sz="1400" dirty="0">
                  <a:latin typeface="微软雅黑" panose="020B0503020204020204" pitchFamily="34" charset="-122"/>
                  <a:ea typeface="微软雅黑" panose="020B0503020204020204" pitchFamily="34" charset="-122"/>
                </a:rPr>
                <a:t>，解决人工参与核保试算水平低等问题</a:t>
              </a:r>
              <a:endParaRPr lang="zh-CN" altLang="en-US" sz="1400" dirty="0">
                <a:latin typeface="微软雅黑" panose="020B0503020204020204" pitchFamily="34" charset="-122"/>
                <a:ea typeface="微软雅黑" panose="020B0503020204020204" pitchFamily="34" charset="-122"/>
              </a:endParaRPr>
            </a:p>
          </p:txBody>
        </p:sp>
        <p:sp>
          <p:nvSpPr>
            <p:cNvPr id="1048845" name="圆角矩形 32"/>
            <p:cNvSpPr/>
            <p:nvPr/>
          </p:nvSpPr>
          <p:spPr>
            <a:xfrm>
              <a:off x="6979580" y="4349930"/>
              <a:ext cx="2078337" cy="776890"/>
            </a:xfrm>
            <a:prstGeom prst="roundRect">
              <a:avLst/>
            </a:prstGeom>
            <a:ln>
              <a:solidFill>
                <a:srgbClr val="0070C0"/>
              </a:solidFill>
            </a:ln>
          </p:spPr>
          <p:txBody>
            <a:bodyPr wrap="square">
              <a:spAutoFit/>
            </a:bodyPr>
            <a:lstStyle/>
            <a:p>
              <a:pPr algn="just"/>
              <a:r>
                <a:rPr lang="zh-CN" altLang="zh-CN" sz="1400" dirty="0">
                  <a:latin typeface="微软雅黑" panose="020B0503020204020204" pitchFamily="34" charset="-122"/>
                  <a:ea typeface="微软雅黑" panose="020B0503020204020204" pitchFamily="34" charset="-122"/>
                </a:rPr>
                <a:t>项文俊</a:t>
              </a:r>
              <a:r>
                <a:rPr lang="en-US" altLang="zh-CN" sz="1400" dirty="0">
                  <a:latin typeface="微软雅黑" panose="020B0503020204020204" pitchFamily="34" charset="-122"/>
                  <a:ea typeface="微软雅黑" panose="020B0503020204020204" pitchFamily="34" charset="-122"/>
                </a:rPr>
                <a:t>[43]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运维流程管理</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运维流程规范化，减少重复劳动率</a:t>
              </a:r>
              <a:endParaRPr lang="zh-CN" altLang="en-US" sz="1400" dirty="0">
                <a:latin typeface="微软雅黑" panose="020B0503020204020204" pitchFamily="34" charset="-122"/>
                <a:ea typeface="微软雅黑" panose="020B0503020204020204" pitchFamily="34" charset="-122"/>
              </a:endParaRPr>
            </a:p>
          </p:txBody>
        </p:sp>
        <p:sp>
          <p:nvSpPr>
            <p:cNvPr id="1048846" name="圆角矩形 34"/>
            <p:cNvSpPr/>
            <p:nvPr/>
          </p:nvSpPr>
          <p:spPr>
            <a:xfrm>
              <a:off x="4962397" y="5445293"/>
              <a:ext cx="2200937" cy="1002075"/>
            </a:xfrm>
            <a:prstGeom prst="roundRect">
              <a:avLst/>
            </a:prstGeom>
            <a:ln>
              <a:solidFill>
                <a:schemeClr val="accent4">
                  <a:lumMod val="50000"/>
                </a:schemeClr>
              </a:solidFill>
            </a:ln>
          </p:spPr>
          <p:txBody>
            <a:bodyPr wrap="square">
              <a:spAutoFit/>
            </a:bodyPr>
            <a:lstStyle/>
            <a:p>
              <a:pPr algn="just"/>
              <a:r>
                <a:rPr lang="zh-CN" altLang="zh-CN" sz="1400" dirty="0">
                  <a:latin typeface="微软雅黑" panose="020B0503020204020204" pitchFamily="34" charset="-122"/>
                  <a:ea typeface="微软雅黑" panose="020B0503020204020204" pitchFamily="34" charset="-122"/>
                </a:rPr>
                <a:t>规则与流程分离</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更好地接受业务规则控制，做出业务决策</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新的研究热点</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新的大胆尝试</a:t>
              </a:r>
              <a:endParaRPr lang="zh-CN" altLang="en-US" sz="1400" dirty="0">
                <a:latin typeface="微软雅黑" panose="020B0503020204020204" pitchFamily="34" charset="-122"/>
                <a:ea typeface="微软雅黑" panose="020B0503020204020204" pitchFamily="34" charset="-122"/>
              </a:endParaRPr>
            </a:p>
          </p:txBody>
        </p:sp>
        <p:cxnSp>
          <p:nvCxnSpPr>
            <p:cNvPr id="3145750" name="直接连接符 65"/>
            <p:cNvCxnSpPr>
              <a:cxnSpLocks/>
              <a:stCxn id="1048841" idx="4"/>
              <a:endCxn id="1048842" idx="0"/>
            </p:cNvCxnSpPr>
            <p:nvPr/>
          </p:nvCxnSpPr>
          <p:spPr>
            <a:xfrm flipH="1">
              <a:off x="5542684" y="1581506"/>
              <a:ext cx="1217977" cy="340538"/>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69"/>
            <p:cNvCxnSpPr>
              <a:cxnSpLocks/>
              <a:stCxn id="1048843" idx="1"/>
              <a:endCxn id="1048842" idx="3"/>
            </p:cNvCxnSpPr>
            <p:nvPr/>
          </p:nvCxnSpPr>
          <p:spPr>
            <a:xfrm flipH="1" flipV="1">
              <a:off x="6503537" y="2569030"/>
              <a:ext cx="436746" cy="61560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72"/>
            <p:cNvCxnSpPr>
              <a:cxnSpLocks/>
              <a:stCxn id="1048843" idx="1"/>
              <a:endCxn id="1048844" idx="3"/>
            </p:cNvCxnSpPr>
            <p:nvPr/>
          </p:nvCxnSpPr>
          <p:spPr>
            <a:xfrm flipH="1">
              <a:off x="6560583" y="3184630"/>
              <a:ext cx="379700" cy="94395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77"/>
            <p:cNvCxnSpPr>
              <a:cxnSpLocks/>
              <a:stCxn id="1048845" idx="1"/>
              <a:endCxn id="1048844" idx="3"/>
            </p:cNvCxnSpPr>
            <p:nvPr/>
          </p:nvCxnSpPr>
          <p:spPr>
            <a:xfrm flipH="1" flipV="1">
              <a:off x="6560585" y="4128582"/>
              <a:ext cx="418995" cy="629971"/>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5754" name="直接连接符 81"/>
            <p:cNvCxnSpPr>
              <a:cxnSpLocks/>
              <a:stCxn id="1048845" idx="1"/>
              <a:endCxn id="1048846" idx="0"/>
            </p:cNvCxnSpPr>
            <p:nvPr/>
          </p:nvCxnSpPr>
          <p:spPr>
            <a:xfrm flipH="1">
              <a:off x="6062864" y="4758551"/>
              <a:ext cx="916714" cy="686742"/>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fill="hold"/>
                                        <p:tgtEl>
                                          <p:spTgt spid="158"/>
                                        </p:tgtEl>
                                        <p:attrNameLst>
                                          <p:attrName>ppt_x</p:attrName>
                                        </p:attrNameLst>
                                      </p:cBhvr>
                                      <p:tavLst>
                                        <p:tav tm="0">
                                          <p:val>
                                            <p:strVal val="0-#ppt_w/2"/>
                                          </p:val>
                                        </p:tav>
                                        <p:tav tm="100000">
                                          <p:val>
                                            <p:strVal val="#ppt_x"/>
                                          </p:val>
                                        </p:tav>
                                      </p:tavLst>
                                    </p:anim>
                                    <p:anim calcmode="lin" valueType="num">
                                      <p:cBhvr additive="base">
                                        <p:cTn id="8" dur="500" fill="hold"/>
                                        <p:tgtEl>
                                          <p:spTgt spid="15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9"/>
                                        </p:tgtEl>
                                        <p:attrNameLst>
                                          <p:attrName>style.visibility</p:attrName>
                                        </p:attrNameLst>
                                      </p:cBhvr>
                                      <p:to>
                                        <p:strVal val="visible"/>
                                      </p:to>
                                    </p:set>
                                    <p:anim calcmode="lin" valueType="num">
                                      <p:cBhvr additive="base">
                                        <p:cTn id="11" dur="500" fill="hold"/>
                                        <p:tgtEl>
                                          <p:spTgt spid="159"/>
                                        </p:tgtEl>
                                        <p:attrNameLst>
                                          <p:attrName>ppt_x</p:attrName>
                                        </p:attrNameLst>
                                      </p:cBhvr>
                                      <p:tavLst>
                                        <p:tav tm="0">
                                          <p:val>
                                            <p:strVal val="1+#ppt_w/2"/>
                                          </p:val>
                                        </p:tav>
                                        <p:tav tm="100000">
                                          <p:val>
                                            <p:strVal val="#ppt_x"/>
                                          </p:val>
                                        </p:tav>
                                      </p:tavLst>
                                    </p:anim>
                                    <p:anim calcmode="lin" valueType="num">
                                      <p:cBhvr additive="base">
                                        <p:cTn id="12" dur="500" fill="hold"/>
                                        <p:tgtEl>
                                          <p:spTgt spid="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0" name="文本框 1"/>
          <p:cNvSpPr txBox="1">
            <a:spLocks noChangeArrowheads="1"/>
          </p:cNvSpPr>
          <p:nvPr/>
        </p:nvSpPr>
        <p:spPr bwMode="auto">
          <a:xfrm>
            <a:off x="210500" y="1217640"/>
            <a:ext cx="4205288" cy="3063241"/>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19900" b="1">
                <a:solidFill>
                  <a:srgbClr val="376092"/>
                </a:solidFill>
                <a:latin typeface="微软雅黑" panose="020B0503020204020204" pitchFamily="34" charset="-122"/>
                <a:ea typeface="微软雅黑" panose="020B0503020204020204" pitchFamily="34" charset="-122"/>
              </a:rPr>
              <a:t>02</a:t>
            </a:r>
          </a:p>
        </p:txBody>
      </p:sp>
      <p:grpSp>
        <p:nvGrpSpPr>
          <p:cNvPr id="164" name="组合 2"/>
          <p:cNvGrpSpPr/>
          <p:nvPr/>
        </p:nvGrpSpPr>
        <p:grpSpPr bwMode="auto">
          <a:xfrm>
            <a:off x="4098291" y="2717890"/>
            <a:ext cx="4662487" cy="107950"/>
            <a:chOff x="3649980" y="3375660"/>
            <a:chExt cx="4663440" cy="108000"/>
          </a:xfrm>
        </p:grpSpPr>
        <p:cxnSp>
          <p:nvCxnSpPr>
            <p:cNvPr id="3145755" name="直接连接符 3"/>
            <p:cNvCxnSpPr>
              <a:cxnSpLocks/>
            </p:cNvCxnSpPr>
            <p:nvPr/>
          </p:nvCxnSpPr>
          <p:spPr>
            <a:xfrm>
              <a:off x="3734134" y="3429660"/>
              <a:ext cx="449513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851" name="椭圆 4"/>
            <p:cNvSpPr/>
            <p:nvPr/>
          </p:nvSpPr>
          <p:spPr>
            <a:xfrm>
              <a:off x="3649980"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sp>
          <p:nvSpPr>
            <p:cNvPr id="1048852" name="椭圆 5"/>
            <p:cNvSpPr/>
            <p:nvPr/>
          </p:nvSpPr>
          <p:spPr>
            <a:xfrm>
              <a:off x="8205448" y="3375660"/>
              <a:ext cx="107972"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endParaRPr lang="zh-CN" altLang="en-US" noProof="1"/>
            </a:p>
          </p:txBody>
        </p:sp>
      </p:grpSp>
      <p:sp useBgFill="1">
        <p:nvSpPr>
          <p:cNvPr id="1048853" name="文本框 16"/>
          <p:cNvSpPr txBox="1">
            <a:spLocks noChangeArrowheads="1"/>
          </p:cNvSpPr>
          <p:nvPr/>
        </p:nvSpPr>
        <p:spPr bwMode="auto">
          <a:xfrm>
            <a:off x="697863" y="2448015"/>
            <a:ext cx="3230562" cy="647700"/>
          </a:xfrm>
          <a:prstGeom prst="rect">
            <a:avLst/>
          </a:prstGeom>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3600" b="1">
                <a:solidFill>
                  <a:srgbClr val="376092"/>
                </a:solidFill>
                <a:latin typeface="Times New Roman" panose="02020603050405020304" pitchFamily="18" charset="0"/>
              </a:rPr>
              <a:t>PART TWO</a:t>
            </a:r>
          </a:p>
        </p:txBody>
      </p:sp>
      <p:sp>
        <p:nvSpPr>
          <p:cNvPr id="1048854" name="文本框 17"/>
          <p:cNvSpPr txBox="1">
            <a:spLocks noChangeArrowheads="1"/>
          </p:cNvSpPr>
          <p:nvPr/>
        </p:nvSpPr>
        <p:spPr bwMode="auto">
          <a:xfrm>
            <a:off x="3728400" y="2254340"/>
            <a:ext cx="5221288" cy="954088"/>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zh-CN" altLang="en-US" sz="2800" b="1" dirty="0">
                <a:solidFill>
                  <a:srgbClr val="376092"/>
                </a:solidFill>
                <a:latin typeface="黑体" panose="02010609060101010101" pitchFamily="49" charset="-122"/>
                <a:ea typeface="黑体" panose="02010609060101010101" pitchFamily="49" charset="-122"/>
              </a:rPr>
              <a:t>相关技术介绍</a:t>
            </a:r>
          </a:p>
          <a:p>
            <a:pPr algn="ctr" eaLnBrk="1" hangingPunct="1"/>
            <a:endParaRPr lang="zh-CN" altLang="en-US" sz="2800" b="1" dirty="0">
              <a:solidFill>
                <a:srgbClr val="376092"/>
              </a:solidFill>
              <a:latin typeface="抹茶字體-繁"/>
              <a:ea typeface="宋体" panose="02010600030101010101" pitchFamily="2" charset="-122"/>
            </a:endParaRPr>
          </a:p>
        </p:txBody>
      </p:sp>
      <p:sp>
        <p:nvSpPr>
          <p:cNvPr id="1048855" name="文本框 18"/>
          <p:cNvSpPr txBox="1">
            <a:spLocks noChangeArrowheads="1"/>
          </p:cNvSpPr>
          <p:nvPr/>
        </p:nvSpPr>
        <p:spPr bwMode="auto">
          <a:xfrm>
            <a:off x="3571238" y="2825840"/>
            <a:ext cx="5334000" cy="400050"/>
          </a:xfrm>
          <a:prstGeom prst="rect">
            <a:avLst/>
          </a:prstGeom>
          <a:noFill/>
          <a:ln>
            <a:noFill/>
          </a:ln>
        </p:spPr>
        <p:txBody>
          <a:bodyP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2000" dirty="0">
                <a:solidFill>
                  <a:srgbClr val="376092"/>
                </a:solidFill>
                <a:latin typeface="Viner Hand ITC" panose="03070502030502020203" pitchFamily="66" charset="0"/>
              </a:rPr>
              <a:t>Introduction of related technologies</a:t>
            </a:r>
            <a:endParaRPr lang="en-US" altLang="da-DK" sz="2000" dirty="0">
              <a:solidFill>
                <a:srgbClr val="376092"/>
              </a:solidFill>
              <a:latin typeface="Viner Hand ITC" panose="03070502030502020203" pitchFamily="66" charset="0"/>
            </a:endParaRPr>
          </a:p>
        </p:txBody>
      </p:sp>
      <p:grpSp>
        <p:nvGrpSpPr>
          <p:cNvPr id="165" name="组合 9"/>
          <p:cNvGrpSpPr/>
          <p:nvPr/>
        </p:nvGrpSpPr>
        <p:grpSpPr>
          <a:xfrm>
            <a:off x="2736408" y="4511360"/>
            <a:ext cx="4175033" cy="1509920"/>
            <a:chOff x="3839574" y="4796619"/>
            <a:chExt cx="4555054" cy="1509880"/>
          </a:xfrm>
        </p:grpSpPr>
        <p:grpSp>
          <p:nvGrpSpPr>
            <p:cNvPr id="166" name="组合 10"/>
            <p:cNvGrpSpPr/>
            <p:nvPr/>
          </p:nvGrpSpPr>
          <p:grpSpPr>
            <a:xfrm>
              <a:off x="3839574" y="4796619"/>
              <a:ext cx="3405975" cy="400056"/>
              <a:chOff x="3839574" y="4796619"/>
              <a:chExt cx="3405975" cy="400056"/>
            </a:xfrm>
          </p:grpSpPr>
          <p:sp>
            <p:nvSpPr>
              <p:cNvPr id="1048856"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pPr>
                <a:endParaRPr lang="zh-CN" altLang="en-US" sz="2000" kern="0">
                  <a:solidFill>
                    <a:srgbClr val="484849"/>
                  </a:solidFill>
                  <a:latin typeface="Arial"/>
                </a:endParaRPr>
              </a:p>
            </p:txBody>
          </p:sp>
          <p:sp>
            <p:nvSpPr>
              <p:cNvPr id="1048857" name="TextBox 39"/>
              <p:cNvSpPr txBox="1"/>
              <p:nvPr/>
            </p:nvSpPr>
            <p:spPr>
              <a:xfrm>
                <a:off x="4202601" y="4796619"/>
                <a:ext cx="3042948" cy="400056"/>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微软雅黑" panose="020B0503020204020204" pitchFamily="34" charset="-122"/>
                    <a:ea typeface="微软雅黑"/>
                  </a:rPr>
                  <a:t>工作流介绍</a:t>
                </a:r>
              </a:p>
            </p:txBody>
          </p:sp>
        </p:grpSp>
        <p:sp>
          <p:nvSpPr>
            <p:cNvPr id="1048858" name="Oval 39"/>
            <p:cNvSpPr>
              <a:spLocks noChangeAspect="1" noChangeArrowheads="1"/>
            </p:cNvSpPr>
            <p:nvPr/>
          </p:nvSpPr>
          <p:spPr bwMode="auto">
            <a:xfrm>
              <a:off x="3839587" y="570971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grpSp>
          <p:nvGrpSpPr>
            <p:cNvPr id="167" name="组合 12"/>
            <p:cNvGrpSpPr/>
            <p:nvPr/>
          </p:nvGrpSpPr>
          <p:grpSpPr>
            <a:xfrm>
              <a:off x="3839574" y="5201164"/>
              <a:ext cx="2576775" cy="397499"/>
              <a:chOff x="3839574" y="4796619"/>
              <a:chExt cx="2576775" cy="397499"/>
            </a:xfrm>
          </p:grpSpPr>
          <p:sp>
            <p:nvSpPr>
              <p:cNvPr id="1048859" name="Oval 39"/>
              <p:cNvSpPr>
                <a:spLocks noChangeAspect="1" noChangeArrowheads="1"/>
              </p:cNvSpPr>
              <p:nvPr/>
            </p:nvSpPr>
            <p:spPr bwMode="auto">
              <a:xfrm>
                <a:off x="3839574" y="4888026"/>
                <a:ext cx="215916" cy="217142"/>
              </a:xfrm>
              <a:prstGeom prst="ellipse">
                <a:avLst/>
              </a:prstGeom>
              <a:noFill/>
              <a:ln w="38100" cap="flat">
                <a:solidFill>
                  <a:srgbClr val="376092"/>
                </a:solidFill>
                <a:prstDash val="solid"/>
                <a:miter lim="800000"/>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2000" kern="0">
                  <a:solidFill>
                    <a:srgbClr val="484849"/>
                  </a:solidFill>
                  <a:latin typeface="Arial"/>
                </a:endParaRPr>
              </a:p>
            </p:txBody>
          </p:sp>
          <p:sp>
            <p:nvSpPr>
              <p:cNvPr id="1048860" name="TextBox 39"/>
              <p:cNvSpPr txBox="1"/>
              <p:nvPr/>
            </p:nvSpPr>
            <p:spPr>
              <a:xfrm>
                <a:off x="4202601" y="4796619"/>
                <a:ext cx="2213748" cy="397499"/>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规则引擎介绍</a:t>
                </a:r>
                <a:endParaRPr lang="zh-CN" altLang="en-US" sz="2000" kern="0" dirty="0">
                  <a:solidFill>
                    <a:srgbClr val="376092"/>
                  </a:solidFill>
                  <a:latin typeface="Arial"/>
                  <a:ea typeface="微软雅黑"/>
                </a:endParaRPr>
              </a:p>
            </p:txBody>
          </p:sp>
        </p:grpSp>
        <p:sp>
          <p:nvSpPr>
            <p:cNvPr id="1048861" name="TextBox 39"/>
            <p:cNvSpPr txBox="1"/>
            <p:nvPr/>
          </p:nvSpPr>
          <p:spPr>
            <a:xfrm>
              <a:off x="4202807" y="5598674"/>
              <a:ext cx="4191821" cy="707825"/>
            </a:xfrm>
            <a:prstGeom prst="rect">
              <a:avLst/>
            </a:prstGeom>
            <a:noFill/>
          </p:spPr>
          <p:txBody>
            <a:bodyPr wrap="square" lIns="91398" tIns="45699" rIns="91398" bIns="45699" rtlCol="0">
              <a:spAutoFit/>
            </a:bodyPr>
            <a:lstStyle/>
            <a:p>
              <a:pPr fontAlgn="base">
                <a:spcBef>
                  <a:spcPct val="0"/>
                </a:spcBef>
                <a:spcAft>
                  <a:spcPct val="0"/>
                </a:spcAft>
              </a:pPr>
              <a:r>
                <a:rPr lang="zh-CN" altLang="en-US" sz="2000" kern="0" dirty="0">
                  <a:solidFill>
                    <a:srgbClr val="376092"/>
                  </a:solidFill>
                  <a:latin typeface="Arial"/>
                  <a:ea typeface="微软雅黑"/>
                  <a:sym typeface="+mn-ea"/>
                </a:rPr>
                <a:t>基于规则引擎的智能工作流</a:t>
              </a:r>
              <a:r>
                <a:rPr lang="zh-CN" altLang="en-US" sz="2000" kern="0" dirty="0" smtClean="0">
                  <a:solidFill>
                    <a:srgbClr val="376092"/>
                  </a:solidFill>
                  <a:latin typeface="Arial"/>
                  <a:ea typeface="微软雅黑"/>
                  <a:sym typeface="+mn-ea"/>
                </a:rPr>
                <a:t>系统体系结构</a:t>
              </a:r>
              <a:endParaRPr lang="zh-CN" altLang="en-US" sz="2000" kern="0" dirty="0">
                <a:solidFill>
                  <a:srgbClr val="376092"/>
                </a:solidFill>
                <a:latin typeface="Arial"/>
                <a:ea typeface="微软雅黑"/>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850"/>
                                        </p:tgtEl>
                                        <p:attrNameLst>
                                          <p:attrName>style.visibility</p:attrName>
                                        </p:attrNameLst>
                                      </p:cBhvr>
                                      <p:to>
                                        <p:strVal val="visible"/>
                                      </p:to>
                                    </p:set>
                                    <p:anim calcmode="lin" valueType="num">
                                      <p:cBhvr>
                                        <p:cTn id="7" dur="500" fill="hold"/>
                                        <p:tgtEl>
                                          <p:spTgt spid="1048850"/>
                                        </p:tgtEl>
                                        <p:attrNameLst>
                                          <p:attrName>ppt_w</p:attrName>
                                        </p:attrNameLst>
                                      </p:cBhvr>
                                      <p:tavLst>
                                        <p:tav tm="0">
                                          <p:val>
                                            <p:fltVal val="0"/>
                                          </p:val>
                                        </p:tav>
                                        <p:tav tm="100000">
                                          <p:val>
                                            <p:strVal val="#ppt_w"/>
                                          </p:val>
                                        </p:tav>
                                      </p:tavLst>
                                    </p:anim>
                                    <p:anim calcmode="lin" valueType="num">
                                      <p:cBhvr>
                                        <p:cTn id="8" dur="500" fill="hold"/>
                                        <p:tgtEl>
                                          <p:spTgt spid="1048850"/>
                                        </p:tgtEl>
                                        <p:attrNameLst>
                                          <p:attrName>ppt_h</p:attrName>
                                        </p:attrNameLst>
                                      </p:cBhvr>
                                      <p:tavLst>
                                        <p:tav tm="0">
                                          <p:val>
                                            <p:fltVal val="0"/>
                                          </p:val>
                                        </p:tav>
                                        <p:tav tm="100000">
                                          <p:val>
                                            <p:strVal val="#ppt_h"/>
                                          </p:val>
                                        </p:tav>
                                      </p:tavLst>
                                    </p:anim>
                                    <p:animEffect transition="in" filter="fade">
                                      <p:cBhvr>
                                        <p:cTn id="9" dur="500"/>
                                        <p:tgtEl>
                                          <p:spTgt spid="1048850"/>
                                        </p:tgtEl>
                                      </p:cBhvr>
                                    </p:animEffect>
                                  </p:childTnLst>
                                </p:cTn>
                              </p:par>
                              <p:par>
                                <p:cTn id="10" presetID="22" presetClass="entr" presetSubtype="8" fill="hold" nodeType="with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wipe(left)">
                                      <p:cBhvr>
                                        <p:cTn id="12" dur="500"/>
                                        <p:tgtEl>
                                          <p:spTgt spid="164"/>
                                        </p:tgtEl>
                                      </p:cBhvr>
                                    </p:animEffect>
                                  </p:childTnLst>
                                </p:cTn>
                              </p:par>
                              <p:par>
                                <p:cTn id="13" presetID="16" presetClass="entr" presetSubtype="37" fill="hold" grpId="0" nodeType="withEffect">
                                  <p:stCondLst>
                                    <p:cond delay="400"/>
                                  </p:stCondLst>
                                  <p:childTnLst>
                                    <p:set>
                                      <p:cBhvr>
                                        <p:cTn id="14" dur="1" fill="hold">
                                          <p:stCondLst>
                                            <p:cond delay="0"/>
                                          </p:stCondLst>
                                        </p:cTn>
                                        <p:tgtEl>
                                          <p:spTgt spid="1048853"/>
                                        </p:tgtEl>
                                        <p:attrNameLst>
                                          <p:attrName>style.visibility</p:attrName>
                                        </p:attrNameLst>
                                      </p:cBhvr>
                                      <p:to>
                                        <p:strVal val="visible"/>
                                      </p:to>
                                    </p:set>
                                    <p:animEffect transition="in" filter="barn(outVertical)">
                                      <p:cBhvr>
                                        <p:cTn id="15" dur="500"/>
                                        <p:tgtEl>
                                          <p:spTgt spid="104885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48854"/>
                                        </p:tgtEl>
                                        <p:attrNameLst>
                                          <p:attrName>style.visibility</p:attrName>
                                        </p:attrNameLst>
                                      </p:cBhvr>
                                      <p:to>
                                        <p:strVal val="visible"/>
                                      </p:to>
                                    </p:set>
                                    <p:anim calcmode="lin" valueType="num">
                                      <p:cBhvr>
                                        <p:cTn id="18" dur="500"/>
                                        <p:tgtEl>
                                          <p:spTgt spid="1048854"/>
                                        </p:tgtEl>
                                        <p:attrNameLst>
                                          <p:attrName>ppt_y</p:attrName>
                                        </p:attrNameLst>
                                      </p:cBhvr>
                                      <p:tavLst>
                                        <p:tav tm="0">
                                          <p:val>
                                            <p:strVal val="#ppt_y+#ppt_h*1.125000"/>
                                          </p:val>
                                        </p:tav>
                                        <p:tav tm="100000">
                                          <p:val>
                                            <p:strVal val="#ppt_y"/>
                                          </p:val>
                                        </p:tav>
                                      </p:tavLst>
                                    </p:anim>
                                    <p:animEffect transition="in" filter="wipe(up)">
                                      <p:cBhvr>
                                        <p:cTn id="19" dur="500"/>
                                        <p:tgtEl>
                                          <p:spTgt spid="1048854"/>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48855"/>
                                        </p:tgtEl>
                                        <p:attrNameLst>
                                          <p:attrName>style.visibility</p:attrName>
                                        </p:attrNameLst>
                                      </p:cBhvr>
                                      <p:to>
                                        <p:strVal val="visible"/>
                                      </p:to>
                                    </p:set>
                                    <p:anim calcmode="lin" valueType="num">
                                      <p:cBhvr>
                                        <p:cTn id="22" dur="500"/>
                                        <p:tgtEl>
                                          <p:spTgt spid="1048855"/>
                                        </p:tgtEl>
                                        <p:attrNameLst>
                                          <p:attrName>ppt_y</p:attrName>
                                        </p:attrNameLst>
                                      </p:cBhvr>
                                      <p:tavLst>
                                        <p:tav tm="0">
                                          <p:val>
                                            <p:strVal val="#ppt_y-#ppt_h*1.125000"/>
                                          </p:val>
                                        </p:tav>
                                        <p:tav tm="100000">
                                          <p:val>
                                            <p:strVal val="#ppt_y"/>
                                          </p:val>
                                        </p:tav>
                                      </p:tavLst>
                                    </p:anim>
                                    <p:animEffect transition="in" filter="wipe(down)">
                                      <p:cBhvr>
                                        <p:cTn id="23" dur="500"/>
                                        <p:tgtEl>
                                          <p:spTgt spid="1048855"/>
                                        </p:tgtEl>
                                      </p:cBhvr>
                                    </p:animEffect>
                                  </p:childTnLst>
                                </p:cTn>
                              </p:par>
                              <p:par>
                                <p:cTn id="24" presetID="22" presetClass="entr" presetSubtype="8" fill="hold" nodeType="withEffect">
                                  <p:stCondLst>
                                    <p:cond delay="0"/>
                                  </p:stCondLst>
                                  <p:childTnLst>
                                    <p:set>
                                      <p:cBhvr>
                                        <p:cTn id="25" dur="1" fill="hold">
                                          <p:stCondLst>
                                            <p:cond delay="0"/>
                                          </p:stCondLst>
                                        </p:cTn>
                                        <p:tgtEl>
                                          <p:spTgt spid="165"/>
                                        </p:tgtEl>
                                        <p:attrNameLst>
                                          <p:attrName>style.visibility</p:attrName>
                                        </p:attrNameLst>
                                      </p:cBhvr>
                                      <p:to>
                                        <p:strVal val="visible"/>
                                      </p:to>
                                    </p:set>
                                    <p:animEffect transition="in" filter="wipe(left)">
                                      <p:cBhvr>
                                        <p:cTn id="26"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0" grpId="0"/>
      <p:bldP spid="1048853" grpId="0" animBg="1"/>
      <p:bldP spid="1048854" grpId="0"/>
      <p:bldP spid="10488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
          <p:cNvGrpSpPr/>
          <p:nvPr/>
        </p:nvGrpSpPr>
        <p:grpSpPr>
          <a:xfrm>
            <a:off x="351272" y="241157"/>
            <a:ext cx="3178738" cy="469901"/>
            <a:chOff x="336984" y="1100138"/>
            <a:chExt cx="3178738" cy="469901"/>
          </a:xfrm>
        </p:grpSpPr>
        <p:grpSp>
          <p:nvGrpSpPr>
            <p:cNvPr id="172" name="组合 45"/>
            <p:cNvGrpSpPr/>
            <p:nvPr/>
          </p:nvGrpSpPr>
          <p:grpSpPr bwMode="auto">
            <a:xfrm>
              <a:off x="336984" y="1101726"/>
              <a:ext cx="468312" cy="468313"/>
              <a:chOff x="3239362" y="2806467"/>
              <a:chExt cx="1392667" cy="1392667"/>
            </a:xfrm>
          </p:grpSpPr>
          <p:sp>
            <p:nvSpPr>
              <p:cNvPr id="1048865" name="椭圆 2"/>
              <p:cNvSpPr/>
              <p:nvPr/>
            </p:nvSpPr>
            <p:spPr>
              <a:xfrm>
                <a:off x="323936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spcBef>
                    <a:spcPct val="0"/>
                  </a:spcBef>
                  <a:spcAft>
                    <a:spcPct val="0"/>
                  </a:spcAft>
                </a:pPr>
                <a:endParaRPr lang="zh-CN" altLang="en-US" noProof="1">
                  <a:solidFill>
                    <a:sysClr val="windowText" lastClr="000000"/>
                  </a:solidFill>
                </a:endParaRPr>
              </a:p>
            </p:txBody>
          </p:sp>
          <p:sp>
            <p:nvSpPr>
              <p:cNvPr id="1048866" name="Freeform 7"/>
              <p:cNvSpPr>
                <a:spLocks noEditPoints="1" noChangeArrowheads="1"/>
              </p:cNvSpPr>
              <p:nvPr/>
            </p:nvSpPr>
            <p:spPr bwMode="auto">
              <a:xfrm>
                <a:off x="3461404" y="3105753"/>
                <a:ext cx="926223" cy="759020"/>
              </a:xfrm>
              <a:custGeom>
                <a:avLst/>
                <a:gdLst>
                  <a:gd name="T0" fmla="*/ 2147483646 w 563"/>
                  <a:gd name="T1" fmla="*/ 2147483646 h 461"/>
                  <a:gd name="T2" fmla="*/ 2147483646 w 563"/>
                  <a:gd name="T3" fmla="*/ 2147483646 h 461"/>
                  <a:gd name="T4" fmla="*/ 2147483646 w 563"/>
                  <a:gd name="T5" fmla="*/ 2147483646 h 461"/>
                  <a:gd name="T6" fmla="*/ 2147483646 w 563"/>
                  <a:gd name="T7" fmla="*/ 2147483646 h 461"/>
                  <a:gd name="T8" fmla="*/ 2147483646 w 563"/>
                  <a:gd name="T9" fmla="*/ 2147483646 h 461"/>
                  <a:gd name="T10" fmla="*/ 2147483646 w 563"/>
                  <a:gd name="T11" fmla="*/ 2147483646 h 461"/>
                  <a:gd name="T12" fmla="*/ 2147483646 w 563"/>
                  <a:gd name="T13" fmla="*/ 2147483646 h 461"/>
                  <a:gd name="T14" fmla="*/ 2147483646 w 563"/>
                  <a:gd name="T15" fmla="*/ 2147483646 h 461"/>
                  <a:gd name="T16" fmla="*/ 2147483646 w 563"/>
                  <a:gd name="T17" fmla="*/ 2147483646 h 461"/>
                  <a:gd name="T18" fmla="*/ 2147483646 w 563"/>
                  <a:gd name="T19" fmla="*/ 2147483646 h 461"/>
                  <a:gd name="T20" fmla="*/ 2147483646 w 563"/>
                  <a:gd name="T21" fmla="*/ 2147483646 h 461"/>
                  <a:gd name="T22" fmla="*/ 2147483646 w 563"/>
                  <a:gd name="T23" fmla="*/ 2147483646 h 461"/>
                  <a:gd name="T24" fmla="*/ 2147483646 w 563"/>
                  <a:gd name="T25" fmla="*/ 2147483646 h 461"/>
                  <a:gd name="T26" fmla="*/ 2147483646 w 563"/>
                  <a:gd name="T27" fmla="*/ 2147483646 h 461"/>
                  <a:gd name="T28" fmla="*/ 2147483646 w 563"/>
                  <a:gd name="T29" fmla="*/ 2147483646 h 461"/>
                  <a:gd name="T30" fmla="*/ 2147483646 w 563"/>
                  <a:gd name="T31" fmla="*/ 2147483646 h 461"/>
                  <a:gd name="T32" fmla="*/ 2147483646 w 563"/>
                  <a:gd name="T33" fmla="*/ 2147483646 h 461"/>
                  <a:gd name="T34" fmla="*/ 2147483646 w 563"/>
                  <a:gd name="T35" fmla="*/ 2147483646 h 461"/>
                  <a:gd name="T36" fmla="*/ 2147483646 w 563"/>
                  <a:gd name="T37" fmla="*/ 2147483646 h 461"/>
                  <a:gd name="T38" fmla="*/ 2147483646 w 563"/>
                  <a:gd name="T39" fmla="*/ 2147483646 h 461"/>
                  <a:gd name="T40" fmla="*/ 2147483646 w 563"/>
                  <a:gd name="T41" fmla="*/ 2147483646 h 461"/>
                  <a:gd name="T42" fmla="*/ 2147483646 w 563"/>
                  <a:gd name="T43" fmla="*/ 2147483646 h 461"/>
                  <a:gd name="T44" fmla="*/ 2147483646 w 563"/>
                  <a:gd name="T45" fmla="*/ 2147483646 h 461"/>
                  <a:gd name="T46" fmla="*/ 2147483646 w 563"/>
                  <a:gd name="T47" fmla="*/ 2147483646 h 461"/>
                  <a:gd name="T48" fmla="*/ 2147483646 w 563"/>
                  <a:gd name="T49" fmla="*/ 2147483646 h 461"/>
                  <a:gd name="T50" fmla="*/ 2147483646 w 563"/>
                  <a:gd name="T51" fmla="*/ 2147483646 h 461"/>
                  <a:gd name="T52" fmla="*/ 2147483646 w 563"/>
                  <a:gd name="T53" fmla="*/ 2147483646 h 461"/>
                  <a:gd name="T54" fmla="*/ 2147483646 w 563"/>
                  <a:gd name="T55" fmla="*/ 2147483646 h 461"/>
                  <a:gd name="T56" fmla="*/ 2147483646 w 563"/>
                  <a:gd name="T57" fmla="*/ 2147483646 h 461"/>
                  <a:gd name="T58" fmla="*/ 2147483646 w 563"/>
                  <a:gd name="T59" fmla="*/ 2147483646 h 461"/>
                  <a:gd name="T60" fmla="*/ 2147483646 w 563"/>
                  <a:gd name="T61" fmla="*/ 2147483646 h 461"/>
                  <a:gd name="T62" fmla="*/ 2147483646 w 563"/>
                  <a:gd name="T63" fmla="*/ 2147483646 h 461"/>
                  <a:gd name="T64" fmla="*/ 2147483646 w 563"/>
                  <a:gd name="T65" fmla="*/ 2147483646 h 461"/>
                  <a:gd name="T66" fmla="*/ 2147483646 w 563"/>
                  <a:gd name="T67" fmla="*/ 2147483646 h 461"/>
                  <a:gd name="T68" fmla="*/ 2147483646 w 563"/>
                  <a:gd name="T69" fmla="*/ 2147483646 h 461"/>
                  <a:gd name="T70" fmla="*/ 2147483646 w 563"/>
                  <a:gd name="T71" fmla="*/ 2147483646 h 461"/>
                  <a:gd name="T72" fmla="*/ 2147483646 w 563"/>
                  <a:gd name="T73" fmla="*/ 2147483646 h 461"/>
                  <a:gd name="T74" fmla="*/ 2147483646 w 563"/>
                  <a:gd name="T75" fmla="*/ 2147483646 h 461"/>
                  <a:gd name="T76" fmla="*/ 2147483646 w 563"/>
                  <a:gd name="T77" fmla="*/ 2147483646 h 461"/>
                  <a:gd name="T78" fmla="*/ 2147483646 w 563"/>
                  <a:gd name="T79" fmla="*/ 2147483646 h 461"/>
                  <a:gd name="T80" fmla="*/ 2147483646 w 563"/>
                  <a:gd name="T81" fmla="*/ 2147483646 h 461"/>
                  <a:gd name="T82" fmla="*/ 2147483646 w 563"/>
                  <a:gd name="T83" fmla="*/ 2147483646 h 461"/>
                  <a:gd name="T84" fmla="*/ 2147483646 w 563"/>
                  <a:gd name="T85" fmla="*/ 2147483646 h 461"/>
                  <a:gd name="T86" fmla="*/ 2147483646 w 563"/>
                  <a:gd name="T87" fmla="*/ 2147483646 h 461"/>
                  <a:gd name="T88" fmla="*/ 2147483646 w 563"/>
                  <a:gd name="T89" fmla="*/ 2147483646 h 461"/>
                  <a:gd name="T90" fmla="*/ 2147483646 w 563"/>
                  <a:gd name="T91" fmla="*/ 2147483646 h 461"/>
                  <a:gd name="T92" fmla="*/ 2147483646 w 563"/>
                  <a:gd name="T93" fmla="*/ 2147483646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lIns="68580" tIns="34290" rIns="68580" bIns="34290"/>
              <a:lstStyle/>
              <a:p>
                <a:pPr defTabSz="685800" eaLnBrk="0" fontAlgn="base" hangingPunct="0">
                  <a:spcBef>
                    <a:spcPct val="0"/>
                  </a:spcBef>
                  <a:spcAft>
                    <a:spcPct val="0"/>
                  </a:spcAft>
                </a:pPr>
                <a:endParaRPr lang="zh-CN" altLang="en-US" sz="1300">
                  <a:solidFill>
                    <a:srgbClr val="000000"/>
                  </a:solidFill>
                </a:endParaRPr>
              </a:p>
            </p:txBody>
          </p:sp>
        </p:grpSp>
        <p:sp>
          <p:nvSpPr>
            <p:cNvPr id="1048867" name="文本框 48"/>
            <p:cNvSpPr txBox="1">
              <a:spLocks noChangeArrowheads="1"/>
            </p:cNvSpPr>
            <p:nvPr/>
          </p:nvSpPr>
          <p:spPr bwMode="auto">
            <a:xfrm>
              <a:off x="901702" y="1100138"/>
              <a:ext cx="2614020"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2400" dirty="0">
                  <a:solidFill>
                    <a:srgbClr val="093759"/>
                  </a:solidFill>
                  <a:latin typeface="黑体" panose="02010609060101010101" pitchFamily="49" charset="-122"/>
                  <a:ea typeface="黑体" panose="02010609060101010101" pitchFamily="49" charset="-122"/>
                </a:rPr>
                <a:t>2.1 </a:t>
              </a:r>
              <a:r>
                <a:rPr lang="zh-CN" altLang="en-US" sz="2400" dirty="0">
                  <a:solidFill>
                    <a:srgbClr val="093759"/>
                  </a:solidFill>
                  <a:latin typeface="黑体" panose="02010609060101010101" pitchFamily="49" charset="-122"/>
                  <a:ea typeface="黑体" panose="02010609060101010101" pitchFamily="49" charset="-122"/>
                </a:rPr>
                <a:t>工作流介绍</a:t>
              </a:r>
            </a:p>
          </p:txBody>
        </p:sp>
      </p:grpSp>
      <p:sp>
        <p:nvSpPr>
          <p:cNvPr id="1048868" name="Rectangle 2"/>
          <p:cNvSpPr>
            <a:spLocks noChangeArrowheads="1"/>
          </p:cNvSpPr>
          <p:nvPr/>
        </p:nvSpPr>
        <p:spPr bwMode="auto">
          <a:xfrm>
            <a:off x="3" y="711056"/>
            <a:ext cx="184731" cy="292388"/>
          </a:xfrm>
          <a:prstGeom prst="rect">
            <a:avLst/>
          </a:prstGeom>
          <a:noFill/>
          <a:ln>
            <a:noFill/>
          </a:ln>
        </p:spPr>
        <p:txBody>
          <a:bodyPr wrap="none" anchor="ctr">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endParaRPr lang="zh-CN" altLang="en-US">
              <a:solidFill>
                <a:srgbClr val="000000"/>
              </a:solidFill>
            </a:endParaRPr>
          </a:p>
        </p:txBody>
      </p:sp>
      <p:sp>
        <p:nvSpPr>
          <p:cNvPr id="1048869" name="文本框 48"/>
          <p:cNvSpPr txBox="1">
            <a:spLocks noChangeArrowheads="1"/>
          </p:cNvSpPr>
          <p:nvPr/>
        </p:nvSpPr>
        <p:spPr bwMode="auto">
          <a:xfrm>
            <a:off x="425938" y="928050"/>
            <a:ext cx="2299960"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2.1.1 </a:t>
            </a:r>
            <a:r>
              <a:rPr lang="zh-CN" altLang="en-US" sz="1800" dirty="0">
                <a:solidFill>
                  <a:srgbClr val="093759"/>
                </a:solidFill>
                <a:latin typeface="黑体" panose="02010609060101010101" pitchFamily="49" charset="-122"/>
                <a:ea typeface="黑体" panose="02010609060101010101" pitchFamily="49" charset="-122"/>
              </a:rPr>
              <a:t>工作流建模</a:t>
            </a:r>
          </a:p>
        </p:txBody>
      </p:sp>
      <p:sp>
        <p:nvSpPr>
          <p:cNvPr id="1048870" name="文本框 48"/>
          <p:cNvSpPr txBox="1">
            <a:spLocks noChangeArrowheads="1"/>
          </p:cNvSpPr>
          <p:nvPr/>
        </p:nvSpPr>
        <p:spPr bwMode="auto">
          <a:xfrm>
            <a:off x="5684790" y="998833"/>
            <a:ext cx="2299960"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Light" panose="020B0502040204020203" pitchFamily="34" charset="-122"/>
              </a:defRPr>
            </a:lvl1pPr>
            <a:lvl2pPr marL="742950" indent="-285750">
              <a:defRPr sz="1300">
                <a:solidFill>
                  <a:schemeClr val="tx1"/>
                </a:solidFill>
                <a:latin typeface="Arial" panose="020B0604020202020204" pitchFamily="34" charset="0"/>
                <a:ea typeface="微软雅黑 Light" panose="020B0502040204020203" pitchFamily="34" charset="-122"/>
              </a:defRPr>
            </a:lvl2pPr>
            <a:lvl3pPr marL="1143000" indent="-228600">
              <a:defRPr sz="1300">
                <a:solidFill>
                  <a:schemeClr val="tx1"/>
                </a:solidFill>
                <a:latin typeface="Arial" panose="020B0604020202020204" pitchFamily="34" charset="0"/>
                <a:ea typeface="微软雅黑 Light" panose="020B0502040204020203" pitchFamily="34" charset="-122"/>
              </a:defRPr>
            </a:lvl3pPr>
            <a:lvl4pPr marL="1600200" indent="-228600">
              <a:defRPr sz="1300">
                <a:solidFill>
                  <a:schemeClr val="tx1"/>
                </a:solidFill>
                <a:latin typeface="Arial" panose="020B0604020202020204" pitchFamily="34" charset="0"/>
                <a:ea typeface="微软雅黑 Light" panose="020B0502040204020203" pitchFamily="34" charset="-122"/>
              </a:defRPr>
            </a:lvl4pPr>
            <a:lvl5pPr marL="2057400" indent="-228600">
              <a:defRPr sz="1300">
                <a:solidFill>
                  <a:schemeClr val="tx1"/>
                </a:solidFill>
                <a:latin typeface="Arial" panose="020B0604020202020204" pitchFamily="34" charset="0"/>
                <a:ea typeface="微软雅黑 Light" panose="020B0502040204020203"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Light" panose="020B0502040204020203" pitchFamily="34" charset="-122"/>
              </a:defRPr>
            </a:lvl9pPr>
          </a:lstStyle>
          <a:p>
            <a:pPr defTabSz="685800" fontAlgn="base">
              <a:spcBef>
                <a:spcPct val="0"/>
              </a:spcBef>
              <a:spcAft>
                <a:spcPct val="0"/>
              </a:spcAft>
            </a:pPr>
            <a:r>
              <a:rPr lang="en-US" altLang="zh-CN" sz="1800" dirty="0">
                <a:solidFill>
                  <a:srgbClr val="093759"/>
                </a:solidFill>
                <a:latin typeface="黑体" panose="02010609060101010101" pitchFamily="49" charset="-122"/>
                <a:ea typeface="黑体" panose="02010609060101010101" pitchFamily="49" charset="-122"/>
              </a:rPr>
              <a:t>2.1.2 </a:t>
            </a:r>
            <a:r>
              <a:rPr lang="zh-CN" altLang="en-US" sz="1800" dirty="0">
                <a:solidFill>
                  <a:srgbClr val="093759"/>
                </a:solidFill>
                <a:latin typeface="黑体" panose="02010609060101010101" pitchFamily="49" charset="-122"/>
                <a:ea typeface="黑体" panose="02010609060101010101" pitchFamily="49" charset="-122"/>
              </a:rPr>
              <a:t>工作流引擎</a:t>
            </a:r>
          </a:p>
        </p:txBody>
      </p:sp>
      <p:graphicFrame>
        <p:nvGraphicFramePr>
          <p:cNvPr id="4194305" name="表格 3"/>
          <p:cNvGraphicFramePr>
            <a:graphicFrameLocks noGrp="1"/>
          </p:cNvGraphicFramePr>
          <p:nvPr/>
        </p:nvGraphicFramePr>
        <p:xfrm>
          <a:off x="4676166" y="1493576"/>
          <a:ext cx="4297852" cy="4811862"/>
        </p:xfrm>
        <a:graphic>
          <a:graphicData uri="http://schemas.openxmlformats.org/drawingml/2006/table">
            <a:tbl>
              <a:tblPr firstRow="1" bandRow="1">
                <a:tableStyleId>{5C22544A-7EE6-4342-B048-85BDC9FD1C3A}</a:tableStyleId>
              </a:tblPr>
              <a:tblGrid>
                <a:gridCol w="717350"/>
                <a:gridCol w="956466"/>
                <a:gridCol w="988078"/>
                <a:gridCol w="1635958"/>
              </a:tblGrid>
              <a:tr h="370840">
                <a:tc>
                  <a:txBody>
                    <a:bodyPr/>
                    <a:lstStyle/>
                    <a:p>
                      <a:endParaRPr lang="zh-CN" altLang="en-US" dirty="0">
                        <a:latin typeface="Times New Roman" panose="02020603050405020304" pitchFamily="18" charset="0"/>
                        <a:ea typeface="+mn-ea"/>
                        <a:cs typeface="Times New Roman" panose="02020603050405020304" pitchFamily="18" charset="0"/>
                      </a:endParaRPr>
                    </a:p>
                  </a:txBody>
                  <a:tcPr/>
                </a:tc>
                <a:tc>
                  <a:txBody>
                    <a:bodyPr/>
                    <a:lstStyle/>
                    <a:p>
                      <a:r>
                        <a:rPr lang="en-US" altLang="zh-CN" dirty="0" smtClean="0">
                          <a:latin typeface="Times New Roman" panose="02020603050405020304" pitchFamily="18" charset="0"/>
                          <a:ea typeface="+mn-ea"/>
                          <a:cs typeface="Times New Roman" panose="02020603050405020304" pitchFamily="18" charset="0"/>
                        </a:rPr>
                        <a:t>JBPM4</a:t>
                      </a:r>
                    </a:p>
                    <a:p>
                      <a:r>
                        <a:rPr lang="en-US" altLang="zh-CN" dirty="0" smtClean="0">
                          <a:latin typeface="Times New Roman" panose="02020603050405020304" pitchFamily="18" charset="0"/>
                          <a:ea typeface="+mn-ea"/>
                          <a:cs typeface="Times New Roman" panose="02020603050405020304" pitchFamily="18" charset="0"/>
                        </a:rPr>
                        <a:t>(JBOSS)</a:t>
                      </a:r>
                      <a:endParaRPr lang="zh-CN" altLang="en-US" dirty="0">
                        <a:latin typeface="Times New Roman" panose="02020603050405020304" pitchFamily="18" charset="0"/>
                        <a:ea typeface="+mn-ea"/>
                        <a:cs typeface="Times New Roman" panose="02020603050405020304" pitchFamily="18" charset="0"/>
                      </a:endParaRPr>
                    </a:p>
                  </a:txBody>
                  <a:tcPr/>
                </a:tc>
                <a:tc>
                  <a:txBody>
                    <a:bodyPr/>
                    <a:lstStyle/>
                    <a:p>
                      <a:r>
                        <a:rPr lang="en-US" altLang="zh-CN" dirty="0" smtClean="0">
                          <a:latin typeface="Times New Roman" panose="02020603050405020304" pitchFamily="18" charset="0"/>
                          <a:ea typeface="+mn-ea"/>
                          <a:cs typeface="Times New Roman" panose="02020603050405020304" pitchFamily="18" charset="0"/>
                        </a:rPr>
                        <a:t>JBPM5</a:t>
                      </a:r>
                    </a:p>
                    <a:p>
                      <a:r>
                        <a:rPr lang="en-US" altLang="zh-CN" dirty="0" smtClean="0">
                          <a:latin typeface="Times New Roman" panose="02020603050405020304" pitchFamily="18" charset="0"/>
                          <a:ea typeface="+mn-ea"/>
                          <a:cs typeface="Times New Roman" panose="02020603050405020304" pitchFamily="18" charset="0"/>
                        </a:rPr>
                        <a:t>(JBOSS)</a:t>
                      </a:r>
                      <a:endParaRPr lang="zh-CN" altLang="en-US" dirty="0">
                        <a:latin typeface="Times New Roman" panose="02020603050405020304" pitchFamily="18" charset="0"/>
                        <a:ea typeface="+mn-ea"/>
                        <a:cs typeface="Times New Roman" panose="02020603050405020304" pitchFamily="18" charset="0"/>
                      </a:endParaRPr>
                    </a:p>
                  </a:txBody>
                  <a:tcPr/>
                </a:tc>
                <a:tc>
                  <a:txBody>
                    <a:bodyPr/>
                    <a:lstStyle/>
                    <a:p>
                      <a:r>
                        <a:rPr lang="en-US" altLang="zh-CN" dirty="0" smtClean="0">
                          <a:latin typeface="Times New Roman" panose="02020603050405020304" pitchFamily="18" charset="0"/>
                          <a:ea typeface="+mn-ea"/>
                          <a:cs typeface="Times New Roman" panose="02020603050405020304" pitchFamily="18" charset="0"/>
                        </a:rPr>
                        <a:t>Activiti5</a:t>
                      </a:r>
                    </a:p>
                    <a:p>
                      <a:r>
                        <a:rPr lang="en-US" altLang="zh-CN" dirty="0" smtClean="0">
                          <a:latin typeface="Times New Roman" panose="02020603050405020304" pitchFamily="18" charset="0"/>
                          <a:ea typeface="+mn-ea"/>
                          <a:cs typeface="Times New Roman" panose="02020603050405020304" pitchFamily="18" charset="0"/>
                        </a:rPr>
                        <a:t>(Alfresco)</a:t>
                      </a:r>
                      <a:endParaRPr lang="zh-CN" altLang="en-US" dirty="0">
                        <a:latin typeface="Times New Roman" panose="02020603050405020304" pitchFamily="18" charset="0"/>
                        <a:ea typeface="+mn-ea"/>
                        <a:cs typeface="Times New Roman" panose="02020603050405020304" pitchFamily="18" charset="0"/>
                      </a:endParaRPr>
                    </a:p>
                  </a:txBody>
                  <a:tcPr/>
                </a:tc>
              </a:tr>
              <a:tr h="1249624">
                <a:tc>
                  <a:txBody>
                    <a:bodyPr/>
                    <a:lstStyle/>
                    <a:p>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技术前身</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pP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常用、易</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学习</a:t>
                      </a:r>
                      <a:endParaRPr lang="zh-CN" altLang="en-US" sz="1200" kern="1200" dirty="0" smtClean="0">
                        <a:solidFill>
                          <a:schemeClr val="tx1"/>
                        </a:solidFill>
                        <a:latin typeface="Times New Roman" panose="02020603050405020304" pitchFamily="18" charset="0"/>
                        <a:ea typeface="+mn-ea"/>
                        <a:cs typeface="Times New Roman" panose="02020603050405020304" pitchFamily="18" charset="0"/>
                      </a:endParaRPr>
                    </a:p>
                    <a:p>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基于</a:t>
                      </a:r>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Drools Flow</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重头来过</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版本不稳定，学习成本大</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基于</a:t>
                      </a:r>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JBPM4</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延续</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框架简单</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学习轻松</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r>
              <a:tr h="723844">
                <a:tc>
                  <a:txBody>
                    <a:bodyPr/>
                    <a:lstStyle/>
                    <a:p>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支持的流程定义规范</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BPMN2.0</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和</a:t>
                      </a:r>
                      <a:r>
                        <a:rPr lang="en-US" altLang="zh-CN" sz="1200" kern="1200" dirty="0" err="1" smtClean="0">
                          <a:solidFill>
                            <a:schemeClr val="tx1"/>
                          </a:solidFill>
                          <a:latin typeface="Times New Roman" panose="02020603050405020304" pitchFamily="18" charset="0"/>
                          <a:ea typeface="+mn-ea"/>
                          <a:cs typeface="Times New Roman" panose="02020603050405020304" pitchFamily="18" charset="0"/>
                        </a:rPr>
                        <a:t>jPDL</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仅支持</a:t>
                      </a:r>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BPMN2.0</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BPMN2.0</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a:t>
                      </a:r>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XPDL</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a:t>
                      </a:r>
                      <a:r>
                        <a:rPr lang="en-US" altLang="zh-CN" sz="1200" kern="1200" dirty="0" err="1" smtClean="0">
                          <a:solidFill>
                            <a:schemeClr val="tx1"/>
                          </a:solidFill>
                          <a:latin typeface="Times New Roman" panose="02020603050405020304" pitchFamily="18" charset="0"/>
                          <a:ea typeface="+mn-ea"/>
                          <a:cs typeface="Times New Roman" panose="02020603050405020304" pitchFamily="18" charset="0"/>
                        </a:rPr>
                        <a:t>jPDL</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等多种</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r>
              <a:tr h="1226764">
                <a:tc>
                  <a:txBody>
                    <a:bodyPr/>
                    <a:lstStyle/>
                    <a:p>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经济成本</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Apache License2.0</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协议</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经济成本低，</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适宜</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商业化</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LGPL</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开源协议</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二次开发的商业软件限制多</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Apache License2.0</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协议</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二次开发后的用途不做限定和收费，经济成本低，</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适宜</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商业化</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r>
              <a:tr h="1108710">
                <a:tc>
                  <a:txBody>
                    <a:bodyPr/>
                    <a:lstStyle/>
                    <a:p>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对规则引擎支持</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停止更新，最稳定的版本</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二次开发完善功能</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内嵌</a:t>
                      </a:r>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Drools</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规则引擎</a:t>
                      </a:r>
                      <a:r>
                        <a:rPr lang="zh-CN" altLang="en-US" sz="1200" kern="1200" dirty="0" smtClean="0">
                          <a:solidFill>
                            <a:schemeClr val="tx1"/>
                          </a:solidFill>
                          <a:latin typeface="Times New Roman" panose="02020603050405020304" pitchFamily="18" charset="0"/>
                          <a:ea typeface="+mn-ea"/>
                          <a:cs typeface="Times New Roman" panose="02020603050405020304" pitchFamily="18" charset="0"/>
                        </a:rPr>
                        <a:t>、</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支持充足</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经过更新，陆续添加新的特性，开始支持规则引擎，简单地配置规则接口即可达到与</a:t>
                      </a:r>
                      <a:r>
                        <a:rPr lang="en-US" altLang="zh-CN" sz="1200" kern="1200" dirty="0" smtClean="0">
                          <a:solidFill>
                            <a:schemeClr val="tx1"/>
                          </a:solidFill>
                          <a:latin typeface="Times New Roman" panose="02020603050405020304" pitchFamily="18" charset="0"/>
                          <a:ea typeface="+mn-ea"/>
                          <a:cs typeface="Times New Roman" panose="02020603050405020304" pitchFamily="18" charset="0"/>
                        </a:rPr>
                        <a:t>JBPM5</a:t>
                      </a:r>
                      <a:r>
                        <a:rPr lang="zh-CN" altLang="zh-CN" sz="1200" kern="1200" dirty="0" smtClean="0">
                          <a:solidFill>
                            <a:schemeClr val="tx1"/>
                          </a:solidFill>
                          <a:latin typeface="Times New Roman" panose="02020603050405020304" pitchFamily="18" charset="0"/>
                          <a:ea typeface="+mn-ea"/>
                          <a:cs typeface="Times New Roman" panose="02020603050405020304" pitchFamily="18" charset="0"/>
                        </a:rPr>
                        <a:t>一样的效果</a:t>
                      </a:r>
                      <a:endParaRPr lang="zh-CN" alt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1048871" name="文本框 24"/>
          <p:cNvSpPr txBox="1"/>
          <p:nvPr/>
        </p:nvSpPr>
        <p:spPr>
          <a:xfrm>
            <a:off x="8122741" y="1500506"/>
            <a:ext cx="393646" cy="561339"/>
          </a:xfrm>
          <a:prstGeom prst="rect">
            <a:avLst/>
          </a:prstGeom>
          <a:noFill/>
        </p:spPr>
        <p:txBody>
          <a:bodyPr wrap="square" rtlCol="0">
            <a:spAutoFit/>
          </a:bodyPr>
          <a:lstStyle/>
          <a:p>
            <a:r>
              <a:rPr lang="zh-CN" altLang="en-US" sz="2800" b="1" dirty="0">
                <a:solidFill>
                  <a:schemeClr val="accent2"/>
                </a:solidFill>
                <a:sym typeface="Wingdings" panose="05000000000000000000" pitchFamily="2" charset="2"/>
              </a:rPr>
              <a:t></a:t>
            </a:r>
            <a:endParaRPr lang="zh-CN" altLang="en-US" sz="2800" b="1" dirty="0">
              <a:solidFill>
                <a:schemeClr val="accent2"/>
              </a:solidFill>
            </a:endParaRPr>
          </a:p>
        </p:txBody>
      </p:sp>
      <p:grpSp>
        <p:nvGrpSpPr>
          <p:cNvPr id="173" name="组合 4"/>
          <p:cNvGrpSpPr/>
          <p:nvPr/>
        </p:nvGrpSpPr>
        <p:grpSpPr>
          <a:xfrm>
            <a:off x="113632" y="1429312"/>
            <a:ext cx="4271505" cy="4893493"/>
            <a:chOff x="113632" y="1429312"/>
            <a:chExt cx="4271505" cy="4893493"/>
          </a:xfrm>
        </p:grpSpPr>
        <p:sp>
          <p:nvSpPr>
            <p:cNvPr id="1048872" name="矩形 5"/>
            <p:cNvSpPr/>
            <p:nvPr/>
          </p:nvSpPr>
          <p:spPr>
            <a:xfrm>
              <a:off x="1479605" y="1429312"/>
              <a:ext cx="998583" cy="308344"/>
            </a:xfrm>
            <a:prstGeom prst="rect">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建模方法</a:t>
              </a:r>
            </a:p>
          </p:txBody>
        </p:sp>
        <p:sp>
          <p:nvSpPr>
            <p:cNvPr id="1048873" name="流程图: 决策 6"/>
            <p:cNvSpPr/>
            <p:nvPr/>
          </p:nvSpPr>
          <p:spPr>
            <a:xfrm>
              <a:off x="1233964" y="1968859"/>
              <a:ext cx="1502560" cy="748737"/>
            </a:xfrm>
            <a:prstGeom prst="flowChartDecision">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能否被</a:t>
              </a:r>
              <a:r>
                <a:rPr lang="zh-CN" altLang="zh-CN" sz="1100" dirty="0">
                  <a:solidFill>
                    <a:schemeClr val="tx1"/>
                  </a:solidFill>
                </a:rPr>
                <a:t>工作流引擎直接执行</a:t>
              </a:r>
              <a:endParaRPr lang="zh-CN" altLang="en-US" sz="1100" dirty="0">
                <a:solidFill>
                  <a:schemeClr val="tx1"/>
                </a:solidFill>
              </a:endParaRPr>
            </a:p>
          </p:txBody>
        </p:sp>
        <p:sp>
          <p:nvSpPr>
            <p:cNvPr id="1048874" name="流程图: 过程 7"/>
            <p:cNvSpPr/>
            <p:nvPr/>
          </p:nvSpPr>
          <p:spPr>
            <a:xfrm>
              <a:off x="113632" y="3104703"/>
              <a:ext cx="1328674" cy="1669312"/>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a:solidFill>
                    <a:schemeClr val="accent2"/>
                  </a:solidFill>
                </a:rPr>
                <a:t>8</a:t>
              </a:r>
              <a:r>
                <a:rPr lang="zh-CN" altLang="en-US" sz="1200" b="1" dirty="0">
                  <a:solidFill>
                    <a:schemeClr val="accent2"/>
                  </a:solidFill>
                </a:rPr>
                <a:t>种常见：</a:t>
              </a:r>
              <a:endParaRPr lang="en-US" altLang="zh-CN" sz="1200" b="1" dirty="0">
                <a:solidFill>
                  <a:schemeClr val="accent2"/>
                </a:solidFill>
              </a:endParaRPr>
            </a:p>
            <a:p>
              <a:r>
                <a:rPr lang="en-US" altLang="zh-CN" sz="1200" dirty="0">
                  <a:solidFill>
                    <a:schemeClr val="tx1"/>
                  </a:solidFill>
                </a:rPr>
                <a:t>ECA</a:t>
              </a:r>
              <a:r>
                <a:rPr lang="zh-CN" altLang="en-US" sz="1200" dirty="0">
                  <a:solidFill>
                    <a:schemeClr val="tx1"/>
                  </a:solidFill>
                </a:rPr>
                <a:t>规则</a:t>
              </a:r>
              <a:r>
                <a:rPr lang="en-US" altLang="zh-CN" sz="1200" dirty="0">
                  <a:solidFill>
                    <a:schemeClr val="tx1"/>
                  </a:solidFill>
                </a:rPr>
                <a:t>[31]</a:t>
              </a:r>
            </a:p>
            <a:p>
              <a:r>
                <a:rPr lang="en-US" altLang="zh-CN" sz="1200" dirty="0">
                  <a:solidFill>
                    <a:schemeClr val="tx1"/>
                  </a:solidFill>
                </a:rPr>
                <a:t>Petri</a:t>
              </a:r>
              <a:r>
                <a:rPr lang="zh-CN" altLang="en-US" sz="1200" dirty="0">
                  <a:solidFill>
                    <a:schemeClr val="tx1"/>
                  </a:solidFill>
                </a:rPr>
                <a:t>网</a:t>
              </a:r>
              <a:r>
                <a:rPr lang="en-US" altLang="zh-CN" sz="1200" dirty="0">
                  <a:solidFill>
                    <a:schemeClr val="tx1"/>
                  </a:solidFill>
                </a:rPr>
                <a:t>[8][30]</a:t>
              </a:r>
            </a:p>
            <a:p>
              <a:r>
                <a:rPr lang="en-US" altLang="zh-CN" sz="1200" dirty="0">
                  <a:solidFill>
                    <a:schemeClr val="tx1"/>
                  </a:solidFill>
                </a:rPr>
                <a:t>UML[32]</a:t>
              </a:r>
            </a:p>
            <a:p>
              <a:r>
                <a:rPr lang="zh-CN" altLang="en-US" sz="1200" dirty="0">
                  <a:solidFill>
                    <a:schemeClr val="tx1"/>
                  </a:solidFill>
                </a:rPr>
                <a:t>有限状态机</a:t>
              </a:r>
              <a:r>
                <a:rPr lang="en-US" altLang="zh-CN" sz="1200" dirty="0">
                  <a:solidFill>
                    <a:schemeClr val="tx1"/>
                  </a:solidFill>
                </a:rPr>
                <a:t>[46]</a:t>
              </a:r>
            </a:p>
            <a:p>
              <a:r>
                <a:rPr lang="en-US" altLang="zh-CN" sz="1200" dirty="0">
                  <a:solidFill>
                    <a:schemeClr val="tx1"/>
                  </a:solidFill>
                </a:rPr>
                <a:t>EPC[47]</a:t>
              </a:r>
            </a:p>
            <a:p>
              <a:r>
                <a:rPr lang="zh-CN" altLang="en-US" sz="1200" dirty="0">
                  <a:solidFill>
                    <a:schemeClr val="tx1"/>
                  </a:solidFill>
                </a:rPr>
                <a:t>多</a:t>
              </a:r>
              <a:r>
                <a:rPr lang="en-US" altLang="zh-CN" sz="1200" dirty="0">
                  <a:solidFill>
                    <a:schemeClr val="tx1"/>
                  </a:solidFill>
                </a:rPr>
                <a:t>Agent[48]</a:t>
              </a:r>
            </a:p>
            <a:p>
              <a:r>
                <a:rPr lang="zh-CN" altLang="en-US" sz="1200" dirty="0">
                  <a:solidFill>
                    <a:schemeClr val="tx1"/>
                  </a:solidFill>
                </a:rPr>
                <a:t>活动网络</a:t>
              </a:r>
            </a:p>
          </p:txBody>
        </p:sp>
        <p:sp>
          <p:nvSpPr>
            <p:cNvPr id="1048875" name="流程图: 过程 20"/>
            <p:cNvSpPr/>
            <p:nvPr/>
          </p:nvSpPr>
          <p:spPr>
            <a:xfrm>
              <a:off x="2311216" y="2982086"/>
              <a:ext cx="1703590" cy="739307"/>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b="1" dirty="0">
                  <a:solidFill>
                    <a:schemeClr val="accent2"/>
                  </a:solidFill>
                </a:rPr>
                <a:t>工作流</a:t>
              </a:r>
              <a:r>
                <a:rPr lang="en-US" altLang="zh-CN" sz="1100" b="1" dirty="0">
                  <a:solidFill>
                    <a:schemeClr val="accent2"/>
                  </a:solidFill>
                </a:rPr>
                <a:t>(</a:t>
              </a:r>
              <a:r>
                <a:rPr lang="zh-CN" altLang="en-US" sz="1100" b="1" dirty="0">
                  <a:solidFill>
                    <a:schemeClr val="accent2"/>
                  </a:solidFill>
                </a:rPr>
                <a:t>流程定义</a:t>
              </a:r>
              <a:r>
                <a:rPr lang="en-US" altLang="zh-CN" sz="1100" b="1" dirty="0">
                  <a:solidFill>
                    <a:schemeClr val="accent2"/>
                  </a:solidFill>
                </a:rPr>
                <a:t>)</a:t>
              </a:r>
              <a:r>
                <a:rPr lang="zh-CN" altLang="en-US" sz="1100" b="1" dirty="0">
                  <a:solidFill>
                    <a:schemeClr val="accent2"/>
                  </a:solidFill>
                </a:rPr>
                <a:t> 语言：</a:t>
              </a:r>
              <a:endParaRPr lang="en-US" altLang="zh-CN" sz="1100" b="1" dirty="0">
                <a:solidFill>
                  <a:schemeClr val="accent2"/>
                </a:solidFill>
              </a:endParaRPr>
            </a:p>
            <a:p>
              <a:r>
                <a:rPr lang="en-US" altLang="zh-CN" sz="1100" dirty="0">
                  <a:solidFill>
                    <a:schemeClr val="tx1"/>
                  </a:solidFill>
                </a:rPr>
                <a:t>BPMN</a:t>
              </a:r>
              <a:r>
                <a:rPr lang="zh-CN" altLang="en-US" sz="1100" dirty="0">
                  <a:solidFill>
                    <a:schemeClr val="tx1"/>
                  </a:solidFill>
                </a:rPr>
                <a:t>、</a:t>
              </a:r>
              <a:r>
                <a:rPr lang="en-US" altLang="zh-CN" sz="1100" dirty="0">
                  <a:solidFill>
                    <a:schemeClr val="tx1"/>
                  </a:solidFill>
                </a:rPr>
                <a:t>BPEL</a:t>
              </a:r>
              <a:r>
                <a:rPr lang="zh-CN" altLang="en-US" sz="1100" dirty="0">
                  <a:solidFill>
                    <a:schemeClr val="tx1"/>
                  </a:solidFill>
                </a:rPr>
                <a:t>、</a:t>
              </a:r>
              <a:r>
                <a:rPr lang="en-US" altLang="zh-CN" sz="1100" dirty="0">
                  <a:solidFill>
                    <a:schemeClr val="tx1"/>
                  </a:solidFill>
                </a:rPr>
                <a:t>XPDL</a:t>
              </a:r>
              <a:r>
                <a:rPr lang="zh-CN" altLang="en-US" sz="1100" dirty="0">
                  <a:solidFill>
                    <a:schemeClr val="tx1"/>
                  </a:solidFill>
                </a:rPr>
                <a:t>、</a:t>
              </a:r>
              <a:r>
                <a:rPr lang="en-US" altLang="zh-CN" sz="1100" dirty="0">
                  <a:solidFill>
                    <a:schemeClr val="tx1"/>
                  </a:solidFill>
                </a:rPr>
                <a:t>JPDL[45]</a:t>
              </a:r>
            </a:p>
          </p:txBody>
        </p:sp>
        <p:sp>
          <p:nvSpPr>
            <p:cNvPr id="1048876" name="文本框 8"/>
            <p:cNvSpPr txBox="1"/>
            <p:nvPr/>
          </p:nvSpPr>
          <p:spPr>
            <a:xfrm>
              <a:off x="436571" y="2427616"/>
              <a:ext cx="393646" cy="338554"/>
            </a:xfrm>
            <a:prstGeom prst="rect">
              <a:avLst/>
            </a:prstGeom>
            <a:noFill/>
          </p:spPr>
          <p:txBody>
            <a:bodyPr wrap="square" rtlCol="0">
              <a:spAutoFit/>
            </a:bodyPr>
            <a:lstStyle/>
            <a:p>
              <a:r>
                <a:rPr lang="zh-CN" altLang="en-US" sz="1600" dirty="0"/>
                <a:t>否</a:t>
              </a:r>
            </a:p>
          </p:txBody>
        </p:sp>
        <p:sp>
          <p:nvSpPr>
            <p:cNvPr id="1048877" name="文本框 22"/>
            <p:cNvSpPr txBox="1"/>
            <p:nvPr/>
          </p:nvSpPr>
          <p:spPr>
            <a:xfrm>
              <a:off x="3124965" y="2470277"/>
              <a:ext cx="393646" cy="338554"/>
            </a:xfrm>
            <a:prstGeom prst="rect">
              <a:avLst/>
            </a:prstGeom>
            <a:noFill/>
          </p:spPr>
          <p:txBody>
            <a:bodyPr wrap="square" rtlCol="0">
              <a:spAutoFit/>
            </a:bodyPr>
            <a:lstStyle/>
            <a:p>
              <a:r>
                <a:rPr lang="zh-CN" altLang="en-US" sz="1600" dirty="0"/>
                <a:t>是</a:t>
              </a:r>
            </a:p>
          </p:txBody>
        </p:sp>
        <p:sp>
          <p:nvSpPr>
            <p:cNvPr id="1048878" name="流程图: 过程 27"/>
            <p:cNvSpPr/>
            <p:nvPr/>
          </p:nvSpPr>
          <p:spPr>
            <a:xfrm>
              <a:off x="1940892" y="4107306"/>
              <a:ext cx="2444245" cy="2215499"/>
            </a:xfrm>
            <a:prstGeom prst="flowChartProcess">
              <a:avLst/>
            </a:prstGeom>
            <a:noFill/>
            <a:ln w="19050">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rgbClr val="FF0000"/>
                  </a:solidFill>
                </a:rPr>
                <a:t>BPMN</a:t>
              </a:r>
              <a:r>
                <a:rPr lang="zh-CN" altLang="zh-CN" sz="1200" dirty="0">
                  <a:solidFill>
                    <a:srgbClr val="FF0000"/>
                  </a:solidFill>
                </a:rPr>
                <a:t>业务流程建模与标记语言</a:t>
              </a:r>
              <a:r>
                <a:rPr lang="en-US" altLang="zh-CN" sz="1200" dirty="0">
                  <a:solidFill>
                    <a:schemeClr val="tx1"/>
                  </a:solidFill>
                </a:rPr>
                <a:t>    </a:t>
              </a:r>
            </a:p>
            <a:p>
              <a:r>
                <a:rPr lang="en-US" altLang="zh-CN" sz="1200" dirty="0">
                  <a:solidFill>
                    <a:schemeClr val="tx1"/>
                  </a:solidFill>
                </a:rPr>
                <a:t>      </a:t>
              </a:r>
              <a:r>
                <a:rPr lang="zh-CN" altLang="zh-CN" sz="1200" dirty="0">
                  <a:solidFill>
                    <a:schemeClr val="tx1"/>
                  </a:solidFill>
                </a:rPr>
                <a:t>最新</a:t>
              </a:r>
              <a:r>
                <a:rPr lang="en-US" altLang="zh-CN" sz="1200" dirty="0">
                  <a:solidFill>
                    <a:srgbClr val="FF0000"/>
                  </a:solidFill>
                </a:rPr>
                <a:t>BPMN2.0</a:t>
              </a:r>
              <a:r>
                <a:rPr lang="zh-CN" altLang="zh-CN" sz="1200" dirty="0">
                  <a:solidFill>
                    <a:srgbClr val="FF0000"/>
                  </a:solidFill>
                </a:rPr>
                <a:t>规范</a:t>
              </a:r>
              <a:r>
                <a:rPr lang="zh-CN" altLang="zh-CN" sz="1200" dirty="0">
                  <a:solidFill>
                    <a:schemeClr val="tx1"/>
                  </a:solidFill>
                </a:rPr>
                <a:t>提供流程建模的标准，</a:t>
              </a:r>
              <a:endParaRPr lang="en-US" altLang="zh-CN" sz="1200" dirty="0">
                <a:solidFill>
                  <a:schemeClr val="tx1"/>
                </a:solidFill>
              </a:endParaRPr>
            </a:p>
            <a:p>
              <a:r>
                <a:rPr lang="en-US" altLang="zh-CN" sz="1200" dirty="0">
                  <a:solidFill>
                    <a:schemeClr val="tx1"/>
                  </a:solidFill>
                </a:rPr>
                <a:t>      </a:t>
              </a:r>
              <a:r>
                <a:rPr lang="zh-CN" altLang="zh-CN" sz="1200" dirty="0">
                  <a:solidFill>
                    <a:schemeClr val="tx1"/>
                  </a:solidFill>
                </a:rPr>
                <a:t>定义业务流程的符号和模型，</a:t>
              </a:r>
              <a:endParaRPr lang="en-US" altLang="zh-CN" sz="1200" dirty="0">
                <a:solidFill>
                  <a:schemeClr val="tx1"/>
                </a:solidFill>
              </a:endParaRPr>
            </a:p>
            <a:p>
              <a:r>
                <a:rPr lang="en-US" altLang="zh-CN" sz="1200" dirty="0">
                  <a:solidFill>
                    <a:schemeClr val="tx1"/>
                  </a:solidFill>
                </a:rPr>
                <a:t>      </a:t>
              </a:r>
              <a:r>
                <a:rPr lang="zh-CN" altLang="zh-CN" sz="1200" dirty="0">
                  <a:solidFill>
                    <a:schemeClr val="tx1"/>
                  </a:solidFill>
                </a:rPr>
                <a:t>为流程定义设定执行语法和标准交换格式，</a:t>
              </a:r>
              <a:endParaRPr lang="en-US" altLang="zh-CN" sz="1200" dirty="0">
                <a:solidFill>
                  <a:schemeClr val="tx1"/>
                </a:solidFill>
              </a:endParaRPr>
            </a:p>
            <a:p>
              <a:r>
                <a:rPr lang="en-US" altLang="zh-CN" sz="1200" dirty="0">
                  <a:solidFill>
                    <a:schemeClr val="tx1"/>
                  </a:solidFill>
                </a:rPr>
                <a:t>      </a:t>
              </a:r>
              <a:r>
                <a:rPr lang="zh-CN" altLang="zh-CN" sz="1200" dirty="0">
                  <a:solidFill>
                    <a:schemeClr val="tx1"/>
                  </a:solidFill>
                </a:rPr>
                <a:t>可移植到任何遵循</a:t>
              </a:r>
              <a:r>
                <a:rPr lang="en-US" altLang="zh-CN" sz="1200" dirty="0">
                  <a:solidFill>
                    <a:schemeClr val="tx1"/>
                  </a:solidFill>
                </a:rPr>
                <a:t>BPMN2.0</a:t>
              </a:r>
              <a:r>
                <a:rPr lang="zh-CN" altLang="zh-CN" sz="1200" dirty="0">
                  <a:solidFill>
                    <a:schemeClr val="tx1"/>
                  </a:solidFill>
                </a:rPr>
                <a:t>规范的产品中，</a:t>
              </a:r>
              <a:endParaRPr lang="en-US" altLang="zh-CN" sz="1200" dirty="0">
                <a:solidFill>
                  <a:schemeClr val="tx1"/>
                </a:solidFill>
              </a:endParaRPr>
            </a:p>
            <a:p>
              <a:r>
                <a:rPr lang="en-US" altLang="zh-CN" sz="1200" dirty="0">
                  <a:solidFill>
                    <a:schemeClr val="tx1"/>
                  </a:solidFill>
                </a:rPr>
                <a:t>      </a:t>
              </a:r>
              <a:r>
                <a:rPr lang="zh-CN" altLang="zh-CN" sz="1200" dirty="0">
                  <a:solidFill>
                    <a:schemeClr val="tx1"/>
                  </a:solidFill>
                </a:rPr>
                <a:t>在此基础上进行二次扩展开发，</a:t>
              </a:r>
              <a:endParaRPr lang="en-US" altLang="zh-CN" sz="1200" dirty="0">
                <a:solidFill>
                  <a:schemeClr val="tx1"/>
                </a:solidFill>
              </a:endParaRPr>
            </a:p>
            <a:p>
              <a:r>
                <a:rPr lang="en-US" altLang="zh-CN" sz="1200" dirty="0">
                  <a:solidFill>
                    <a:schemeClr val="tx1"/>
                  </a:solidFill>
                </a:rPr>
                <a:t>      </a:t>
              </a:r>
              <a:r>
                <a:rPr lang="zh-CN" altLang="zh-CN" sz="1200" dirty="0">
                  <a:solidFill>
                    <a:schemeClr val="tx1"/>
                  </a:solidFill>
                </a:rPr>
                <a:t>深受各大工作流引擎厂商的欢迎，通用的业务流程建模语言</a:t>
              </a:r>
              <a:endParaRPr lang="en-US" altLang="zh-CN" sz="1200" dirty="0">
                <a:solidFill>
                  <a:schemeClr val="tx1"/>
                </a:solidFill>
              </a:endParaRPr>
            </a:p>
          </p:txBody>
        </p:sp>
        <p:cxnSp>
          <p:nvCxnSpPr>
            <p:cNvPr id="3145756" name="直接箭头连接符 16"/>
            <p:cNvCxnSpPr>
              <a:cxnSpLocks/>
              <a:stCxn id="1048872" idx="2"/>
              <a:endCxn id="1048873" idx="0"/>
            </p:cNvCxnSpPr>
            <p:nvPr/>
          </p:nvCxnSpPr>
          <p:spPr>
            <a:xfrm>
              <a:off x="1978897" y="1737658"/>
              <a:ext cx="6349" cy="231201"/>
            </a:xfrm>
            <a:prstGeom prst="straightConnector1">
              <a:avLst/>
            </a:prstGeom>
            <a:ln w="19050">
              <a:solidFill>
                <a:srgbClr val="508799"/>
              </a:solidFill>
              <a:tailEnd type="triangle"/>
            </a:ln>
          </p:spPr>
          <p:style>
            <a:lnRef idx="1">
              <a:schemeClr val="accent1"/>
            </a:lnRef>
            <a:fillRef idx="0">
              <a:schemeClr val="accent1"/>
            </a:fillRef>
            <a:effectRef idx="0">
              <a:schemeClr val="accent1"/>
            </a:effectRef>
            <a:fontRef idx="minor">
              <a:schemeClr val="tx1"/>
            </a:fontRef>
          </p:style>
        </p:cxnSp>
        <p:cxnSp>
          <p:nvCxnSpPr>
            <p:cNvPr id="3145757" name="肘形连接符 29"/>
            <p:cNvCxnSpPr>
              <a:cxnSpLocks/>
              <a:stCxn id="1048873" idx="1"/>
              <a:endCxn id="1048874" idx="0"/>
            </p:cNvCxnSpPr>
            <p:nvPr/>
          </p:nvCxnSpPr>
          <p:spPr>
            <a:xfrm rot="10800000" flipV="1">
              <a:off x="777972" y="2343227"/>
              <a:ext cx="455995" cy="761477"/>
            </a:xfrm>
            <a:prstGeom prst="bentConnector2">
              <a:avLst/>
            </a:prstGeom>
            <a:ln w="19050">
              <a:solidFill>
                <a:srgbClr val="508799"/>
              </a:solidFill>
              <a:tailEnd type="triangle"/>
            </a:ln>
          </p:spPr>
          <p:style>
            <a:lnRef idx="1">
              <a:schemeClr val="accent1"/>
            </a:lnRef>
            <a:fillRef idx="0">
              <a:schemeClr val="accent1"/>
            </a:fillRef>
            <a:effectRef idx="0">
              <a:schemeClr val="accent1"/>
            </a:effectRef>
            <a:fontRef idx="minor">
              <a:schemeClr val="tx1"/>
            </a:fontRef>
          </p:style>
        </p:cxnSp>
        <p:cxnSp>
          <p:nvCxnSpPr>
            <p:cNvPr id="3145758" name="肘形连接符 33"/>
            <p:cNvCxnSpPr>
              <a:cxnSpLocks/>
              <a:stCxn id="1048873" idx="3"/>
              <a:endCxn id="1048875" idx="0"/>
            </p:cNvCxnSpPr>
            <p:nvPr/>
          </p:nvCxnSpPr>
          <p:spPr>
            <a:xfrm>
              <a:off x="2736526" y="2343226"/>
              <a:ext cx="426487" cy="638858"/>
            </a:xfrm>
            <a:prstGeom prst="bentConnector2">
              <a:avLst/>
            </a:prstGeom>
            <a:ln w="19050">
              <a:solidFill>
                <a:srgbClr val="508799"/>
              </a:solidFill>
              <a:tailEnd type="triangle"/>
            </a:ln>
          </p:spPr>
          <p:style>
            <a:lnRef idx="1">
              <a:schemeClr val="accent1"/>
            </a:lnRef>
            <a:fillRef idx="0">
              <a:schemeClr val="accent1"/>
            </a:fillRef>
            <a:effectRef idx="0">
              <a:schemeClr val="accent1"/>
            </a:effectRef>
            <a:fontRef idx="minor">
              <a:schemeClr val="tx1"/>
            </a:fontRef>
          </p:style>
        </p:cxnSp>
        <p:cxnSp>
          <p:nvCxnSpPr>
            <p:cNvPr id="3145759" name="直接箭头连接符 35"/>
            <p:cNvCxnSpPr>
              <a:cxnSpLocks/>
              <a:stCxn id="1048875" idx="2"/>
              <a:endCxn id="1048878" idx="0"/>
            </p:cNvCxnSpPr>
            <p:nvPr/>
          </p:nvCxnSpPr>
          <p:spPr>
            <a:xfrm>
              <a:off x="3163011" y="3721393"/>
              <a:ext cx="2" cy="385913"/>
            </a:xfrm>
            <a:prstGeom prst="straightConnector1">
              <a:avLst/>
            </a:prstGeom>
            <a:ln w="19050">
              <a:solidFill>
                <a:srgbClr val="50879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45760" name="直接连接符 52"/>
          <p:cNvCxnSpPr>
            <a:cxnSpLocks/>
          </p:cNvCxnSpPr>
          <p:nvPr/>
        </p:nvCxnSpPr>
        <p:spPr>
          <a:xfrm flipH="1">
            <a:off x="4521896" y="630151"/>
            <a:ext cx="16196" cy="5858331"/>
          </a:xfrm>
          <a:prstGeom prst="line">
            <a:avLst/>
          </a:prstGeom>
          <a:ln w="19050">
            <a:solidFill>
              <a:srgbClr val="FF993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wipe(up)">
                                      <p:cBhvr>
                                        <p:cTn id="7" dur="500"/>
                                        <p:tgtEl>
                                          <p:spTgt spid="17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48871"/>
                                        </p:tgtEl>
                                        <p:attrNameLst>
                                          <p:attrName>style.visibility</p:attrName>
                                        </p:attrNameLst>
                                      </p:cBhvr>
                                      <p:to>
                                        <p:strVal val="visible"/>
                                      </p:to>
                                    </p:set>
                                    <p:animEffect transition="in" filter="wipe(down)">
                                      <p:cBhvr>
                                        <p:cTn id="10" dur="500"/>
                                        <p:tgtEl>
                                          <p:spTgt spid="1048871"/>
                                        </p:tgtEl>
                                      </p:cBhvr>
                                    </p:animEffect>
                                  </p:childTnLst>
                                </p:cTn>
                              </p:par>
                              <p:par>
                                <p:cTn id="11" presetID="22" presetClass="entr" presetSubtype="4" fill="hold" nodeType="withEffect">
                                  <p:stCondLst>
                                    <p:cond delay="0"/>
                                  </p:stCondLst>
                                  <p:childTnLst>
                                    <p:set>
                                      <p:cBhvr>
                                        <p:cTn id="12" dur="1" fill="hold">
                                          <p:stCondLst>
                                            <p:cond delay="0"/>
                                          </p:stCondLst>
                                        </p:cTn>
                                        <p:tgtEl>
                                          <p:spTgt spid="4194305"/>
                                        </p:tgtEl>
                                        <p:attrNameLst>
                                          <p:attrName>style.visibility</p:attrName>
                                        </p:attrNameLst>
                                      </p:cBhvr>
                                      <p:to>
                                        <p:strVal val="visible"/>
                                      </p:to>
                                    </p:set>
                                    <p:animEffect transition="in" filter="wipe(down)">
                                      <p:cBhvr>
                                        <p:cTn id="13" dur="500"/>
                                        <p:tgtEl>
                                          <p:spTgt spid="4194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Office 主题">
  <a:themeElements>
    <a:clrScheme name="老男孩也有春天">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Office 主题">
  <a:themeElements>
    <a:clrScheme name="老男孩也有春天">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4_Office 主题">
  <a:themeElements>
    <a:clrScheme name="老男孩也有春天">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3_Office 主题">
  <a:themeElements>
    <a:clrScheme name="老男孩也有春天">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6181</Words>
  <Application>Microsoft Office PowerPoint</Application>
  <PresentationFormat>全屏显示(4:3)</PresentationFormat>
  <Paragraphs>767</Paragraphs>
  <Slides>31</Slides>
  <Notes>28</Notes>
  <HiddenSlides>0</HiddenSlides>
  <MMClips>0</MMClips>
  <ScaleCrop>false</ScaleCrop>
  <HeadingPairs>
    <vt:vector size="6" baseType="variant">
      <vt:variant>
        <vt:lpstr>已用的字体</vt:lpstr>
      </vt:variant>
      <vt:variant>
        <vt:i4>18</vt:i4>
      </vt:variant>
      <vt:variant>
        <vt:lpstr>主题</vt:lpstr>
      </vt:variant>
      <vt:variant>
        <vt:i4>5</vt:i4>
      </vt:variant>
      <vt:variant>
        <vt:lpstr>幻灯片标题</vt:lpstr>
      </vt:variant>
      <vt:variant>
        <vt:i4>31</vt:i4>
      </vt:variant>
    </vt:vector>
  </HeadingPairs>
  <TitlesOfParts>
    <vt:vector size="54" baseType="lpstr">
      <vt:lpstr>Aharoni</vt:lpstr>
      <vt:lpstr>新細明體</vt:lpstr>
      <vt:lpstr>黑体</vt:lpstr>
      <vt:lpstr>华文楷体</vt:lpstr>
      <vt:lpstr>楷体</vt:lpstr>
      <vt:lpstr>迷你简卡通</vt:lpstr>
      <vt:lpstr>抹茶字體-繁</vt:lpstr>
      <vt:lpstr>宋体</vt:lpstr>
      <vt:lpstr>微软雅黑</vt:lpstr>
      <vt:lpstr>微软雅黑 Light</vt:lpstr>
      <vt:lpstr>Arial</vt:lpstr>
      <vt:lpstr>Arial Black</vt:lpstr>
      <vt:lpstr>Calibri</vt:lpstr>
      <vt:lpstr>Calibri Light</vt:lpstr>
      <vt:lpstr>Impact</vt:lpstr>
      <vt:lpstr>Times New Roman</vt:lpstr>
      <vt:lpstr>Viner Hand ITC</vt:lpstr>
      <vt:lpstr>Wingdings</vt:lpstr>
      <vt:lpstr>Office 主题</vt:lpstr>
      <vt:lpstr>1_Office 主题</vt:lpstr>
      <vt:lpstr>2_Office 主题</vt:lpstr>
      <vt:lpstr>4_Office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py</cp:lastModifiedBy>
  <cp:revision>18</cp:revision>
  <dcterms:created xsi:type="dcterms:W3CDTF">2015-02-17T23:46:49Z</dcterms:created>
  <dcterms:modified xsi:type="dcterms:W3CDTF">2019-05-17T07:44:08Z</dcterms:modified>
</cp:coreProperties>
</file>