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49" autoAdjust="0"/>
  </p:normalViewPr>
  <p:slideViewPr>
    <p:cSldViewPr snapToGrid="0">
      <p:cViewPr varScale="1">
        <p:scale>
          <a:sx n="82" d="100"/>
          <a:sy n="82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B6883-375B-4C0B-B0E3-CA4166A24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D1C1BD-3A33-42BD-93D8-26C7AF893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36472-FCBF-466D-BC91-F99CAF7D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D7D6-7A6F-4442-9ECB-CC12B9AF7A8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0D9A5-4401-4A2C-A9F0-E86F0DB3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C6A3D-B25B-4FDD-AD36-9146D525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A5DA-4080-4ED8-B4DB-C5A0C0CD7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2036D-5EC0-40C0-A0ED-0AD19A20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CF18D6-C102-4800-A1BE-98D33045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52EC68-0A9A-490D-BB3C-BA28F83F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D7D6-7A6F-4442-9ECB-CC12B9AF7A8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863C5-AC52-4DCC-AF30-7C10238C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DF44F-CAA3-40B7-B622-84DE2316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A5DA-4080-4ED8-B4DB-C5A0C0CD7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46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B4F9BF-4E85-4956-BFAA-1DAA03744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6C6BCF-DA46-4E7B-8717-49AB0D74A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1F9A1E-2FD3-4A9F-A12D-C5AB301C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D7D6-7A6F-4442-9ECB-CC12B9AF7A8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CB0AE-0447-4741-B33D-6613988A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E109F-AAAA-49D3-BDC8-EF9039F1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A5DA-4080-4ED8-B4DB-C5A0C0CD7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4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CC8BC-9A66-4F89-84FD-E2DC3BA5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11455A-F9C1-45D7-90C3-58CFE487E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FE1D2-E455-4D72-8F48-7667435C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D7D6-7A6F-4442-9ECB-CC12B9AF7A8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3E311-C969-4495-9665-2BE23B2F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359D2F-38A4-4039-8104-00D5C6DF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A5DA-4080-4ED8-B4DB-C5A0C0CD7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73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ED281-40FB-4618-9D05-0C52FCEA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471446-270C-44B6-AF62-BC16C0DE2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E38C9-C473-42DF-AD03-BF335AC8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D7D6-7A6F-4442-9ECB-CC12B9AF7A8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769B3-5E59-430B-86D6-F7FE6AEB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983E8-6F79-4825-B559-1CAAF1E4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A5DA-4080-4ED8-B4DB-C5A0C0CD7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52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735EA-1017-4CB0-AB47-A42420C2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1B207-61D2-4842-80CB-E49F62198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7E9753-D440-4B72-94E2-C753883A7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35E092-BDDA-4170-809F-678F4918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D7D6-7A6F-4442-9ECB-CC12B9AF7A8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5F2953-9CA8-403E-8910-A450B8F4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885826-8EAF-4948-A1F2-B5786001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A5DA-4080-4ED8-B4DB-C5A0C0CD7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1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717E1-37ED-4EB5-B1AB-E3DD02C7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261599-57DA-4F07-A7FB-686C99290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7EA4C8-0ECA-4373-9F69-91F11B874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E6AC9A-8B91-4047-982D-EF69E32C0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668048-58A5-4E16-AB04-73D0875E6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DEE51B-2128-498F-88F7-119F7D10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D7D6-7A6F-4442-9ECB-CC12B9AF7A8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DAF066-92ED-4FBC-98EA-03D09572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ACE7CF-2DDB-4978-A258-98FF3DB1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A5DA-4080-4ED8-B4DB-C5A0C0CD7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77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BB6A9-155D-4172-AA4D-5BF505C6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2F0322-7351-44E6-A71F-39C9EFD8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D7D6-7A6F-4442-9ECB-CC12B9AF7A8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ADD4C2-3425-4002-90B8-A2B4CA0D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06DA4B-518D-4938-A173-28ACD965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A5DA-4080-4ED8-B4DB-C5A0C0CD7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4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7BD1B9-E45C-4D39-9B8C-76028AEE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D7D6-7A6F-4442-9ECB-CC12B9AF7A8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3E7C1E-25B3-4783-9407-3D6F8E8C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318D07-A19B-43AB-9630-5D79C2DC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A5DA-4080-4ED8-B4DB-C5A0C0CD7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1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0B291-3AA3-4539-AD84-CAEFDAE5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00F2E-9F2F-4080-9EF0-1104AC641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8996AA-981B-48A5-90C5-049704625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70574E-5F66-410A-A696-A2E54BDB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D7D6-7A6F-4442-9ECB-CC12B9AF7A8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E9278-F54C-4FDA-B1D3-9E5A200D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7E19C4-2A6E-4EE4-836C-3C8CA432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A5DA-4080-4ED8-B4DB-C5A0C0CD7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1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C4C9A-EDEC-4BC1-BA03-CF66174F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A2091E-4745-4E2C-BC71-E87C6574D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8E9945-F84D-4C47-8FA9-96BEBA8A3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DC15F4-74D4-4A08-A411-35DFFFFC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D7D6-7A6F-4442-9ECB-CC12B9AF7A8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1CF478-FB08-4AA2-B732-D3479703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AF072C-DEB1-4BB9-AD27-38C5EB9A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0A5DA-4080-4ED8-B4DB-C5A0C0CD7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23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145CBA-77B1-46B1-BDEC-0F766D10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210FC8-78F1-4825-BC35-9686DC2DC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19DB4-5E1A-4F7C-BBE8-A1239D29B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3D7D6-7A6F-4442-9ECB-CC12B9AF7A8B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4B277-9A4A-4205-B761-92A743E5C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2045D-03C2-463E-A3CD-83B745EDC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0A5DA-4080-4ED8-B4DB-C5A0C0CD7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88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echen-yang/attention_is_all_you_need/blob/main/README.md#attention-is-all-you-need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ext/tutorials/transformer" TargetMode="External"/><Relationship Id="rId7" Type="http://schemas.openxmlformats.org/officeDocument/2006/relationships/hyperlink" Target="https://drive.google.com/file/d/1td5ZYbuOeuZ8Hta0rR_TuCtCNS9CQTWB/view?usp=sharing" TargetMode="External"/><Relationship Id="rId2" Type="http://schemas.openxmlformats.org/officeDocument/2006/relationships/hyperlink" Target="https://arxiv.org/abs/1706.03762v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yuechen-yang/attention_is_all_you_need/blob/main/README.md#attention-is-all-you-need" TargetMode="External"/><Relationship Id="rId5" Type="http://schemas.openxmlformats.org/officeDocument/2006/relationships/hyperlink" Target="https://colab.research.google.com/github/bentrevett/pytorch-seq2seq/blob/master/6%20-%20Attention%20is%20All%20You%20Need.ipynb#scrollTo=8hOLjW7rJKJL" TargetMode="External"/><Relationship Id="rId4" Type="http://schemas.openxmlformats.org/officeDocument/2006/relationships/hyperlink" Target="http://jalammar.github.io/illustrated-transform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E5F4A-AE0E-43EB-AC1C-727605FEA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Attention Is All You Need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624B2A-C984-499E-8733-21CC30576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016" y="4315830"/>
            <a:ext cx="9144000" cy="1655762"/>
          </a:xfrm>
        </p:spPr>
        <p:txBody>
          <a:bodyPr/>
          <a:lstStyle/>
          <a:p>
            <a:r>
              <a:rPr lang="en-US" altLang="zh-CN" dirty="0"/>
              <a:t>Yuechen Yang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0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505819-8FFF-4DB6-AC60-BAA982A76939}"/>
              </a:ext>
            </a:extLst>
          </p:cNvPr>
          <p:cNvSpPr txBox="1"/>
          <p:nvPr/>
        </p:nvSpPr>
        <p:spPr>
          <a:xfrm>
            <a:off x="1754933" y="1950099"/>
            <a:ext cx="87661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0" i="0" dirty="0">
                <a:solidFill>
                  <a:srgbClr val="24292F"/>
                </a:solidFill>
                <a:effectLst/>
                <a:latin typeface="-apple-system"/>
              </a:rPr>
              <a:t>The paper proposed a new network architecture, the Transformer, based solely on attention mechanisms.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0" i="0" dirty="0">
                <a:solidFill>
                  <a:srgbClr val="24292F"/>
                </a:solidFill>
                <a:effectLst/>
                <a:latin typeface="-apple-system"/>
              </a:rPr>
              <a:t>The Transformer is more parallelizable and require less time to train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6782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A3A39B7-8A26-4B43-856D-A7DC27C1847B}"/>
              </a:ext>
            </a:extLst>
          </p:cNvPr>
          <p:cNvSpPr txBox="1"/>
          <p:nvPr/>
        </p:nvSpPr>
        <p:spPr>
          <a:xfrm>
            <a:off x="774051" y="742950"/>
            <a:ext cx="4988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Overview: Model Architecture</a:t>
            </a:r>
            <a:endParaRPr lang="zh-CN" altLang="en-US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1D2C4A-8173-4555-992F-783AEA586DF0}"/>
              </a:ext>
            </a:extLst>
          </p:cNvPr>
          <p:cNvSpPr txBox="1"/>
          <p:nvPr/>
        </p:nvSpPr>
        <p:spPr>
          <a:xfrm>
            <a:off x="1642966" y="1679511"/>
            <a:ext cx="909268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l">
              <a:buFont typeface="+mj-lt"/>
              <a:buAutoNum type="arabicPeriod"/>
            </a:pPr>
            <a:r>
              <a:rPr lang="en-US" altLang="zh-CN" sz="2000" b="0" i="0" dirty="0">
                <a:solidFill>
                  <a:srgbClr val="24292F"/>
                </a:solidFill>
                <a:effectLst/>
                <a:latin typeface="-apple-system"/>
              </a:rPr>
              <a:t>The Transformer contains Encoder and Decoder parts. Each of them contains 6 identical layers.</a:t>
            </a:r>
          </a:p>
          <a:p>
            <a:pPr marL="400050" indent="-400050" algn="l">
              <a:buFont typeface="+mj-lt"/>
              <a:buAutoNum type="arabicPeriod"/>
            </a:pPr>
            <a:r>
              <a:rPr lang="en-US" altLang="zh-CN" sz="2000" b="0" i="0" dirty="0">
                <a:solidFill>
                  <a:srgbClr val="24292F"/>
                </a:solidFill>
                <a:effectLst/>
                <a:latin typeface="-apple-system"/>
              </a:rPr>
              <a:t>For Encoder, each layer has 2 sub-layers. The first is a multi-head self-attention mechanism, and the second is a simple, position-wise fully connected feed forward network.</a:t>
            </a:r>
          </a:p>
          <a:p>
            <a:pPr marL="400050" indent="-400050" algn="l">
              <a:buFont typeface="+mj-lt"/>
              <a:buAutoNum type="arabicPeriod"/>
            </a:pPr>
            <a:r>
              <a:rPr lang="en-US" altLang="zh-CN" sz="2000" b="0" i="0" dirty="0">
                <a:solidFill>
                  <a:srgbClr val="24292F"/>
                </a:solidFill>
                <a:effectLst/>
                <a:latin typeface="-apple-system"/>
              </a:rPr>
              <a:t>The Decoder is also composed of 6 identical layers. In addition to the two sub-layers in each encoder layer, the decoder inserts a third sub-layer, which performs multi-head attention over the output of the encoder stack.</a:t>
            </a:r>
          </a:p>
          <a:p>
            <a:pPr marL="400050" indent="-400050" algn="l">
              <a:buFont typeface="+mj-lt"/>
              <a:buAutoNum type="arabicPeriod"/>
            </a:pPr>
            <a:r>
              <a:rPr lang="en-US" altLang="zh-CN" sz="2000" b="0" i="0" dirty="0">
                <a:solidFill>
                  <a:srgbClr val="24292F"/>
                </a:solidFill>
                <a:effectLst/>
                <a:latin typeface="-apple-system"/>
              </a:rPr>
              <a:t>An attention function can be described as mapping a query and a set of key-value pairs to an output, where the query, keys, values, and output are all vectors. The Transformer model in this paper uses the "Scaled Dot-Product Attention“.</a:t>
            </a:r>
          </a:p>
          <a:p>
            <a:endParaRPr lang="zh-CN" altLang="en-US" dirty="0"/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6B33E66E-AFE4-4529-BC67-AC9F97599F92}"/>
              </a:ext>
            </a:extLst>
          </p:cNvPr>
          <p:cNvSpPr txBox="1"/>
          <p:nvPr/>
        </p:nvSpPr>
        <p:spPr>
          <a:xfrm>
            <a:off x="5083767" y="3244334"/>
            <a:ext cx="20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The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link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to the repo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20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B68994-7E5D-43D9-9700-ADE572D45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225" y="0"/>
            <a:ext cx="4527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21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5EB2D42A-DB8D-4450-BB0A-BC5B996EE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0"/>
            <a:ext cx="11741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4EA8263-3064-4B31-BB94-3328B68D4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77" y="4870580"/>
            <a:ext cx="5608304" cy="94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69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F89F34-786B-4051-BC87-5F809FC8ABB5}"/>
              </a:ext>
            </a:extLst>
          </p:cNvPr>
          <p:cNvSpPr txBox="1"/>
          <p:nvPr/>
        </p:nvSpPr>
        <p:spPr>
          <a:xfrm>
            <a:off x="685801" y="653143"/>
            <a:ext cx="420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/>
            </a:lvl1pPr>
          </a:lstStyle>
          <a:p>
            <a:r>
              <a:rPr lang="en-US" altLang="zh-CN" dirty="0"/>
              <a:t>Three Discussion Topics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AF9E7B-5B0A-4B43-8ABC-4026EDB908A0}"/>
              </a:ext>
            </a:extLst>
          </p:cNvPr>
          <p:cNvSpPr txBox="1"/>
          <p:nvPr/>
        </p:nvSpPr>
        <p:spPr>
          <a:xfrm>
            <a:off x="1440996" y="2046709"/>
            <a:ext cx="9310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400" dirty="0"/>
              <a:t>Why the Masked Multi-Head Attention need to have “Masked”?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/>
              <a:t>Why there is Multi-Head Attention?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/>
              <a:t>Why there is attention?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5806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F89F34-786B-4051-BC87-5F809FC8ABB5}"/>
              </a:ext>
            </a:extLst>
          </p:cNvPr>
          <p:cNvSpPr txBox="1"/>
          <p:nvPr/>
        </p:nvSpPr>
        <p:spPr>
          <a:xfrm>
            <a:off x="685801" y="653143"/>
            <a:ext cx="420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/>
            </a:lvl1pPr>
          </a:lstStyle>
          <a:p>
            <a:pPr algn="l"/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Critical Analysis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7046CC-4961-4ED1-B548-30A0326528F5}"/>
              </a:ext>
            </a:extLst>
          </p:cNvPr>
          <p:cNvSpPr txBox="1"/>
          <p:nvPr/>
        </p:nvSpPr>
        <p:spPr>
          <a:xfrm>
            <a:off x="1591647" y="2120949"/>
            <a:ext cx="900870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altLang="zh-CN" sz="2400" dirty="0">
                <a:solidFill>
                  <a:srgbClr val="24292F"/>
                </a:solidFill>
                <a:latin typeface="-apple-system"/>
              </a:rPr>
              <a:t>The paper proposed a new model architecture, and it is only implemented in the translation.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2400" dirty="0">
                <a:solidFill>
                  <a:srgbClr val="24292F"/>
                </a:solidFill>
                <a:latin typeface="-apple-system"/>
              </a:rPr>
              <a:t>I think each part in the transformer could be explained in a more detailed way.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2400" dirty="0">
                <a:solidFill>
                  <a:srgbClr val="24292F"/>
                </a:solidFill>
                <a:latin typeface="-apple-system"/>
              </a:rPr>
              <a:t>The transformer contains 2 parts in this paper. But they can also be used in a separate way, such as BERT and GPT.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2400" dirty="0">
                <a:solidFill>
                  <a:srgbClr val="24292F"/>
                </a:solidFill>
                <a:latin typeface="-apple-system"/>
              </a:rPr>
              <a:t>I think the attention mechanism could make the deep learning model more explainable.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620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F5066D-990F-455A-8DC2-5A5A9112DF20}"/>
              </a:ext>
            </a:extLst>
          </p:cNvPr>
          <p:cNvSpPr txBox="1"/>
          <p:nvPr/>
        </p:nvSpPr>
        <p:spPr>
          <a:xfrm>
            <a:off x="643813" y="594973"/>
            <a:ext cx="420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/>
            </a:lvl1pPr>
          </a:lstStyle>
          <a:p>
            <a:pPr algn="l"/>
            <a:r>
              <a:rPr lang="en-US" altLang="zh-CN" sz="2400" b="1" i="0" dirty="0">
                <a:solidFill>
                  <a:srgbClr val="24292F"/>
                </a:solidFill>
                <a:effectLst/>
                <a:latin typeface="-apple-system"/>
              </a:rPr>
              <a:t>Resource links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7758ED-84A8-4F0E-948C-BFB390D729C2}"/>
              </a:ext>
            </a:extLst>
          </p:cNvPr>
          <p:cNvSpPr txBox="1"/>
          <p:nvPr/>
        </p:nvSpPr>
        <p:spPr>
          <a:xfrm>
            <a:off x="643813" y="2211866"/>
            <a:ext cx="420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i="0">
                <a:solidFill>
                  <a:srgbClr val="24292F"/>
                </a:solidFill>
                <a:effectLst/>
                <a:latin typeface="-apple-system"/>
              </a:defRPr>
            </a:lvl1pPr>
          </a:lstStyle>
          <a:p>
            <a:r>
              <a:rPr lang="en-US" altLang="zh-CN" dirty="0"/>
              <a:t>Code demonstration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E3D016-70DB-4979-96CE-CB8915D8EF8E}"/>
              </a:ext>
            </a:extLst>
          </p:cNvPr>
          <p:cNvSpPr txBox="1"/>
          <p:nvPr/>
        </p:nvSpPr>
        <p:spPr>
          <a:xfrm>
            <a:off x="643813" y="3264885"/>
            <a:ext cx="420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/>
            </a:lvl1pPr>
          </a:lstStyle>
          <a:p>
            <a:pPr algn="l"/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repo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1A90CB-16D8-478C-8A1B-3D15C02FBE99}"/>
              </a:ext>
            </a:extLst>
          </p:cNvPr>
          <p:cNvSpPr txBox="1"/>
          <p:nvPr/>
        </p:nvSpPr>
        <p:spPr>
          <a:xfrm>
            <a:off x="1138334" y="1118193"/>
            <a:ext cx="10051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Original Article: </a:t>
            </a:r>
            <a:r>
              <a:rPr lang="en-US" altLang="zh-CN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https://arxiv.org/abs/1706.03762v5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400050" indent="-400050"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Tensor2Tensor has some code with a tutorial: </a:t>
            </a:r>
            <a:r>
              <a:rPr lang="en-US" altLang="zh-CN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https://www.tensorflow.org/text/tutorials/transformer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400050" indent="-400050"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Transformer very intuitively explained: </a:t>
            </a:r>
            <a:r>
              <a:rPr lang="en-US" altLang="zh-CN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http://jalammar.github.io/illustrated-transformer/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A61EE6-4725-4210-86DC-EA9E03374724}"/>
              </a:ext>
            </a:extLst>
          </p:cNvPr>
          <p:cNvSpPr txBox="1"/>
          <p:nvPr/>
        </p:nvSpPr>
        <p:spPr>
          <a:xfrm>
            <a:off x="1138334" y="2722416"/>
            <a:ext cx="2487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The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link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of the notebook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33E66E-AFE4-4529-BC67-AC9F97599F92}"/>
              </a:ext>
            </a:extLst>
          </p:cNvPr>
          <p:cNvSpPr txBox="1"/>
          <p:nvPr/>
        </p:nvSpPr>
        <p:spPr>
          <a:xfrm>
            <a:off x="1071465" y="3836990"/>
            <a:ext cx="20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The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  <a:hlinkClick r:id="rId6"/>
              </a:rPr>
              <a:t>link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to the repo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79F6FE-7BC6-4F74-8D86-7977FFB10C35}"/>
              </a:ext>
            </a:extLst>
          </p:cNvPr>
          <p:cNvSpPr txBox="1"/>
          <p:nvPr/>
        </p:nvSpPr>
        <p:spPr>
          <a:xfrm>
            <a:off x="643813" y="4480822"/>
            <a:ext cx="6095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 i="0">
                <a:solidFill>
                  <a:srgbClr val="24292F"/>
                </a:solidFill>
                <a:effectLst/>
                <a:latin typeface="-apple-system"/>
              </a:defRPr>
            </a:lvl1pPr>
          </a:lstStyle>
          <a:p>
            <a:r>
              <a:rPr lang="en-US" altLang="zh-CN" dirty="0"/>
              <a:t>Video Recording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BB4A83-263A-4C4B-B6F7-A4C8F62E8E58}"/>
              </a:ext>
            </a:extLst>
          </p:cNvPr>
          <p:cNvSpPr txBox="1"/>
          <p:nvPr/>
        </p:nvSpPr>
        <p:spPr>
          <a:xfrm>
            <a:off x="1094791" y="5208439"/>
            <a:ext cx="305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The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  <a:hlinkClick r:id="rId7"/>
              </a:rPr>
              <a:t>link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to the video recording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50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349</Words>
  <Application>Microsoft Office PowerPoint</Application>
  <PresentationFormat>宽屏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-apple-system</vt:lpstr>
      <vt:lpstr>等线</vt:lpstr>
      <vt:lpstr>等线 Light</vt:lpstr>
      <vt:lpstr>Arial</vt:lpstr>
      <vt:lpstr>Office 主题​​</vt:lpstr>
      <vt:lpstr>Attention Is All You Need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Is All You Need</dc:title>
  <dc:creator>Yang, Yuechen</dc:creator>
  <cp:lastModifiedBy>Yang, Yuechen</cp:lastModifiedBy>
  <cp:revision>3</cp:revision>
  <dcterms:created xsi:type="dcterms:W3CDTF">2022-03-22T01:54:00Z</dcterms:created>
  <dcterms:modified xsi:type="dcterms:W3CDTF">2022-03-22T04:25:01Z</dcterms:modified>
</cp:coreProperties>
</file>