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1"/>
  </p:notesMasterIdLst>
  <p:sldIdLst>
    <p:sldId id="257" r:id="rId2"/>
    <p:sldId id="258" r:id="rId3"/>
    <p:sldId id="259" r:id="rId4"/>
    <p:sldId id="260" r:id="rId5"/>
    <p:sldId id="262" r:id="rId6"/>
    <p:sldId id="264" r:id="rId7"/>
    <p:sldId id="263" r:id="rId8"/>
    <p:sldId id="268"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p:scale>
          <a:sx n="99" d="100"/>
          <a:sy n="99" d="100"/>
        </p:scale>
        <p:origin x="2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D8EFC-FC5E-C746-9D1E-EF765F0ED11C}" type="datetimeFigureOut">
              <a:rPr kumimoji="1" lang="zh-CN" altLang="en-US" smtClean="0"/>
              <a:t>2019/4/18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FAF7D-A1C7-294A-8DF5-03F38781EC71}" type="slidenum">
              <a:rPr kumimoji="1" lang="zh-CN" altLang="en-US" smtClean="0"/>
              <a:t>‹#›</a:t>
            </a:fld>
            <a:endParaRPr kumimoji="1" lang="zh-CN" altLang="en-US"/>
          </a:p>
        </p:txBody>
      </p:sp>
    </p:spTree>
    <p:extLst>
      <p:ext uri="{BB962C8B-B14F-4D97-AF65-F5344CB8AC3E}">
        <p14:creationId xmlns:p14="http://schemas.microsoft.com/office/powerpoint/2010/main" val="1608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02FAF7D-A1C7-294A-8DF5-03F38781EC71}" type="slidenum">
              <a:rPr kumimoji="1" lang="zh-CN" altLang="en-US" smtClean="0"/>
              <a:t>6</a:t>
            </a:fld>
            <a:endParaRPr kumimoji="1" lang="zh-CN" altLang="en-US"/>
          </a:p>
        </p:txBody>
      </p:sp>
    </p:spTree>
    <p:extLst>
      <p:ext uri="{BB962C8B-B14F-4D97-AF65-F5344CB8AC3E}">
        <p14:creationId xmlns:p14="http://schemas.microsoft.com/office/powerpoint/2010/main" val="21240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1C2E60-F5F7-A94D-9516-A3FCD0406713}" type="datetimeFigureOut">
              <a:rPr kumimoji="1" lang="zh-CN" altLang="en-US" smtClean="0"/>
              <a:t>2019/4/18</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48E615-26CD-A147-B894-E05E60338E29}"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A1C2E60-F5F7-A94D-9516-A3FCD0406713}" type="datetimeFigureOut">
              <a:rPr kumimoji="1" lang="zh-CN" altLang="en-US" smtClean="0"/>
              <a:t>2019/4/18</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8E615-26CD-A147-B894-E05E60338E2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1C2E60-F5F7-A94D-9516-A3FCD0406713}" type="datetimeFigureOut">
              <a:rPr kumimoji="1" lang="zh-CN" altLang="en-US" smtClean="0"/>
              <a:t>2019/4/18</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48E615-26CD-A147-B894-E05E60338E29}"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35856"/>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203200"/>
            <a:ext cx="7874191" cy="1134531"/>
          </a:xfrm>
          <a:prstGeom prst="rect">
            <a:avLst/>
          </a:prstGeom>
        </p:spPr>
      </p:pic>
      <p:sp>
        <p:nvSpPr>
          <p:cNvPr id="4" name="文本框 3"/>
          <p:cNvSpPr txBox="1"/>
          <p:nvPr/>
        </p:nvSpPr>
        <p:spPr>
          <a:xfrm>
            <a:off x="2573866" y="2235199"/>
            <a:ext cx="7653867" cy="830997"/>
          </a:xfrm>
          <a:prstGeom prst="rect">
            <a:avLst/>
          </a:prstGeom>
          <a:noFill/>
        </p:spPr>
        <p:txBody>
          <a:bodyPr wrap="square" rtlCol="0">
            <a:spAutoFit/>
          </a:bodyPr>
          <a:lstStyle/>
          <a:p>
            <a:r>
              <a:rPr kumimoji="1" lang="en-US" altLang="zh-CN" sz="4800" b="1" i="1" dirty="0" smtClean="0"/>
              <a:t>Facial</a:t>
            </a:r>
            <a:r>
              <a:rPr kumimoji="1" lang="zh-CN" altLang="en-US" sz="4800" b="1" i="1" dirty="0"/>
              <a:t> </a:t>
            </a:r>
            <a:r>
              <a:rPr kumimoji="1" lang="en-US" altLang="zh-CN" sz="4800" b="1" i="1" dirty="0" smtClean="0"/>
              <a:t>Expression</a:t>
            </a:r>
            <a:r>
              <a:rPr kumimoji="1" lang="zh-CN" altLang="en-US" sz="4800" b="1" i="1" dirty="0" smtClean="0"/>
              <a:t> </a:t>
            </a:r>
            <a:r>
              <a:rPr kumimoji="1" lang="en-US" altLang="zh-CN" sz="4800" b="1" i="1" dirty="0" smtClean="0"/>
              <a:t>Detection</a:t>
            </a:r>
            <a:endParaRPr kumimoji="1" lang="zh-CN" altLang="en-US" sz="4800" b="1" i="1" dirty="0"/>
          </a:p>
        </p:txBody>
      </p:sp>
      <p:sp>
        <p:nvSpPr>
          <p:cNvPr id="6" name="文本框 5"/>
          <p:cNvSpPr txBox="1"/>
          <p:nvPr/>
        </p:nvSpPr>
        <p:spPr>
          <a:xfrm>
            <a:off x="8966200" y="4393175"/>
            <a:ext cx="2421466" cy="830997"/>
          </a:xfrm>
          <a:prstGeom prst="rect">
            <a:avLst/>
          </a:prstGeom>
          <a:noFill/>
        </p:spPr>
        <p:txBody>
          <a:bodyPr wrap="square" rtlCol="0">
            <a:spAutoFit/>
          </a:bodyPr>
          <a:lstStyle/>
          <a:p>
            <a:r>
              <a:rPr kumimoji="1" lang="en-US" altLang="zh-CN" sz="2400" b="1" dirty="0" err="1" smtClean="0">
                <a:latin typeface="Times New Roman" charset="0"/>
                <a:ea typeface="Times New Roman" charset="0"/>
                <a:cs typeface="Times New Roman" charset="0"/>
              </a:rPr>
              <a:t>Heyuan</a:t>
            </a:r>
            <a:r>
              <a:rPr kumimoji="1" lang="zh-CN" altLang="en-US" sz="2400" b="1" dirty="0" smtClean="0">
                <a:latin typeface="Times New Roman" charset="0"/>
                <a:ea typeface="Times New Roman" charset="0"/>
                <a:cs typeface="Times New Roman" charset="0"/>
              </a:rPr>
              <a:t> </a:t>
            </a:r>
            <a:r>
              <a:rPr kumimoji="1" lang="en-US" altLang="zh-CN" sz="2400" b="1" dirty="0" smtClean="0">
                <a:latin typeface="Times New Roman" charset="0"/>
                <a:ea typeface="Times New Roman" charset="0"/>
                <a:cs typeface="Times New Roman" charset="0"/>
              </a:rPr>
              <a:t>Zhang</a:t>
            </a:r>
          </a:p>
          <a:p>
            <a:r>
              <a:rPr kumimoji="1" lang="en-US" altLang="zh-CN" sz="2400" b="1" dirty="0" err="1" smtClean="0">
                <a:latin typeface="Times New Roman" charset="0"/>
                <a:ea typeface="Times New Roman" charset="0"/>
                <a:cs typeface="Times New Roman" charset="0"/>
              </a:rPr>
              <a:t>Yuechen</a:t>
            </a:r>
            <a:r>
              <a:rPr kumimoji="1" lang="zh-CN" altLang="en-US" sz="2400" b="1" dirty="0" smtClean="0">
                <a:latin typeface="Times New Roman" charset="0"/>
                <a:ea typeface="Times New Roman" charset="0"/>
                <a:cs typeface="Times New Roman" charset="0"/>
              </a:rPr>
              <a:t> </a:t>
            </a:r>
            <a:r>
              <a:rPr kumimoji="1" lang="en-US" altLang="zh-CN" sz="2400" b="1" dirty="0" smtClean="0">
                <a:latin typeface="Times New Roman" charset="0"/>
                <a:ea typeface="Times New Roman" charset="0"/>
                <a:cs typeface="Times New Roman" charset="0"/>
              </a:rPr>
              <a:t>Zhao</a:t>
            </a:r>
            <a:endParaRPr kumimoji="1" lang="zh-CN" altLang="en-US" sz="24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2149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933" y="5720264"/>
            <a:ext cx="3793067" cy="546514"/>
          </a:xfrm>
          <a:prstGeom prst="rect">
            <a:avLst/>
          </a:prstGeom>
        </p:spPr>
      </p:pic>
      <p:sp>
        <p:nvSpPr>
          <p:cNvPr id="6" name="圆角矩形 5"/>
          <p:cNvSpPr/>
          <p:nvPr/>
        </p:nvSpPr>
        <p:spPr>
          <a:xfrm>
            <a:off x="3496733" y="1679643"/>
            <a:ext cx="4487334" cy="982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smtClean="0"/>
              <a:t>Background &amp; Motivation</a:t>
            </a:r>
            <a:endParaRPr kumimoji="1" lang="zh-CN" altLang="en-US" sz="2800" dirty="0"/>
          </a:p>
        </p:txBody>
      </p:sp>
      <p:sp>
        <p:nvSpPr>
          <p:cNvPr id="7" name="圆角矩形 6"/>
          <p:cNvSpPr/>
          <p:nvPr/>
        </p:nvSpPr>
        <p:spPr>
          <a:xfrm>
            <a:off x="3496733" y="3152844"/>
            <a:ext cx="4487334" cy="982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smtClean="0"/>
              <a:t>Approach</a:t>
            </a:r>
            <a:endParaRPr kumimoji="1" lang="zh-CN" altLang="en-US" sz="2800" dirty="0"/>
          </a:p>
        </p:txBody>
      </p:sp>
      <p:sp>
        <p:nvSpPr>
          <p:cNvPr id="8" name="圆角矩形 7"/>
          <p:cNvSpPr/>
          <p:nvPr/>
        </p:nvSpPr>
        <p:spPr>
          <a:xfrm>
            <a:off x="3496733" y="4551864"/>
            <a:ext cx="4487334" cy="9821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smtClean="0"/>
              <a:t>Result</a:t>
            </a:r>
            <a:endParaRPr kumimoji="1" lang="zh-CN" altLang="en-US" sz="2800" dirty="0"/>
          </a:p>
        </p:txBody>
      </p:sp>
      <p:sp>
        <p:nvSpPr>
          <p:cNvPr id="12" name="下箭头 11"/>
          <p:cNvSpPr/>
          <p:nvPr/>
        </p:nvSpPr>
        <p:spPr>
          <a:xfrm>
            <a:off x="5384800" y="2661777"/>
            <a:ext cx="406400" cy="470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下箭头 12"/>
          <p:cNvSpPr/>
          <p:nvPr/>
        </p:nvSpPr>
        <p:spPr>
          <a:xfrm>
            <a:off x="5384800" y="4134978"/>
            <a:ext cx="406400" cy="416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p:cNvSpPr/>
          <p:nvPr/>
        </p:nvSpPr>
        <p:spPr>
          <a:xfrm>
            <a:off x="338667" y="372534"/>
            <a:ext cx="2556933" cy="948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600" b="1" dirty="0" smtClean="0">
                <a:latin typeface="Times New Roman" charset="0"/>
                <a:ea typeface="Times New Roman" charset="0"/>
                <a:cs typeface="Times New Roman" charset="0"/>
              </a:rPr>
              <a:t>Guideline</a:t>
            </a:r>
            <a:endParaRPr kumimoji="1" lang="zh-CN" altLang="en-US" sz="36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147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979" y="5689599"/>
            <a:ext cx="3338087" cy="480959"/>
          </a:xfrm>
          <a:prstGeom prst="rect">
            <a:avLst/>
          </a:prstGeom>
        </p:spPr>
      </p:pic>
      <p:sp>
        <p:nvSpPr>
          <p:cNvPr id="8" name="圆角矩形 7"/>
          <p:cNvSpPr/>
          <p:nvPr/>
        </p:nvSpPr>
        <p:spPr>
          <a:xfrm>
            <a:off x="711199" y="1327373"/>
            <a:ext cx="2624668"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smtClean="0"/>
              <a:t>Background</a:t>
            </a:r>
            <a:endParaRPr kumimoji="1" lang="zh-CN" altLang="en-US" sz="2400" b="1" dirty="0"/>
          </a:p>
        </p:txBody>
      </p:sp>
      <p:sp>
        <p:nvSpPr>
          <p:cNvPr id="9" name="圆角矩形 8"/>
          <p:cNvSpPr/>
          <p:nvPr/>
        </p:nvSpPr>
        <p:spPr>
          <a:xfrm>
            <a:off x="711199" y="3816573"/>
            <a:ext cx="2624668"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a:t>M</a:t>
            </a:r>
            <a:r>
              <a:rPr kumimoji="1" lang="en-US" altLang="zh-CN" sz="2400" b="1" dirty="0" smtClean="0"/>
              <a:t>otivation</a:t>
            </a:r>
            <a:endParaRPr kumimoji="1" lang="zh-CN" altLang="en-US" sz="2400" b="1" dirty="0"/>
          </a:p>
        </p:txBody>
      </p:sp>
      <p:sp>
        <p:nvSpPr>
          <p:cNvPr id="11" name="虚尾箭头 10"/>
          <p:cNvSpPr/>
          <p:nvPr/>
        </p:nvSpPr>
        <p:spPr>
          <a:xfrm>
            <a:off x="3759200" y="1539040"/>
            <a:ext cx="1659466" cy="338666"/>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虚尾箭头 11"/>
          <p:cNvSpPr/>
          <p:nvPr/>
        </p:nvSpPr>
        <p:spPr>
          <a:xfrm>
            <a:off x="3759200" y="4144879"/>
            <a:ext cx="1659466" cy="338666"/>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4" name="圆角矩形 13"/>
          <p:cNvSpPr/>
          <p:nvPr/>
        </p:nvSpPr>
        <p:spPr>
          <a:xfrm>
            <a:off x="5841999" y="362173"/>
            <a:ext cx="5554133" cy="23537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b="1" dirty="0"/>
              <a:t>Emotion recognition through facial </a:t>
            </a:r>
            <a:r>
              <a:rPr lang="en-US" altLang="zh-CN" b="1" dirty="0" smtClean="0"/>
              <a:t>expression detection </a:t>
            </a:r>
            <a:r>
              <a:rPr lang="en-US" altLang="zh-CN" b="1" dirty="0"/>
              <a:t>is one of the important </a:t>
            </a:r>
            <a:r>
              <a:rPr lang="en-US" altLang="zh-CN" b="1" dirty="0" smtClean="0"/>
              <a:t>fields of </a:t>
            </a:r>
            <a:r>
              <a:rPr lang="en-US" altLang="zh-CN" b="1" dirty="0"/>
              <a:t>study for human-computer interaction. To detect a facial e</a:t>
            </a:r>
            <a:r>
              <a:rPr lang="en-US" altLang="zh-CN" b="1" dirty="0" smtClean="0"/>
              <a:t>xpression </a:t>
            </a:r>
            <a:r>
              <a:rPr lang="en-US" altLang="zh-CN" b="1" dirty="0"/>
              <a:t>one system </a:t>
            </a:r>
            <a:r>
              <a:rPr lang="en-US" altLang="zh-CN" b="1" dirty="0" smtClean="0"/>
              <a:t>need to </a:t>
            </a:r>
            <a:r>
              <a:rPr lang="en-US" altLang="zh-CN" b="1" dirty="0"/>
              <a:t>come across various variability of human faces such as </a:t>
            </a:r>
            <a:r>
              <a:rPr lang="en-US" altLang="zh-CN" b="1" dirty="0" smtClean="0"/>
              <a:t>color</a:t>
            </a:r>
            <a:r>
              <a:rPr lang="en-US" altLang="zh-CN" b="1" dirty="0"/>
              <a:t>, posture, expression, orientation, etc. </a:t>
            </a:r>
          </a:p>
        </p:txBody>
      </p:sp>
      <p:sp>
        <p:nvSpPr>
          <p:cNvPr id="15" name="圆角矩形 14"/>
          <p:cNvSpPr/>
          <p:nvPr/>
        </p:nvSpPr>
        <p:spPr>
          <a:xfrm>
            <a:off x="5841999" y="3306678"/>
            <a:ext cx="5554133" cy="23537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b="1" dirty="0" smtClean="0"/>
              <a:t>Since facial </a:t>
            </a:r>
            <a:r>
              <a:rPr lang="en-US" altLang="zh-CN" b="1" dirty="0"/>
              <a:t>detection is increasingly used in many aspects in our life such as cell </a:t>
            </a:r>
            <a:r>
              <a:rPr lang="en-US" altLang="zh-CN" b="1" dirty="0" smtClean="0"/>
              <a:t>phones and</a:t>
            </a:r>
            <a:r>
              <a:rPr lang="zh-CN" altLang="en-US" b="1" dirty="0" smtClean="0"/>
              <a:t> </a:t>
            </a:r>
            <a:r>
              <a:rPr lang="en-US" altLang="zh-CN" b="1" dirty="0" smtClean="0"/>
              <a:t>security. In this project we place emphasis on classifying images.</a:t>
            </a:r>
            <a:endParaRPr kumimoji="1" lang="zh-CN" altLang="en-US" b="1" dirty="0"/>
          </a:p>
        </p:txBody>
      </p:sp>
    </p:spTree>
    <p:extLst>
      <p:ext uri="{BB962C8B-B14F-4D97-AF65-F5344CB8AC3E}">
        <p14:creationId xmlns:p14="http://schemas.microsoft.com/office/powerpoint/2010/main" val="762784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sp>
        <p:nvSpPr>
          <p:cNvPr id="3" name="圆角矩形 2"/>
          <p:cNvSpPr/>
          <p:nvPr/>
        </p:nvSpPr>
        <p:spPr>
          <a:xfrm>
            <a:off x="321733" y="389466"/>
            <a:ext cx="2997200" cy="1100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600" b="1" dirty="0" smtClean="0"/>
              <a:t>Approach</a:t>
            </a:r>
            <a:endParaRPr kumimoji="1" lang="zh-CN" altLang="en-US" sz="3600" b="1" dirty="0"/>
          </a:p>
        </p:txBody>
      </p:sp>
      <p:sp>
        <p:nvSpPr>
          <p:cNvPr id="6" name="矩形 5"/>
          <p:cNvSpPr/>
          <p:nvPr/>
        </p:nvSpPr>
        <p:spPr>
          <a:xfrm>
            <a:off x="321734" y="1964267"/>
            <a:ext cx="2997200" cy="461665"/>
          </a:xfrm>
          <a:prstGeom prst="rect">
            <a:avLst/>
          </a:prstGeom>
        </p:spPr>
        <p:txBody>
          <a:bodyPr wrap="square">
            <a:spAutoFit/>
          </a:bodyPr>
          <a:lstStyle/>
          <a:p>
            <a:r>
              <a:rPr kumimoji="1" lang="en-US" altLang="zh-CN" sz="2400" b="1" dirty="0" smtClean="0">
                <a:latin typeface="Times New Roman" charset="0"/>
                <a:ea typeface="Times New Roman" charset="0"/>
                <a:cs typeface="Times New Roman" charset="0"/>
              </a:rPr>
              <a:t>SELECT</a:t>
            </a:r>
            <a:r>
              <a:rPr kumimoji="1" lang="en-US" altLang="zh-CN" sz="2400" b="1" dirty="0"/>
              <a:t> </a:t>
            </a:r>
            <a:r>
              <a:rPr kumimoji="1" lang="en-US" altLang="zh-CN" sz="2400" b="1" dirty="0" smtClean="0">
                <a:latin typeface="Times New Roman" charset="0"/>
                <a:ea typeface="Times New Roman" charset="0"/>
                <a:cs typeface="Times New Roman" charset="0"/>
              </a:rPr>
              <a:t>DATASET</a:t>
            </a:r>
            <a:endParaRPr kumimoji="1" lang="zh-CN" altLang="en-US" sz="2400" b="1" dirty="0">
              <a:latin typeface="Times New Roman" charset="0"/>
              <a:ea typeface="Times New Roman" charset="0"/>
              <a:cs typeface="Times New Roman" charset="0"/>
            </a:endParaRPr>
          </a:p>
        </p:txBody>
      </p:sp>
      <p:sp>
        <p:nvSpPr>
          <p:cNvPr id="11" name="右箭头 10"/>
          <p:cNvSpPr/>
          <p:nvPr/>
        </p:nvSpPr>
        <p:spPr>
          <a:xfrm>
            <a:off x="3505200" y="2053399"/>
            <a:ext cx="2235200" cy="372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309" y="1801631"/>
            <a:ext cx="812800" cy="762000"/>
          </a:xfrm>
          <a:prstGeom prst="rect">
            <a:avLst/>
          </a:prstGeom>
        </p:spPr>
      </p:pic>
      <p:sp>
        <p:nvSpPr>
          <p:cNvPr id="15" name="矩形 14"/>
          <p:cNvSpPr/>
          <p:nvPr/>
        </p:nvSpPr>
        <p:spPr>
          <a:xfrm>
            <a:off x="254389" y="3255666"/>
            <a:ext cx="6823743" cy="2677656"/>
          </a:xfrm>
          <a:prstGeom prst="rect">
            <a:avLst/>
          </a:prstGeom>
        </p:spPr>
        <p:txBody>
          <a:bodyPr wrap="square">
            <a:spAutoFit/>
          </a:bodyPr>
          <a:lstStyle/>
          <a:p>
            <a:r>
              <a:rPr lang="en-US" altLang="zh-CN" sz="2800" b="1" dirty="0" smtClean="0"/>
              <a:t>The dataset is called CMU Face Image. It is an open source dataset from UCI Repository.</a:t>
            </a:r>
          </a:p>
          <a:p>
            <a:r>
              <a:rPr lang="en-US" altLang="zh-CN" sz="2800" b="1" dirty="0" smtClean="0"/>
              <a:t>The data consists of 640 black and white face images of people taken with varying pose, expression, eyes and size.</a:t>
            </a:r>
            <a:endParaRPr lang="zh-CN" altLang="zh-CN" sz="2800" b="1" dirty="0" smtClean="0"/>
          </a:p>
          <a:p>
            <a:endParaRPr kumimoji="1" lang="zh-CN" altLang="en-US" sz="2800" b="1" dirty="0"/>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481" y="2015531"/>
            <a:ext cx="406400" cy="381000"/>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509" y="1291399"/>
            <a:ext cx="1625600" cy="1524000"/>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5867" y="3540183"/>
            <a:ext cx="1625600" cy="1524000"/>
          </a:xfrm>
          <a:prstGeom prst="rect">
            <a:avLst/>
          </a:prstGeom>
        </p:spPr>
      </p:pic>
    </p:spTree>
    <p:extLst>
      <p:ext uri="{BB962C8B-B14F-4D97-AF65-F5344CB8AC3E}">
        <p14:creationId xmlns:p14="http://schemas.microsoft.com/office/powerpoint/2010/main" val="1724395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pic>
        <p:nvPicPr>
          <p:cNvPr id="3" name="图片 2"/>
          <p:cNvPicPr/>
          <p:nvPr/>
        </p:nvPicPr>
        <p:blipFill>
          <a:blip r:embed="rId3"/>
          <a:stretch>
            <a:fillRect/>
          </a:stretch>
        </p:blipFill>
        <p:spPr>
          <a:xfrm>
            <a:off x="3400108" y="2290180"/>
            <a:ext cx="4135226" cy="2301558"/>
          </a:xfrm>
          <a:prstGeom prst="rect">
            <a:avLst/>
          </a:prstGeom>
        </p:spPr>
      </p:pic>
      <p:pic>
        <p:nvPicPr>
          <p:cNvPr id="5" name="图片 4"/>
          <p:cNvPicPr/>
          <p:nvPr/>
        </p:nvPicPr>
        <p:blipFill>
          <a:blip r:embed="rId4"/>
          <a:stretch>
            <a:fillRect/>
          </a:stretch>
        </p:blipFill>
        <p:spPr>
          <a:xfrm>
            <a:off x="8001390" y="2365560"/>
            <a:ext cx="3902743" cy="2150798"/>
          </a:xfrm>
          <a:prstGeom prst="rect">
            <a:avLst/>
          </a:prstGeom>
        </p:spPr>
      </p:pic>
      <p:sp>
        <p:nvSpPr>
          <p:cNvPr id="6" name="文本框 5"/>
          <p:cNvSpPr txBox="1"/>
          <p:nvPr/>
        </p:nvSpPr>
        <p:spPr>
          <a:xfrm>
            <a:off x="0" y="2706413"/>
            <a:ext cx="2794000" cy="954107"/>
          </a:xfrm>
          <a:prstGeom prst="rect">
            <a:avLst/>
          </a:prstGeom>
          <a:noFill/>
        </p:spPr>
        <p:txBody>
          <a:bodyPr wrap="square" rtlCol="0">
            <a:spAutoFit/>
          </a:bodyPr>
          <a:lstStyle/>
          <a:p>
            <a:r>
              <a:rPr kumimoji="1" lang="en-US" altLang="zh-CN" sz="2800" b="1" dirty="0" smtClean="0">
                <a:solidFill>
                  <a:schemeClr val="bg2">
                    <a:lumMod val="50000"/>
                  </a:schemeClr>
                </a:solidFill>
              </a:rPr>
              <a:t>Data</a:t>
            </a:r>
            <a:r>
              <a:rPr kumimoji="1" lang="zh-CN" altLang="en-US" sz="2800" b="1" dirty="0" smtClean="0">
                <a:solidFill>
                  <a:schemeClr val="bg2">
                    <a:lumMod val="50000"/>
                  </a:schemeClr>
                </a:solidFill>
              </a:rPr>
              <a:t> </a:t>
            </a:r>
            <a:r>
              <a:rPr kumimoji="1" lang="en-US" altLang="zh-CN" sz="2800" b="1" dirty="0" smtClean="0">
                <a:solidFill>
                  <a:schemeClr val="bg2">
                    <a:lumMod val="50000"/>
                  </a:schemeClr>
                </a:solidFill>
              </a:rPr>
              <a:t>Preprocessing</a:t>
            </a:r>
            <a:endParaRPr kumimoji="1" lang="zh-CN" altLang="en-US" sz="2800" b="1" dirty="0">
              <a:solidFill>
                <a:schemeClr val="bg2">
                  <a:lumMod val="50000"/>
                </a:schemeClr>
              </a:solidFill>
            </a:endParaRPr>
          </a:p>
        </p:txBody>
      </p:sp>
      <p:sp>
        <p:nvSpPr>
          <p:cNvPr id="9" name="右箭头 8"/>
          <p:cNvSpPr/>
          <p:nvPr/>
        </p:nvSpPr>
        <p:spPr>
          <a:xfrm>
            <a:off x="2252133" y="3183467"/>
            <a:ext cx="1147975" cy="270933"/>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372532" y="861189"/>
            <a:ext cx="2675467" cy="707886"/>
          </a:xfrm>
          <a:prstGeom prst="rect">
            <a:avLst/>
          </a:prstGeom>
          <a:noFill/>
        </p:spPr>
        <p:txBody>
          <a:bodyPr wrap="square" rtlCol="0">
            <a:spAutoFit/>
          </a:bodyPr>
          <a:lstStyle/>
          <a:p>
            <a:r>
              <a:rPr kumimoji="1" lang="en-US" altLang="zh-CN" sz="4000" b="1" dirty="0" smtClean="0"/>
              <a:t>Normally</a:t>
            </a:r>
            <a:r>
              <a:rPr kumimoji="1" lang="zh-CN" altLang="en-US" sz="4000" b="1" dirty="0" smtClean="0"/>
              <a:t>，</a:t>
            </a:r>
            <a:endParaRPr kumimoji="1" lang="zh-CN" altLang="en-US" sz="4000" b="1" dirty="0"/>
          </a:p>
        </p:txBody>
      </p:sp>
    </p:spTree>
    <p:extLst>
      <p:ext uri="{BB962C8B-B14F-4D97-AF65-F5344CB8AC3E}">
        <p14:creationId xmlns:p14="http://schemas.microsoft.com/office/powerpoint/2010/main" val="254609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sp>
        <p:nvSpPr>
          <p:cNvPr id="3" name="文本框 2"/>
          <p:cNvSpPr txBox="1"/>
          <p:nvPr/>
        </p:nvSpPr>
        <p:spPr>
          <a:xfrm>
            <a:off x="118534" y="237066"/>
            <a:ext cx="4452796" cy="707886"/>
          </a:xfrm>
          <a:prstGeom prst="rect">
            <a:avLst/>
          </a:prstGeom>
          <a:noFill/>
        </p:spPr>
        <p:txBody>
          <a:bodyPr wrap="square" rtlCol="0">
            <a:spAutoFit/>
          </a:bodyPr>
          <a:lstStyle/>
          <a:p>
            <a:r>
              <a:rPr kumimoji="1" lang="en-US" altLang="zh-CN" sz="4000" b="1" dirty="0" smtClean="0">
                <a:latin typeface="Times New Roman" charset="0"/>
                <a:ea typeface="Times New Roman" charset="0"/>
                <a:cs typeface="Times New Roman" charset="0"/>
              </a:rPr>
              <a:t>In</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our</a:t>
            </a:r>
            <a:r>
              <a:rPr kumimoji="1" lang="zh-CN" altLang="en-US" sz="4000" b="1" dirty="0" smtClean="0">
                <a:latin typeface="Times New Roman" charset="0"/>
                <a:ea typeface="Times New Roman" charset="0"/>
                <a:cs typeface="Times New Roman" charset="0"/>
              </a:rPr>
              <a:t> </a:t>
            </a:r>
            <a:r>
              <a:rPr kumimoji="1" lang="en-US" altLang="zh-CN" sz="4000" b="1" dirty="0" smtClean="0">
                <a:latin typeface="Times New Roman" charset="0"/>
                <a:ea typeface="Times New Roman" charset="0"/>
                <a:cs typeface="Times New Roman" charset="0"/>
              </a:rPr>
              <a:t>project</a:t>
            </a:r>
            <a:r>
              <a:rPr kumimoji="1" lang="zh-CN" altLang="en-US" sz="4000" b="1" dirty="0" smtClean="0">
                <a:latin typeface="Times New Roman" charset="0"/>
                <a:ea typeface="Times New Roman" charset="0"/>
                <a:cs typeface="Times New Roman" charset="0"/>
              </a:rPr>
              <a:t>，</a:t>
            </a:r>
            <a:endParaRPr kumimoji="1" lang="zh-CN" altLang="en-US" sz="4000" b="1" dirty="0">
              <a:latin typeface="Times New Roman" charset="0"/>
              <a:ea typeface="Times New Roman" charset="0"/>
              <a:cs typeface="Times New Roman" charset="0"/>
            </a:endParaRPr>
          </a:p>
        </p:txBody>
      </p:sp>
      <p:sp>
        <p:nvSpPr>
          <p:cNvPr id="4" name="圆角矩形 3"/>
          <p:cNvSpPr/>
          <p:nvPr/>
        </p:nvSpPr>
        <p:spPr>
          <a:xfrm>
            <a:off x="0" y="2801697"/>
            <a:ext cx="2116666" cy="738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t>Data Preprocessing</a:t>
            </a:r>
            <a:endParaRPr kumimoji="1" lang="zh-CN" altLang="en-US" sz="2400" dirty="0"/>
          </a:p>
        </p:txBody>
      </p:sp>
      <p:sp>
        <p:nvSpPr>
          <p:cNvPr id="7" name="圆角矩形 6"/>
          <p:cNvSpPr/>
          <p:nvPr/>
        </p:nvSpPr>
        <p:spPr>
          <a:xfrm>
            <a:off x="2914651" y="1253067"/>
            <a:ext cx="2015066" cy="6645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t>Convolutional</a:t>
            </a:r>
            <a:endParaRPr kumimoji="1" lang="zh-CN" altLang="en-US" sz="2400" dirty="0"/>
          </a:p>
        </p:txBody>
      </p:sp>
      <p:sp>
        <p:nvSpPr>
          <p:cNvPr id="8" name="圆角矩形 7"/>
          <p:cNvSpPr/>
          <p:nvPr/>
        </p:nvSpPr>
        <p:spPr>
          <a:xfrm>
            <a:off x="2902338" y="2415579"/>
            <a:ext cx="2015067" cy="6124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t>Max pooling</a:t>
            </a:r>
            <a:endParaRPr kumimoji="1" lang="zh-CN" altLang="en-US" sz="2400" dirty="0"/>
          </a:p>
        </p:txBody>
      </p:sp>
      <p:sp>
        <p:nvSpPr>
          <p:cNvPr id="9" name="圆角矩形 8"/>
          <p:cNvSpPr/>
          <p:nvPr/>
        </p:nvSpPr>
        <p:spPr>
          <a:xfrm>
            <a:off x="2914651" y="3694439"/>
            <a:ext cx="2015066" cy="6027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t>Convolutional</a:t>
            </a:r>
            <a:endParaRPr kumimoji="1" lang="zh-CN" altLang="en-US" sz="2400" dirty="0"/>
          </a:p>
        </p:txBody>
      </p:sp>
      <p:sp>
        <p:nvSpPr>
          <p:cNvPr id="10" name="圆角矩形 9"/>
          <p:cNvSpPr/>
          <p:nvPr/>
        </p:nvSpPr>
        <p:spPr>
          <a:xfrm>
            <a:off x="2914651" y="4879375"/>
            <a:ext cx="2015067" cy="656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t>Max pooling</a:t>
            </a:r>
            <a:endParaRPr kumimoji="1" lang="zh-CN" altLang="en-US" sz="2400" dirty="0"/>
          </a:p>
        </p:txBody>
      </p:sp>
      <p:sp>
        <p:nvSpPr>
          <p:cNvPr id="28" name="右大括号 27"/>
          <p:cNvSpPr/>
          <p:nvPr/>
        </p:nvSpPr>
        <p:spPr>
          <a:xfrm>
            <a:off x="5215467" y="1253067"/>
            <a:ext cx="846666" cy="40702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9" name="圆角矩形 28"/>
          <p:cNvSpPr/>
          <p:nvPr/>
        </p:nvSpPr>
        <p:spPr>
          <a:xfrm>
            <a:off x="6001139" y="2801697"/>
            <a:ext cx="1272118" cy="738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Flattening</a:t>
            </a:r>
            <a:endParaRPr kumimoji="1" lang="zh-CN" altLang="en-US" dirty="0"/>
          </a:p>
        </p:txBody>
      </p:sp>
      <p:sp>
        <p:nvSpPr>
          <p:cNvPr id="30" name="文本框 29"/>
          <p:cNvSpPr txBox="1"/>
          <p:nvPr/>
        </p:nvSpPr>
        <p:spPr>
          <a:xfrm>
            <a:off x="7569200" y="3183467"/>
            <a:ext cx="184731" cy="369332"/>
          </a:xfrm>
          <a:prstGeom prst="rect">
            <a:avLst/>
          </a:prstGeom>
          <a:noFill/>
        </p:spPr>
        <p:txBody>
          <a:bodyPr wrap="none" rtlCol="0">
            <a:spAutoFit/>
          </a:bodyPr>
          <a:lstStyle/>
          <a:p>
            <a:endParaRPr kumimoji="1" lang="zh-CN" altLang="en-US" dirty="0"/>
          </a:p>
        </p:txBody>
      </p:sp>
      <p:cxnSp>
        <p:nvCxnSpPr>
          <p:cNvPr id="32" name="直线箭头连接符 31"/>
          <p:cNvCxnSpPr>
            <a:stCxn id="7" idx="2"/>
            <a:endCxn id="8" idx="0"/>
          </p:cNvCxnSpPr>
          <p:nvPr/>
        </p:nvCxnSpPr>
        <p:spPr>
          <a:xfrm flipH="1">
            <a:off x="3909872" y="1917583"/>
            <a:ext cx="12312" cy="4979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直线箭头连接符 35"/>
          <p:cNvCxnSpPr>
            <a:endCxn id="9" idx="0"/>
          </p:cNvCxnSpPr>
          <p:nvPr/>
        </p:nvCxnSpPr>
        <p:spPr>
          <a:xfrm>
            <a:off x="3922184" y="3112240"/>
            <a:ext cx="0" cy="58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9" idx="2"/>
            <a:endCxn id="10" idx="0"/>
          </p:cNvCxnSpPr>
          <p:nvPr/>
        </p:nvCxnSpPr>
        <p:spPr>
          <a:xfrm>
            <a:off x="3922184" y="4297176"/>
            <a:ext cx="1" cy="58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0207149" y="1253067"/>
            <a:ext cx="1307518" cy="664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happy</a:t>
            </a:r>
            <a:endParaRPr kumimoji="1" lang="zh-CN" altLang="en-US" dirty="0"/>
          </a:p>
        </p:txBody>
      </p:sp>
      <p:sp>
        <p:nvSpPr>
          <p:cNvPr id="40" name="椭圆 39"/>
          <p:cNvSpPr/>
          <p:nvPr/>
        </p:nvSpPr>
        <p:spPr>
          <a:xfrm>
            <a:off x="10244515" y="2254085"/>
            <a:ext cx="1270152" cy="691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neutral</a:t>
            </a:r>
            <a:endParaRPr kumimoji="1" lang="zh-CN" altLang="en-US" dirty="0"/>
          </a:p>
        </p:txBody>
      </p:sp>
      <p:sp>
        <p:nvSpPr>
          <p:cNvPr id="41" name="椭圆 40"/>
          <p:cNvSpPr/>
          <p:nvPr/>
        </p:nvSpPr>
        <p:spPr>
          <a:xfrm rot="21401870">
            <a:off x="10260871" y="3445028"/>
            <a:ext cx="1237442" cy="603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sad</a:t>
            </a:r>
            <a:endParaRPr kumimoji="1" lang="zh-CN" altLang="en-US" dirty="0"/>
          </a:p>
        </p:txBody>
      </p:sp>
      <p:sp>
        <p:nvSpPr>
          <p:cNvPr id="42" name="椭圆 41"/>
          <p:cNvSpPr/>
          <p:nvPr/>
        </p:nvSpPr>
        <p:spPr>
          <a:xfrm>
            <a:off x="10259183" y="4644804"/>
            <a:ext cx="1255483" cy="678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angry</a:t>
            </a:r>
            <a:endParaRPr kumimoji="1" lang="zh-CN" altLang="en-US" dirty="0"/>
          </a:p>
        </p:txBody>
      </p:sp>
      <p:sp>
        <p:nvSpPr>
          <p:cNvPr id="43" name="圆角矩形 42"/>
          <p:cNvSpPr/>
          <p:nvPr/>
        </p:nvSpPr>
        <p:spPr>
          <a:xfrm>
            <a:off x="7753931" y="2653684"/>
            <a:ext cx="1405467" cy="10252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smtClean="0"/>
              <a:t>Fully connected</a:t>
            </a:r>
            <a:endParaRPr kumimoji="1" lang="zh-CN" altLang="en-US" dirty="0"/>
          </a:p>
        </p:txBody>
      </p:sp>
      <p:cxnSp>
        <p:nvCxnSpPr>
          <p:cNvPr id="45" name="直线箭头连接符 44"/>
          <p:cNvCxnSpPr>
            <a:stCxn id="29" idx="3"/>
            <a:endCxn id="30" idx="0"/>
          </p:cNvCxnSpPr>
          <p:nvPr/>
        </p:nvCxnSpPr>
        <p:spPr>
          <a:xfrm>
            <a:off x="7273257" y="3171031"/>
            <a:ext cx="388309" cy="1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右箭头 51"/>
          <p:cNvSpPr/>
          <p:nvPr/>
        </p:nvSpPr>
        <p:spPr>
          <a:xfrm>
            <a:off x="2319867" y="3112240"/>
            <a:ext cx="582471" cy="297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箭头连接符 54"/>
          <p:cNvCxnSpPr/>
          <p:nvPr/>
        </p:nvCxnSpPr>
        <p:spPr>
          <a:xfrm flipV="1">
            <a:off x="9159398" y="1744133"/>
            <a:ext cx="1047751" cy="120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682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pic>
        <p:nvPicPr>
          <p:cNvPr id="4" name="图片 3"/>
          <p:cNvPicPr/>
          <p:nvPr/>
        </p:nvPicPr>
        <p:blipFill>
          <a:blip r:embed="rId3"/>
          <a:stretch>
            <a:fillRect/>
          </a:stretch>
        </p:blipFill>
        <p:spPr>
          <a:xfrm>
            <a:off x="321734" y="1685820"/>
            <a:ext cx="6468534" cy="1683914"/>
          </a:xfrm>
          <a:prstGeom prst="rect">
            <a:avLst/>
          </a:prstGeom>
        </p:spPr>
      </p:pic>
      <p:pic>
        <p:nvPicPr>
          <p:cNvPr id="5" name="图片 4"/>
          <p:cNvPicPr/>
          <p:nvPr/>
        </p:nvPicPr>
        <p:blipFill>
          <a:blip r:embed="rId4">
            <a:extLst>
              <a:ext uri="{28A0092B-C50C-407E-A947-70E740481C1C}">
                <a14:useLocalDpi xmlns:a14="http://schemas.microsoft.com/office/drawing/2010/main" val="0"/>
              </a:ext>
            </a:extLst>
          </a:blip>
          <a:stretch>
            <a:fillRect/>
          </a:stretch>
        </p:blipFill>
        <p:spPr>
          <a:xfrm>
            <a:off x="3751262" y="4368800"/>
            <a:ext cx="3716338" cy="660400"/>
          </a:xfrm>
          <a:prstGeom prst="rect">
            <a:avLst/>
          </a:prstGeom>
        </p:spPr>
      </p:pic>
      <p:pic>
        <p:nvPicPr>
          <p:cNvPr id="6" name="Picture 7"/>
          <p:cNvPicPr/>
          <p:nvPr/>
        </p:nvPicPr>
        <p:blipFill>
          <a:blip r:embed="rId5">
            <a:extLst>
              <a:ext uri="{28A0092B-C50C-407E-A947-70E740481C1C}">
                <a14:useLocalDpi xmlns:a14="http://schemas.microsoft.com/office/drawing/2010/main" val="0"/>
              </a:ext>
            </a:extLst>
          </a:blip>
          <a:stretch>
            <a:fillRect/>
          </a:stretch>
        </p:blipFill>
        <p:spPr>
          <a:xfrm>
            <a:off x="931332" y="4368800"/>
            <a:ext cx="1811867" cy="1524000"/>
          </a:xfrm>
          <a:prstGeom prst="rect">
            <a:avLst/>
          </a:prstGeom>
        </p:spPr>
      </p:pic>
      <p:pic>
        <p:nvPicPr>
          <p:cNvPr id="7" name="图片 6"/>
          <p:cNvPicPr/>
          <p:nvPr/>
        </p:nvPicPr>
        <p:blipFill>
          <a:blip r:embed="rId6">
            <a:extLst>
              <a:ext uri="{28A0092B-C50C-407E-A947-70E740481C1C}">
                <a14:useLocalDpi xmlns:a14="http://schemas.microsoft.com/office/drawing/2010/main" val="0"/>
              </a:ext>
            </a:extLst>
          </a:blip>
          <a:stretch>
            <a:fillRect/>
          </a:stretch>
        </p:blipFill>
        <p:spPr>
          <a:xfrm>
            <a:off x="3751261" y="5369187"/>
            <a:ext cx="1701271" cy="523613"/>
          </a:xfrm>
          <a:prstGeom prst="rect">
            <a:avLst/>
          </a:prstGeom>
        </p:spPr>
      </p:pic>
      <p:sp>
        <p:nvSpPr>
          <p:cNvPr id="8" name="文本框 7"/>
          <p:cNvSpPr txBox="1"/>
          <p:nvPr/>
        </p:nvSpPr>
        <p:spPr>
          <a:xfrm>
            <a:off x="321734" y="332811"/>
            <a:ext cx="3429527" cy="707886"/>
          </a:xfrm>
          <a:prstGeom prst="rect">
            <a:avLst/>
          </a:prstGeom>
          <a:noFill/>
        </p:spPr>
        <p:txBody>
          <a:bodyPr wrap="square" rtlCol="0">
            <a:spAutoFit/>
          </a:bodyPr>
          <a:lstStyle/>
          <a:p>
            <a:r>
              <a:rPr kumimoji="1" lang="en-US" altLang="zh-CN" sz="4000" b="1" smtClean="0"/>
              <a:t>Initial Result</a:t>
            </a:r>
            <a:r>
              <a:rPr kumimoji="1" lang="en-US" altLang="zh-CN" sz="4000" b="1" dirty="0" smtClean="0"/>
              <a:t>:</a:t>
            </a:r>
            <a:endParaRPr kumimoji="1" lang="zh-CN" altLang="en-US" sz="4000" b="1" dirty="0"/>
          </a:p>
        </p:txBody>
      </p:sp>
      <p:sp>
        <p:nvSpPr>
          <p:cNvPr id="3" name="文本框 2"/>
          <p:cNvSpPr txBox="1"/>
          <p:nvPr/>
        </p:nvSpPr>
        <p:spPr>
          <a:xfrm>
            <a:off x="512618" y="3851564"/>
            <a:ext cx="2441630" cy="369332"/>
          </a:xfrm>
          <a:prstGeom prst="rect">
            <a:avLst/>
          </a:prstGeom>
          <a:noFill/>
        </p:spPr>
        <p:txBody>
          <a:bodyPr wrap="none" rtlCol="0">
            <a:spAutoFit/>
          </a:bodyPr>
          <a:lstStyle/>
          <a:p>
            <a:r>
              <a:rPr kumimoji="1" lang="en-US" altLang="zh-CN" dirty="0" smtClean="0"/>
              <a:t>Single image prediction:</a:t>
            </a:r>
            <a:endParaRPr kumimoji="1" lang="zh-CN" altLang="en-US" dirty="0"/>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3605" y="1040697"/>
            <a:ext cx="4684808" cy="3396169"/>
          </a:xfrm>
          <a:prstGeom prst="rect">
            <a:avLst/>
          </a:prstGeom>
        </p:spPr>
      </p:pic>
    </p:spTree>
    <p:extLst>
      <p:ext uri="{BB962C8B-B14F-4D97-AF65-F5344CB8AC3E}">
        <p14:creationId xmlns:p14="http://schemas.microsoft.com/office/powerpoint/2010/main" val="1426340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sp>
        <p:nvSpPr>
          <p:cNvPr id="3" name="矩形 2"/>
          <p:cNvSpPr/>
          <p:nvPr/>
        </p:nvSpPr>
        <p:spPr>
          <a:xfrm>
            <a:off x="200120" y="1277427"/>
            <a:ext cx="6096000" cy="3000821"/>
          </a:xfrm>
          <a:prstGeom prst="rect">
            <a:avLst/>
          </a:prstGeom>
        </p:spPr>
        <p:txBody>
          <a:bodyPr>
            <a:spAutoFit/>
          </a:bodyPr>
          <a:lstStyle/>
          <a:p>
            <a:pPr indent="177800" algn="just">
              <a:lnSpc>
                <a:spcPct val="150000"/>
              </a:lnSpc>
              <a:spcAft>
                <a:spcPts val="0"/>
              </a:spcAft>
            </a:pPr>
            <a:r>
              <a:rPr lang="en-US" altLang="zh-CN" kern="100" dirty="0" smtClean="0">
                <a:effectLst/>
                <a:latin typeface="Times New Roman" charset="0"/>
                <a:ea typeface="等线" charset="-122"/>
                <a:cs typeface="Arial" charset="0"/>
              </a:rPr>
              <a:t>One possible reason for low accuracy is that the training dataset and testing dataset are not uniform. In the first time, the data sets are split by users. In order to be uniformed, images need to break its names constrain, and randomly select into two sets. After getting new data set, same procedures are applied to the images. After some epochs of computing, the validation accuracy increasing to 75%.</a:t>
            </a:r>
            <a:endParaRPr lang="zh-CN" altLang="zh-CN" sz="1200" kern="100" dirty="0">
              <a:effectLst/>
              <a:latin typeface="Calibri" charset="0"/>
              <a:ea typeface="等线" charset="-122"/>
              <a:cs typeface="Arial" charset="0"/>
            </a:endParaRPr>
          </a:p>
        </p:txBody>
      </p:sp>
      <p:pic>
        <p:nvPicPr>
          <p:cNvPr id="4" name="图片 3"/>
          <p:cNvPicPr/>
          <p:nvPr/>
        </p:nvPicPr>
        <p:blipFill>
          <a:blip r:embed="rId3"/>
          <a:stretch>
            <a:fillRect/>
          </a:stretch>
        </p:blipFill>
        <p:spPr>
          <a:xfrm>
            <a:off x="3747654" y="3833635"/>
            <a:ext cx="7335982" cy="1649685"/>
          </a:xfrm>
          <a:prstGeom prst="rect">
            <a:avLst/>
          </a:prstGeom>
        </p:spPr>
      </p:pic>
      <p:sp>
        <p:nvSpPr>
          <p:cNvPr id="5" name="圆角矩形 4"/>
          <p:cNvSpPr/>
          <p:nvPr/>
        </p:nvSpPr>
        <p:spPr>
          <a:xfrm>
            <a:off x="200120" y="257078"/>
            <a:ext cx="3740815" cy="8805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800" b="1" dirty="0" smtClean="0"/>
              <a:t>Improvement Result</a:t>
            </a:r>
            <a:endParaRPr kumimoji="1" lang="zh-CN" altLang="en-US" sz="2800" b="1"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120" y="437203"/>
            <a:ext cx="4200162" cy="3342553"/>
          </a:xfrm>
          <a:prstGeom prst="rect">
            <a:avLst/>
          </a:prstGeom>
        </p:spPr>
      </p:pic>
    </p:spTree>
    <p:extLst>
      <p:ext uri="{BB962C8B-B14F-4D97-AF65-F5344CB8AC3E}">
        <p14:creationId xmlns:p14="http://schemas.microsoft.com/office/powerpoint/2010/main" val="901375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257" y="5537199"/>
            <a:ext cx="4630876" cy="667227"/>
          </a:xfrm>
          <a:prstGeom prst="rect">
            <a:avLst/>
          </a:prstGeom>
        </p:spPr>
      </p:pic>
      <p:sp>
        <p:nvSpPr>
          <p:cNvPr id="3" name="文本框 2"/>
          <p:cNvSpPr txBox="1"/>
          <p:nvPr/>
        </p:nvSpPr>
        <p:spPr>
          <a:xfrm>
            <a:off x="5627275" y="1337733"/>
            <a:ext cx="4656667" cy="769441"/>
          </a:xfrm>
          <a:prstGeom prst="rect">
            <a:avLst/>
          </a:prstGeom>
          <a:noFill/>
        </p:spPr>
        <p:txBody>
          <a:bodyPr wrap="square" rtlCol="0">
            <a:spAutoFit/>
          </a:bodyPr>
          <a:lstStyle/>
          <a:p>
            <a:r>
              <a:rPr kumimoji="1" lang="en-US" altLang="zh-CN" sz="4400" b="1" smtClean="0"/>
              <a:t>Any question???</a:t>
            </a:r>
            <a:endParaRPr kumimoji="1" lang="zh-CN" altLang="en-US" sz="4400" b="1" dirty="0"/>
          </a:p>
        </p:txBody>
      </p:sp>
      <p:sp>
        <p:nvSpPr>
          <p:cNvPr id="6" name="文本框 5"/>
          <p:cNvSpPr txBox="1"/>
          <p:nvPr/>
        </p:nvSpPr>
        <p:spPr>
          <a:xfrm>
            <a:off x="8009857" y="3268131"/>
            <a:ext cx="3157676" cy="830997"/>
          </a:xfrm>
          <a:prstGeom prst="rect">
            <a:avLst/>
          </a:prstGeom>
          <a:noFill/>
        </p:spPr>
        <p:txBody>
          <a:bodyPr wrap="square" rtlCol="0">
            <a:spAutoFit/>
          </a:bodyPr>
          <a:lstStyle/>
          <a:p>
            <a:r>
              <a:rPr kumimoji="1" lang="en-US" altLang="zh-CN" sz="4800" b="1" smtClean="0">
                <a:ln w="0"/>
                <a:effectLst>
                  <a:outerShdw blurRad="38100" dist="19050" dir="2700000" algn="tl" rotWithShape="0">
                    <a:schemeClr val="dk1">
                      <a:alpha val="40000"/>
                    </a:schemeClr>
                  </a:outerShdw>
                </a:effectLst>
              </a:rPr>
              <a:t>Thanks!!!</a:t>
            </a:r>
            <a:endParaRPr kumimoji="1" lang="zh-CN" altLang="en-US" sz="4800" b="1" dirty="0">
              <a:ln w="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34" y="1874973"/>
            <a:ext cx="5165257" cy="3104689"/>
          </a:xfrm>
          <a:prstGeom prst="rect">
            <a:avLst/>
          </a:prstGeom>
        </p:spPr>
      </p:pic>
    </p:spTree>
    <p:extLst>
      <p:ext uri="{BB962C8B-B14F-4D97-AF65-F5344CB8AC3E}">
        <p14:creationId xmlns:p14="http://schemas.microsoft.com/office/powerpoint/2010/main" val="1732609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306</TotalTime>
  <Words>241</Words>
  <Application>Microsoft Macintosh PowerPoint</Application>
  <PresentationFormat>宽屏</PresentationFormat>
  <Paragraphs>36</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Calibri</vt:lpstr>
      <vt:lpstr>Calibri Light</vt:lpstr>
      <vt:lpstr>DengXian</vt:lpstr>
      <vt:lpstr>Times New Roman</vt:lpstr>
      <vt:lpstr>等线</vt:lpstr>
      <vt:lpstr>宋体</vt:lpstr>
      <vt:lpstr>Arial</vt:lpstr>
      <vt:lpstr>怀旧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Serena Zhao</dc:creator>
  <cp:lastModifiedBy>Serena Zhao</cp:lastModifiedBy>
  <cp:revision>21</cp:revision>
  <dcterms:created xsi:type="dcterms:W3CDTF">2019-04-18T17:54:46Z</dcterms:created>
  <dcterms:modified xsi:type="dcterms:W3CDTF">2019-04-18T23:51:16Z</dcterms:modified>
</cp:coreProperties>
</file>