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4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284" r:id="rId12"/>
    <p:sldId id="295" r:id="rId13"/>
    <p:sldId id="311" r:id="rId14"/>
    <p:sldId id="310" r:id="rId15"/>
    <p:sldId id="296" r:id="rId16"/>
    <p:sldId id="300" r:id="rId17"/>
    <p:sldId id="299" r:id="rId18"/>
    <p:sldId id="301" r:id="rId19"/>
    <p:sldId id="313" r:id="rId20"/>
    <p:sldId id="312" r:id="rId21"/>
    <p:sldId id="314" r:id="rId22"/>
    <p:sldId id="315" r:id="rId23"/>
    <p:sldId id="318" r:id="rId24"/>
    <p:sldId id="319" r:id="rId25"/>
    <p:sldId id="320" r:id="rId26"/>
    <p:sldId id="321" r:id="rId27"/>
    <p:sldId id="317" r:id="rId28"/>
    <p:sldId id="322" r:id="rId29"/>
    <p:sldId id="316" r:id="rId30"/>
    <p:sldId id="323" r:id="rId31"/>
    <p:sldId id="324" r:id="rId32"/>
    <p:sldId id="325" r:id="rId33"/>
    <p:sldId id="326" r:id="rId34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HYA5Sh/3e02FOAjXKsqfrFZJ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6410" autoAdjust="0"/>
  </p:normalViewPr>
  <p:slideViewPr>
    <p:cSldViewPr snapToGrid="0">
      <p:cViewPr varScale="1">
        <p:scale>
          <a:sx n="96" d="100"/>
          <a:sy n="96" d="100"/>
        </p:scale>
        <p:origin x="8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14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826" y="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1425"/>
            <a:ext cx="59563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310"/>
            <a:ext cx="2946247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http://www.rsch.tuis.ac.jp/~ohmi/software-intro/algorithm.html</a:t>
            </a:r>
            <a:endParaRPr/>
          </a:p>
        </p:txBody>
      </p:sp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00" tIns="46050" rIns="92100" bIns="460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9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9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>
            <a:off x="1720645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2"/>
          </p:nvPr>
        </p:nvSpPr>
        <p:spPr>
          <a:xfrm>
            <a:off x="913775" y="4372798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6" name="Google Shape;116;p30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17" name="Google Shape;117;p30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ja-JP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段">
  <p:cSld name="3 段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2"/>
          </p:nvPr>
        </p:nvSpPr>
        <p:spPr>
          <a:xfrm>
            <a:off x="913775" y="2943357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3"/>
          </p:nvPr>
        </p:nvSpPr>
        <p:spPr>
          <a:xfrm>
            <a:off x="4452390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4"/>
          </p:nvPr>
        </p:nvSpPr>
        <p:spPr>
          <a:xfrm>
            <a:off x="4441350" y="2943357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body" idx="5"/>
          </p:nvPr>
        </p:nvSpPr>
        <p:spPr>
          <a:xfrm>
            <a:off x="7973299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body" idx="6"/>
          </p:nvPr>
        </p:nvSpPr>
        <p:spPr>
          <a:xfrm>
            <a:off x="7973299" y="2943357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つの画像列">
  <p:cSld name="3 つの画像列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33"/>
          <p:cNvSpPr>
            <a:spLocks noGrp="1"/>
          </p:cNvSpPr>
          <p:nvPr>
            <p:ph type="pic" idx="2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33"/>
          <p:cNvSpPr txBox="1">
            <a:spLocks noGrp="1"/>
          </p:cNvSpPr>
          <p:nvPr>
            <p:ph type="body" idx="3"/>
          </p:nvPr>
        </p:nvSpPr>
        <p:spPr>
          <a:xfrm>
            <a:off x="913776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33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33"/>
          <p:cNvSpPr txBox="1">
            <a:spLocks noGrp="1"/>
          </p:cNvSpPr>
          <p:nvPr>
            <p:ph type="body" idx="6"/>
          </p:nvPr>
        </p:nvSpPr>
        <p:spPr>
          <a:xfrm>
            <a:off x="4441348" y="4781082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7"/>
          </p:nvPr>
        </p:nvSpPr>
        <p:spPr>
          <a:xfrm>
            <a:off x="7973300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3"/>
          <p:cNvSpPr>
            <a:spLocks noGrp="1"/>
          </p:cNvSpPr>
          <p:nvPr>
            <p:ph type="pic" idx="8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33"/>
          <p:cNvSpPr txBox="1">
            <a:spLocks noGrp="1"/>
          </p:cNvSpPr>
          <p:nvPr>
            <p:ph type="body" idx="9"/>
          </p:nvPr>
        </p:nvSpPr>
        <p:spPr>
          <a:xfrm>
            <a:off x="7973174" y="4781080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78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 rot="5400000">
            <a:off x="7410765" y="1923739"/>
            <a:ext cx="5181599" cy="25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59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913773" y="1562956"/>
            <a:ext cx="10363827" cy="426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cap="none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cap="none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cap="none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cap="none"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20"/>
          <p:cNvSpPr/>
          <p:nvPr/>
        </p:nvSpPr>
        <p:spPr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0"/>
          <p:cNvSpPr txBox="1"/>
          <p:nvPr/>
        </p:nvSpPr>
        <p:spPr>
          <a:xfrm>
            <a:off x="1775225" y="768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913775" y="3051014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4"/>
          </p:nvPr>
        </p:nvSpPr>
        <p:spPr>
          <a:xfrm>
            <a:off x="6172201" y="3051014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2" name="Google Shape;62;p23"/>
          <p:cNvSpPr/>
          <p:nvPr/>
        </p:nvSpPr>
        <p:spPr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4705"/>
            </a:srgb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3"/>
          <p:cNvSpPr txBox="1"/>
          <p:nvPr/>
        </p:nvSpPr>
        <p:spPr>
          <a:xfrm>
            <a:off x="1699025" y="813210"/>
            <a:ext cx="8629531" cy="550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189" marR="0" lvl="0" indent="-3047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5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5078063" y="609602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2"/>
          </p:nvPr>
        </p:nvSpPr>
        <p:spPr>
          <a:xfrm>
            <a:off x="913776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913795" y="2632854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パノラマ写真 (キャプション付き)">
  <p:cSld name="パノラマ写真 (キャプション付き)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8"/>
          <p:cNvSpPr>
            <a:spLocks noGrp="1"/>
          </p:cNvSpPr>
          <p:nvPr>
            <p:ph type="pic" idx="2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913775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" name="Google Shape;17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27624" y="332465"/>
            <a:ext cx="6065520" cy="228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edackg/HTMLandCSSandJavaScrip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ja/docs/Web/CSS/Refere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ja-JP" dirty="0" smtClean="0"/>
              <a:t>HTML</a:t>
            </a:r>
            <a:r>
              <a:rPr lang="ja-JP" altLang="en-US" dirty="0" smtClean="0"/>
              <a:t>　入門　＃５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CSS</a:t>
            </a:r>
            <a:endParaRPr dirty="0"/>
          </a:p>
        </p:txBody>
      </p:sp>
      <p:sp>
        <p:nvSpPr>
          <p:cNvPr id="172" name="Google Shape;172;p1"/>
          <p:cNvSpPr txBox="1"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ja-JP" altLang="en-US" dirty="0" smtClean="0"/>
              <a:t>大橋校　植田</a:t>
            </a:r>
            <a:endParaRPr lang="en-US" altLang="ja-JP" dirty="0" smtClean="0"/>
          </a:p>
        </p:txBody>
      </p:sp>
      <p:sp>
        <p:nvSpPr>
          <p:cNvPr id="173" name="Google Shape;173;p1"/>
          <p:cNvSpPr txBox="1">
            <a:spLocks noGrp="1"/>
          </p:cNvSpPr>
          <p:nvPr>
            <p:ph type="dt" idx="10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2021</a:t>
            </a:r>
            <a:endParaRPr/>
          </a:p>
        </p:txBody>
      </p:sp>
      <p:sp>
        <p:nvSpPr>
          <p:cNvPr id="174" name="Google Shape;174;p1"/>
          <p:cNvSpPr txBox="1">
            <a:spLocks noGrp="1"/>
          </p:cNvSpPr>
          <p:nvPr>
            <p:ph type="sldNum" idx="12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リポジトリについて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リポジトリ名</a:t>
            </a:r>
            <a:r>
              <a:rPr kumimoji="1" lang="en-US" altLang="ja-JP" dirty="0" smtClean="0">
                <a:hlinkClick r:id="rId2"/>
              </a:rPr>
              <a:t/>
            </a:r>
            <a:br>
              <a:rPr kumimoji="1" lang="en-US" altLang="ja-JP" dirty="0" smtClean="0">
                <a:hlinkClick r:id="rId2"/>
              </a:rPr>
            </a:br>
            <a:r>
              <a:rPr kumimoji="1" lang="en-US" altLang="ja-JP" dirty="0" smtClean="0">
                <a:hlinkClick r:id="rId2"/>
              </a:rPr>
              <a:t>https</a:t>
            </a:r>
            <a:r>
              <a:rPr kumimoji="1" lang="en-US" altLang="ja-JP" dirty="0">
                <a:hlinkClick r:id="rId2"/>
              </a:rPr>
              <a:t>://</a:t>
            </a:r>
            <a:r>
              <a:rPr kumimoji="1" lang="en-US" altLang="ja-JP" dirty="0" smtClean="0">
                <a:hlinkClick r:id="rId2"/>
              </a:rPr>
              <a:t>github.com/yuedackg/HTMLandCSSandJavaScript.git</a:t>
            </a:r>
            <a:endParaRPr kumimoji="1" lang="en-US" altLang="ja-JP" dirty="0" smtClean="0"/>
          </a:p>
          <a:p>
            <a:r>
              <a:rPr kumimoji="1" lang="en-US" altLang="ja-JP" dirty="0" smtClean="0"/>
              <a:t>github.com</a:t>
            </a:r>
            <a:r>
              <a:rPr kumimoji="1" lang="ja-JP" altLang="en-US" dirty="0" smtClean="0"/>
              <a:t>で管理されている場所のことをリポジトリといいます。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＃メールで送信します。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069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スタイルシートの書き方（</a:t>
            </a:r>
            <a:r>
              <a:rPr kumimoji="1" lang="en-US" altLang="ja-JP" dirty="0" smtClean="0"/>
              <a:t>STYLE</a:t>
            </a:r>
            <a:r>
              <a:rPr kumimoji="1" lang="ja-JP" altLang="en-US" dirty="0" smtClean="0"/>
              <a:t>タグ）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11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72150" y="109537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687748" cy="4944165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1719470" y="4124739"/>
            <a:ext cx="3588026" cy="135172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772149" y="3697257"/>
            <a:ext cx="2944467" cy="1341882"/>
          </a:xfrm>
          <a:prstGeom prst="wedgeRoundRectCallout">
            <a:avLst>
              <a:gd name="adj1" fmla="val -62877"/>
              <a:gd name="adj2" fmla="val 321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style</a:t>
            </a:r>
            <a:r>
              <a:rPr kumimoji="1" lang="ja-JP" altLang="en-US" b="1" dirty="0" smtClean="0"/>
              <a:t>タグの中に</a:t>
            </a:r>
            <a:r>
              <a:rPr kumimoji="1" lang="en-US" altLang="ja-JP" b="1" dirty="0" smtClean="0"/>
              <a:t>CSS</a:t>
            </a:r>
            <a:r>
              <a:rPr kumimoji="1" lang="ja-JP" altLang="en-US" b="1" dirty="0" smtClean="0"/>
              <a:t>を記述する。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書き方については、のちのセクションで解説する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25760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スタイルシートの書き方（別ファイル形式）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687748" cy="4944165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928190" y="3829835"/>
            <a:ext cx="5108713" cy="35453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216637" y="3497395"/>
            <a:ext cx="3467929" cy="664880"/>
          </a:xfrm>
          <a:prstGeom prst="wedgeRoundRectCallout">
            <a:avLst>
              <a:gd name="adj1" fmla="val -62877"/>
              <a:gd name="adj2" fmla="val 321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ファイル名を</a:t>
            </a:r>
            <a:r>
              <a:rPr kumimoji="1" lang="en-US" altLang="ja-JP" b="1" dirty="0" err="1" smtClean="0"/>
              <a:t>href</a:t>
            </a:r>
            <a:r>
              <a:rPr kumimoji="1" lang="ja-JP" altLang="en-US" b="1" dirty="0" smtClean="0"/>
              <a:t>属性で指定する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ファイルの相対関係はきちんとそろえる</a:t>
            </a:r>
            <a:endParaRPr kumimoji="1" lang="ja-JP" altLang="en-US" b="1" dirty="0"/>
          </a:p>
        </p:txBody>
      </p:sp>
      <p:sp>
        <p:nvSpPr>
          <p:cNvPr id="8" name="角丸四角形 7"/>
          <p:cNvSpPr/>
          <p:nvPr/>
        </p:nvSpPr>
        <p:spPr>
          <a:xfrm>
            <a:off x="6858000" y="4542183"/>
            <a:ext cx="4224130" cy="1123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 Code</a:t>
            </a:r>
            <a:r>
              <a:rPr kumimoji="1" lang="ja-JP" altLang="en-US" dirty="0" smtClean="0"/>
              <a:t>では、ファイル名を</a:t>
            </a:r>
            <a:r>
              <a:rPr kumimoji="1" lang="en-US" altLang="ja-JP" dirty="0" smtClean="0"/>
              <a:t>[Ctrl]</a:t>
            </a:r>
            <a:r>
              <a:rPr kumimoji="1" lang="ja-JP" altLang="en-US" dirty="0" smtClean="0"/>
              <a:t>＋クリックで正しい位置にファイルを作成してくれる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99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インラインスタイルシート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中に直接デザインを記述する形式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12" y="2259611"/>
            <a:ext cx="8049748" cy="130510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822713" y="2822713"/>
            <a:ext cx="5973417" cy="37768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4999383" y="3564718"/>
            <a:ext cx="3101008" cy="696655"/>
          </a:xfrm>
          <a:prstGeom prst="wedgeRoundRectCallout">
            <a:avLst>
              <a:gd name="adj1" fmla="val -23077"/>
              <a:gd name="adj2" fmla="val -7303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可読性が落ちるために、あまり使用され</a:t>
            </a:r>
            <a:r>
              <a:rPr kumimoji="1" lang="ja-JP" altLang="en-US" b="1" dirty="0"/>
              <a:t>ない</a:t>
            </a:r>
          </a:p>
        </p:txBody>
      </p:sp>
    </p:spTree>
    <p:extLst>
      <p:ext uri="{BB962C8B-B14F-4D97-AF65-F5344CB8AC3E}">
        <p14:creationId xmlns:p14="http://schemas.microsoft.com/office/powerpoint/2010/main" val="392297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ファイルパスの演習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421011" cy="443927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759226" y="3617843"/>
            <a:ext cx="5854148" cy="834887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971183" y="3697257"/>
            <a:ext cx="2315817" cy="934378"/>
          </a:xfrm>
          <a:prstGeom prst="wedgeRoundRectCallout">
            <a:avLst>
              <a:gd name="adj1" fmla="val -59030"/>
              <a:gd name="adj2" fmla="val 1782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どこにファイルが作成されるか確認すること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8149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タグセレクタ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セレクタとは、</a:t>
            </a:r>
            <a:r>
              <a:rPr kumimoji="1" lang="en-US" altLang="ja-JP" dirty="0" smtClean="0"/>
              <a:t>HTML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デザイン指定をする範囲を表す名称。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タグで囲まれている要素であれば、それはセレクタになる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文字”赤“は、タグ</a:t>
            </a:r>
            <a:r>
              <a:rPr kumimoji="1" lang="en-US" altLang="ja-JP" dirty="0" smtClean="0"/>
              <a:t>SPAN</a:t>
            </a:r>
            <a:r>
              <a:rPr kumimoji="1" lang="ja-JP" altLang="en-US" dirty="0" smtClean="0"/>
              <a:t>で囲まれている。　この時の</a:t>
            </a:r>
            <a:r>
              <a:rPr kumimoji="1" lang="en-US" altLang="ja-JP" dirty="0" smtClean="0"/>
              <a:t>SPAN</a:t>
            </a:r>
            <a:r>
              <a:rPr kumimoji="1" lang="ja-JP" altLang="en-US" dirty="0" smtClean="0"/>
              <a:t>をセレクタという。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もちろん</a:t>
            </a:r>
            <a:r>
              <a:rPr kumimoji="1" lang="en-US" altLang="ja-JP" dirty="0" smtClean="0"/>
              <a:t>BODY</a:t>
            </a:r>
            <a:r>
              <a:rPr kumimoji="1" lang="ja-JP" altLang="en-US" dirty="0" smtClean="0"/>
              <a:t>もセレクタ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次の書き方だと、それぞれを区別できない　⇒　別のデザイン指定が必要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25" y="2754536"/>
            <a:ext cx="5163271" cy="75258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920" y="4929157"/>
            <a:ext cx="563958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6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複数の場所に同じ名前を付けるために指定される。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⇒　共通デザインを適用するために、様々な場所に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属性で指定される。</a:t>
            </a:r>
            <a:endParaRPr kumimoji="1" lang="en-US" altLang="ja-JP" dirty="0" smtClean="0"/>
          </a:p>
          <a:p>
            <a:r>
              <a:rPr kumimoji="1" lang="ja-JP" altLang="en-US" dirty="0"/>
              <a:t>この名前で指定すること</a:t>
            </a:r>
            <a:r>
              <a:rPr kumimoji="1" lang="ja-JP" altLang="en-US" dirty="0" smtClean="0"/>
              <a:t>で、複数種類のタグにデザインを指定できる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の指定をするときには、「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」を付ける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09" y="3250984"/>
            <a:ext cx="6944694" cy="2105319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5396948" y="3091070"/>
            <a:ext cx="2703443" cy="755373"/>
          </a:xfrm>
          <a:prstGeom prst="wedgeRoundRectCallout">
            <a:avLst>
              <a:gd name="adj1" fmla="val -59804"/>
              <a:gd name="adj2" fmla="val 282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複数の</a:t>
            </a:r>
            <a:r>
              <a:rPr kumimoji="1" lang="en-US" altLang="ja-JP" b="1" dirty="0" smtClean="0"/>
              <a:t>class</a:t>
            </a:r>
            <a:r>
              <a:rPr kumimoji="1" lang="ja-JP" altLang="en-US" b="1" dirty="0" smtClean="0"/>
              <a:t>に書くことでデザインを共有できる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5189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セレクタ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属性につけられた名前を使用するセレクタ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の指定をするときには、先頭に「</a:t>
            </a:r>
            <a:r>
              <a:rPr kumimoji="1" lang="en-US" altLang="ja-JP" dirty="0" smtClean="0"/>
              <a:t>#</a:t>
            </a:r>
            <a:r>
              <a:rPr kumimoji="1" lang="ja-JP" altLang="en-US" dirty="0" smtClean="0"/>
              <a:t>」を付ける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23" y="2176700"/>
            <a:ext cx="7335274" cy="2524477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984738" y="2305878"/>
            <a:ext cx="3110948" cy="616226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同じＰタグで、区別をしたいときに使用する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3491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デザインの指定方法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のデザインについては下記の形式をとる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18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85925" y="2283153"/>
            <a:ext cx="27238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セレクタ　</a:t>
            </a:r>
            <a:r>
              <a:rPr kumimoji="1" lang="en-US" altLang="ja-JP" b="1" dirty="0" smtClean="0"/>
              <a:t>{</a:t>
            </a:r>
          </a:p>
          <a:p>
            <a:r>
              <a:rPr kumimoji="1" lang="en-US" altLang="ja-JP" b="1" dirty="0"/>
              <a:t> </a:t>
            </a:r>
            <a:r>
              <a:rPr kumimoji="1" lang="en-US" altLang="ja-JP" b="1" dirty="0" smtClean="0"/>
              <a:t>	</a:t>
            </a:r>
            <a:r>
              <a:rPr kumimoji="1" lang="ja-JP" altLang="en-US" b="1" dirty="0" smtClean="0"/>
              <a:t>属性名　：　値　；</a:t>
            </a:r>
            <a:endParaRPr kumimoji="1"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	※</a:t>
            </a:r>
            <a:r>
              <a:rPr kumimoji="1" lang="ja-JP" altLang="en-US" b="1" dirty="0" smtClean="0"/>
              <a:t>繰り返し</a:t>
            </a:r>
            <a:endParaRPr kumimoji="1" lang="en-US" altLang="ja-JP" b="1" dirty="0" smtClean="0"/>
          </a:p>
          <a:p>
            <a:r>
              <a:rPr kumimoji="1" lang="en-US" altLang="ja-JP" b="1" dirty="0" smtClean="0"/>
              <a:t>}</a:t>
            </a:r>
          </a:p>
          <a:p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05475" y="2400300"/>
            <a:ext cx="5638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セレクタについては、前のスライドである通り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属性名　：　プロパティと呼ばれる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>
                <a:hlinkClick r:id="rId2"/>
              </a:rPr>
              <a:t>https://</a:t>
            </a:r>
            <a:r>
              <a:rPr kumimoji="1" lang="en-US" altLang="ja-JP" dirty="0" smtClean="0">
                <a:hlinkClick r:id="rId2"/>
              </a:rPr>
              <a:t>developer.mozilla.org/ja/docs/Web/CSS/Reference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値　：　文字列の場合には、二重の引用符で囲む。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値を使用する場合には単位を忘れずに書く。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単位：ｍｍ、ｃｍ、ｐｘなどがある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52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背景色の設定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29450" y="1562956"/>
            <a:ext cx="4248150" cy="4268602"/>
          </a:xfrm>
        </p:spPr>
        <p:txBody>
          <a:bodyPr/>
          <a:lstStyle/>
          <a:p>
            <a:r>
              <a:rPr kumimoji="1" lang="ja-JP" altLang="en-US" dirty="0"/>
              <a:t>背景色の指定</a:t>
            </a:r>
            <a:r>
              <a:rPr kumimoji="1" lang="ja-JP" altLang="en-US" dirty="0" smtClean="0"/>
              <a:t>は、プロパティ「</a:t>
            </a:r>
            <a:r>
              <a:rPr kumimoji="1" lang="en-US" altLang="ja-JP" dirty="0" smtClean="0"/>
              <a:t>background-color</a:t>
            </a:r>
            <a:r>
              <a:rPr kumimoji="1" lang="ja-JP" altLang="en-US" dirty="0" smtClean="0"/>
              <a:t>」で指定します。</a:t>
            </a:r>
            <a:endParaRPr kumimoji="1" lang="en-US" altLang="ja-JP" dirty="0"/>
          </a:p>
          <a:p>
            <a:r>
              <a:rPr kumimoji="1" lang="ja-JP" altLang="en-US" dirty="0" smtClean="0"/>
              <a:t>今回の色指定は、色の名称で指定しています。</a:t>
            </a:r>
            <a:endParaRPr kumimoji="1" lang="en-US" altLang="ja-JP" dirty="0" smtClean="0"/>
          </a:p>
          <a:p>
            <a:r>
              <a:rPr kumimoji="1" lang="ja-JP" altLang="en-US" dirty="0"/>
              <a:t>色の指定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進数形式、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形式などがあります。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19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7"/>
            <a:ext cx="6115677" cy="468371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172325" y="5581650"/>
            <a:ext cx="3341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index5-1.html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07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から演習データをダウンロードを学びます。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673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色の指定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色の指定については、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種類あります。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カラーピッカー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色を取得する仕組み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RGB</a:t>
            </a:r>
            <a:r>
              <a:rPr kumimoji="1" lang="ja-JP" altLang="en-US" dirty="0"/>
              <a:t>値</a:t>
            </a:r>
            <a:r>
              <a:rPr kumimoji="1" lang="ja-JP" altLang="en-US" dirty="0" smtClean="0"/>
              <a:t>を指定する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ja-JP" altLang="en-US" dirty="0"/>
              <a:t> </a:t>
            </a:r>
            <a:r>
              <a:rPr kumimoji="1" lang="ja-JP" altLang="en-US" dirty="0" smtClean="0"/>
              <a:t>赤のレベル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緑のレベル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青のレベル </a:t>
            </a:r>
            <a:r>
              <a:rPr kumimoji="1" lang="en-US" altLang="ja-JP" dirty="0" smtClean="0"/>
              <a:t>) 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各レベルは、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から２５５</a:t>
            </a:r>
            <a:endParaRPr kumimoji="1" lang="en-US" altLang="ja-JP" dirty="0" smtClean="0"/>
          </a:p>
          <a:p>
            <a:pPr marL="10160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　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　　　　</a:t>
            </a:r>
            <a:r>
              <a:rPr kumimoji="1" lang="en-US" altLang="ja-JP" dirty="0" err="1" smtClean="0"/>
              <a:t>rgb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100, 100, 100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    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20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40" y="3028886"/>
            <a:ext cx="6049219" cy="914528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5715000" y="2514600"/>
            <a:ext cx="3057525" cy="696284"/>
          </a:xfrm>
          <a:prstGeom prst="wedgeRoundRectCallout">
            <a:avLst>
              <a:gd name="adj1" fmla="val -35475"/>
              <a:gd name="adj2" fmla="val 73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色をクリックすると、色画面から色を取得することができる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98659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色の</a:t>
            </a:r>
            <a:r>
              <a:rPr kumimoji="1" lang="ja-JP" altLang="en-US" dirty="0" smtClean="0"/>
              <a:t>指定２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の色の指定は０～２５５の数字は、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進数の</a:t>
            </a:r>
            <a:r>
              <a:rPr kumimoji="1" lang="en-US" altLang="ja-JP" dirty="0" smtClean="0"/>
              <a:t>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FF</a:t>
            </a:r>
            <a:r>
              <a:rPr kumimoji="1" lang="ja-JP" altLang="en-US" dirty="0" smtClean="0"/>
              <a:t>になる。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これを</a:t>
            </a:r>
            <a:r>
              <a:rPr kumimoji="1" lang="en-US" altLang="ja-JP" dirty="0" smtClean="0"/>
              <a:t>Red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Green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Blue</a:t>
            </a:r>
            <a:r>
              <a:rPr kumimoji="1" lang="ja-JP" altLang="en-US" dirty="0" smtClean="0"/>
              <a:t>の順番に並べた値で指定することができる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例）　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FF00FF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08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代表的な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プロパティ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margin		</a:t>
            </a:r>
            <a:r>
              <a:rPr kumimoji="1" lang="ja-JP" altLang="en-US" dirty="0" smtClean="0"/>
              <a:t>タグで構成されるボックスの外側の余白</a:t>
            </a:r>
            <a:endParaRPr kumimoji="1" lang="en-US" altLang="ja-JP" dirty="0" smtClean="0"/>
          </a:p>
          <a:p>
            <a:r>
              <a:rPr kumimoji="1" lang="en-US" altLang="ja-JP" dirty="0" smtClean="0"/>
              <a:t>padding		</a:t>
            </a:r>
            <a:r>
              <a:rPr kumimoji="1" lang="ja-JP" altLang="en-US" dirty="0" smtClean="0"/>
              <a:t>タグで構成されるボックスの内側余白</a:t>
            </a:r>
            <a:endParaRPr kumimoji="1" lang="en-US" altLang="ja-JP" dirty="0" smtClean="0"/>
          </a:p>
          <a:p>
            <a:r>
              <a:rPr kumimoji="1" lang="en-US" altLang="ja-JP" dirty="0" smtClean="0"/>
              <a:t>width		</a:t>
            </a:r>
            <a:r>
              <a:rPr kumimoji="1" lang="ja-JP" altLang="en-US" dirty="0" smtClean="0"/>
              <a:t>タグで構成されるボックスの幅</a:t>
            </a:r>
            <a:endParaRPr kumimoji="1" lang="en-US" altLang="ja-JP" dirty="0" smtClean="0"/>
          </a:p>
          <a:p>
            <a:r>
              <a:rPr kumimoji="1" lang="en-US" altLang="ja-JP" dirty="0" smtClean="0"/>
              <a:t>height		</a:t>
            </a:r>
            <a:r>
              <a:rPr kumimoji="1" lang="ja-JP" altLang="en-US" dirty="0" smtClean="0"/>
              <a:t>タグで構成されるボックスの高さ</a:t>
            </a:r>
            <a:endParaRPr kumimoji="1" lang="en-US" altLang="ja-JP" dirty="0" smtClean="0"/>
          </a:p>
          <a:p>
            <a:r>
              <a:rPr kumimoji="1" lang="en-US" altLang="ja-JP" dirty="0" smtClean="0"/>
              <a:t>color		</a:t>
            </a:r>
            <a:r>
              <a:rPr kumimoji="1" lang="ja-JP" altLang="en-US" dirty="0" smtClean="0"/>
              <a:t>タグで構成されるボックスの色</a:t>
            </a:r>
            <a:endParaRPr kumimoji="1" lang="en-US" altLang="ja-JP" dirty="0" smtClean="0"/>
          </a:p>
          <a:p>
            <a:r>
              <a:rPr kumimoji="1" lang="en-US" altLang="ja-JP" dirty="0" smtClean="0"/>
              <a:t>background-color	</a:t>
            </a:r>
            <a:r>
              <a:rPr kumimoji="1" lang="ja-JP" altLang="en-US" dirty="0" smtClean="0"/>
              <a:t>背景色</a:t>
            </a:r>
            <a:endParaRPr kumimoji="1" lang="en-US" altLang="ja-JP" dirty="0" smtClean="0"/>
          </a:p>
          <a:p>
            <a:r>
              <a:rPr kumimoji="1" lang="en-US" altLang="ja-JP" dirty="0" smtClean="0"/>
              <a:t>font-size		</a:t>
            </a:r>
            <a:r>
              <a:rPr kumimoji="1" lang="ja-JP" altLang="en-US" dirty="0" smtClean="0"/>
              <a:t>文字のサイズ</a:t>
            </a:r>
            <a:endParaRPr kumimoji="1" lang="en-US" altLang="ja-JP" dirty="0" smtClean="0"/>
          </a:p>
          <a:p>
            <a:r>
              <a:rPr kumimoji="1" lang="en-US" altLang="ja-JP" dirty="0" smtClean="0"/>
              <a:t>border		</a:t>
            </a:r>
            <a:r>
              <a:rPr kumimoji="1" lang="ja-JP" altLang="en-US" dirty="0" smtClean="0"/>
              <a:t>枠線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020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枠線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枠線は、</a:t>
            </a:r>
            <a:r>
              <a:rPr kumimoji="1" lang="en-US" altLang="ja-JP" dirty="0" smtClean="0"/>
              <a:t>border</a:t>
            </a:r>
            <a:r>
              <a:rPr kumimoji="1" lang="ja-JP" altLang="en-US" dirty="0" smtClean="0"/>
              <a:t>プロパティを使用します。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border</a:t>
            </a:r>
            <a:r>
              <a:rPr kumimoji="1" lang="ja-JP" altLang="en-US" dirty="0" smtClean="0"/>
              <a:t> ：　線種　太さ　色　；</a:t>
            </a:r>
            <a:endParaRPr kumimoji="1" lang="en-US" altLang="ja-JP" dirty="0" smtClean="0"/>
          </a:p>
          <a:p>
            <a:r>
              <a:rPr kumimoji="1" lang="ja-JP" altLang="en-US" dirty="0"/>
              <a:t>線</a:t>
            </a:r>
            <a:r>
              <a:rPr kumimoji="1" lang="ja-JP" altLang="en-US" dirty="0" smtClean="0"/>
              <a:t>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solid, double , dotted , dashed ,…</a:t>
            </a:r>
          </a:p>
          <a:p>
            <a:r>
              <a:rPr kumimoji="1" lang="ja-JP" altLang="en-US" dirty="0" smtClean="0"/>
              <a:t>太さ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例）　</a:t>
            </a:r>
            <a:r>
              <a:rPr kumimoji="1" lang="en-US" altLang="ja-JP" dirty="0" smtClean="0"/>
              <a:t>1px</a:t>
            </a:r>
          </a:p>
          <a:p>
            <a:r>
              <a:rPr kumimoji="1" lang="ja-JP" altLang="en-US" dirty="0"/>
              <a:t>色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86" y="2157265"/>
            <a:ext cx="5125165" cy="21053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86" y="4599942"/>
            <a:ext cx="3515216" cy="83831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438900" y="5715000"/>
            <a:ext cx="414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index-border.html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外側の余白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margin</a:t>
            </a:r>
            <a:r>
              <a:rPr kumimoji="1" lang="ja-JP" altLang="en-US" dirty="0" smtClean="0"/>
              <a:t>プロパティを使用する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margin</a:t>
            </a:r>
            <a:r>
              <a:rPr kumimoji="1" lang="ja-JP" altLang="en-US" dirty="0" smtClean="0"/>
              <a:t> ：　余白サイズ；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margin</a:t>
            </a:r>
            <a:r>
              <a:rPr kumimoji="1" lang="ja-JP" altLang="en-US" dirty="0" smtClean="0"/>
              <a:t> ：　上余白　下余白　左余白　右余白；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62" y="3033551"/>
            <a:ext cx="3905613" cy="1738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00" y="2978737"/>
            <a:ext cx="4296175" cy="17413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800" y="4771763"/>
            <a:ext cx="4000900" cy="2021668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8877299" y="5782597"/>
            <a:ext cx="2867025" cy="638175"/>
          </a:xfrm>
          <a:prstGeom prst="wedgeRoundRectCallout">
            <a:avLst>
              <a:gd name="adj1" fmla="val -55044"/>
              <a:gd name="adj2" fmla="val 3115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ばらばらに記述すると行が長くなる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⇨　ショートハンドを使って短く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56779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デベロップメントツール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Chrome </a:t>
            </a:r>
            <a:r>
              <a:rPr kumimoji="1" lang="ja-JP" altLang="en-US" dirty="0" smtClean="0"/>
              <a:t>や </a:t>
            </a:r>
            <a:r>
              <a:rPr kumimoji="1" lang="en-US" altLang="ja-JP" dirty="0" smtClean="0"/>
              <a:t>Microsoft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Edge</a:t>
            </a:r>
            <a:r>
              <a:rPr kumimoji="1" lang="ja-JP" altLang="en-US" dirty="0" smtClean="0"/>
              <a:t>には、画面の生成状態を確認するツールが用意されている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51042" b="37408"/>
          <a:stretch/>
        </p:blipFill>
        <p:spPr>
          <a:xfrm>
            <a:off x="1485899" y="2776883"/>
            <a:ext cx="3640151" cy="2617811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498574" y="4641574"/>
            <a:ext cx="1630017" cy="24847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98175" y="2725164"/>
            <a:ext cx="4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設定　⇒その他ツール　⇒デベロップメントツール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02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1552" b="67545"/>
          <a:stretch/>
        </p:blipFill>
        <p:spPr>
          <a:xfrm>
            <a:off x="812010" y="1529362"/>
            <a:ext cx="5270738" cy="230336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1363" t="59344"/>
          <a:stretch/>
        </p:blipFill>
        <p:spPr>
          <a:xfrm>
            <a:off x="6082748" y="2997841"/>
            <a:ext cx="5280794" cy="2885436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1421295" y="3479889"/>
            <a:ext cx="1610140" cy="644850"/>
          </a:xfrm>
          <a:prstGeom prst="wedgeRoundRectCallout">
            <a:avLst>
              <a:gd name="adj1" fmla="val -38224"/>
              <a:gd name="adj2" fmla="val -7834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/>
              <a:t>タグを指定する</a:t>
            </a:r>
            <a:endParaRPr kumimoji="1" lang="ja-JP" altLang="en-US" b="1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8034130" y="3052407"/>
            <a:ext cx="2113722" cy="644850"/>
          </a:xfrm>
          <a:prstGeom prst="wedgeRoundRectCallout">
            <a:avLst>
              <a:gd name="adj1" fmla="val -18471"/>
              <a:gd name="adj2" fmla="val 7732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/>
              <a:t>指定状況が確認できる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42261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高さと幅の指定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363882"/>
            <a:ext cx="6258798" cy="2048161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width</a:t>
            </a:r>
            <a:r>
              <a:rPr kumimoji="1" lang="ja-JP" altLang="en-US" dirty="0" smtClean="0"/>
              <a:t>は横幅、</a:t>
            </a:r>
            <a:r>
              <a:rPr kumimoji="1" lang="en-US" altLang="ja-JP" dirty="0" smtClean="0"/>
              <a:t>height</a:t>
            </a:r>
            <a:r>
              <a:rPr kumimoji="1" lang="ja-JP" altLang="en-US" dirty="0" smtClean="0"/>
              <a:t>は高さを指定します。</a:t>
            </a:r>
            <a:endParaRPr kumimoji="1" lang="en-US" altLang="ja-JP" dirty="0" smtClean="0"/>
          </a:p>
          <a:p>
            <a:r>
              <a:rPr kumimoji="1" lang="ja-JP" altLang="en-US" dirty="0"/>
              <a:t>数字に</a:t>
            </a:r>
            <a:r>
              <a:rPr kumimoji="1" lang="ja-JP" altLang="en-US" dirty="0" smtClean="0"/>
              <a:t>は、単位を付けるようにします。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単位</a:t>
            </a:r>
            <a:r>
              <a:rPr kumimoji="1" lang="en-US" altLang="ja-JP" dirty="0" err="1" smtClean="0"/>
              <a:t>px</a:t>
            </a:r>
            <a:r>
              <a:rPr kumimoji="1" lang="ja-JP" altLang="en-US" dirty="0" smtClean="0"/>
              <a:t>は画面上のドットの数を表します。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ほかにも、「％」を使用することもできます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27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5325" y="4733925"/>
            <a:ext cx="2580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index5-2.html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39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要素のサイズ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4274453" cy="305210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36" y="2745263"/>
            <a:ext cx="5220429" cy="307700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 flipH="1">
            <a:off x="3349487" y="3826565"/>
            <a:ext cx="10137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4757" y="1828800"/>
            <a:ext cx="5068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div</a:t>
            </a:r>
            <a:r>
              <a:rPr kumimoji="1" lang="ja-JP" altLang="en-US" dirty="0" smtClean="0"/>
              <a:t>タグに設定したサイズの大きさにならないことに注意する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実際の大きさは、内余白、枠線の太さ、外余白の合計になる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1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レイアウトのためのタグ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display : flex;	</a:t>
            </a:r>
            <a:r>
              <a:rPr kumimoji="1" lang="ja-JP" altLang="en-US" dirty="0" smtClean="0"/>
              <a:t>コンテナ内の要素を並べていく指定</a:t>
            </a:r>
            <a:endParaRPr kumimoji="1" lang="en-US" altLang="ja-JP" dirty="0" smtClean="0"/>
          </a:p>
          <a:p>
            <a:r>
              <a:rPr kumimoji="1" lang="en-US" altLang="ja-JP" dirty="0" smtClean="0"/>
              <a:t>flex-wrap :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wrap ;	</a:t>
            </a:r>
            <a:r>
              <a:rPr kumimoji="1" lang="ja-JP" altLang="en-US" dirty="0" smtClean="0"/>
              <a:t>コンテナ内の要素を並べた時、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その並びが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％超えた時に折り返す指定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29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89652" y="3697357"/>
            <a:ext cx="3170583" cy="1868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798983" y="3776870"/>
            <a:ext cx="1441174" cy="16598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3295449" y="3776870"/>
            <a:ext cx="1441174" cy="16598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2922104" y="3001617"/>
            <a:ext cx="3185492" cy="56653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格納するボックス　＝　コンテナ</a:t>
            </a:r>
            <a:endParaRPr kumimoji="1" lang="ja-JP" altLang="en-US" b="1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3478696" y="5598594"/>
            <a:ext cx="2276061" cy="474215"/>
          </a:xfrm>
          <a:prstGeom prst="wedgeRoundRectCallout">
            <a:avLst>
              <a:gd name="adj1" fmla="val -19960"/>
              <a:gd name="adj2" fmla="val -80978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格納されるものは要素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18852" y="3568148"/>
            <a:ext cx="353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コンテナを表すセレクタ </a:t>
            </a:r>
            <a:r>
              <a:rPr kumimoji="1" lang="en-US" altLang="ja-JP" dirty="0" smtClean="0"/>
              <a:t>{</a:t>
            </a:r>
          </a:p>
          <a:p>
            <a:r>
              <a:rPr kumimoji="1" lang="en-US" altLang="ja-JP" dirty="0" smtClean="0"/>
              <a:t>	display : flex; </a:t>
            </a:r>
            <a:endParaRPr kumimoji="1" lang="en-US" altLang="ja-JP" dirty="0"/>
          </a:p>
          <a:p>
            <a:r>
              <a:rPr kumimoji="1" lang="en-US" altLang="ja-JP" dirty="0" smtClean="0"/>
              <a:t>	flex-wrap : wrap;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18852" y="5098774"/>
            <a:ext cx="418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index5-3.html</a:t>
            </a:r>
            <a:br>
              <a:rPr kumimoji="1" lang="en-US" altLang="ja-JP" dirty="0" smtClean="0"/>
            </a:b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index5-4.html</a:t>
            </a:r>
          </a:p>
        </p:txBody>
      </p:sp>
    </p:spTree>
    <p:extLst>
      <p:ext uri="{BB962C8B-B14F-4D97-AF65-F5344CB8AC3E}">
        <p14:creationId xmlns:p14="http://schemas.microsoft.com/office/powerpoint/2010/main" val="1306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コマンドのセットアップ（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ブラウザで、</a:t>
            </a:r>
            <a:r>
              <a:rPr kumimoji="1" lang="en-US" altLang="ja-JP" dirty="0" smtClean="0"/>
              <a:t>Chocolatey.org</a:t>
            </a:r>
            <a:r>
              <a:rPr kumimoji="1" lang="ja-JP" altLang="en-US" dirty="0" smtClean="0"/>
              <a:t>にアクセスする</a:t>
            </a:r>
            <a:endParaRPr kumimoji="1" lang="en-US" altLang="ja-JP" dirty="0" smtClean="0"/>
          </a:p>
          <a:p>
            <a:pPr marL="1016000" lvl="1" indent="-457200">
              <a:buFont typeface="+mj-lt"/>
              <a:buAutoNum type="arabicPeriod"/>
            </a:pP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Get Started</a:t>
            </a:r>
            <a:r>
              <a:rPr kumimoji="1" lang="ja-JP" altLang="en-US" dirty="0" smtClean="0"/>
              <a:t>」をクリックする</a:t>
            </a:r>
            <a:endParaRPr kumimoji="1" lang="en-US" altLang="ja-JP" dirty="0" smtClean="0"/>
          </a:p>
          <a:p>
            <a:pPr marL="1016000" lvl="1" indent="-457200">
              <a:buFont typeface="+mj-lt"/>
              <a:buAutoNum type="arabicPeriod"/>
            </a:pPr>
            <a:r>
              <a:rPr kumimoji="1" lang="ja-JP" altLang="en-US" dirty="0"/>
              <a:t>インストールスクリプト</a:t>
            </a:r>
            <a:r>
              <a:rPr kumimoji="1" lang="ja-JP" altLang="en-US" dirty="0" smtClean="0"/>
              <a:t>をコピーする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6854" r="4243"/>
          <a:stretch/>
        </p:blipFill>
        <p:spPr>
          <a:xfrm>
            <a:off x="2046515" y="2961723"/>
            <a:ext cx="6792686" cy="267054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8411029" y="4882481"/>
            <a:ext cx="544285" cy="458776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45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8063272" cy="4320321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977045" y="1562956"/>
            <a:ext cx="2300555" cy="426860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30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088836" y="2315818"/>
            <a:ext cx="2643808" cy="576470"/>
          </a:xfrm>
          <a:prstGeom prst="wedgeRoundRectCallout">
            <a:avLst>
              <a:gd name="adj1" fmla="val -65194"/>
              <a:gd name="adj2" fmla="val 28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/>
              <a:t>body</a:t>
            </a:r>
            <a:r>
              <a:rPr kumimoji="1" lang="ja-JP" altLang="en-US" b="1" dirty="0" smtClean="0"/>
              <a:t>タグをコンテナとして設定</a:t>
            </a:r>
            <a:endParaRPr kumimoji="1" lang="ja-JP" altLang="en-US" b="1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333237" y="3645150"/>
            <a:ext cx="2643808" cy="576470"/>
          </a:xfrm>
          <a:prstGeom prst="wedgeRoundRectCallout">
            <a:avLst>
              <a:gd name="adj1" fmla="val -32111"/>
              <a:gd name="adj2" fmla="val -76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コンテナ内の要素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※</a:t>
            </a:r>
            <a:r>
              <a:rPr kumimoji="1" lang="ja-JP" altLang="en-US" b="1" dirty="0" smtClean="0"/>
              <a:t>すべて同じサイズ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0557" y="5516217"/>
            <a:ext cx="306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1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レイアウト演習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王冠型コンテンツのレイアウトを作成する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23" y="2162950"/>
            <a:ext cx="6197725" cy="18234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812157" y="5327374"/>
            <a:ext cx="334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⇨　</a:t>
            </a:r>
            <a:r>
              <a:rPr kumimoji="1" lang="en-US" altLang="ja-JP" dirty="0" smtClean="0"/>
              <a:t>index5-6.html</a:t>
            </a:r>
          </a:p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index5-7.html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063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35487" y="618518"/>
            <a:ext cx="5642740" cy="834502"/>
          </a:xfrm>
        </p:spPr>
        <p:txBody>
          <a:bodyPr/>
          <a:lstStyle/>
          <a:p>
            <a:r>
              <a:rPr kumimoji="1" lang="ja-JP" altLang="en-US" dirty="0" smtClean="0"/>
              <a:t>レイアウト</a:t>
            </a:r>
            <a:r>
              <a:rPr kumimoji="1" lang="en-US" altLang="ja-JP" dirty="0" smtClean="0"/>
              <a:t>CSS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827241"/>
            <a:ext cx="4562688" cy="5333208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4780722" y="2057400"/>
            <a:ext cx="4373217" cy="496957"/>
          </a:xfrm>
          <a:prstGeom prst="wedgeRoundRectCallout">
            <a:avLst>
              <a:gd name="adj1" fmla="val -78219"/>
              <a:gd name="adj2" fmla="val 14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/>
              <a:t>要素のサイズは、コンテナに対してのサイズ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84574" y="2812774"/>
            <a:ext cx="5168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今回の作例では、余白、枠線の設定はありません。</a:t>
            </a:r>
            <a:endParaRPr kumimoji="1"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b="1" dirty="0" smtClean="0"/>
              <a:t>余白、枠線の設定を行った場合には、全体を</a:t>
            </a:r>
            <a:r>
              <a:rPr kumimoji="1" lang="en-US" altLang="ja-JP" b="1" dirty="0" smtClean="0"/>
              <a:t>100</a:t>
            </a:r>
            <a:r>
              <a:rPr kumimoji="1" lang="ja-JP" altLang="en-US" b="1" dirty="0" smtClean="0"/>
              <a:t>％狙うことができない場合があり、その場合にはレイアウトが崩れる可能性があります。</a:t>
            </a:r>
            <a:endParaRPr kumimoji="1" lang="en-US" altLang="ja-JP" b="1" dirty="0" smtClean="0"/>
          </a:p>
          <a:p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3904" y="4197769"/>
            <a:ext cx="4979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計算によって幅を計算する場合には、</a:t>
            </a:r>
            <a:r>
              <a:rPr kumimoji="1" lang="en-US" altLang="ja-JP" dirty="0" err="1" smtClean="0"/>
              <a:t>calc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を使用します。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276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Fonts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フォントを使用する　⇒　</a:t>
            </a:r>
            <a:r>
              <a:rPr kumimoji="1" lang="en-US" altLang="ja-JP" dirty="0" smtClean="0">
                <a:hlinkClick r:id="rId2"/>
              </a:rPr>
              <a:t>https</a:t>
            </a:r>
            <a:r>
              <a:rPr kumimoji="1" lang="en-US" altLang="ja-JP" dirty="0">
                <a:hlinkClick r:id="rId2"/>
              </a:rPr>
              <a:t>://fonts.google.com</a:t>
            </a:r>
            <a:r>
              <a:rPr kumimoji="1" lang="en-US" altLang="ja-JP" dirty="0" smtClean="0">
                <a:hlinkClick r:id="rId2"/>
              </a:rPr>
              <a:t>/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フォントを選択する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/>
              <a:t>フォントの中に</a:t>
            </a:r>
            <a:r>
              <a:rPr kumimoji="1" lang="ja-JP" altLang="en-US" dirty="0" smtClean="0"/>
              <a:t>ある詳細なスタイルを選ぶ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en-US" altLang="ja-JP" dirty="0" smtClean="0"/>
              <a:t>link</a:t>
            </a:r>
            <a:r>
              <a:rPr kumimoji="1" lang="ja-JP" altLang="en-US" dirty="0" smtClean="0"/>
              <a:t>タグの内容を</a:t>
            </a:r>
            <a:r>
              <a:rPr kumimoji="1" lang="en-US" altLang="ja-JP" dirty="0" smtClean="0"/>
              <a:t>CSS</a:t>
            </a:r>
            <a:r>
              <a:rPr kumimoji="1" lang="ja-JP" altLang="en-US" dirty="0" smtClean="0"/>
              <a:t>に記述する</a:t>
            </a:r>
            <a:endParaRPr kumimoji="1" lang="en-US" altLang="ja-JP" dirty="0" smtClean="0"/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smtClean="0"/>
              <a:t>文字を使用するタグに対して、フォントを指定する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33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52441"/>
          <a:stretch/>
        </p:blipFill>
        <p:spPr>
          <a:xfrm>
            <a:off x="8426873" y="1592674"/>
            <a:ext cx="3417257" cy="429060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0028583" y="3945835"/>
            <a:ext cx="1649895" cy="1043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5445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Power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Shell</a:t>
            </a:r>
            <a:r>
              <a:rPr kumimoji="1" lang="ja-JP" altLang="en-US" dirty="0" smtClean="0"/>
              <a:t>の起動（管理者権限）</a:t>
            </a:r>
            <a:r>
              <a:rPr kumimoji="1" lang="en-US" altLang="ja-JP" dirty="0" smtClean="0"/>
              <a:t>[Win] + [x] , [a]</a:t>
            </a:r>
          </a:p>
          <a:p>
            <a:pPr marL="558800" indent="-457200">
              <a:buFont typeface="+mj-lt"/>
              <a:buAutoNum type="arabicPeriod"/>
            </a:pPr>
            <a:r>
              <a:rPr kumimoji="1" lang="ja-JP" altLang="en-US" dirty="0" smtClean="0"/>
              <a:t>コピーしたコマンドを張り付け実行する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4</a:t>
            </a:fld>
            <a:endParaRPr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39" y="2616018"/>
            <a:ext cx="823074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コマンドのセットアップ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下記のコマンドを入力する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インストールはここで終わりです。引き続き設定を行います。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ここまで行うことで、</a:t>
            </a:r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から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の操作が可能になります。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2685" y="2206171"/>
            <a:ext cx="814251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>
                <a:solidFill>
                  <a:schemeClr val="bg1"/>
                </a:solidFill>
              </a:rPr>
              <a:t>choco</a:t>
            </a:r>
            <a:r>
              <a:rPr kumimoji="1" lang="en-US" altLang="ja-JP" sz="2000" b="1" dirty="0" smtClean="0">
                <a:solidFill>
                  <a:schemeClr val="bg1"/>
                </a:solidFill>
              </a:rPr>
              <a:t>  install  -y  </a:t>
            </a:r>
            <a:r>
              <a:rPr kumimoji="1" lang="en-US" altLang="ja-JP" sz="2000" b="1" dirty="0" err="1" smtClean="0">
                <a:solidFill>
                  <a:schemeClr val="bg1"/>
                </a:solidFill>
              </a:rPr>
              <a:t>git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5" y="3468576"/>
            <a:ext cx="8996974" cy="8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のリポジトリを操作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r>
              <a:rPr kumimoji="1" lang="ja-JP" altLang="en-US" dirty="0" smtClean="0"/>
              <a:t>を起動します。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左側のメニューアイコンから 「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Control</a:t>
            </a:r>
            <a:r>
              <a:rPr kumimoji="1" lang="ja-JP" altLang="en-US" dirty="0" smtClean="0"/>
              <a:t>」をクリックする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24920"/>
          <a:stretch/>
        </p:blipFill>
        <p:spPr>
          <a:xfrm>
            <a:off x="1871019" y="2684384"/>
            <a:ext cx="5037782" cy="27584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704975" y="3933825"/>
            <a:ext cx="676275" cy="4667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490771" y="3878722"/>
            <a:ext cx="1795479" cy="466725"/>
          </a:xfrm>
          <a:prstGeom prst="round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1304925" y="4674376"/>
            <a:ext cx="2981325" cy="641888"/>
          </a:xfrm>
          <a:prstGeom prst="wedgeRoundRectCallout">
            <a:avLst>
              <a:gd name="adj1" fmla="val -26214"/>
              <a:gd name="adj2" fmla="val -837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Source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Control</a:t>
            </a:r>
            <a:r>
              <a:rPr kumimoji="1" lang="ja-JP" altLang="en-US" dirty="0" smtClean="0"/>
              <a:t>をクリックする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3457575" y="3114674"/>
            <a:ext cx="2981325" cy="553473"/>
          </a:xfrm>
          <a:prstGeom prst="wedgeRoundRectCallout">
            <a:avLst>
              <a:gd name="adj1" fmla="val -31006"/>
              <a:gd name="adj2" fmla="val 779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②ワークスベースを</a:t>
            </a:r>
            <a:r>
              <a:rPr kumimoji="1" lang="en-US" altLang="ja-JP" dirty="0" smtClean="0"/>
              <a:t>Trust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51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Code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7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562957"/>
            <a:ext cx="5695749" cy="474119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4562061" y="4870174"/>
            <a:ext cx="765313" cy="39756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74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のリポジトリのクローン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8</a:t>
            </a:fld>
            <a:endParaRPr lang="ja-JP" altLang="en-US"/>
          </a:p>
        </p:txBody>
      </p:sp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3" y="1562956"/>
            <a:ext cx="9126224" cy="3924848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81539" y="3250096"/>
            <a:ext cx="2504661" cy="44716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385391" y="3866322"/>
            <a:ext cx="3468757" cy="646043"/>
          </a:xfrm>
          <a:prstGeom prst="wedgeRoundRectCallout">
            <a:avLst>
              <a:gd name="adj1" fmla="val -26277"/>
              <a:gd name="adj2" fmla="val -6980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上保場所を指定する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65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リポジトリのクローンを取る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562956"/>
            <a:ext cx="7964011" cy="3553321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782956" y="2296007"/>
            <a:ext cx="3508513" cy="606219"/>
          </a:xfrm>
          <a:prstGeom prst="wedgeRoundRectCallout">
            <a:avLst>
              <a:gd name="adj1" fmla="val -26215"/>
              <a:gd name="adj2" fmla="val -7940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ここにリポジトリアドレスを張り付ける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6687" y="3091070"/>
            <a:ext cx="605293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https://</a:t>
            </a:r>
            <a:r>
              <a:rPr kumimoji="1" lang="en-US" altLang="ja-JP" b="1" dirty="0"/>
              <a:t>github.com/yuedackg/HTMLandCSSandJavaScript.git</a:t>
            </a:r>
          </a:p>
        </p:txBody>
      </p:sp>
    </p:spTree>
    <p:extLst>
      <p:ext uri="{BB962C8B-B14F-4D97-AF65-F5344CB8AC3E}">
        <p14:creationId xmlns:p14="http://schemas.microsoft.com/office/powerpoint/2010/main" val="266911641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kumimoji="1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791</Words>
  <Application>Microsoft Office PowerPoint</Application>
  <PresentationFormat>ワイド画面</PresentationFormat>
  <Paragraphs>198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ＭＳ Ｐゴシック</vt:lpstr>
      <vt:lpstr>Twentieth Century</vt:lpstr>
      <vt:lpstr>Arial</vt:lpstr>
      <vt:lpstr>Calibri</vt:lpstr>
      <vt:lpstr>Times New Roman</vt:lpstr>
      <vt:lpstr>しずく</vt:lpstr>
      <vt:lpstr>HTML　入門　＃５  CSS</vt:lpstr>
      <vt:lpstr>概要</vt:lpstr>
      <vt:lpstr>Gitコマンドのセットアップ（Windows）</vt:lpstr>
      <vt:lpstr>Gitコマンドのセットアップ</vt:lpstr>
      <vt:lpstr>Gitコマンドのセットアップ</vt:lpstr>
      <vt:lpstr>GitHubのリポジトリを操作</vt:lpstr>
      <vt:lpstr>Visual Studio Code</vt:lpstr>
      <vt:lpstr>GitHubのリポジトリのクローン</vt:lpstr>
      <vt:lpstr>リポジトリのクローンを取る</vt:lpstr>
      <vt:lpstr>リポジトリについて</vt:lpstr>
      <vt:lpstr>スタイルシートの書き方（STYLEタグ）</vt:lpstr>
      <vt:lpstr>スタイルシートの書き方（別ファイル形式）</vt:lpstr>
      <vt:lpstr>インラインスタイルシート</vt:lpstr>
      <vt:lpstr>ファイルパスの演習</vt:lpstr>
      <vt:lpstr>タグセレクタ</vt:lpstr>
      <vt:lpstr>classセレクタ</vt:lpstr>
      <vt:lpstr>idセレクタ</vt:lpstr>
      <vt:lpstr>CSSデザインの指定方法</vt:lpstr>
      <vt:lpstr>背景色の設定</vt:lpstr>
      <vt:lpstr>色の指定</vt:lpstr>
      <vt:lpstr>色の指定２</vt:lpstr>
      <vt:lpstr>代表的なCSSプロパティ</vt:lpstr>
      <vt:lpstr>枠線</vt:lpstr>
      <vt:lpstr>外側の余白</vt:lpstr>
      <vt:lpstr>デベロップメントツール</vt:lpstr>
      <vt:lpstr>確認</vt:lpstr>
      <vt:lpstr>高さと幅の指定</vt:lpstr>
      <vt:lpstr>要素のサイズ</vt:lpstr>
      <vt:lpstr>レイアウトのためのタグ</vt:lpstr>
      <vt:lpstr>レイアウト </vt:lpstr>
      <vt:lpstr>レイアウト演習</vt:lpstr>
      <vt:lpstr>レイアウトCSS</vt:lpstr>
      <vt:lpstr>Google　Fonts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情報活用Ⅱ  身近なコンピュータと暮らし </dc:title>
  <dc:creator>渡辺博</dc:creator>
  <cp:lastModifiedBy>植田吉祥</cp:lastModifiedBy>
  <cp:revision>97</cp:revision>
  <dcterms:created xsi:type="dcterms:W3CDTF">2017-01-06T06:45:32Z</dcterms:created>
  <dcterms:modified xsi:type="dcterms:W3CDTF">2022-02-04T17:36:24Z</dcterms:modified>
</cp:coreProperties>
</file>