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94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284" r:id="rId12"/>
    <p:sldId id="295" r:id="rId13"/>
    <p:sldId id="311" r:id="rId14"/>
    <p:sldId id="310" r:id="rId15"/>
    <p:sldId id="296" r:id="rId16"/>
    <p:sldId id="300" r:id="rId17"/>
    <p:sldId id="299" r:id="rId18"/>
    <p:sldId id="301" r:id="rId19"/>
    <p:sldId id="313" r:id="rId20"/>
    <p:sldId id="312" r:id="rId21"/>
    <p:sldId id="314" r:id="rId22"/>
    <p:sldId id="315" r:id="rId23"/>
    <p:sldId id="318" r:id="rId24"/>
    <p:sldId id="319" r:id="rId25"/>
    <p:sldId id="320" r:id="rId26"/>
    <p:sldId id="321" r:id="rId27"/>
    <p:sldId id="317" r:id="rId28"/>
    <p:sldId id="322" r:id="rId29"/>
    <p:sldId id="316" r:id="rId30"/>
    <p:sldId id="323" r:id="rId31"/>
    <p:sldId id="324" r:id="rId32"/>
    <p:sldId id="325" r:id="rId33"/>
    <p:sldId id="326" r:id="rId34"/>
    <p:sldId id="327" r:id="rId35"/>
  </p:sldIdLst>
  <p:sldSz cx="12192000" cy="6858000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gHYA5Sh/3e02FOAjXKsqfrFZJS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04" autoAdjust="0"/>
    <p:restoredTop sz="86410" autoAdjust="0"/>
  </p:normalViewPr>
  <p:slideViewPr>
    <p:cSldViewPr snapToGrid="0">
      <p:cViewPr varScale="1">
        <p:scale>
          <a:sx n="96" d="100"/>
          <a:sy n="96" d="100"/>
        </p:scale>
        <p:origin x="85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3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914"/>
    </p:cViewPr>
  </p:sorterViewPr>
  <p:notesViewPr>
    <p:cSldViewPr snapToGrid="0">
      <p:cViewPr varScale="1">
        <p:scale>
          <a:sx n="78" d="100"/>
          <a:sy n="78" d="100"/>
        </p:scale>
        <p:origin x="397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247" cy="498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826" y="0"/>
            <a:ext cx="2946246" cy="498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0688" y="1241425"/>
            <a:ext cx="59563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288" y="4777245"/>
            <a:ext cx="5439101" cy="390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310"/>
            <a:ext cx="2946247" cy="498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826" y="9428310"/>
            <a:ext cx="2946246" cy="498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1:notes"/>
          <p:cNvSpPr txBox="1">
            <a:spLocks noGrp="1"/>
          </p:cNvSpPr>
          <p:nvPr>
            <p:ph type="body" idx="1"/>
          </p:nvPr>
        </p:nvSpPr>
        <p:spPr>
          <a:xfrm>
            <a:off x="679288" y="4777245"/>
            <a:ext cx="5439101" cy="390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http://www.rsch.tuis.ac.jp/~ohmi/software-intro/algorithm.html</a:t>
            </a:r>
            <a:endParaRPr/>
          </a:p>
        </p:txBody>
      </p:sp>
      <p:sp>
        <p:nvSpPr>
          <p:cNvPr id="169" name="Google Shape;169;p1:notes"/>
          <p:cNvSpPr txBox="1">
            <a:spLocks noGrp="1"/>
          </p:cNvSpPr>
          <p:nvPr>
            <p:ph type="sldNum" idx="12"/>
          </p:nvPr>
        </p:nvSpPr>
        <p:spPr>
          <a:xfrm>
            <a:off x="3849826" y="9428310"/>
            <a:ext cx="2946246" cy="498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9" descr="Droplets-HD-Title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9"/>
          <p:cNvSpPr txBox="1">
            <a:spLocks noGrp="1"/>
          </p:cNvSpPr>
          <p:nvPr>
            <p:ph type="ctrTitle"/>
          </p:nvPr>
        </p:nvSpPr>
        <p:spPr>
          <a:xfrm>
            <a:off x="1751012" y="1300787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subTitle" idx="1"/>
          </p:nvPr>
        </p:nvSpPr>
        <p:spPr>
          <a:xfrm>
            <a:off x="1751012" y="3886202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25" name="Google Shape;25;p19"/>
          <p:cNvSpPr/>
          <p:nvPr/>
        </p:nvSpPr>
        <p:spPr>
          <a:xfrm>
            <a:off x="0" y="653142"/>
            <a:ext cx="12192000" cy="79829"/>
          </a:xfrm>
          <a:prstGeom prst="rect">
            <a:avLst/>
          </a:prstGeom>
          <a:solidFill>
            <a:srgbClr val="0000FF"/>
          </a:solidFill>
          <a:ln w="15875" cap="flat" cmpd="sng">
            <a:solidFill>
              <a:srgbClr val="2276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用 (キャプション付き)">
  <p:cSld name="引用 (キャプション付き)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0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0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0"/>
          <p:cNvSpPr txBox="1">
            <a:spLocks noGrp="1"/>
          </p:cNvSpPr>
          <p:nvPr>
            <p:ph type="body" idx="1"/>
          </p:nvPr>
        </p:nvSpPr>
        <p:spPr>
          <a:xfrm>
            <a:off x="1720645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2" name="Google Shape;112;p30"/>
          <p:cNvSpPr txBox="1">
            <a:spLocks noGrp="1"/>
          </p:cNvSpPr>
          <p:nvPr>
            <p:ph type="body" idx="2"/>
          </p:nvPr>
        </p:nvSpPr>
        <p:spPr>
          <a:xfrm>
            <a:off x="913775" y="4372798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0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16" name="Google Shape;116;p30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ja-JP" sz="8000" b="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17" name="Google Shape;117;p30"/>
          <p:cNvSpPr txBox="1"/>
          <p:nvPr/>
        </p:nvSpPr>
        <p:spPr>
          <a:xfrm>
            <a:off x="10557559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ja-JP" sz="8000" b="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札">
  <p:cSld name="名札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1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1"/>
          <p:cNvSpPr txBox="1">
            <a:spLocks noGrp="1"/>
          </p:cNvSpPr>
          <p:nvPr>
            <p:ph type="title"/>
          </p:nvPr>
        </p:nvSpPr>
        <p:spPr>
          <a:xfrm>
            <a:off x="913775" y="2138723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1"/>
          <p:cNvSpPr txBox="1">
            <a:spLocks noGrp="1"/>
          </p:cNvSpPr>
          <p:nvPr>
            <p:ph type="body" idx="1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2" name="Google Shape;122;p31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1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1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段">
  <p:cSld name="3 段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32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2"/>
          <p:cNvSpPr txBox="1">
            <a:spLocks noGrp="1"/>
          </p:cNvSpPr>
          <p:nvPr>
            <p:ph type="title"/>
          </p:nvPr>
        </p:nvSpPr>
        <p:spPr>
          <a:xfrm>
            <a:off x="913775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2"/>
          <p:cNvSpPr txBox="1">
            <a:spLocks noGrp="1"/>
          </p:cNvSpPr>
          <p:nvPr>
            <p:ph type="body" idx="1"/>
          </p:nvPr>
        </p:nvSpPr>
        <p:spPr>
          <a:xfrm>
            <a:off x="913775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9" name="Google Shape;129;p32"/>
          <p:cNvSpPr txBox="1">
            <a:spLocks noGrp="1"/>
          </p:cNvSpPr>
          <p:nvPr>
            <p:ph type="body" idx="2"/>
          </p:nvPr>
        </p:nvSpPr>
        <p:spPr>
          <a:xfrm>
            <a:off x="913775" y="2943357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0" name="Google Shape;130;p32"/>
          <p:cNvSpPr txBox="1">
            <a:spLocks noGrp="1"/>
          </p:cNvSpPr>
          <p:nvPr>
            <p:ph type="body" idx="3"/>
          </p:nvPr>
        </p:nvSpPr>
        <p:spPr>
          <a:xfrm>
            <a:off x="4452390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p32"/>
          <p:cNvSpPr txBox="1">
            <a:spLocks noGrp="1"/>
          </p:cNvSpPr>
          <p:nvPr>
            <p:ph type="body" idx="4"/>
          </p:nvPr>
        </p:nvSpPr>
        <p:spPr>
          <a:xfrm>
            <a:off x="4441350" y="2943357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2" name="Google Shape;132;p32"/>
          <p:cNvSpPr txBox="1">
            <a:spLocks noGrp="1"/>
          </p:cNvSpPr>
          <p:nvPr>
            <p:ph type="body" idx="5"/>
          </p:nvPr>
        </p:nvSpPr>
        <p:spPr>
          <a:xfrm>
            <a:off x="7973299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3" name="Google Shape;133;p32"/>
          <p:cNvSpPr txBox="1">
            <a:spLocks noGrp="1"/>
          </p:cNvSpPr>
          <p:nvPr>
            <p:ph type="body" idx="6"/>
          </p:nvPr>
        </p:nvSpPr>
        <p:spPr>
          <a:xfrm>
            <a:off x="7973299" y="2943357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4" name="Google Shape;134;p32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2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2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つの画像列">
  <p:cSld name="3 つの画像列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33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3"/>
          <p:cNvSpPr txBox="1">
            <a:spLocks noGrp="1"/>
          </p:cNvSpPr>
          <p:nvPr>
            <p:ph type="title"/>
          </p:nvPr>
        </p:nvSpPr>
        <p:spPr>
          <a:xfrm>
            <a:off x="913775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3"/>
          <p:cNvSpPr txBox="1">
            <a:spLocks noGrp="1"/>
          </p:cNvSpPr>
          <p:nvPr>
            <p:ph type="body" idx="1"/>
          </p:nvPr>
        </p:nvSpPr>
        <p:spPr>
          <a:xfrm>
            <a:off x="913776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1" name="Google Shape;141;p33"/>
          <p:cNvSpPr>
            <a:spLocks noGrp="1"/>
          </p:cNvSpPr>
          <p:nvPr>
            <p:ph type="pic" idx="2"/>
          </p:nvPr>
        </p:nvSpPr>
        <p:spPr>
          <a:xfrm>
            <a:off x="913776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2" name="Google Shape;142;p33"/>
          <p:cNvSpPr txBox="1">
            <a:spLocks noGrp="1"/>
          </p:cNvSpPr>
          <p:nvPr>
            <p:ph type="body" idx="3"/>
          </p:nvPr>
        </p:nvSpPr>
        <p:spPr>
          <a:xfrm>
            <a:off x="913776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3" name="Google Shape;143;p33"/>
          <p:cNvSpPr txBox="1">
            <a:spLocks noGrp="1"/>
          </p:cNvSpPr>
          <p:nvPr>
            <p:ph type="body" idx="4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p33"/>
          <p:cNvSpPr>
            <a:spLocks noGrp="1"/>
          </p:cNvSpPr>
          <p:nvPr>
            <p:ph type="pic" idx="5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Google Shape;145;p33"/>
          <p:cNvSpPr txBox="1">
            <a:spLocks noGrp="1"/>
          </p:cNvSpPr>
          <p:nvPr>
            <p:ph type="body" idx="6"/>
          </p:nvPr>
        </p:nvSpPr>
        <p:spPr>
          <a:xfrm>
            <a:off x="4441348" y="4781082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6" name="Google Shape;146;p33"/>
          <p:cNvSpPr txBox="1">
            <a:spLocks noGrp="1"/>
          </p:cNvSpPr>
          <p:nvPr>
            <p:ph type="body" idx="7"/>
          </p:nvPr>
        </p:nvSpPr>
        <p:spPr>
          <a:xfrm>
            <a:off x="7973300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7" name="Google Shape;147;p33"/>
          <p:cNvSpPr>
            <a:spLocks noGrp="1"/>
          </p:cNvSpPr>
          <p:nvPr>
            <p:ph type="pic" idx="8"/>
          </p:nvPr>
        </p:nvSpPr>
        <p:spPr>
          <a:xfrm>
            <a:off x="7973299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8" name="Google Shape;148;p33"/>
          <p:cNvSpPr txBox="1">
            <a:spLocks noGrp="1"/>
          </p:cNvSpPr>
          <p:nvPr>
            <p:ph type="body" idx="9"/>
          </p:nvPr>
        </p:nvSpPr>
        <p:spPr>
          <a:xfrm>
            <a:off x="7973174" y="4781080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9" name="Google Shape;149;p33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3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3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&#10;縦書きテキスト" type="vertTx">
  <p:cSld name="VERTICAL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4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4"/>
          <p:cNvSpPr txBox="1">
            <a:spLocks noGrp="1"/>
          </p:cNvSpPr>
          <p:nvPr>
            <p:ph type="title"/>
          </p:nvPr>
        </p:nvSpPr>
        <p:spPr>
          <a:xfrm>
            <a:off x="913776" y="618518"/>
            <a:ext cx="10364451" cy="83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4"/>
          <p:cNvSpPr txBox="1">
            <a:spLocks noGrp="1"/>
          </p:cNvSpPr>
          <p:nvPr>
            <p:ph type="body" idx="1"/>
          </p:nvPr>
        </p:nvSpPr>
        <p:spPr>
          <a:xfrm rot="5400000">
            <a:off x="4383948" y="-1103078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34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4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4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5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5"/>
          <p:cNvSpPr txBox="1">
            <a:spLocks noGrp="1"/>
          </p:cNvSpPr>
          <p:nvPr>
            <p:ph type="title"/>
          </p:nvPr>
        </p:nvSpPr>
        <p:spPr>
          <a:xfrm rot="5400000">
            <a:off x="7410765" y="1923739"/>
            <a:ext cx="5181599" cy="2553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body" idx="1"/>
          </p:nvPr>
        </p:nvSpPr>
        <p:spPr>
          <a:xfrm rot="5400000">
            <a:off x="2152338" y="-628959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35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5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5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20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913776" y="618518"/>
            <a:ext cx="10364451" cy="83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913773" y="1562956"/>
            <a:ext cx="10363827" cy="4268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cap="none"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cap="none"/>
            </a:lvl2pPr>
            <a:lvl3pPr marL="1371600" lvl="2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cap="none"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cap="none"/>
            </a:lvl4pPr>
            <a:lvl5pPr marL="2286000" lvl="4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cap="none"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33" name="Google Shape;33;p20"/>
          <p:cNvSpPr/>
          <p:nvPr/>
        </p:nvSpPr>
        <p:spPr>
          <a:xfrm rot="5400000">
            <a:off x="5767461" y="-5011263"/>
            <a:ext cx="645081" cy="12204000"/>
          </a:xfrm>
          <a:prstGeom prst="flowChartDelay">
            <a:avLst/>
          </a:prstGeom>
          <a:solidFill>
            <a:srgbClr val="C0C0C0">
              <a:alpha val="24705"/>
            </a:srgb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0"/>
          <p:cNvSpPr txBox="1"/>
          <p:nvPr/>
        </p:nvSpPr>
        <p:spPr>
          <a:xfrm>
            <a:off x="1775225" y="768210"/>
            <a:ext cx="8629531" cy="550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189" marR="0" lvl="0" indent="-3047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endParaRPr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21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913775" y="828565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1"/>
          </p:nvPr>
        </p:nvSpPr>
        <p:spPr>
          <a:xfrm>
            <a:off x="913775" y="3657459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23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3"/>
          <p:cNvSpPr txBox="1">
            <a:spLocks noGrp="1"/>
          </p:cNvSpPr>
          <p:nvPr>
            <p:ph type="title"/>
          </p:nvPr>
        </p:nvSpPr>
        <p:spPr>
          <a:xfrm>
            <a:off x="913776" y="618519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body" idx="1"/>
          </p:nvPr>
        </p:nvSpPr>
        <p:spPr>
          <a:xfrm>
            <a:off x="1146328" y="2371018"/>
            <a:ext cx="4873475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sz="26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2"/>
          </p:nvPr>
        </p:nvSpPr>
        <p:spPr>
          <a:xfrm>
            <a:off x="913775" y="3051014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3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sz="26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body" idx="4"/>
          </p:nvPr>
        </p:nvSpPr>
        <p:spPr>
          <a:xfrm>
            <a:off x="6172201" y="3051014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62" name="Google Shape;62;p23"/>
          <p:cNvSpPr/>
          <p:nvPr/>
        </p:nvSpPr>
        <p:spPr>
          <a:xfrm rot="5400000">
            <a:off x="5691261" y="-4966269"/>
            <a:ext cx="645081" cy="12204000"/>
          </a:xfrm>
          <a:prstGeom prst="flowChartDelay">
            <a:avLst/>
          </a:prstGeom>
          <a:solidFill>
            <a:srgbClr val="C0C0C0">
              <a:alpha val="24705"/>
            </a:srgb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3"/>
          <p:cNvSpPr txBox="1"/>
          <p:nvPr/>
        </p:nvSpPr>
        <p:spPr>
          <a:xfrm>
            <a:off x="1699025" y="813210"/>
            <a:ext cx="8629531" cy="550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189" marR="0" lvl="0" indent="-3047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endParaRPr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25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5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&#10;コンテンツ" type="objTx">
  <p:cSld name="OBJECT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26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>
            <a:off x="5078063" y="609602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body" idx="2"/>
          </p:nvPr>
        </p:nvSpPr>
        <p:spPr>
          <a:xfrm>
            <a:off x="913776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6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7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7"/>
          <p:cNvSpPr txBox="1">
            <a:spLocks noGrp="1"/>
          </p:cNvSpPr>
          <p:nvPr>
            <p:ph type="title"/>
          </p:nvPr>
        </p:nvSpPr>
        <p:spPr>
          <a:xfrm>
            <a:off x="913776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7"/>
          <p:cNvSpPr>
            <a:spLocks noGrp="1"/>
          </p:cNvSpPr>
          <p:nvPr>
            <p:ph type="pic" idx="2"/>
          </p:nvPr>
        </p:nvSpPr>
        <p:spPr>
          <a:xfrm>
            <a:off x="7424803" y="609601"/>
            <a:ext cx="3255359" cy="5181600"/>
          </a:xfrm>
          <a:prstGeom prst="roundRect">
            <a:avLst>
              <a:gd name="adj" fmla="val 4943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9" name="Google Shape;89;p27"/>
          <p:cNvSpPr txBox="1">
            <a:spLocks noGrp="1"/>
          </p:cNvSpPr>
          <p:nvPr>
            <p:ph type="body" idx="1"/>
          </p:nvPr>
        </p:nvSpPr>
        <p:spPr>
          <a:xfrm>
            <a:off x="913795" y="2632854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7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7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パノラマ写真 (キャプション付き)">
  <p:cSld name="パノラマ写真 (キャプション付き)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8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8"/>
          <p:cNvSpPr txBox="1">
            <a:spLocks noGrp="1"/>
          </p:cNvSpPr>
          <p:nvPr>
            <p:ph type="title"/>
          </p:nvPr>
        </p:nvSpPr>
        <p:spPr>
          <a:xfrm>
            <a:off x="913795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8"/>
          <p:cNvSpPr>
            <a:spLocks noGrp="1"/>
          </p:cNvSpPr>
          <p:nvPr>
            <p:ph type="pic" idx="2"/>
          </p:nvPr>
        </p:nvSpPr>
        <p:spPr>
          <a:xfrm>
            <a:off x="1184745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7" name="Google Shape;97;p28"/>
          <p:cNvSpPr txBox="1">
            <a:spLocks noGrp="1"/>
          </p:cNvSpPr>
          <p:nvPr>
            <p:ph type="body" idx="1"/>
          </p:nvPr>
        </p:nvSpPr>
        <p:spPr>
          <a:xfrm>
            <a:off x="913775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8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キャプション">
  <p:cSld name="タイトルとキャプション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9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9"/>
          <p:cNvSpPr txBox="1">
            <a:spLocks noGrp="1"/>
          </p:cNvSpPr>
          <p:nvPr>
            <p:ph type="title"/>
          </p:nvPr>
        </p:nvSpPr>
        <p:spPr>
          <a:xfrm>
            <a:off x="913775" y="609601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9"/>
          <p:cNvSpPr txBox="1">
            <a:spLocks noGrp="1"/>
          </p:cNvSpPr>
          <p:nvPr>
            <p:ph type="body" idx="1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5" name="Google Shape;105;p29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9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8" descr="\\DROBO-FS\QuickDrops\JB\PPTX NG\Droplets\LightingOverlay.png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8"/>
          <p:cNvSpPr txBox="1">
            <a:spLocks noGrp="1"/>
          </p:cNvSpPr>
          <p:nvPr>
            <p:ph type="title"/>
          </p:nvPr>
        </p:nvSpPr>
        <p:spPr>
          <a:xfrm>
            <a:off x="913776" y="618518"/>
            <a:ext cx="10364451" cy="83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body" idx="1"/>
          </p:nvPr>
        </p:nvSpPr>
        <p:spPr>
          <a:xfrm>
            <a:off x="913775" y="1545097"/>
            <a:ext cx="10364452" cy="4246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6" name="Google Shape;16;p18"/>
          <p:cNvSpPr/>
          <p:nvPr/>
        </p:nvSpPr>
        <p:spPr>
          <a:xfrm>
            <a:off x="0" y="653142"/>
            <a:ext cx="12192000" cy="79829"/>
          </a:xfrm>
          <a:prstGeom prst="rect">
            <a:avLst/>
          </a:prstGeom>
          <a:solidFill>
            <a:srgbClr val="0000FF"/>
          </a:solidFill>
          <a:ln w="15875" cap="flat" cmpd="sng">
            <a:solidFill>
              <a:srgbClr val="2276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7" name="Google Shape;17;p18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5927624" y="332465"/>
            <a:ext cx="6065520" cy="228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edackg/HTMLandCSSandJavaScript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ja/docs/Web/CSS/Referenc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"/>
          <p:cNvSpPr txBox="1">
            <a:spLocks noGrp="1"/>
          </p:cNvSpPr>
          <p:nvPr>
            <p:ph type="ctrTitle"/>
          </p:nvPr>
        </p:nvSpPr>
        <p:spPr>
          <a:xfrm>
            <a:off x="1751012" y="1300787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ja-JP" dirty="0" smtClean="0"/>
              <a:t>HTML</a:t>
            </a:r>
            <a:r>
              <a:rPr lang="ja-JP" altLang="en-US" dirty="0" smtClean="0"/>
              <a:t>　入門　＃５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CSS</a:t>
            </a:r>
            <a:endParaRPr dirty="0"/>
          </a:p>
        </p:txBody>
      </p:sp>
      <p:sp>
        <p:nvSpPr>
          <p:cNvPr id="172" name="Google Shape;172;p1"/>
          <p:cNvSpPr txBox="1">
            <a:spLocks noGrp="1"/>
          </p:cNvSpPr>
          <p:nvPr>
            <p:ph type="subTitle" idx="1"/>
          </p:nvPr>
        </p:nvSpPr>
        <p:spPr>
          <a:xfrm>
            <a:off x="1751012" y="4722317"/>
            <a:ext cx="8689976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ja-JP" altLang="en-US" dirty="0" smtClean="0"/>
              <a:t>大橋校　植田</a:t>
            </a:r>
            <a:endParaRPr lang="en-US" altLang="ja-JP" dirty="0" smtClean="0"/>
          </a:p>
        </p:txBody>
      </p:sp>
      <p:sp>
        <p:nvSpPr>
          <p:cNvPr id="173" name="Google Shape;173;p1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2021</a:t>
            </a:r>
            <a:endParaRPr/>
          </a:p>
        </p:txBody>
      </p:sp>
      <p:sp>
        <p:nvSpPr>
          <p:cNvPr id="174" name="Google Shape;174;p1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リポジトリについて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リポジトリ名</a:t>
            </a:r>
            <a:r>
              <a:rPr kumimoji="1" lang="en-US" altLang="ja-JP" dirty="0" smtClean="0">
                <a:hlinkClick r:id="rId2"/>
              </a:rPr>
              <a:t/>
            </a:r>
            <a:br>
              <a:rPr kumimoji="1" lang="en-US" altLang="ja-JP" dirty="0" smtClean="0">
                <a:hlinkClick r:id="rId2"/>
              </a:rPr>
            </a:br>
            <a:r>
              <a:rPr kumimoji="1" lang="en-US" altLang="ja-JP" dirty="0" smtClean="0">
                <a:hlinkClick r:id="rId2"/>
              </a:rPr>
              <a:t>https</a:t>
            </a:r>
            <a:r>
              <a:rPr kumimoji="1" lang="en-US" altLang="ja-JP" dirty="0">
                <a:hlinkClick r:id="rId2"/>
              </a:rPr>
              <a:t>://</a:t>
            </a:r>
            <a:r>
              <a:rPr kumimoji="1" lang="en-US" altLang="ja-JP" dirty="0" smtClean="0">
                <a:hlinkClick r:id="rId2"/>
              </a:rPr>
              <a:t>github.com/yuedackg/HTMLandCSSandJavaScript.git</a:t>
            </a:r>
            <a:endParaRPr kumimoji="1" lang="en-US" altLang="ja-JP" dirty="0" smtClean="0"/>
          </a:p>
          <a:p>
            <a:r>
              <a:rPr kumimoji="1" lang="en-US" altLang="ja-JP" dirty="0" smtClean="0"/>
              <a:t>github.com</a:t>
            </a:r>
            <a:r>
              <a:rPr kumimoji="1" lang="ja-JP" altLang="en-US" dirty="0" smtClean="0"/>
              <a:t>で管理されている場所のことをリポジトリといいます。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＃メールで送信します。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80695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スタイルシートの書き方（</a:t>
            </a:r>
            <a:r>
              <a:rPr kumimoji="1" lang="en-US" altLang="ja-JP" dirty="0" smtClean="0"/>
              <a:t>STYLE</a:t>
            </a:r>
            <a:r>
              <a:rPr kumimoji="1" lang="ja-JP" altLang="en-US" dirty="0" smtClean="0"/>
              <a:t>タグ）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11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772150" y="109537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3" y="1562956"/>
            <a:ext cx="7687748" cy="4944165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1719470" y="4124739"/>
            <a:ext cx="3588026" cy="135172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5772149" y="3697257"/>
            <a:ext cx="2944467" cy="1341882"/>
          </a:xfrm>
          <a:prstGeom prst="wedgeRoundRectCallout">
            <a:avLst>
              <a:gd name="adj1" fmla="val -62877"/>
              <a:gd name="adj2" fmla="val 3213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 smtClean="0"/>
              <a:t>style</a:t>
            </a:r>
            <a:r>
              <a:rPr kumimoji="1" lang="ja-JP" altLang="en-US" b="1" dirty="0" smtClean="0"/>
              <a:t>タグの中に</a:t>
            </a:r>
            <a:r>
              <a:rPr kumimoji="1" lang="en-US" altLang="ja-JP" b="1" dirty="0" smtClean="0"/>
              <a:t>CSS</a:t>
            </a:r>
            <a:r>
              <a:rPr kumimoji="1" lang="ja-JP" altLang="en-US" b="1" dirty="0" smtClean="0"/>
              <a:t>を記述する。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書き方については、のちのセクションで解説する</a:t>
            </a:r>
            <a:endParaRPr kumimoji="1" lang="ja-JP" altLang="en-US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533861" y="5406887"/>
            <a:ext cx="3985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⇨　</a:t>
            </a:r>
            <a:r>
              <a:rPr kumimoji="1" lang="en-US" altLang="ja-JP" dirty="0" smtClean="0"/>
              <a:t>index.html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7606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スタイルシートの書き方（別ファイル形式）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12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3" y="1562956"/>
            <a:ext cx="7687748" cy="4944165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928190" y="3829835"/>
            <a:ext cx="5108713" cy="354539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7216637" y="3497395"/>
            <a:ext cx="3467929" cy="664880"/>
          </a:xfrm>
          <a:prstGeom prst="wedgeRoundRectCallout">
            <a:avLst>
              <a:gd name="adj1" fmla="val -62877"/>
              <a:gd name="adj2" fmla="val 3213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 smtClean="0"/>
              <a:t>ファイル名を</a:t>
            </a:r>
            <a:r>
              <a:rPr kumimoji="1" lang="en-US" altLang="ja-JP" b="1" dirty="0" err="1" smtClean="0"/>
              <a:t>href</a:t>
            </a:r>
            <a:r>
              <a:rPr kumimoji="1" lang="ja-JP" altLang="en-US" b="1" dirty="0" smtClean="0"/>
              <a:t>属性で指定する</a:t>
            </a:r>
            <a:endParaRPr kumimoji="1" lang="en-US" altLang="ja-JP" b="1" dirty="0" smtClean="0"/>
          </a:p>
          <a:p>
            <a:r>
              <a:rPr kumimoji="1" lang="ja-JP" altLang="en-US" b="1" dirty="0" smtClean="0"/>
              <a:t>ファイルの相対関係はきちんとそろえる</a:t>
            </a:r>
            <a:endParaRPr kumimoji="1" lang="ja-JP" altLang="en-US" b="1" dirty="0"/>
          </a:p>
        </p:txBody>
      </p:sp>
      <p:sp>
        <p:nvSpPr>
          <p:cNvPr id="8" name="角丸四角形 7"/>
          <p:cNvSpPr/>
          <p:nvPr/>
        </p:nvSpPr>
        <p:spPr>
          <a:xfrm>
            <a:off x="6858000" y="4542183"/>
            <a:ext cx="4224130" cy="11231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Visual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Studio Code</a:t>
            </a:r>
            <a:r>
              <a:rPr kumimoji="1" lang="ja-JP" altLang="en-US" dirty="0" smtClean="0"/>
              <a:t>では、ファイル名を</a:t>
            </a:r>
            <a:r>
              <a:rPr kumimoji="1" lang="en-US" altLang="ja-JP" dirty="0" smtClean="0"/>
              <a:t>[Ctrl]</a:t>
            </a:r>
            <a:r>
              <a:rPr kumimoji="1" lang="ja-JP" altLang="en-US" dirty="0" smtClean="0"/>
              <a:t>＋クリックで正しい位置にファイルを作成してくれる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1995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インラインスタイルシート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HTML</a:t>
            </a:r>
            <a:r>
              <a:rPr kumimoji="1" lang="ja-JP" altLang="en-US" dirty="0" smtClean="0"/>
              <a:t>中に直接デザインを記述する形式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13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412" y="2259611"/>
            <a:ext cx="8049748" cy="1305107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2822713" y="2822713"/>
            <a:ext cx="5973417" cy="37768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4999383" y="3564718"/>
            <a:ext cx="3101008" cy="696655"/>
          </a:xfrm>
          <a:prstGeom prst="wedgeRoundRectCallout">
            <a:avLst>
              <a:gd name="adj1" fmla="val -23077"/>
              <a:gd name="adj2" fmla="val -73036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 smtClean="0"/>
              <a:t>可読性が落ちるために、あまり使用され</a:t>
            </a:r>
            <a:r>
              <a:rPr kumimoji="1" lang="ja-JP" altLang="en-US" b="1" dirty="0"/>
              <a:t>ない</a:t>
            </a:r>
          </a:p>
        </p:txBody>
      </p:sp>
    </p:spTree>
    <p:extLst>
      <p:ext uri="{BB962C8B-B14F-4D97-AF65-F5344CB8AC3E}">
        <p14:creationId xmlns:p14="http://schemas.microsoft.com/office/powerpoint/2010/main" val="3922970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ファイルパスの演習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14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3" y="1562956"/>
            <a:ext cx="7421011" cy="443927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759226" y="3617843"/>
            <a:ext cx="5854148" cy="834887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7971183" y="3697257"/>
            <a:ext cx="2315817" cy="934378"/>
          </a:xfrm>
          <a:prstGeom prst="wedgeRoundRectCallout">
            <a:avLst>
              <a:gd name="adj1" fmla="val -59030"/>
              <a:gd name="adj2" fmla="val 1782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 smtClean="0"/>
              <a:t>どこにファイルが作成されるか確認すること</a:t>
            </a:r>
            <a:endParaRPr kumimoji="1" lang="ja-JP" altLang="en-US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54957" y="5456583"/>
            <a:ext cx="4055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⇨　</a:t>
            </a:r>
            <a:r>
              <a:rPr kumimoji="1" lang="en-US" altLang="ja-JP" dirty="0" smtClean="0"/>
              <a:t>index-file-path.html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1490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タグセレクタ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セレクタとは、</a:t>
            </a:r>
            <a:r>
              <a:rPr kumimoji="1" lang="en-US" altLang="ja-JP" dirty="0" smtClean="0"/>
              <a:t>HTML</a:t>
            </a:r>
            <a:r>
              <a:rPr kumimoji="1" lang="ja-JP" altLang="en-US" dirty="0" err="1" smtClean="0"/>
              <a:t>での</a:t>
            </a:r>
            <a:r>
              <a:rPr kumimoji="1" lang="ja-JP" altLang="en-US" dirty="0" smtClean="0"/>
              <a:t>デザイン指定をする範囲を表す名称。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タグで囲まれている要素であれば、それはセレクタになる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文字”赤“は、タグ</a:t>
            </a:r>
            <a:r>
              <a:rPr kumimoji="1" lang="en-US" altLang="ja-JP" dirty="0" smtClean="0"/>
              <a:t>SPAN</a:t>
            </a:r>
            <a:r>
              <a:rPr kumimoji="1" lang="ja-JP" altLang="en-US" dirty="0" smtClean="0"/>
              <a:t>で囲まれている。　この時の</a:t>
            </a:r>
            <a:r>
              <a:rPr kumimoji="1" lang="en-US" altLang="ja-JP" dirty="0" smtClean="0"/>
              <a:t>SPAN</a:t>
            </a:r>
            <a:r>
              <a:rPr kumimoji="1" lang="ja-JP" altLang="en-US" dirty="0" smtClean="0"/>
              <a:t>をセレクタという。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もちろん</a:t>
            </a:r>
            <a:r>
              <a:rPr kumimoji="1" lang="en-US" altLang="ja-JP" dirty="0" smtClean="0"/>
              <a:t>BODY</a:t>
            </a:r>
            <a:r>
              <a:rPr kumimoji="1" lang="ja-JP" altLang="en-US" dirty="0" smtClean="0"/>
              <a:t>もセレクタ</a:t>
            </a:r>
            <a:endParaRPr kumimoji="1"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次の書き方だと、それぞれを区別できない　⇒　別のデザイン指定が必要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15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025" y="2754536"/>
            <a:ext cx="5163271" cy="75258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920" y="4929157"/>
            <a:ext cx="5639587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69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class</a:t>
            </a:r>
            <a:r>
              <a:rPr kumimoji="1" lang="ja-JP" altLang="en-US" dirty="0" smtClean="0"/>
              <a:t>セレクタ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複数の場所に同じ名前を付けるために指定される。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⇒　共通デザインを適用するために、様々な場所に</a:t>
            </a:r>
            <a:r>
              <a:rPr kumimoji="1" lang="en-US" altLang="ja-JP" dirty="0" smtClean="0"/>
              <a:t>class</a:t>
            </a:r>
            <a:r>
              <a:rPr kumimoji="1" lang="ja-JP" altLang="en-US" dirty="0" smtClean="0"/>
              <a:t>属性で指定される。</a:t>
            </a:r>
            <a:endParaRPr kumimoji="1" lang="en-US" altLang="ja-JP" dirty="0" smtClean="0"/>
          </a:p>
          <a:p>
            <a:r>
              <a:rPr kumimoji="1" lang="ja-JP" altLang="en-US" dirty="0"/>
              <a:t>この名前で指定すること</a:t>
            </a:r>
            <a:r>
              <a:rPr kumimoji="1" lang="ja-JP" altLang="en-US" dirty="0" smtClean="0"/>
              <a:t>で、複数種類のタグにデザインを指定できる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en-US" altLang="ja-JP" dirty="0" smtClean="0"/>
              <a:t>CSS</a:t>
            </a:r>
            <a:r>
              <a:rPr kumimoji="1" lang="ja-JP" altLang="en-US" dirty="0" smtClean="0"/>
              <a:t>の指定をするときには、「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」を付ける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16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409" y="3250984"/>
            <a:ext cx="6944694" cy="2105319"/>
          </a:xfrm>
          <a:prstGeom prst="rect">
            <a:avLst/>
          </a:prstGeom>
        </p:spPr>
      </p:pic>
      <p:sp>
        <p:nvSpPr>
          <p:cNvPr id="6" name="角丸四角形吹き出し 5"/>
          <p:cNvSpPr/>
          <p:nvPr/>
        </p:nvSpPr>
        <p:spPr>
          <a:xfrm>
            <a:off x="5396948" y="3091070"/>
            <a:ext cx="2703443" cy="755373"/>
          </a:xfrm>
          <a:prstGeom prst="wedgeRoundRectCallout">
            <a:avLst>
              <a:gd name="adj1" fmla="val -59804"/>
              <a:gd name="adj2" fmla="val 282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 smtClean="0"/>
              <a:t>複数の</a:t>
            </a:r>
            <a:r>
              <a:rPr kumimoji="1" lang="en-US" altLang="ja-JP" b="1" dirty="0" smtClean="0"/>
              <a:t>class</a:t>
            </a:r>
            <a:r>
              <a:rPr kumimoji="1" lang="ja-JP" altLang="en-US" b="1" dirty="0" smtClean="0"/>
              <a:t>に書くことでデザインを共有できる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51892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セレクタ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属性につけられた名前を使用するセレクタ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CSS</a:t>
            </a:r>
            <a:r>
              <a:rPr kumimoji="1" lang="ja-JP" altLang="en-US" dirty="0" smtClean="0"/>
              <a:t>の指定をするときには、先頭に「</a:t>
            </a:r>
            <a:r>
              <a:rPr kumimoji="1" lang="en-US" altLang="ja-JP" dirty="0" smtClean="0"/>
              <a:t>#</a:t>
            </a:r>
            <a:r>
              <a:rPr kumimoji="1" lang="ja-JP" altLang="en-US" dirty="0" smtClean="0"/>
              <a:t>」を付ける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17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423" y="2176700"/>
            <a:ext cx="7335274" cy="2524477"/>
          </a:xfrm>
          <a:prstGeom prst="rect">
            <a:avLst/>
          </a:prstGeom>
        </p:spPr>
      </p:pic>
      <p:sp>
        <p:nvSpPr>
          <p:cNvPr id="6" name="角丸四角形吹き出し 5"/>
          <p:cNvSpPr/>
          <p:nvPr/>
        </p:nvSpPr>
        <p:spPr>
          <a:xfrm>
            <a:off x="2984738" y="2305878"/>
            <a:ext cx="3110948" cy="616226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b="1" dirty="0" smtClean="0"/>
              <a:t>同じＰタグで、区別をしたいときに使用する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934916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CSS</a:t>
            </a:r>
            <a:r>
              <a:rPr kumimoji="1" lang="ja-JP" altLang="en-US" dirty="0" smtClean="0"/>
              <a:t>デザインの指定方法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CSS</a:t>
            </a:r>
            <a:r>
              <a:rPr kumimoji="1" lang="ja-JP" altLang="en-US" dirty="0" smtClean="0"/>
              <a:t>のデザインについては下記の形式をとる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18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85925" y="2283153"/>
            <a:ext cx="27238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セレクタ　</a:t>
            </a:r>
            <a:r>
              <a:rPr kumimoji="1" lang="en-US" altLang="ja-JP" b="1" dirty="0" smtClean="0"/>
              <a:t>{</a:t>
            </a:r>
          </a:p>
          <a:p>
            <a:r>
              <a:rPr kumimoji="1" lang="en-US" altLang="ja-JP" b="1" dirty="0"/>
              <a:t> </a:t>
            </a:r>
            <a:r>
              <a:rPr kumimoji="1" lang="en-US" altLang="ja-JP" b="1" dirty="0" smtClean="0"/>
              <a:t>	</a:t>
            </a:r>
            <a:r>
              <a:rPr kumimoji="1" lang="ja-JP" altLang="en-US" b="1" dirty="0" smtClean="0"/>
              <a:t>属性名　：　値　；</a:t>
            </a:r>
            <a:endParaRPr kumimoji="1" lang="en-US" altLang="ja-JP" b="1" dirty="0" smtClean="0"/>
          </a:p>
          <a:p>
            <a:endParaRPr kumimoji="1" lang="en-US" altLang="ja-JP" b="1" dirty="0" smtClean="0"/>
          </a:p>
          <a:p>
            <a:r>
              <a:rPr kumimoji="1" lang="en-US" altLang="ja-JP" b="1" dirty="0" smtClean="0"/>
              <a:t>	※</a:t>
            </a:r>
            <a:r>
              <a:rPr kumimoji="1" lang="ja-JP" altLang="en-US" b="1" dirty="0" smtClean="0"/>
              <a:t>繰り返し</a:t>
            </a:r>
            <a:endParaRPr kumimoji="1" lang="en-US" altLang="ja-JP" b="1" dirty="0" smtClean="0"/>
          </a:p>
          <a:p>
            <a:r>
              <a:rPr kumimoji="1" lang="en-US" altLang="ja-JP" b="1" dirty="0" smtClean="0"/>
              <a:t>}</a:t>
            </a:r>
          </a:p>
          <a:p>
            <a:endParaRPr kumimoji="1" lang="ja-JP" altLang="en-US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05475" y="2400300"/>
            <a:ext cx="56388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セレクタについては、前のスライドである通り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属性名　：　プロパティと呼ばれる</a:t>
            </a:r>
            <a:endParaRPr kumimoji="1"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　　　</a:t>
            </a:r>
            <a:r>
              <a:rPr kumimoji="1" lang="en-US" altLang="ja-JP" dirty="0">
                <a:hlinkClick r:id="rId2"/>
              </a:rPr>
              <a:t>https://</a:t>
            </a:r>
            <a:r>
              <a:rPr kumimoji="1" lang="en-US" altLang="ja-JP" dirty="0" smtClean="0">
                <a:hlinkClick r:id="rId2"/>
              </a:rPr>
              <a:t>developer.mozilla.org/ja/docs/Web/CSS/Reference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値　：　文字列の場合には、二重の引用符で囲む。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　　　　値を使用する場合には単位を忘れずに書く。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単位：ｍｍ、ｃｍ、ｐｘなどがある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0525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背景色の設定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029450" y="1562956"/>
            <a:ext cx="4248150" cy="4268602"/>
          </a:xfrm>
        </p:spPr>
        <p:txBody>
          <a:bodyPr/>
          <a:lstStyle/>
          <a:p>
            <a:r>
              <a:rPr kumimoji="1" lang="ja-JP" altLang="en-US" dirty="0"/>
              <a:t>背景色の指定</a:t>
            </a:r>
            <a:r>
              <a:rPr kumimoji="1" lang="ja-JP" altLang="en-US" dirty="0" smtClean="0"/>
              <a:t>は、プロパティ「</a:t>
            </a:r>
            <a:r>
              <a:rPr kumimoji="1" lang="en-US" altLang="ja-JP" dirty="0" smtClean="0"/>
              <a:t>background-color</a:t>
            </a:r>
            <a:r>
              <a:rPr kumimoji="1" lang="ja-JP" altLang="en-US" dirty="0" smtClean="0"/>
              <a:t>」で指定します。</a:t>
            </a:r>
            <a:endParaRPr kumimoji="1" lang="en-US" altLang="ja-JP" dirty="0"/>
          </a:p>
          <a:p>
            <a:r>
              <a:rPr kumimoji="1" lang="ja-JP" altLang="en-US" dirty="0" smtClean="0"/>
              <a:t>今回の色指定は、色の名称で指定しています。</a:t>
            </a:r>
            <a:endParaRPr kumimoji="1" lang="en-US" altLang="ja-JP" dirty="0" smtClean="0"/>
          </a:p>
          <a:p>
            <a:r>
              <a:rPr kumimoji="1" lang="ja-JP" altLang="en-US" dirty="0"/>
              <a:t>色の指定</a:t>
            </a:r>
            <a:r>
              <a:rPr kumimoji="1" lang="ja-JP" altLang="en-US" dirty="0" smtClean="0"/>
              <a:t>は、</a:t>
            </a:r>
            <a:r>
              <a:rPr kumimoji="1" lang="en-US" altLang="ja-JP" dirty="0" smtClean="0"/>
              <a:t>16</a:t>
            </a:r>
            <a:r>
              <a:rPr kumimoji="1" lang="ja-JP" altLang="en-US" dirty="0" smtClean="0"/>
              <a:t>進数形式、</a:t>
            </a:r>
            <a:r>
              <a:rPr kumimoji="1" lang="en-US" altLang="ja-JP" dirty="0" smtClean="0"/>
              <a:t>RGB</a:t>
            </a:r>
            <a:r>
              <a:rPr kumimoji="1" lang="ja-JP" altLang="en-US" dirty="0" smtClean="0"/>
              <a:t>形式などがあります。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19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3" y="1562957"/>
            <a:ext cx="6115677" cy="468371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7172325" y="5581650"/>
            <a:ext cx="3341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⇨　</a:t>
            </a:r>
            <a:r>
              <a:rPr kumimoji="1" lang="en-US" altLang="ja-JP" dirty="0" smtClean="0"/>
              <a:t>index5-1.html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807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から演習データをダウンロードを学びます。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46739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色の指定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色の指定については、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種類あります。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カラーピッカー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色を取得する仕組み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RGB</a:t>
            </a:r>
            <a:r>
              <a:rPr kumimoji="1" lang="ja-JP" altLang="en-US" dirty="0"/>
              <a:t>値</a:t>
            </a:r>
            <a:r>
              <a:rPr kumimoji="1" lang="ja-JP" altLang="en-US" dirty="0" smtClean="0"/>
              <a:t>を指定する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rgb</a:t>
            </a:r>
            <a:r>
              <a:rPr kumimoji="1" lang="en-US" altLang="ja-JP" dirty="0" smtClean="0"/>
              <a:t>(</a:t>
            </a:r>
            <a:r>
              <a:rPr kumimoji="1" lang="ja-JP" altLang="en-US" dirty="0"/>
              <a:t> </a:t>
            </a:r>
            <a:r>
              <a:rPr kumimoji="1" lang="ja-JP" altLang="en-US" dirty="0" smtClean="0"/>
              <a:t>赤のレベル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緑のレベル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青のレベル </a:t>
            </a:r>
            <a:r>
              <a:rPr kumimoji="1" lang="en-US" altLang="ja-JP" dirty="0" smtClean="0"/>
              <a:t>)   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各レベルは、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から２５５</a:t>
            </a:r>
            <a:endParaRPr kumimoji="1" lang="en-US" altLang="ja-JP" dirty="0" smtClean="0"/>
          </a:p>
          <a:p>
            <a:pPr marL="10160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　例）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　　　　</a:t>
            </a:r>
            <a:r>
              <a:rPr kumimoji="1" lang="en-US" altLang="ja-JP" dirty="0" err="1" smtClean="0"/>
              <a:t>rgb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100, 100, 100</a:t>
            </a:r>
            <a:r>
              <a:rPr kumimoji="1" lang="ja-JP" altLang="en-US" dirty="0" smtClean="0"/>
              <a:t>）</a:t>
            </a:r>
            <a:r>
              <a:rPr kumimoji="1" lang="en-US" altLang="ja-JP" dirty="0" smtClean="0"/>
              <a:t>    </a:t>
            </a:r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20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40" y="3028886"/>
            <a:ext cx="6049219" cy="914528"/>
          </a:xfrm>
          <a:prstGeom prst="rect">
            <a:avLst/>
          </a:prstGeom>
        </p:spPr>
      </p:pic>
      <p:sp>
        <p:nvSpPr>
          <p:cNvPr id="6" name="角丸四角形吹き出し 5"/>
          <p:cNvSpPr/>
          <p:nvPr/>
        </p:nvSpPr>
        <p:spPr>
          <a:xfrm>
            <a:off x="5715000" y="2514600"/>
            <a:ext cx="3057525" cy="696284"/>
          </a:xfrm>
          <a:prstGeom prst="wedgeRoundRectCallout">
            <a:avLst>
              <a:gd name="adj1" fmla="val -35475"/>
              <a:gd name="adj2" fmla="val 734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 smtClean="0"/>
              <a:t>色をクリックすると、色画面から色を取得することができる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986591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色の</a:t>
            </a:r>
            <a:r>
              <a:rPr kumimoji="1" lang="ja-JP" altLang="en-US" dirty="0" smtClean="0"/>
              <a:t>指定２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RGB</a:t>
            </a:r>
            <a:r>
              <a:rPr kumimoji="1" lang="ja-JP" altLang="en-US" dirty="0" smtClean="0"/>
              <a:t>の色の指定は０～２５５の数字は、</a:t>
            </a:r>
            <a:r>
              <a:rPr kumimoji="1" lang="en-US" altLang="ja-JP" dirty="0" smtClean="0"/>
              <a:t>16</a:t>
            </a:r>
            <a:r>
              <a:rPr kumimoji="1" lang="ja-JP" altLang="en-US" dirty="0" smtClean="0"/>
              <a:t>進数の</a:t>
            </a:r>
            <a:r>
              <a:rPr kumimoji="1" lang="en-US" altLang="ja-JP" dirty="0" smtClean="0"/>
              <a:t>00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FF</a:t>
            </a:r>
            <a:r>
              <a:rPr kumimoji="1" lang="ja-JP" altLang="en-US" dirty="0" smtClean="0"/>
              <a:t>になる。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これを</a:t>
            </a:r>
            <a:r>
              <a:rPr kumimoji="1" lang="en-US" altLang="ja-JP" dirty="0" smtClean="0"/>
              <a:t>Red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Green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Blue</a:t>
            </a:r>
            <a:r>
              <a:rPr kumimoji="1" lang="ja-JP" altLang="en-US" dirty="0" smtClean="0"/>
              <a:t>の順番に並べた値で指定することができる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例）　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FF00FF</a:t>
            </a:r>
            <a:r>
              <a:rPr kumimoji="1" lang="ja-JP" altLang="en-US" dirty="0" smtClean="0"/>
              <a:t>　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21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7088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代表的な</a:t>
            </a:r>
            <a:r>
              <a:rPr kumimoji="1" lang="en-US" altLang="ja-JP" dirty="0" smtClean="0"/>
              <a:t>CSS</a:t>
            </a:r>
            <a:r>
              <a:rPr kumimoji="1" lang="ja-JP" altLang="en-US" dirty="0" smtClean="0"/>
              <a:t>プロパティ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margin		</a:t>
            </a:r>
            <a:r>
              <a:rPr kumimoji="1" lang="ja-JP" altLang="en-US" dirty="0" smtClean="0"/>
              <a:t>タグで構成されるボックスの外側の余白</a:t>
            </a:r>
            <a:endParaRPr kumimoji="1" lang="en-US" altLang="ja-JP" dirty="0" smtClean="0"/>
          </a:p>
          <a:p>
            <a:r>
              <a:rPr kumimoji="1" lang="en-US" altLang="ja-JP" dirty="0" smtClean="0"/>
              <a:t>padding		</a:t>
            </a:r>
            <a:r>
              <a:rPr kumimoji="1" lang="ja-JP" altLang="en-US" dirty="0" smtClean="0"/>
              <a:t>タグで構成されるボックスの内側余白</a:t>
            </a:r>
            <a:endParaRPr kumimoji="1" lang="en-US" altLang="ja-JP" dirty="0" smtClean="0"/>
          </a:p>
          <a:p>
            <a:r>
              <a:rPr kumimoji="1" lang="en-US" altLang="ja-JP" dirty="0" smtClean="0"/>
              <a:t>width		</a:t>
            </a:r>
            <a:r>
              <a:rPr kumimoji="1" lang="ja-JP" altLang="en-US" dirty="0" smtClean="0"/>
              <a:t>タグで構成されるボックスの幅</a:t>
            </a:r>
            <a:endParaRPr kumimoji="1" lang="en-US" altLang="ja-JP" dirty="0" smtClean="0"/>
          </a:p>
          <a:p>
            <a:r>
              <a:rPr kumimoji="1" lang="en-US" altLang="ja-JP" dirty="0" smtClean="0"/>
              <a:t>height		</a:t>
            </a:r>
            <a:r>
              <a:rPr kumimoji="1" lang="ja-JP" altLang="en-US" dirty="0" smtClean="0"/>
              <a:t>タグで構成されるボックスの高さ</a:t>
            </a:r>
            <a:endParaRPr kumimoji="1" lang="en-US" altLang="ja-JP" dirty="0" smtClean="0"/>
          </a:p>
          <a:p>
            <a:r>
              <a:rPr kumimoji="1" lang="en-US" altLang="ja-JP" dirty="0" smtClean="0"/>
              <a:t>color		</a:t>
            </a:r>
            <a:r>
              <a:rPr kumimoji="1" lang="ja-JP" altLang="en-US" dirty="0" smtClean="0"/>
              <a:t>タグで構成されるボックスの色</a:t>
            </a:r>
            <a:endParaRPr kumimoji="1" lang="en-US" altLang="ja-JP" dirty="0" smtClean="0"/>
          </a:p>
          <a:p>
            <a:r>
              <a:rPr kumimoji="1" lang="en-US" altLang="ja-JP" dirty="0" smtClean="0"/>
              <a:t>background-color	</a:t>
            </a:r>
            <a:r>
              <a:rPr kumimoji="1" lang="ja-JP" altLang="en-US" dirty="0" smtClean="0"/>
              <a:t>背景色</a:t>
            </a:r>
            <a:endParaRPr kumimoji="1" lang="en-US" altLang="ja-JP" dirty="0" smtClean="0"/>
          </a:p>
          <a:p>
            <a:r>
              <a:rPr kumimoji="1" lang="en-US" altLang="ja-JP" dirty="0" smtClean="0"/>
              <a:t>font-size		</a:t>
            </a:r>
            <a:r>
              <a:rPr kumimoji="1" lang="ja-JP" altLang="en-US" dirty="0" smtClean="0"/>
              <a:t>文字のサイズ</a:t>
            </a:r>
            <a:endParaRPr kumimoji="1" lang="en-US" altLang="ja-JP" dirty="0" smtClean="0"/>
          </a:p>
          <a:p>
            <a:r>
              <a:rPr kumimoji="1" lang="en-US" altLang="ja-JP" dirty="0" smtClean="0"/>
              <a:t>border		</a:t>
            </a:r>
            <a:r>
              <a:rPr kumimoji="1" lang="ja-JP" altLang="en-US" dirty="0" smtClean="0"/>
              <a:t>枠線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22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90202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枠線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枠線は、</a:t>
            </a:r>
            <a:r>
              <a:rPr kumimoji="1" lang="en-US" altLang="ja-JP" dirty="0" smtClean="0"/>
              <a:t>border</a:t>
            </a:r>
            <a:r>
              <a:rPr kumimoji="1" lang="ja-JP" altLang="en-US" dirty="0" smtClean="0"/>
              <a:t>プロパティを使用します。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border</a:t>
            </a:r>
            <a:r>
              <a:rPr kumimoji="1" lang="ja-JP" altLang="en-US" dirty="0" smtClean="0"/>
              <a:t> ：　線種　太さ　色　；</a:t>
            </a:r>
            <a:endParaRPr kumimoji="1" lang="en-US" altLang="ja-JP" dirty="0" smtClean="0"/>
          </a:p>
          <a:p>
            <a:r>
              <a:rPr kumimoji="1" lang="ja-JP" altLang="en-US" dirty="0"/>
              <a:t>線</a:t>
            </a:r>
            <a:r>
              <a:rPr kumimoji="1" lang="ja-JP" altLang="en-US" dirty="0" smtClean="0"/>
              <a:t>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solid, double , dotted , dashed ,…</a:t>
            </a:r>
          </a:p>
          <a:p>
            <a:r>
              <a:rPr kumimoji="1" lang="ja-JP" altLang="en-US" dirty="0" smtClean="0"/>
              <a:t>太さ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例）　</a:t>
            </a:r>
            <a:r>
              <a:rPr kumimoji="1" lang="en-US" altLang="ja-JP" dirty="0" smtClean="0"/>
              <a:t>1px</a:t>
            </a:r>
          </a:p>
          <a:p>
            <a:r>
              <a:rPr kumimoji="1" lang="ja-JP" altLang="en-US" dirty="0"/>
              <a:t>色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23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686" y="2157265"/>
            <a:ext cx="5125165" cy="210531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86" y="4599942"/>
            <a:ext cx="3515216" cy="838317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6438900" y="5715000"/>
            <a:ext cx="4143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⇨　</a:t>
            </a:r>
            <a:r>
              <a:rPr kumimoji="1" lang="en-US" altLang="ja-JP" dirty="0" smtClean="0"/>
              <a:t>index-border.html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595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外側の余白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margin</a:t>
            </a:r>
            <a:r>
              <a:rPr kumimoji="1" lang="ja-JP" altLang="en-US" dirty="0" smtClean="0"/>
              <a:t>プロパティを使用する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margin</a:t>
            </a:r>
            <a:r>
              <a:rPr kumimoji="1" lang="ja-JP" altLang="en-US" dirty="0" smtClean="0"/>
              <a:t> ：　余白サイズ；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margin</a:t>
            </a:r>
            <a:r>
              <a:rPr kumimoji="1" lang="ja-JP" altLang="en-US" dirty="0" smtClean="0"/>
              <a:t> ：　上余白　下余白　左余白　右余白；</a:t>
            </a:r>
            <a:endParaRPr kumimoji="1" lang="en-US" altLang="ja-JP" dirty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24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562" y="3033551"/>
            <a:ext cx="3905613" cy="173821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800" y="2978737"/>
            <a:ext cx="4296175" cy="174130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0800" y="4771763"/>
            <a:ext cx="4000900" cy="2021668"/>
          </a:xfrm>
          <a:prstGeom prst="rect">
            <a:avLst/>
          </a:prstGeom>
        </p:spPr>
      </p:pic>
      <p:sp>
        <p:nvSpPr>
          <p:cNvPr id="8" name="角丸四角形吹き出し 7"/>
          <p:cNvSpPr/>
          <p:nvPr/>
        </p:nvSpPr>
        <p:spPr>
          <a:xfrm>
            <a:off x="8877299" y="5782597"/>
            <a:ext cx="2867025" cy="638175"/>
          </a:xfrm>
          <a:prstGeom prst="wedgeRoundRectCallout">
            <a:avLst>
              <a:gd name="adj1" fmla="val -55044"/>
              <a:gd name="adj2" fmla="val 3115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/>
              <a:t>ばらばらに記述すると行が長くなる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⇨　ショートハンドを使って短く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567797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デベロップメントツール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Google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Chrome </a:t>
            </a:r>
            <a:r>
              <a:rPr kumimoji="1" lang="ja-JP" altLang="en-US" dirty="0" smtClean="0"/>
              <a:t>や </a:t>
            </a:r>
            <a:r>
              <a:rPr kumimoji="1" lang="en-US" altLang="ja-JP" dirty="0" smtClean="0"/>
              <a:t>Microsoft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Edge</a:t>
            </a:r>
            <a:r>
              <a:rPr kumimoji="1" lang="ja-JP" altLang="en-US" dirty="0" smtClean="0"/>
              <a:t>には、画面の生成状態を確認するツールが用意されている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25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51042" b="37408"/>
          <a:stretch/>
        </p:blipFill>
        <p:spPr>
          <a:xfrm>
            <a:off x="1485899" y="2776883"/>
            <a:ext cx="3640151" cy="2617811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3498574" y="4641574"/>
            <a:ext cx="1630017" cy="24847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698175" y="2725164"/>
            <a:ext cx="4815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設定　⇒その他ツール　⇒デベロップメントツール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023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確認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26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1552" b="67545"/>
          <a:stretch/>
        </p:blipFill>
        <p:spPr>
          <a:xfrm>
            <a:off x="812010" y="1529362"/>
            <a:ext cx="5270738" cy="230336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l="1363" t="59344"/>
          <a:stretch/>
        </p:blipFill>
        <p:spPr>
          <a:xfrm>
            <a:off x="6082748" y="2997841"/>
            <a:ext cx="5280794" cy="2885436"/>
          </a:xfrm>
          <a:prstGeom prst="rect">
            <a:avLst/>
          </a:prstGeom>
        </p:spPr>
      </p:pic>
      <p:sp>
        <p:nvSpPr>
          <p:cNvPr id="7" name="角丸四角形吹き出し 6"/>
          <p:cNvSpPr/>
          <p:nvPr/>
        </p:nvSpPr>
        <p:spPr>
          <a:xfrm>
            <a:off x="1421295" y="3479889"/>
            <a:ext cx="1610140" cy="644850"/>
          </a:xfrm>
          <a:prstGeom prst="wedgeRoundRectCallout">
            <a:avLst>
              <a:gd name="adj1" fmla="val -38224"/>
              <a:gd name="adj2" fmla="val -7834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/>
              <a:t>タグを指定する</a:t>
            </a:r>
            <a:endParaRPr kumimoji="1" lang="ja-JP" altLang="en-US" b="1" dirty="0"/>
          </a:p>
        </p:txBody>
      </p:sp>
      <p:sp>
        <p:nvSpPr>
          <p:cNvPr id="8" name="角丸四角形吹き出し 7"/>
          <p:cNvSpPr/>
          <p:nvPr/>
        </p:nvSpPr>
        <p:spPr>
          <a:xfrm>
            <a:off x="8034130" y="3052407"/>
            <a:ext cx="2113722" cy="644850"/>
          </a:xfrm>
          <a:prstGeom prst="wedgeRoundRectCallout">
            <a:avLst>
              <a:gd name="adj1" fmla="val -18471"/>
              <a:gd name="adj2" fmla="val 7732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/>
              <a:t>指定状況が確認できる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422610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高さと幅の指定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3363882"/>
            <a:ext cx="6258798" cy="2048161"/>
          </a:xfrm>
          <a:prstGeom prst="rect">
            <a:avLst/>
          </a:prstGeom>
        </p:spPr>
      </p:pic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width</a:t>
            </a:r>
            <a:r>
              <a:rPr kumimoji="1" lang="ja-JP" altLang="en-US" dirty="0" smtClean="0"/>
              <a:t>は横幅、</a:t>
            </a:r>
            <a:r>
              <a:rPr kumimoji="1" lang="en-US" altLang="ja-JP" dirty="0" smtClean="0"/>
              <a:t>height</a:t>
            </a:r>
            <a:r>
              <a:rPr kumimoji="1" lang="ja-JP" altLang="en-US" dirty="0" smtClean="0"/>
              <a:t>は高さを指定します。</a:t>
            </a:r>
            <a:endParaRPr kumimoji="1" lang="en-US" altLang="ja-JP" dirty="0" smtClean="0"/>
          </a:p>
          <a:p>
            <a:r>
              <a:rPr kumimoji="1" lang="ja-JP" altLang="en-US" dirty="0"/>
              <a:t>数字に</a:t>
            </a:r>
            <a:r>
              <a:rPr kumimoji="1" lang="ja-JP" altLang="en-US" dirty="0" smtClean="0"/>
              <a:t>は、単位を付けるようにします。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 smtClean="0"/>
              <a:t>単位</a:t>
            </a:r>
            <a:r>
              <a:rPr kumimoji="1" lang="en-US" altLang="ja-JP" dirty="0" err="1" smtClean="0"/>
              <a:t>px</a:t>
            </a:r>
            <a:r>
              <a:rPr kumimoji="1" lang="ja-JP" altLang="en-US" dirty="0" smtClean="0"/>
              <a:t>は画面上のドットの数を表します。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ほかにも、「％」を使用することもできます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27</a:t>
            </a:fld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15325" y="4733925"/>
            <a:ext cx="2580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⇨　</a:t>
            </a:r>
            <a:r>
              <a:rPr kumimoji="1" lang="en-US" altLang="ja-JP" dirty="0" smtClean="0"/>
              <a:t>index5-2.html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8393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要素のサイズ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28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3" y="1562956"/>
            <a:ext cx="4274453" cy="305210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536" y="2745263"/>
            <a:ext cx="5220429" cy="3077004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 flipH="1">
            <a:off x="3349487" y="3826565"/>
            <a:ext cx="1013791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754757" y="1828800"/>
            <a:ext cx="5068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div</a:t>
            </a:r>
            <a:r>
              <a:rPr kumimoji="1" lang="ja-JP" altLang="en-US" dirty="0" smtClean="0"/>
              <a:t>タグに設定したサイズの大きさにならないことに注意する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実際の大きさは、内余白、枠線の太さ、外余白の合計になる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5131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レイアウトのためのタグ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display : flex;	</a:t>
            </a:r>
            <a:r>
              <a:rPr kumimoji="1" lang="ja-JP" altLang="en-US" dirty="0" smtClean="0"/>
              <a:t>コンテナ内の要素を並べていく指定</a:t>
            </a:r>
            <a:endParaRPr kumimoji="1" lang="en-US" altLang="ja-JP" dirty="0" smtClean="0"/>
          </a:p>
          <a:p>
            <a:r>
              <a:rPr kumimoji="1" lang="en-US" altLang="ja-JP" dirty="0" smtClean="0"/>
              <a:t>flex-wrap :</a:t>
            </a:r>
            <a:r>
              <a:rPr kumimoji="1" lang="en-US" altLang="ja-JP" dirty="0"/>
              <a:t> </a:t>
            </a:r>
            <a:r>
              <a:rPr kumimoji="1" lang="en-US" altLang="ja-JP" dirty="0" smtClean="0"/>
              <a:t>wrap ;	</a:t>
            </a:r>
            <a:r>
              <a:rPr kumimoji="1" lang="ja-JP" altLang="en-US" dirty="0" smtClean="0"/>
              <a:t>コンテナ内の要素を並べた時、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その並びが</a:t>
            </a:r>
            <a:r>
              <a:rPr kumimoji="1" lang="en-US" altLang="ja-JP" dirty="0" smtClean="0"/>
              <a:t>100</a:t>
            </a:r>
            <a:r>
              <a:rPr kumimoji="1" lang="ja-JP" altLang="en-US" dirty="0" smtClean="0"/>
              <a:t>％超えた時に折り返す指定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29</a:t>
            </a:fld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689652" y="3697357"/>
            <a:ext cx="3170583" cy="18685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1798983" y="3776870"/>
            <a:ext cx="1441174" cy="16598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/>
          </a:p>
        </p:txBody>
      </p:sp>
      <p:sp>
        <p:nvSpPr>
          <p:cNvPr id="7" name="正方形/長方形 6"/>
          <p:cNvSpPr/>
          <p:nvPr/>
        </p:nvSpPr>
        <p:spPr>
          <a:xfrm>
            <a:off x="3295449" y="3776870"/>
            <a:ext cx="1441174" cy="16598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/>
          </a:p>
        </p:txBody>
      </p:sp>
      <p:sp>
        <p:nvSpPr>
          <p:cNvPr id="8" name="角丸四角形吹き出し 7"/>
          <p:cNvSpPr/>
          <p:nvPr/>
        </p:nvSpPr>
        <p:spPr>
          <a:xfrm>
            <a:off x="2922104" y="3001617"/>
            <a:ext cx="3185492" cy="566531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/>
              <a:t>格納するボックス　＝　コンテナ</a:t>
            </a:r>
            <a:endParaRPr kumimoji="1" lang="ja-JP" altLang="en-US" b="1" dirty="0"/>
          </a:p>
        </p:txBody>
      </p:sp>
      <p:sp>
        <p:nvSpPr>
          <p:cNvPr id="9" name="角丸四角形吹き出し 8"/>
          <p:cNvSpPr/>
          <p:nvPr/>
        </p:nvSpPr>
        <p:spPr>
          <a:xfrm>
            <a:off x="3478696" y="5598594"/>
            <a:ext cx="2276061" cy="474215"/>
          </a:xfrm>
          <a:prstGeom prst="wedgeRoundRectCallout">
            <a:avLst>
              <a:gd name="adj1" fmla="val -19960"/>
              <a:gd name="adj2" fmla="val -8097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/>
              <a:t>格納されるものは要素</a:t>
            </a:r>
            <a:endParaRPr kumimoji="1" lang="ja-JP" altLang="en-US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718852" y="3568148"/>
            <a:ext cx="3538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コンテナを表すセレクタ </a:t>
            </a:r>
            <a:r>
              <a:rPr kumimoji="1" lang="en-US" altLang="ja-JP" dirty="0" smtClean="0"/>
              <a:t>{</a:t>
            </a:r>
          </a:p>
          <a:p>
            <a:r>
              <a:rPr kumimoji="1" lang="en-US" altLang="ja-JP" dirty="0" smtClean="0"/>
              <a:t>	display : flex; </a:t>
            </a:r>
            <a:endParaRPr kumimoji="1" lang="en-US" altLang="ja-JP" dirty="0"/>
          </a:p>
          <a:p>
            <a:r>
              <a:rPr kumimoji="1" lang="en-US" altLang="ja-JP" dirty="0" smtClean="0"/>
              <a:t>	flex-wrap : wrap;</a:t>
            </a:r>
          </a:p>
          <a:p>
            <a:r>
              <a:rPr kumimoji="1" lang="en-US" altLang="ja-JP" dirty="0"/>
              <a:t>}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718852" y="5098774"/>
            <a:ext cx="4184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⇨　</a:t>
            </a:r>
            <a:r>
              <a:rPr kumimoji="1" lang="en-US" altLang="ja-JP" dirty="0" smtClean="0"/>
              <a:t>index5-3.html</a:t>
            </a:r>
            <a:br>
              <a:rPr kumimoji="1" lang="en-US" altLang="ja-JP" dirty="0" smtClean="0"/>
            </a:b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index5-4.html</a:t>
            </a:r>
          </a:p>
        </p:txBody>
      </p:sp>
    </p:spTree>
    <p:extLst>
      <p:ext uri="{BB962C8B-B14F-4D97-AF65-F5344CB8AC3E}">
        <p14:creationId xmlns:p14="http://schemas.microsoft.com/office/powerpoint/2010/main" val="13062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コマンドのセットアップ（</a:t>
            </a:r>
            <a:r>
              <a:rPr kumimoji="1" lang="en-US" altLang="ja-JP" dirty="0" smtClean="0"/>
              <a:t>Windows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58800" indent="-457200">
              <a:buFont typeface="+mj-lt"/>
              <a:buAutoNum type="arabicPeriod"/>
            </a:pPr>
            <a:r>
              <a:rPr kumimoji="1" lang="ja-JP" altLang="en-US" dirty="0" smtClean="0"/>
              <a:t>ブラウザで、</a:t>
            </a:r>
            <a:r>
              <a:rPr kumimoji="1" lang="en-US" altLang="ja-JP" dirty="0" smtClean="0"/>
              <a:t>Chocolatey.org</a:t>
            </a:r>
            <a:r>
              <a:rPr kumimoji="1" lang="ja-JP" altLang="en-US" dirty="0" smtClean="0"/>
              <a:t>にアクセスする</a:t>
            </a:r>
            <a:endParaRPr kumimoji="1" lang="en-US" altLang="ja-JP" dirty="0" smtClean="0"/>
          </a:p>
          <a:p>
            <a:pPr marL="1016000" lvl="1" indent="-457200">
              <a:buFont typeface="+mj-lt"/>
              <a:buAutoNum type="arabicPeriod"/>
            </a:pPr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Get Started</a:t>
            </a:r>
            <a:r>
              <a:rPr kumimoji="1" lang="ja-JP" altLang="en-US" dirty="0" smtClean="0"/>
              <a:t>」をクリックする</a:t>
            </a:r>
            <a:endParaRPr kumimoji="1" lang="en-US" altLang="ja-JP" dirty="0" smtClean="0"/>
          </a:p>
          <a:p>
            <a:pPr marL="1016000" lvl="1" indent="-457200">
              <a:buFont typeface="+mj-lt"/>
              <a:buAutoNum type="arabicPeriod"/>
            </a:pPr>
            <a:r>
              <a:rPr kumimoji="1" lang="ja-JP" altLang="en-US" dirty="0"/>
              <a:t>インストールスクリプト</a:t>
            </a:r>
            <a:r>
              <a:rPr kumimoji="1" lang="ja-JP" altLang="en-US" dirty="0" smtClean="0"/>
              <a:t>をコピーする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3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6854" r="4243"/>
          <a:stretch/>
        </p:blipFill>
        <p:spPr>
          <a:xfrm>
            <a:off x="2046515" y="2961723"/>
            <a:ext cx="6792686" cy="2670546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8411029" y="4882481"/>
            <a:ext cx="544285" cy="458776"/>
          </a:xfrm>
          <a:prstGeom prst="round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9452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レイアウト</a:t>
            </a:r>
            <a:r>
              <a:rPr kumimoji="1" lang="en-US" altLang="ja-JP" dirty="0" smtClean="0"/>
              <a:t>	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3" y="1562956"/>
            <a:ext cx="8063272" cy="4320321"/>
          </a:xfrm>
          <a:prstGeom prst="rect">
            <a:avLst/>
          </a:prstGeom>
        </p:spPr>
      </p:pic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977045" y="1562956"/>
            <a:ext cx="2300555" cy="4268602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30</a:t>
            </a:fld>
            <a:endParaRPr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5088836" y="2315818"/>
            <a:ext cx="2643808" cy="576470"/>
          </a:xfrm>
          <a:prstGeom prst="wedgeRoundRectCallout">
            <a:avLst>
              <a:gd name="adj1" fmla="val -65194"/>
              <a:gd name="adj2" fmla="val 285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/>
              <a:t>body</a:t>
            </a:r>
            <a:r>
              <a:rPr kumimoji="1" lang="ja-JP" altLang="en-US" b="1" dirty="0" smtClean="0"/>
              <a:t>タグをコンテナとして設定</a:t>
            </a:r>
            <a:endParaRPr kumimoji="1" lang="ja-JP" altLang="en-US" b="1" dirty="0"/>
          </a:p>
        </p:txBody>
      </p:sp>
      <p:sp>
        <p:nvSpPr>
          <p:cNvPr id="7" name="角丸四角形吹き出し 6"/>
          <p:cNvSpPr/>
          <p:nvPr/>
        </p:nvSpPr>
        <p:spPr>
          <a:xfrm>
            <a:off x="6333237" y="3645150"/>
            <a:ext cx="2643808" cy="576470"/>
          </a:xfrm>
          <a:prstGeom prst="wedgeRoundRectCallout">
            <a:avLst>
              <a:gd name="adj1" fmla="val -32111"/>
              <a:gd name="adj2" fmla="val -766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/>
              <a:t>コンテナ内の要素</a:t>
            </a:r>
            <a:endParaRPr kumimoji="1" lang="en-US" altLang="ja-JP" b="1" dirty="0" smtClean="0"/>
          </a:p>
          <a:p>
            <a:pPr algn="ctr"/>
            <a:r>
              <a:rPr kumimoji="1" lang="en-US" altLang="ja-JP" b="1" dirty="0" smtClean="0"/>
              <a:t>※</a:t>
            </a:r>
            <a:r>
              <a:rPr kumimoji="1" lang="ja-JP" altLang="en-US" b="1" dirty="0" smtClean="0"/>
              <a:t>すべて同じサイズ</a:t>
            </a:r>
            <a:endParaRPr kumimoji="1" lang="ja-JP" altLang="en-US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440557" y="5516217"/>
            <a:ext cx="3061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⇨　</a:t>
            </a:r>
            <a:r>
              <a:rPr kumimoji="1" lang="en-US" altLang="ja-JP" dirty="0" smtClean="0"/>
              <a:t>index5-5.html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014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レイアウト演習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王冠型コンテンツのレイアウトを作成する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31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223" y="2162950"/>
            <a:ext cx="6197725" cy="1823409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7812157" y="5327374"/>
            <a:ext cx="3349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⇨　</a:t>
            </a:r>
            <a:r>
              <a:rPr kumimoji="1" lang="en-US" altLang="ja-JP" dirty="0" smtClean="0"/>
              <a:t>index5-6.html</a:t>
            </a:r>
          </a:p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index5-7.html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0633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35487" y="618518"/>
            <a:ext cx="5642740" cy="834502"/>
          </a:xfrm>
        </p:spPr>
        <p:txBody>
          <a:bodyPr/>
          <a:lstStyle/>
          <a:p>
            <a:r>
              <a:rPr kumimoji="1" lang="ja-JP" altLang="en-US" dirty="0" smtClean="0"/>
              <a:t>レイアウト</a:t>
            </a:r>
            <a:r>
              <a:rPr kumimoji="1" lang="en-US" altLang="ja-JP" dirty="0" smtClean="0"/>
              <a:t>CSS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32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827241"/>
            <a:ext cx="4562688" cy="5333208"/>
          </a:xfrm>
          <a:prstGeom prst="rect">
            <a:avLst/>
          </a:prstGeom>
        </p:spPr>
      </p:pic>
      <p:sp>
        <p:nvSpPr>
          <p:cNvPr id="6" name="角丸四角形吹き出し 5"/>
          <p:cNvSpPr/>
          <p:nvPr/>
        </p:nvSpPr>
        <p:spPr>
          <a:xfrm>
            <a:off x="4780722" y="2057400"/>
            <a:ext cx="4373217" cy="496957"/>
          </a:xfrm>
          <a:prstGeom prst="wedgeRoundRectCallout">
            <a:avLst>
              <a:gd name="adj1" fmla="val -78219"/>
              <a:gd name="adj2" fmla="val 149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/>
              <a:t>要素のサイズは、コンテナに対してのサイズ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84574" y="2812774"/>
            <a:ext cx="51683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今回の作例では、余白、枠線の設定はありません。</a:t>
            </a:r>
            <a:endParaRPr kumimoji="1" lang="en-US" altLang="ja-JP" b="1" dirty="0" smtClean="0"/>
          </a:p>
          <a:p>
            <a:endParaRPr kumimoji="1" lang="en-US" altLang="ja-JP" b="1" dirty="0"/>
          </a:p>
          <a:p>
            <a:r>
              <a:rPr kumimoji="1" lang="ja-JP" altLang="en-US" b="1" dirty="0" smtClean="0"/>
              <a:t>余白、枠線の設定を行った場合には、全体を</a:t>
            </a:r>
            <a:r>
              <a:rPr kumimoji="1" lang="en-US" altLang="ja-JP" b="1" dirty="0" smtClean="0"/>
              <a:t>100</a:t>
            </a:r>
            <a:r>
              <a:rPr kumimoji="1" lang="ja-JP" altLang="en-US" b="1" dirty="0" smtClean="0"/>
              <a:t>％狙うことができない場合があり、その場合にはレイアウトが崩れる可能性があります。</a:t>
            </a:r>
            <a:endParaRPr kumimoji="1" lang="en-US" altLang="ja-JP" b="1" dirty="0" smtClean="0"/>
          </a:p>
          <a:p>
            <a:endParaRPr kumimoji="1" lang="ja-JP" altLang="en-US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893904" y="4197769"/>
            <a:ext cx="4979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計算によって幅を計算する場合には、</a:t>
            </a:r>
            <a:r>
              <a:rPr kumimoji="1" lang="en-US" altLang="ja-JP" dirty="0" err="1" smtClean="0"/>
              <a:t>calc</a:t>
            </a:r>
            <a:r>
              <a:rPr kumimoji="1" lang="en-US" altLang="ja-JP" dirty="0" smtClean="0"/>
              <a:t>()</a:t>
            </a:r>
            <a:r>
              <a:rPr kumimoji="1" lang="ja-JP" altLang="en-US" dirty="0" smtClean="0"/>
              <a:t>を使用します。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27619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Google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Fonts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フォントを使用する　⇒　</a:t>
            </a:r>
            <a:r>
              <a:rPr kumimoji="1" lang="en-US" altLang="ja-JP" dirty="0" smtClean="0">
                <a:hlinkClick r:id="rId2"/>
              </a:rPr>
              <a:t>https</a:t>
            </a:r>
            <a:r>
              <a:rPr kumimoji="1" lang="en-US" altLang="ja-JP" dirty="0">
                <a:hlinkClick r:id="rId2"/>
              </a:rPr>
              <a:t>://fonts.google.com</a:t>
            </a:r>
            <a:r>
              <a:rPr kumimoji="1" lang="en-US" altLang="ja-JP" dirty="0" smtClean="0">
                <a:hlinkClick r:id="rId2"/>
              </a:rPr>
              <a:t>/</a:t>
            </a:r>
            <a:endParaRPr kumimoji="1" lang="en-US" altLang="ja-JP" dirty="0" smtClean="0"/>
          </a:p>
          <a:p>
            <a:pPr marL="558800" indent="-457200">
              <a:buFont typeface="+mj-lt"/>
              <a:buAutoNum type="arabicPeriod"/>
            </a:pPr>
            <a:r>
              <a:rPr kumimoji="1" lang="ja-JP" altLang="en-US" dirty="0" smtClean="0"/>
              <a:t>フォントを選択する</a:t>
            </a:r>
            <a:endParaRPr kumimoji="1" lang="en-US" altLang="ja-JP" dirty="0" smtClean="0"/>
          </a:p>
          <a:p>
            <a:pPr marL="558800" indent="-457200">
              <a:buFont typeface="+mj-lt"/>
              <a:buAutoNum type="arabicPeriod"/>
            </a:pPr>
            <a:r>
              <a:rPr kumimoji="1" lang="ja-JP" altLang="en-US" dirty="0"/>
              <a:t>フォントの中に</a:t>
            </a:r>
            <a:r>
              <a:rPr kumimoji="1" lang="ja-JP" altLang="en-US" dirty="0" smtClean="0"/>
              <a:t>ある詳細なスタイルを選ぶ</a:t>
            </a:r>
            <a:endParaRPr kumimoji="1" lang="en-US" altLang="ja-JP" dirty="0" smtClean="0"/>
          </a:p>
          <a:p>
            <a:pPr marL="558800" indent="-457200">
              <a:buFont typeface="+mj-lt"/>
              <a:buAutoNum type="arabicPeriod"/>
            </a:pPr>
            <a:r>
              <a:rPr kumimoji="1" lang="en-US" altLang="ja-JP" dirty="0" smtClean="0"/>
              <a:t>link</a:t>
            </a:r>
            <a:r>
              <a:rPr kumimoji="1" lang="ja-JP" altLang="en-US" dirty="0" smtClean="0"/>
              <a:t>タグの内容を</a:t>
            </a:r>
            <a:r>
              <a:rPr kumimoji="1" lang="en-US" altLang="ja-JP" dirty="0" smtClean="0"/>
              <a:t>CSS</a:t>
            </a:r>
            <a:r>
              <a:rPr kumimoji="1" lang="ja-JP" altLang="en-US" dirty="0" smtClean="0"/>
              <a:t>に記述する</a:t>
            </a:r>
            <a:endParaRPr kumimoji="1" lang="en-US" altLang="ja-JP" dirty="0" smtClean="0"/>
          </a:p>
          <a:p>
            <a:pPr marL="558800" indent="-457200">
              <a:buFont typeface="+mj-lt"/>
              <a:buAutoNum type="arabicPeriod"/>
            </a:pPr>
            <a:r>
              <a:rPr kumimoji="1" lang="ja-JP" altLang="en-US" smtClean="0"/>
              <a:t>文字を使用するタグに対して、フォントを指定する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33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l="52441"/>
          <a:stretch/>
        </p:blipFill>
        <p:spPr>
          <a:xfrm>
            <a:off x="8426873" y="1592674"/>
            <a:ext cx="3417257" cy="4290603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0028583" y="3945835"/>
            <a:ext cx="1649895" cy="10436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41544516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34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5845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コマンドのセットアップ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58800" indent="-457200">
              <a:buFont typeface="+mj-lt"/>
              <a:buAutoNum type="arabicPeriod"/>
            </a:pPr>
            <a:r>
              <a:rPr kumimoji="1" lang="en-US" altLang="ja-JP" dirty="0" smtClean="0"/>
              <a:t>Windows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Power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Shell</a:t>
            </a:r>
            <a:r>
              <a:rPr kumimoji="1" lang="ja-JP" altLang="en-US" dirty="0" smtClean="0"/>
              <a:t>の起動（管理者権限）</a:t>
            </a:r>
            <a:r>
              <a:rPr kumimoji="1" lang="en-US" altLang="ja-JP" dirty="0" smtClean="0"/>
              <a:t>[Win] + [x] , [a]</a:t>
            </a:r>
          </a:p>
          <a:p>
            <a:pPr marL="558800" indent="-457200">
              <a:buFont typeface="+mj-lt"/>
              <a:buAutoNum type="arabicPeriod"/>
            </a:pPr>
            <a:r>
              <a:rPr kumimoji="1" lang="ja-JP" altLang="en-US" dirty="0" smtClean="0"/>
              <a:t>コピーしたコマンドを張り付け実行する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4</a:t>
            </a:fld>
            <a:endParaRPr lang="ja-JP" altLang="en-US"/>
          </a:p>
        </p:txBody>
      </p:sp>
      <p:pic>
        <p:nvPicPr>
          <p:cNvPr id="6" name="図 5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339" y="2616018"/>
            <a:ext cx="8230749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05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コマンドのセットアップ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下記のコマンドを入力する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インストールはここで終わりです。引き続き設定を行います。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ここまで行うことで、</a:t>
            </a:r>
            <a:r>
              <a:rPr kumimoji="1" lang="en-US" altLang="ja-JP" dirty="0" smtClean="0"/>
              <a:t>Visual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Studio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Code</a:t>
            </a:r>
            <a:r>
              <a:rPr kumimoji="1" lang="ja-JP" altLang="en-US" dirty="0" smtClean="0"/>
              <a:t>から</a:t>
            </a:r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の操作が可能になります。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5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12685" y="2206171"/>
            <a:ext cx="8142514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err="1" smtClean="0">
                <a:solidFill>
                  <a:schemeClr val="bg1"/>
                </a:solidFill>
              </a:rPr>
              <a:t>choco</a:t>
            </a:r>
            <a:r>
              <a:rPr kumimoji="1" lang="en-US" altLang="ja-JP" sz="2000" b="1" dirty="0" smtClean="0">
                <a:solidFill>
                  <a:schemeClr val="bg1"/>
                </a:solidFill>
              </a:rPr>
              <a:t>  install  -y  </a:t>
            </a:r>
            <a:r>
              <a:rPr kumimoji="1" lang="en-US" altLang="ja-JP" sz="2000" b="1" dirty="0" err="1" smtClean="0">
                <a:solidFill>
                  <a:schemeClr val="bg1"/>
                </a:solidFill>
              </a:rPr>
              <a:t>git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  <p:pic>
        <p:nvPicPr>
          <p:cNvPr id="6" name="図 5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85" y="3468576"/>
            <a:ext cx="8996974" cy="81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82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のリポジトリを操作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Visual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Studio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Code</a:t>
            </a:r>
            <a:r>
              <a:rPr kumimoji="1" lang="ja-JP" altLang="en-US" dirty="0" smtClean="0"/>
              <a:t>を起動します。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左側のメニューアイコンから 「</a:t>
            </a:r>
            <a:r>
              <a:rPr kumimoji="1" lang="en-US" altLang="ja-JP" dirty="0" smtClean="0"/>
              <a:t>Source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Control</a:t>
            </a:r>
            <a:r>
              <a:rPr kumimoji="1" lang="ja-JP" altLang="en-US" dirty="0" smtClean="0"/>
              <a:t>」をクリックする　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6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b="24920"/>
          <a:stretch/>
        </p:blipFill>
        <p:spPr>
          <a:xfrm>
            <a:off x="1871019" y="2684384"/>
            <a:ext cx="5037782" cy="2758473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704975" y="3933825"/>
            <a:ext cx="676275" cy="466725"/>
          </a:xfrm>
          <a:prstGeom prst="round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2490771" y="3878722"/>
            <a:ext cx="1795479" cy="466725"/>
          </a:xfrm>
          <a:prstGeom prst="round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1304925" y="4674376"/>
            <a:ext cx="2981325" cy="641888"/>
          </a:xfrm>
          <a:prstGeom prst="wedgeRoundRectCallout">
            <a:avLst>
              <a:gd name="adj1" fmla="val -26214"/>
              <a:gd name="adj2" fmla="val -8379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①</a:t>
            </a:r>
            <a:r>
              <a:rPr kumimoji="1" lang="en-US" altLang="ja-JP" dirty="0" smtClean="0"/>
              <a:t>Source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Control</a:t>
            </a:r>
            <a:r>
              <a:rPr kumimoji="1" lang="ja-JP" altLang="en-US" dirty="0" smtClean="0"/>
              <a:t>をクリックする</a:t>
            </a:r>
            <a:endParaRPr kumimoji="1" lang="ja-JP" altLang="en-US" dirty="0"/>
          </a:p>
        </p:txBody>
      </p:sp>
      <p:sp>
        <p:nvSpPr>
          <p:cNvPr id="9" name="角丸四角形吹き出し 8"/>
          <p:cNvSpPr/>
          <p:nvPr/>
        </p:nvSpPr>
        <p:spPr>
          <a:xfrm>
            <a:off x="3457575" y="3114674"/>
            <a:ext cx="2981325" cy="553473"/>
          </a:xfrm>
          <a:prstGeom prst="wedgeRoundRectCallout">
            <a:avLst>
              <a:gd name="adj1" fmla="val -31006"/>
              <a:gd name="adj2" fmla="val 7795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②ワークスベースを</a:t>
            </a:r>
            <a:r>
              <a:rPr kumimoji="1" lang="en-US" altLang="ja-JP" dirty="0" smtClean="0"/>
              <a:t>Trust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151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Visual Studio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Code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7</a:t>
            </a:fld>
            <a:endParaRPr lang="ja-JP" altLang="en-US"/>
          </a:p>
        </p:txBody>
      </p:sp>
      <p:pic>
        <p:nvPicPr>
          <p:cNvPr id="5" name="図 4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3" y="1562957"/>
            <a:ext cx="5695749" cy="474119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4562061" y="4870174"/>
            <a:ext cx="765313" cy="397565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745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のリポジトリのクローン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8</a:t>
            </a:fld>
            <a:endParaRPr lang="ja-JP" altLang="en-US"/>
          </a:p>
        </p:txBody>
      </p:sp>
      <p:pic>
        <p:nvPicPr>
          <p:cNvPr id="5" name="図 4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3" y="1562956"/>
            <a:ext cx="9126224" cy="3924848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381539" y="3250096"/>
            <a:ext cx="2504661" cy="447161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2385391" y="3866322"/>
            <a:ext cx="3468757" cy="646043"/>
          </a:xfrm>
          <a:prstGeom prst="wedgeRoundRectCallout">
            <a:avLst>
              <a:gd name="adj1" fmla="val -26277"/>
              <a:gd name="adj2" fmla="val -6980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上保場所を指定する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865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リポジトリのクローンを取る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9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3" y="1562956"/>
            <a:ext cx="7964011" cy="3553321"/>
          </a:xfrm>
          <a:prstGeom prst="rect">
            <a:avLst/>
          </a:prstGeom>
        </p:spPr>
      </p:pic>
      <p:sp>
        <p:nvSpPr>
          <p:cNvPr id="6" name="角丸四角形吹き出し 5"/>
          <p:cNvSpPr/>
          <p:nvPr/>
        </p:nvSpPr>
        <p:spPr>
          <a:xfrm>
            <a:off x="2782956" y="2296007"/>
            <a:ext cx="3508513" cy="606219"/>
          </a:xfrm>
          <a:prstGeom prst="wedgeRoundRectCallout">
            <a:avLst>
              <a:gd name="adj1" fmla="val -26215"/>
              <a:gd name="adj2" fmla="val -7940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ここにリポジトリアドレスを張り付ける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806687" y="3091070"/>
            <a:ext cx="6052930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/>
              <a:t>https://</a:t>
            </a:r>
            <a:r>
              <a:rPr kumimoji="1" lang="en-US" altLang="ja-JP" b="1" dirty="0"/>
              <a:t>github.com/yuedackg/HTMLandCSSandJavaScript.git</a:t>
            </a:r>
          </a:p>
        </p:txBody>
      </p:sp>
    </p:spTree>
    <p:extLst>
      <p:ext uri="{BB962C8B-B14F-4D97-AF65-F5344CB8AC3E}">
        <p14:creationId xmlns:p14="http://schemas.microsoft.com/office/powerpoint/2010/main" val="2669116419"/>
      </p:ext>
    </p:extLst>
  </p:cSld>
  <p:clrMapOvr>
    <a:masterClrMapping/>
  </p:clrMapOvr>
</p:sld>
</file>

<file path=ppt/theme/theme1.xml><?xml version="1.0" encoding="utf-8"?>
<a:theme xmlns:a="http://schemas.openxmlformats.org/drawingml/2006/main" name="しずく">
  <a:themeElements>
    <a:clrScheme name="しずく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>
          <a:defRPr kumimoji="1" b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794</Words>
  <Application>Microsoft Office PowerPoint</Application>
  <PresentationFormat>ワイド画面</PresentationFormat>
  <Paragraphs>201</Paragraphs>
  <Slides>34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40" baseType="lpstr">
      <vt:lpstr>ＭＳ Ｐゴシック</vt:lpstr>
      <vt:lpstr>Twentieth Century</vt:lpstr>
      <vt:lpstr>Arial</vt:lpstr>
      <vt:lpstr>Calibri</vt:lpstr>
      <vt:lpstr>Times New Roman</vt:lpstr>
      <vt:lpstr>しずく</vt:lpstr>
      <vt:lpstr>HTML　入門　＃５  CSS</vt:lpstr>
      <vt:lpstr>概要</vt:lpstr>
      <vt:lpstr>Gitコマンドのセットアップ（Windows）</vt:lpstr>
      <vt:lpstr>Gitコマンドのセットアップ</vt:lpstr>
      <vt:lpstr>Gitコマンドのセットアップ</vt:lpstr>
      <vt:lpstr>GitHubのリポジトリを操作</vt:lpstr>
      <vt:lpstr>Visual Studio Code</vt:lpstr>
      <vt:lpstr>GitHubのリポジトリのクローン</vt:lpstr>
      <vt:lpstr>リポジトリのクローンを取る</vt:lpstr>
      <vt:lpstr>リポジトリについて</vt:lpstr>
      <vt:lpstr>スタイルシートの書き方（STYLEタグ）</vt:lpstr>
      <vt:lpstr>スタイルシートの書き方（別ファイル形式）</vt:lpstr>
      <vt:lpstr>インラインスタイルシート</vt:lpstr>
      <vt:lpstr>ファイルパスの演習</vt:lpstr>
      <vt:lpstr>タグセレクタ</vt:lpstr>
      <vt:lpstr>classセレクタ</vt:lpstr>
      <vt:lpstr>idセレクタ</vt:lpstr>
      <vt:lpstr>CSSデザインの指定方法</vt:lpstr>
      <vt:lpstr>背景色の設定</vt:lpstr>
      <vt:lpstr>色の指定</vt:lpstr>
      <vt:lpstr>色の指定２</vt:lpstr>
      <vt:lpstr>代表的なCSSプロパティ</vt:lpstr>
      <vt:lpstr>枠線</vt:lpstr>
      <vt:lpstr>外側の余白</vt:lpstr>
      <vt:lpstr>デベロップメントツール</vt:lpstr>
      <vt:lpstr>確認</vt:lpstr>
      <vt:lpstr>高さと幅の指定</vt:lpstr>
      <vt:lpstr>要素のサイズ</vt:lpstr>
      <vt:lpstr>レイアウトのためのタグ</vt:lpstr>
      <vt:lpstr>レイアウト </vt:lpstr>
      <vt:lpstr>レイアウト演習</vt:lpstr>
      <vt:lpstr>レイアウトCSS</vt:lpstr>
      <vt:lpstr>Google　Fonts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情報活用Ⅱ  身近なコンピュータと暮らし </dc:title>
  <dc:creator>渡辺博</dc:creator>
  <cp:lastModifiedBy>植田吉祥</cp:lastModifiedBy>
  <cp:revision>99</cp:revision>
  <dcterms:created xsi:type="dcterms:W3CDTF">2017-01-06T06:45:32Z</dcterms:created>
  <dcterms:modified xsi:type="dcterms:W3CDTF">2022-02-04T17:49:51Z</dcterms:modified>
</cp:coreProperties>
</file>