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3" r:id="rId25"/>
    <p:sldId id="280" r:id="rId26"/>
    <p:sldId id="281" r:id="rId27"/>
    <p:sldId id="282" r:id="rId28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gFLyXJfQZRuXh9V7csoUGQmf6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7C464-64B6-430F-8113-32A15C362FCB}">
  <a:tblStyle styleId="{9C57C464-64B6-430F-8113-32A15C362FCB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C"/>
          </a:solidFill>
        </a:fill>
      </a:tcStyle>
    </a:wholeTbl>
    <a:band1H>
      <a:tcTxStyle/>
      <a:tcStyle>
        <a:tcBdr/>
        <a:fill>
          <a:solidFill>
            <a:srgbClr val="CCE0F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0F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80" autoAdjust="0"/>
  </p:normalViewPr>
  <p:slideViewPr>
    <p:cSldViewPr snapToGrid="0">
      <p:cViewPr varScale="1">
        <p:scale>
          <a:sx n="92" d="100"/>
          <a:sy n="92" d="100"/>
        </p:scale>
        <p:origin x="10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826" y="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31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http://www.rsch.tuis.ac.jp/~ohmi/software-intro/algorithm.html</a:t>
            </a:r>
            <a:endParaRPr/>
          </a:p>
        </p:txBody>
      </p:sp>
      <p:sp>
        <p:nvSpPr>
          <p:cNvPr id="169" name="Google Shape;169;p1:notes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spcFirstLastPara="1" wrap="square" lIns="92100" tIns="46050" rIns="92100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http://www.rsch.tuis.ac.jp/~ohmi/software-intro/algorithm.html</a:t>
            </a:r>
            <a:endParaRPr/>
          </a:p>
        </p:txBody>
      </p:sp>
      <p:sp>
        <p:nvSpPr>
          <p:cNvPr id="169" name="Google Shape;169;p1:notes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586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パノラマ写真 (キャプション付き)">
  <p:cSld name="パノラマ写真 (キャプション付き)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キャプション">
  <p:cSld name="タイトルとキャプション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用 (キャプション付き)">
  <p:cSld name="引用 (キャプション付き)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8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16" name="Google Shape;116;p28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17" name="Google Shape;117;p28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札">
  <p:cSld name="名札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段">
  <p:cSld name="3 段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つの画像列">
  <p:cSld name="3 つの画像列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31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31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31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31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31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8" name="Google Shape;148;p31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913774" y="1562956"/>
            <a:ext cx="10363826" cy="426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cap="none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cap="none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cap="none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3" name="Google Shape;33;p18"/>
          <p:cNvSpPr/>
          <p:nvPr/>
        </p:nvSpPr>
        <p:spPr>
          <a:xfrm rot="5400000">
            <a:off x="5767459" y="-5011263"/>
            <a:ext cx="645081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8"/>
          <p:cNvSpPr txBox="1"/>
          <p:nvPr/>
        </p:nvSpPr>
        <p:spPr>
          <a:xfrm>
            <a:off x="1775225" y="768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94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913774" y="1689204"/>
            <a:ext cx="5106026" cy="4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2"/>
          </p:nvPr>
        </p:nvSpPr>
        <p:spPr>
          <a:xfrm>
            <a:off x="6172200" y="1689204"/>
            <a:ext cx="5105400" cy="4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50" name="Google Shape;50;p20"/>
          <p:cNvSpPr/>
          <p:nvPr/>
        </p:nvSpPr>
        <p:spPr>
          <a:xfrm rot="5400000">
            <a:off x="5676000" y="-4948140"/>
            <a:ext cx="828000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0"/>
          <p:cNvSpPr txBox="1"/>
          <p:nvPr/>
        </p:nvSpPr>
        <p:spPr>
          <a:xfrm>
            <a:off x="1775234" y="739875"/>
            <a:ext cx="8629531" cy="70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2" name="Google Shape;62;p21"/>
          <p:cNvSpPr/>
          <p:nvPr/>
        </p:nvSpPr>
        <p:spPr>
          <a:xfrm rot="5400000">
            <a:off x="5599800" y="-4966269"/>
            <a:ext cx="828000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1"/>
          <p:cNvSpPr txBox="1"/>
          <p:nvPr/>
        </p:nvSpPr>
        <p:spPr>
          <a:xfrm>
            <a:off x="1699034" y="721750"/>
            <a:ext cx="8629531" cy="70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70" name="Google Shape;70;p22"/>
          <p:cNvSpPr/>
          <p:nvPr/>
        </p:nvSpPr>
        <p:spPr>
          <a:xfrm rot="5400000">
            <a:off x="5665115" y="-4966269"/>
            <a:ext cx="828000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2"/>
          <p:cNvSpPr txBox="1"/>
          <p:nvPr/>
        </p:nvSpPr>
        <p:spPr>
          <a:xfrm>
            <a:off x="1764334" y="721750"/>
            <a:ext cx="8629531" cy="70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 descr="\\DROBO-FS\QuickDrops\JB\PPTX NG\Droplets\LightingOverlay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913775" y="1545095"/>
            <a:ext cx="10364452" cy="424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6" name="Google Shape;16;p16"/>
          <p:cNvSpPr/>
          <p:nvPr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927624" y="332465"/>
            <a:ext cx="6065520" cy="228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github.com/yuedackg/HTMLandCSSandJavaScript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altLang="ja-JP" dirty="0" smtClean="0"/>
              <a:t>IT</a:t>
            </a:r>
            <a:r>
              <a:rPr lang="ja-JP" altLang="en-US" dirty="0" smtClean="0"/>
              <a:t>集中講座　</a:t>
            </a:r>
            <a:r>
              <a:rPr lang="ja-JP" altLang="en-US" dirty="0" smtClean="0"/>
              <a:t>＃</a:t>
            </a:r>
            <a:r>
              <a:rPr lang="en-US" altLang="ja-JP" dirty="0"/>
              <a:t>7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JavaScript</a:t>
            </a:r>
            <a:r>
              <a:rPr lang="ja-JP" dirty="0"/>
              <a:t/>
            </a:r>
            <a:br>
              <a:rPr lang="ja-JP" dirty="0"/>
            </a:br>
            <a:endParaRPr dirty="0"/>
          </a:p>
        </p:txBody>
      </p:sp>
      <p:sp>
        <p:nvSpPr>
          <p:cNvPr id="172" name="Google Shape;172;p1"/>
          <p:cNvSpPr txBox="1">
            <a:spLocks noGrp="1"/>
          </p:cNvSpPr>
          <p:nvPr>
            <p:ph type="subTitle" idx="1"/>
          </p:nvPr>
        </p:nvSpPr>
        <p:spPr>
          <a:xfrm>
            <a:off x="1751012" y="4722312"/>
            <a:ext cx="8689976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回</a:t>
            </a:r>
            <a:endParaRPr dirty="0"/>
          </a:p>
        </p:txBody>
      </p:sp>
      <p:sp>
        <p:nvSpPr>
          <p:cNvPr id="173" name="Google Shape;173;p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2021</a:t>
            </a:r>
            <a:endParaRPr/>
          </a:p>
        </p:txBody>
      </p:sp>
      <p:sp>
        <p:nvSpPr>
          <p:cNvPr id="174" name="Google Shape;174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フォルダの作成を信用する（変更許可）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10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7" y="0"/>
            <a:ext cx="11570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7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ページの作成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74" y="1562956"/>
            <a:ext cx="4118652" cy="4268602"/>
          </a:xfrm>
        </p:spPr>
        <p:txBody>
          <a:bodyPr/>
          <a:lstStyle/>
          <a:p>
            <a:r>
              <a:rPr kumimoji="1" lang="ja-JP" altLang="en-US" dirty="0" smtClean="0"/>
              <a:t>ファイル：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index7-1.html</a:t>
            </a:r>
            <a:br>
              <a:rPr kumimoji="1" lang="en-US" altLang="ja-JP" dirty="0" smtClean="0"/>
            </a:br>
            <a:r>
              <a:rPr kumimoji="1" lang="en-US" altLang="ja-JP" dirty="0" smtClean="0"/>
              <a:t>※GitHub</a:t>
            </a:r>
            <a:r>
              <a:rPr kumimoji="1" lang="ja-JP" altLang="en-US" dirty="0" smtClean="0"/>
              <a:t>より取得のこと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11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52" y="1562956"/>
            <a:ext cx="6244548" cy="48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1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リセット</a:t>
            </a:r>
            <a:r>
              <a:rPr kumimoji="1" lang="en-US" altLang="ja-JP" dirty="0" smtClean="0"/>
              <a:t>CSS</a:t>
            </a:r>
            <a:r>
              <a:rPr kumimoji="1" lang="ja-JP" altLang="en-US" dirty="0"/>
              <a:t>と</a:t>
            </a:r>
            <a:r>
              <a:rPr kumimoji="1" lang="ja-JP" altLang="en-US" dirty="0" smtClean="0"/>
              <a:t>して、すべてのタグの外余白・内余白は０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12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35"/>
          <a:stretch/>
        </p:blipFill>
        <p:spPr>
          <a:xfrm>
            <a:off x="1452551" y="2355789"/>
            <a:ext cx="8939224" cy="3475769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8801100" y="1533846"/>
            <a:ext cx="2800350" cy="1266504"/>
          </a:xfrm>
          <a:prstGeom prst="wedgeRoundRectCallout">
            <a:avLst>
              <a:gd name="adj1" fmla="val -57228"/>
              <a:gd name="adj2" fmla="val 3993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body</a:t>
            </a:r>
            <a:r>
              <a:rPr kumimoji="1" lang="ja-JP" altLang="en-US" dirty="0" smtClean="0"/>
              <a:t>の横幅は</a:t>
            </a:r>
            <a:r>
              <a:rPr kumimoji="1" lang="en-US" altLang="ja-JP" dirty="0" smtClean="0"/>
              <a:t>800px</a:t>
            </a:r>
          </a:p>
          <a:p>
            <a:r>
              <a:rPr kumimoji="1" lang="ja-JP" altLang="en-US" dirty="0" smtClean="0"/>
              <a:t>レイアウトを中央揃えにする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margin: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auto;</a:t>
            </a:r>
          </a:p>
          <a:p>
            <a:r>
              <a:rPr kumimoji="1" lang="en-US" altLang="ja-JP" dirty="0" smtClean="0"/>
              <a:t>body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header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nav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のコンテナになる</a:t>
            </a:r>
            <a:endParaRPr kumimoji="1" lang="en-US" altLang="ja-JP" dirty="0" smtClean="0"/>
          </a:p>
        </p:txBody>
      </p:sp>
      <p:sp>
        <p:nvSpPr>
          <p:cNvPr id="7" name="角丸四角形吹き出し 6"/>
          <p:cNvSpPr/>
          <p:nvPr/>
        </p:nvSpPr>
        <p:spPr>
          <a:xfrm>
            <a:off x="1452551" y="2948102"/>
            <a:ext cx="5548324" cy="1176223"/>
          </a:xfrm>
          <a:prstGeom prst="wedgeRoundRectCallout">
            <a:avLst>
              <a:gd name="adj1" fmla="val -24234"/>
              <a:gd name="adj2" fmla="val -614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タグ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内側の左余白は</a:t>
            </a:r>
            <a:r>
              <a:rPr kumimoji="1" lang="en-US" altLang="ja-JP" dirty="0" smtClean="0"/>
              <a:t>5px</a:t>
            </a:r>
          </a:p>
          <a:p>
            <a:r>
              <a:rPr kumimoji="1" lang="ja-JP" altLang="en-US" dirty="0" smtClean="0"/>
              <a:t>角については、半径</a:t>
            </a:r>
            <a:r>
              <a:rPr kumimoji="1" lang="en-US" altLang="ja-JP" dirty="0" smtClean="0"/>
              <a:t>10px</a:t>
            </a:r>
            <a:r>
              <a:rPr kumimoji="1" lang="ja-JP" altLang="en-US" dirty="0" smtClean="0"/>
              <a:t>で丸める　⇨　</a:t>
            </a:r>
            <a:r>
              <a:rPr kumimoji="1" lang="en-US" altLang="ja-JP" dirty="0" smtClean="0"/>
              <a:t>border-</a:t>
            </a:r>
            <a:r>
              <a:rPr kumimoji="1" lang="en-US" altLang="ja-JP" dirty="0" err="1" smtClean="0"/>
              <a:t>radus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5px</a:t>
            </a:r>
          </a:p>
          <a:p>
            <a:r>
              <a:rPr kumimoji="1" lang="ja-JP" altLang="en-US" dirty="0"/>
              <a:t>背</a:t>
            </a:r>
            <a:r>
              <a:rPr kumimoji="1" lang="ja-JP" altLang="en-US" dirty="0" smtClean="0"/>
              <a:t>景色：</a:t>
            </a:r>
            <a:r>
              <a:rPr lang="en-US" altLang="ja-JP" dirty="0" err="1" smtClean="0"/>
              <a:t>blanchedalmond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322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nav</a:t>
            </a:r>
            <a:r>
              <a:rPr kumimoji="1" lang="ja-JP" altLang="en-US" dirty="0"/>
              <a:t>セクション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CSS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74" y="1562956"/>
            <a:ext cx="5229851" cy="4268602"/>
          </a:xfrm>
        </p:spPr>
        <p:txBody>
          <a:bodyPr/>
          <a:lstStyle/>
          <a:p>
            <a:r>
              <a:rPr kumimoji="1" lang="en-US" altLang="ja-JP" dirty="0" err="1" smtClean="0"/>
              <a:t>nav</a:t>
            </a:r>
            <a:r>
              <a:rPr kumimoji="1" lang="ja-JP" altLang="en-US" dirty="0" smtClean="0"/>
              <a:t>要素の</a:t>
            </a:r>
            <a:r>
              <a:rPr kumimoji="1" lang="en-US" altLang="ja-JP" dirty="0" smtClean="0"/>
              <a:t>CSS</a:t>
            </a:r>
          </a:p>
          <a:p>
            <a:pPr lvl="1"/>
            <a:r>
              <a:rPr kumimoji="1" lang="ja-JP" altLang="en-US" dirty="0"/>
              <a:t>文字の</a:t>
            </a:r>
            <a:r>
              <a:rPr kumimoji="1" lang="ja-JP" altLang="en-US" dirty="0" smtClean="0"/>
              <a:t>サイズ</a:t>
            </a:r>
            <a:r>
              <a:rPr kumimoji="1" lang="en-US" altLang="ja-JP" dirty="0" smtClean="0"/>
              <a:t>14pt</a:t>
            </a:r>
          </a:p>
          <a:p>
            <a:pPr lvl="1"/>
            <a:r>
              <a:rPr kumimoji="1" lang="ja-JP" altLang="en-US" dirty="0"/>
              <a:t>文字の</a:t>
            </a:r>
            <a:r>
              <a:rPr kumimoji="1" lang="ja-JP" altLang="en-US" dirty="0" smtClean="0"/>
              <a:t>太さ</a:t>
            </a:r>
            <a:r>
              <a:rPr kumimoji="1" lang="en-US" altLang="ja-JP" dirty="0" smtClean="0"/>
              <a:t>900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13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02"/>
          <a:stretch/>
        </p:blipFill>
        <p:spPr>
          <a:xfrm>
            <a:off x="8490627" y="1562956"/>
            <a:ext cx="2853648" cy="4869219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6353174" y="1976553"/>
            <a:ext cx="2447925" cy="938098"/>
          </a:xfrm>
          <a:prstGeom prst="wedgeRoundRectCallout">
            <a:avLst>
              <a:gd name="adj1" fmla="val 52676"/>
              <a:gd name="adj2" fmla="val -193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nav</a:t>
            </a:r>
            <a:r>
              <a:rPr kumimoji="1" lang="ja-JP" altLang="en-US" dirty="0" smtClean="0"/>
              <a:t>タグ</a:t>
            </a:r>
            <a:endParaRPr kumimoji="1" lang="en-US" altLang="ja-JP" dirty="0" smtClean="0"/>
          </a:p>
          <a:p>
            <a:r>
              <a:rPr kumimoji="1" lang="ja-JP" altLang="en-US" dirty="0"/>
              <a:t>コンテナに</a:t>
            </a:r>
            <a:r>
              <a:rPr kumimoji="1" lang="ja-JP" altLang="en-US" dirty="0" smtClean="0"/>
              <a:t>対して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％の幅</a:t>
            </a:r>
            <a:endParaRPr kumimoji="1" lang="en-US" altLang="ja-JP" dirty="0" smtClean="0"/>
          </a:p>
          <a:p>
            <a:r>
              <a:rPr kumimoji="1" lang="ja-JP" altLang="en-US" dirty="0"/>
              <a:t>高さ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100vh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6353174" y="3024587"/>
            <a:ext cx="2447925" cy="604438"/>
          </a:xfrm>
          <a:prstGeom prst="wedgeRoundRectCallout">
            <a:avLst>
              <a:gd name="adj1" fmla="val 51898"/>
              <a:gd name="adj2" fmla="val -666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リスト（</a:t>
            </a:r>
            <a:r>
              <a:rPr kumimoji="1" lang="en-US" altLang="ja-JP" dirty="0" err="1" smtClean="0"/>
              <a:t>ul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設定なし</a:t>
            </a:r>
            <a:endParaRPr kumimoji="1" lang="en-US" altLang="ja-JP" dirty="0" smtClean="0"/>
          </a:p>
        </p:txBody>
      </p:sp>
      <p:sp>
        <p:nvSpPr>
          <p:cNvPr id="8" name="角丸四角形吹き出し 7"/>
          <p:cNvSpPr/>
          <p:nvPr/>
        </p:nvSpPr>
        <p:spPr>
          <a:xfrm>
            <a:off x="6353174" y="3738961"/>
            <a:ext cx="4160837" cy="1433114"/>
          </a:xfrm>
          <a:prstGeom prst="wedgeRoundRectCallout">
            <a:avLst>
              <a:gd name="adj1" fmla="val 22138"/>
              <a:gd name="adj2" fmla="val -1021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リスト（</a:t>
            </a:r>
            <a:r>
              <a:rPr kumimoji="1" lang="en-US" altLang="ja-JP" dirty="0"/>
              <a:t>li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/>
              <a:t>親</a:t>
            </a:r>
            <a:r>
              <a:rPr kumimoji="1" lang="ja-JP" altLang="en-US" dirty="0" smtClean="0"/>
              <a:t>要素</a:t>
            </a:r>
            <a:r>
              <a:rPr kumimoji="1" lang="en-US" altLang="ja-JP" dirty="0" err="1" smtClean="0"/>
              <a:t>nav</a:t>
            </a:r>
            <a:r>
              <a:rPr kumimoji="1" lang="ja-JP" altLang="en-US" dirty="0" smtClean="0"/>
              <a:t>に対して</a:t>
            </a:r>
            <a:r>
              <a:rPr kumimoji="1" lang="en-US" altLang="ja-JP" dirty="0" smtClean="0"/>
              <a:t>80</a:t>
            </a:r>
            <a:r>
              <a:rPr kumimoji="1" lang="ja-JP" altLang="en-US" dirty="0" smtClean="0"/>
              <a:t>％の幅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リストの頭の文字は表示しない</a:t>
            </a:r>
            <a:endParaRPr kumimoji="1" lang="en-US" altLang="ja-JP" dirty="0" smtClean="0"/>
          </a:p>
          <a:p>
            <a:r>
              <a:rPr kumimoji="1" lang="ja-JP" altLang="en-US" dirty="0"/>
              <a:t>枠</a:t>
            </a:r>
            <a:r>
              <a:rPr kumimoji="1" lang="ja-JP" altLang="en-US" dirty="0" smtClean="0"/>
              <a:t>線は太さ</a:t>
            </a:r>
            <a:r>
              <a:rPr kumimoji="1" lang="en-US" altLang="ja-JP" dirty="0" smtClean="0"/>
              <a:t>1px</a:t>
            </a:r>
            <a:r>
              <a:rPr kumimoji="1" lang="ja-JP" altLang="en-US" dirty="0" smtClean="0"/>
              <a:t>で引く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線の</a:t>
            </a:r>
            <a:r>
              <a:rPr kumimoji="1" lang="ja-JP" altLang="en-US" dirty="0"/>
              <a:t>内側の</a:t>
            </a:r>
            <a:r>
              <a:rPr kumimoji="1" lang="ja-JP" altLang="en-US" dirty="0" smtClean="0"/>
              <a:t>余白は上下左右は全て</a:t>
            </a:r>
            <a:r>
              <a:rPr kumimoji="1" lang="en-US" altLang="ja-JP" dirty="0" smtClean="0"/>
              <a:t>5px</a:t>
            </a:r>
          </a:p>
          <a:p>
            <a:r>
              <a:rPr kumimoji="1" lang="ja-JP" altLang="en-US" dirty="0"/>
              <a:t>外</a:t>
            </a:r>
            <a:r>
              <a:rPr kumimoji="1" lang="ja-JP" altLang="en-US" dirty="0" smtClean="0"/>
              <a:t>余白（上）は</a:t>
            </a:r>
            <a:r>
              <a:rPr kumimoji="1" lang="en-US" altLang="ja-JP" dirty="0" smtClean="0"/>
              <a:t>5px</a:t>
            </a:r>
            <a:r>
              <a:rPr kumimoji="1" lang="ja-JP" altLang="en-US" dirty="0" smtClean="0"/>
              <a:t>とり、枠線の間隔をあける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2252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タグの設定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74" y="1562956"/>
            <a:ext cx="4001126" cy="4268602"/>
          </a:xfrm>
        </p:spPr>
        <p:txBody>
          <a:bodyPr/>
          <a:lstStyle/>
          <a:p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タグの背景色は</a:t>
            </a:r>
            <a:r>
              <a:rPr kumimoji="1" lang="en-US" altLang="ja-JP" dirty="0" smtClean="0"/>
              <a:t>RGB</a:t>
            </a:r>
            <a:r>
              <a:rPr kumimoji="1" lang="ja-JP" altLang="en-US" dirty="0" smtClean="0"/>
              <a:t>値での指定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err="1"/>
              <a:t>rgb</a:t>
            </a:r>
            <a:r>
              <a:rPr lang="en-US" altLang="ja-JP" dirty="0"/>
              <a:t>(252, 220, 165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横幅は親要素に対して</a:t>
            </a:r>
            <a:r>
              <a:rPr lang="en-US" altLang="ja-JP" dirty="0" smtClean="0"/>
              <a:t>70</a:t>
            </a:r>
            <a:r>
              <a:rPr lang="ja-JP" altLang="en-US" dirty="0" smtClean="0"/>
              <a:t>％</a:t>
            </a:r>
            <a:endParaRPr lang="en-US" altLang="ja-JP" dirty="0"/>
          </a:p>
          <a:p>
            <a:r>
              <a:rPr kumimoji="1" lang="en-US" altLang="ja-JP" dirty="0" smtClean="0"/>
              <a:t>section</a:t>
            </a:r>
            <a:r>
              <a:rPr kumimoji="1" lang="ja-JP" altLang="en-US" dirty="0" smtClean="0"/>
              <a:t>タグ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外余白（上）は</a:t>
            </a:r>
            <a:r>
              <a:rPr kumimoji="1" lang="en-US" altLang="ja-JP" dirty="0" smtClean="0"/>
              <a:t>5px</a:t>
            </a:r>
            <a:br>
              <a:rPr kumimoji="1" lang="en-US" altLang="ja-JP" dirty="0" smtClean="0"/>
            </a:br>
            <a:r>
              <a:rPr kumimoji="1" lang="ja-JP" altLang="en-US" dirty="0" smtClean="0"/>
              <a:t>内側の余白は</a:t>
            </a:r>
            <a:r>
              <a:rPr kumimoji="1" lang="en-US" altLang="ja-JP" dirty="0" smtClean="0"/>
              <a:t>5px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14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52" y="1562956"/>
            <a:ext cx="6244548" cy="48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4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section#sec1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74" y="1562956"/>
            <a:ext cx="4118652" cy="4268602"/>
          </a:xfrm>
        </p:spPr>
        <p:txBody>
          <a:bodyPr/>
          <a:lstStyle/>
          <a:p>
            <a:r>
              <a:rPr kumimoji="1" lang="ja-JP" altLang="en-US" dirty="0" smtClean="0"/>
              <a:t>プロセッサの写真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img</a:t>
            </a:r>
            <a:r>
              <a:rPr kumimoji="1" lang="ja-JP" altLang="en-US" dirty="0" smtClean="0"/>
              <a:t>タグ）と、横の文字列（</a:t>
            </a:r>
            <a:r>
              <a:rPr kumimoji="1" lang="en-US" altLang="ja-JP" dirty="0" smtClean="0"/>
              <a:t>div</a:t>
            </a:r>
            <a:r>
              <a:rPr kumimoji="1" lang="ja-JP" altLang="en-US" dirty="0" smtClean="0"/>
              <a:t>タグ）を横並びにする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section</a:t>
            </a:r>
            <a:r>
              <a:rPr kumimoji="1" lang="ja-JP" altLang="en-US" dirty="0" smtClean="0"/>
              <a:t>タグがコンテナ</a:t>
            </a:r>
            <a:endParaRPr kumimoji="1" lang="en-US" altLang="ja-JP" dirty="0"/>
          </a:p>
          <a:p>
            <a:r>
              <a:rPr kumimoji="1" lang="ja-JP" altLang="en-US" dirty="0" smtClean="0"/>
              <a:t>すべての写真は幅を</a:t>
            </a:r>
            <a:r>
              <a:rPr kumimoji="1" lang="en-US" altLang="ja-JP" dirty="0" smtClean="0"/>
              <a:t>200px</a:t>
            </a:r>
            <a:r>
              <a:rPr kumimoji="1" lang="ja-JP" altLang="en-US" dirty="0" smtClean="0"/>
              <a:t>にする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⇨ セレクタの指定に注意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15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52" y="1562956"/>
            <a:ext cx="6244548" cy="48692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545" y="4484425"/>
            <a:ext cx="2853006" cy="15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2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section#sec2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74" y="1562956"/>
            <a:ext cx="4048751" cy="4268602"/>
          </a:xfrm>
        </p:spPr>
        <p:txBody>
          <a:bodyPr/>
          <a:lstStyle/>
          <a:p>
            <a:r>
              <a:rPr kumimoji="1" lang="ja-JP" altLang="en-US" dirty="0"/>
              <a:t>プロセッサ</a:t>
            </a:r>
            <a:r>
              <a:rPr kumimoji="1" lang="ja-JP" altLang="en-US" dirty="0" smtClean="0"/>
              <a:t>の横の文字列は、外余白を付けている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⇨ 文字列を横に配置するためには、サイズは計算で出す必要がある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写真と文字枠はそれぞれ両側に</a:t>
            </a:r>
            <a:r>
              <a:rPr kumimoji="1" lang="en-US" altLang="ja-JP" dirty="0" smtClean="0"/>
              <a:t>5px</a:t>
            </a:r>
            <a:r>
              <a:rPr kumimoji="1" lang="ja-JP" altLang="en-US" dirty="0" smtClean="0"/>
              <a:t>の余白を取る為、文字列の余白は、次の通りになる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err="1"/>
              <a:t>calc</a:t>
            </a:r>
            <a:r>
              <a:rPr lang="en-US" altLang="ja-JP" dirty="0"/>
              <a:t>(100% - 200px - 25px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最後は</a:t>
            </a:r>
            <a:r>
              <a:rPr lang="en-US" altLang="ja-JP" dirty="0" smtClean="0"/>
              <a:t>20px</a:t>
            </a:r>
            <a:r>
              <a:rPr lang="ja-JP" altLang="en-US" dirty="0" smtClean="0"/>
              <a:t>でぎりぎり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16</a:t>
            </a:fld>
            <a:endParaRPr lang="ja-JP" altLang="en-US" dirty="0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52" y="1562956"/>
            <a:ext cx="6244548" cy="48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5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altLang="ja-JP" dirty="0" smtClean="0"/>
              <a:t>IT</a:t>
            </a:r>
            <a:r>
              <a:rPr lang="ja-JP" altLang="en-US" dirty="0" smtClean="0"/>
              <a:t>集中講座　</a:t>
            </a:r>
            <a:r>
              <a:rPr lang="ja-JP" altLang="en-US" dirty="0" smtClean="0"/>
              <a:t>＃</a:t>
            </a:r>
            <a:r>
              <a:rPr lang="en-US" altLang="ja-JP" dirty="0"/>
              <a:t>7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JavaScript</a:t>
            </a:r>
            <a:r>
              <a:rPr lang="ja-JP" dirty="0"/>
              <a:t/>
            </a:r>
            <a:br>
              <a:rPr lang="ja-JP" dirty="0"/>
            </a:br>
            <a:endParaRPr dirty="0"/>
          </a:p>
        </p:txBody>
      </p:sp>
      <p:sp>
        <p:nvSpPr>
          <p:cNvPr id="172" name="Google Shape;172;p1"/>
          <p:cNvSpPr txBox="1">
            <a:spLocks noGrp="1"/>
          </p:cNvSpPr>
          <p:nvPr>
            <p:ph type="subTitle" idx="1"/>
          </p:nvPr>
        </p:nvSpPr>
        <p:spPr>
          <a:xfrm>
            <a:off x="1751012" y="4722312"/>
            <a:ext cx="8689976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回</a:t>
            </a:r>
            <a:endParaRPr dirty="0"/>
          </a:p>
        </p:txBody>
      </p:sp>
      <p:sp>
        <p:nvSpPr>
          <p:cNvPr id="173" name="Google Shape;173;p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2021</a:t>
            </a:r>
            <a:endParaRPr/>
          </a:p>
        </p:txBody>
      </p:sp>
      <p:sp>
        <p:nvSpPr>
          <p:cNvPr id="174" name="Google Shape;174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257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を使う理由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AjaX</a:t>
            </a:r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非同期の通信を行う</a:t>
            </a:r>
            <a:endParaRPr kumimoji="1" lang="en-US" altLang="ja-JP" dirty="0" smtClean="0"/>
          </a:p>
          <a:p>
            <a:r>
              <a:rPr kumimoji="1" lang="en-US" altLang="ja-JP" dirty="0" smtClean="0"/>
              <a:t>DOM</a:t>
            </a:r>
            <a:r>
              <a:rPr kumimoji="1" lang="ja-JP" altLang="en-US" dirty="0" smtClean="0"/>
              <a:t>操作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の属性を操作する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3289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を記述の仕方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4488806"/>
            <a:ext cx="7429500" cy="1342752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の記述については、下記の図のように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つ書き方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ある。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en-US" altLang="ja-JP" dirty="0" smtClean="0"/>
              <a:t>script</a:t>
            </a:r>
            <a:r>
              <a:rPr kumimoji="1" lang="ja-JP" altLang="en-US" dirty="0" smtClean="0"/>
              <a:t>タグでプログラムを囲む方法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短いプログラムを書くときに便利な方法ですが、長いプログラムには向きません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dirty="0"/>
              <a:t>別</a:t>
            </a:r>
            <a:r>
              <a:rPr kumimoji="1" lang="ja-JP" altLang="en-US" dirty="0" smtClean="0"/>
              <a:t>ファイルに書き出し、それを読み込む方法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ファイルの名称の最後に接尾語として「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js</a:t>
            </a:r>
            <a:r>
              <a:rPr kumimoji="1" lang="ja-JP" altLang="en-US" dirty="0" smtClean="0"/>
              <a:t>」を付けます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外部ファイルがきちんと対応できていないと動作しません。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02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ja-JP" altLang="en-US" dirty="0" smtClean="0"/>
              <a:t>概要</a:t>
            </a:r>
            <a:endParaRPr dirty="0"/>
          </a:p>
        </p:txBody>
      </p:sp>
      <p:sp>
        <p:nvSpPr>
          <p:cNvPr id="180" name="Google Shape;180;p2"/>
          <p:cNvSpPr txBox="1">
            <a:spLocks noGrp="1"/>
          </p:cNvSpPr>
          <p:nvPr>
            <p:ph type="body" idx="1"/>
          </p:nvPr>
        </p:nvSpPr>
        <p:spPr>
          <a:xfrm>
            <a:off x="913774" y="1562956"/>
            <a:ext cx="10363826" cy="426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81" name="Google Shape;181;p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2021/10/5</a:t>
            </a:r>
            <a:endParaRPr/>
          </a:p>
        </p:txBody>
      </p:sp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の記述ルール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半角文字を使用して書く</a:t>
            </a:r>
            <a:endParaRPr kumimoji="1" lang="en-US" altLang="ja-JP" dirty="0" smtClean="0"/>
          </a:p>
          <a:p>
            <a:r>
              <a:rPr kumimoji="1" lang="ja-JP" altLang="en-US" dirty="0"/>
              <a:t>コード</a:t>
            </a:r>
            <a:r>
              <a:rPr kumimoji="1" lang="ja-JP" altLang="en-US" dirty="0" smtClean="0"/>
              <a:t>を書くエリアには、全角文字を回はならない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括弧、引用符については、必ずペアで用いるようにする</a:t>
            </a:r>
            <a:endParaRPr kumimoji="1" lang="en-US" altLang="ja-JP" dirty="0" smtClean="0"/>
          </a:p>
          <a:p>
            <a:r>
              <a:rPr kumimoji="1" lang="ja-JP" altLang="en-US" dirty="0"/>
              <a:t>大文字小文字は区別</a:t>
            </a:r>
            <a:r>
              <a:rPr kumimoji="1" lang="ja-JP" altLang="en-US" dirty="0" smtClean="0"/>
              <a:t>される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1546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の基本（変数）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値を入れる「箱」を変数といいます。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変数を使用するときには、変数の宣言が必要になります。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err="1" smtClean="0"/>
              <a:t>var</a:t>
            </a:r>
            <a:r>
              <a:rPr kumimoji="1" lang="ja-JP" altLang="en-US" dirty="0" smtClean="0"/>
              <a:t>  変数名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const</a:t>
            </a:r>
            <a:r>
              <a:rPr kumimoji="1" lang="ja-JP" altLang="en-US" dirty="0" smtClean="0"/>
              <a:t> 変数名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変数に値が入ると、入れられた値で上書きされます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変数名　＝　値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aaa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12</a:t>
            </a:r>
          </a:p>
          <a:p>
            <a:r>
              <a:rPr kumimoji="1" lang="ja-JP" altLang="en-US" dirty="0" smtClean="0"/>
              <a:t>変数の宣言と代入を組み合わせて行うことができます。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811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の基本（関数の呼び出し）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55600"/>
            <a:r>
              <a:rPr kumimoji="1" lang="ja-JP" altLang="en-US" dirty="0"/>
              <a:t>複数個の命令</a:t>
            </a:r>
            <a:r>
              <a:rPr kumimoji="1" lang="ja-JP" altLang="en-US" dirty="0" smtClean="0"/>
              <a:t>をまとめ、名前を付けたものを関数といいます。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例）</a:t>
            </a:r>
            <a:r>
              <a:rPr kumimoji="1" lang="en-US" altLang="ja-JP" dirty="0" smtClean="0"/>
              <a:t>	a = 1;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b = 1;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 = a + b 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22</a:t>
            </a:fld>
            <a:endParaRPr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4582391" y="2587336"/>
            <a:ext cx="1527464" cy="3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82391" y="3127664"/>
            <a:ext cx="2182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名前「</a:t>
            </a:r>
            <a:r>
              <a:rPr kumimoji="1" lang="en-US" altLang="ja-JP" dirty="0" smtClean="0"/>
              <a:t>foo</a:t>
            </a:r>
            <a:r>
              <a:rPr kumimoji="1" lang="ja-JP" altLang="en-US" dirty="0" smtClean="0"/>
              <a:t>」とする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64482" y="2431473"/>
            <a:ext cx="1433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function   foo ( ){</a:t>
            </a:r>
          </a:p>
          <a:p>
            <a:r>
              <a:rPr kumimoji="1" lang="en-US" altLang="ja-JP"/>
              <a:t> </a:t>
            </a:r>
            <a:r>
              <a:rPr kumimoji="1" lang="en-US" altLang="ja-JP" smtClean="0"/>
              <a:t>   a = 1;</a:t>
            </a:r>
            <a:br>
              <a:rPr kumimoji="1" lang="en-US" altLang="ja-JP" smtClean="0"/>
            </a:br>
            <a:r>
              <a:rPr kumimoji="1" lang="en-US" altLang="ja-JP" smtClean="0"/>
              <a:t>    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5877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JavaScirpt</a:t>
            </a:r>
            <a:r>
              <a:rPr kumimoji="1" lang="ja-JP" altLang="en-US" dirty="0" smtClean="0"/>
              <a:t>の基本（オブジェクト）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43079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の基本（メソッド）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8425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の基本（</a:t>
            </a:r>
            <a:r>
              <a:rPr kumimoji="1" lang="en-US" altLang="ja-JP" dirty="0" smtClean="0"/>
              <a:t>DOM</a:t>
            </a:r>
            <a:r>
              <a:rPr kumimoji="1" lang="ja-JP" altLang="en-US" dirty="0" smtClean="0"/>
              <a:t>の取得）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2149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の基本（</a:t>
            </a:r>
            <a:r>
              <a:rPr kumimoji="1" lang="en-US" altLang="ja-JP" dirty="0" smtClean="0"/>
              <a:t>DOM</a:t>
            </a:r>
            <a:r>
              <a:rPr kumimoji="1" lang="ja-JP" altLang="en-US" dirty="0" smtClean="0"/>
              <a:t>の操作）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4800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8084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　ファイル管理ツール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自分のパソコンで、ファイルの更新履歴を取ったり、共有スペースとのデータのやり取りをする分散ファイル管理のツールに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があります。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ファイルの共有管理を行う場所に</a:t>
            </a:r>
            <a:r>
              <a:rPr kumimoji="1" lang="en-US" altLang="ja-JP" dirty="0" smtClean="0"/>
              <a:t>github.com</a:t>
            </a:r>
            <a:r>
              <a:rPr kumimoji="1" lang="ja-JP" altLang="en-US" dirty="0" smtClean="0"/>
              <a:t>があります。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（ほかにも、</a:t>
            </a:r>
            <a:r>
              <a:rPr kumimoji="1" lang="en-US" altLang="ja-JP" dirty="0" err="1" smtClean="0"/>
              <a:t>Bitbucket</a:t>
            </a:r>
            <a:r>
              <a:rPr kumimoji="1" lang="ja-JP" altLang="en-US" dirty="0" smtClean="0"/>
              <a:t>などの類似サービスがあります）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</a:t>
            </a:fld>
            <a:endParaRPr lang="ja-JP" altLang="en-US"/>
          </a:p>
        </p:txBody>
      </p:sp>
      <p:sp>
        <p:nvSpPr>
          <p:cNvPr id="5" name="円柱 4"/>
          <p:cNvSpPr/>
          <p:nvPr/>
        </p:nvSpPr>
        <p:spPr>
          <a:xfrm>
            <a:off x="1454727" y="4042064"/>
            <a:ext cx="1569028" cy="9975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ABC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3667991" y="4468091"/>
            <a:ext cx="498764" cy="353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>
            <a:off x="4423064" y="4042064"/>
            <a:ext cx="1569028" cy="9975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ABC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6334991" y="4468091"/>
            <a:ext cx="498764" cy="353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7090064" y="4042064"/>
            <a:ext cx="1569028" cy="9975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ABC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9071261" y="4468091"/>
            <a:ext cx="498764" cy="353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/>
          <p:cNvSpPr/>
          <p:nvPr/>
        </p:nvSpPr>
        <p:spPr>
          <a:xfrm>
            <a:off x="9826334" y="4042064"/>
            <a:ext cx="1569028" cy="9975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ABC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54727" y="5358653"/>
            <a:ext cx="128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a.txt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23065" y="5358652"/>
            <a:ext cx="156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a_2021.12.12.txt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370619" y="5358651"/>
            <a:ext cx="128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a_rev2.txt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06889" y="5358650"/>
            <a:ext cx="128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a_fix.txt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12127" y="6037118"/>
            <a:ext cx="357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名前で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は変更管理の見分けがつかない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7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の設定　（環境の整え方）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Windows10</a:t>
            </a:r>
            <a:r>
              <a:rPr kumimoji="1" lang="ja-JP" altLang="en-US" dirty="0" smtClean="0"/>
              <a:t>　では、</a:t>
            </a:r>
            <a:r>
              <a:rPr kumimoji="1" lang="en-US" altLang="ja-JP" dirty="0" smtClean="0"/>
              <a:t>DOS</a:t>
            </a:r>
            <a:r>
              <a:rPr kumimoji="1" lang="ja-JP" altLang="en-US" dirty="0" smtClean="0"/>
              <a:t>プロンプトを起動します。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Apple OSX</a:t>
            </a:r>
            <a:r>
              <a:rPr kumimoji="1" lang="ja-JP" altLang="en-US" dirty="0" smtClean="0"/>
              <a:t>　では、ターミナルを起動します。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を利用する場合には、</a:t>
            </a:r>
            <a:r>
              <a:rPr kumimoji="1" lang="ja-JP" altLang="en-US" dirty="0"/>
              <a:t>初回に</a:t>
            </a:r>
            <a:r>
              <a:rPr kumimoji="1" lang="ja-JP" altLang="en-US" dirty="0" smtClean="0"/>
              <a:t>必ず、ユーザー情報の設定を行います。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pPr marL="10160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　ユーザー名とパスワードの設定は行います。</a:t>
            </a:r>
            <a:endParaRPr kumimoji="1" lang="en-US" altLang="ja-JP" dirty="0" smtClean="0"/>
          </a:p>
          <a:p>
            <a:pPr marL="10160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4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17" y="3816434"/>
            <a:ext cx="566816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3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リポジトリからの情報の取得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Visual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Studio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から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のリポジトリから取得します。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5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26" y="2236253"/>
            <a:ext cx="5998665" cy="313177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84564" y="3179618"/>
            <a:ext cx="945572" cy="5195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57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リポジトリのクローン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6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562957"/>
            <a:ext cx="4697317" cy="24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3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リポジトリ名の入力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74" y="4417934"/>
            <a:ext cx="10363826" cy="1413624"/>
          </a:xfrm>
        </p:spPr>
        <p:txBody>
          <a:bodyPr/>
          <a:lstStyle/>
          <a:p>
            <a:r>
              <a:rPr kumimoji="1" lang="en-US" altLang="ja-JP" dirty="0">
                <a:hlinkClick r:id="rId2"/>
              </a:rPr>
              <a:t>https://</a:t>
            </a:r>
            <a:r>
              <a:rPr kumimoji="1" lang="en-US" altLang="ja-JP" dirty="0" smtClean="0">
                <a:hlinkClick r:id="rId2"/>
              </a:rPr>
              <a:t>github.com/yuedackg/HTMLandCSSandJavaScript.git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7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538968"/>
            <a:ext cx="6598227" cy="28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9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フォルダを作成する位置を指定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8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76" y="0"/>
            <a:ext cx="9597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8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クローン下リポジトリを開く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9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91" y="2357288"/>
            <a:ext cx="532521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11494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969</Words>
  <Application>Microsoft Office PowerPoint</Application>
  <PresentationFormat>ワイド画面</PresentationFormat>
  <Paragraphs>127</Paragraphs>
  <Slides>27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ＭＳ Ｐゴシック</vt:lpstr>
      <vt:lpstr>Twentieth Century</vt:lpstr>
      <vt:lpstr>Arial</vt:lpstr>
      <vt:lpstr>Calibri</vt:lpstr>
      <vt:lpstr>Times New Roman</vt:lpstr>
      <vt:lpstr>しずく</vt:lpstr>
      <vt:lpstr>IT集中講座　＃7 JavaScript </vt:lpstr>
      <vt:lpstr>概要</vt:lpstr>
      <vt:lpstr>Git　ファイル管理ツール</vt:lpstr>
      <vt:lpstr>gitの設定　（環境の整え方）</vt:lpstr>
      <vt:lpstr>リポジトリからの情報の取得</vt:lpstr>
      <vt:lpstr>リポジトリのクローン</vt:lpstr>
      <vt:lpstr>リポジトリ名の入力</vt:lpstr>
      <vt:lpstr>フォルダを作成する位置を指定</vt:lpstr>
      <vt:lpstr>クローン下リポジトリを開く</vt:lpstr>
      <vt:lpstr>フォルダの作成を信用する（変更許可）</vt:lpstr>
      <vt:lpstr>WEBページの作成</vt:lpstr>
      <vt:lpstr>PowerPoint プレゼンテーション</vt:lpstr>
      <vt:lpstr>navセクションのCSS</vt:lpstr>
      <vt:lpstr>mainタグの設定</vt:lpstr>
      <vt:lpstr>section#sec1の設定</vt:lpstr>
      <vt:lpstr>section#sec2</vt:lpstr>
      <vt:lpstr>IT集中講座　＃7 JavaScript </vt:lpstr>
      <vt:lpstr>JavaScriptを使う理由</vt:lpstr>
      <vt:lpstr>JavaScriptを記述の仕方</vt:lpstr>
      <vt:lpstr>JavaScriptの記述ルール</vt:lpstr>
      <vt:lpstr>JavaScriptの基本（変数）</vt:lpstr>
      <vt:lpstr>JavaScriptの基本（関数の呼び出し）</vt:lpstr>
      <vt:lpstr>JavaScirptの基本（オブジェクト）</vt:lpstr>
      <vt:lpstr>JavaScriptの基本（メソッド）</vt:lpstr>
      <vt:lpstr>JavaScriptの基本（DOMの取得）</vt:lpstr>
      <vt:lpstr>JavaScriptの基本（DOMの操作）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情報システムⅡ　Q4 </dc:title>
  <dc:creator>渡辺博</dc:creator>
  <cp:lastModifiedBy>y.ueda</cp:lastModifiedBy>
  <cp:revision>15</cp:revision>
  <dcterms:created xsi:type="dcterms:W3CDTF">2017-01-06T06:45:32Z</dcterms:created>
  <dcterms:modified xsi:type="dcterms:W3CDTF">2022-02-10T09:05:19Z</dcterms:modified>
</cp:coreProperties>
</file>