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67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27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5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5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4514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4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362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4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88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80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0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7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62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10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9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5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7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3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5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9544A1F-8594-424C-B491-E518851C4987}"/>
              </a:ext>
            </a:extLst>
          </p:cNvPr>
          <p:cNvGrpSpPr/>
          <p:nvPr/>
        </p:nvGrpSpPr>
        <p:grpSpPr>
          <a:xfrm>
            <a:off x="3053950" y="1307633"/>
            <a:ext cx="6084100" cy="2121367"/>
            <a:chOff x="4345361" y="2924735"/>
            <a:chExt cx="3501278" cy="1008530"/>
          </a:xfrm>
        </p:grpSpPr>
        <p:sp>
          <p:nvSpPr>
            <p:cNvPr id="4" name="AutoShape 13">
              <a:extLst>
                <a:ext uri="{FF2B5EF4-FFF2-40B4-BE49-F238E27FC236}">
                  <a16:creationId xmlns:a16="http://schemas.microsoft.com/office/drawing/2014/main" id="{00000000-0008-0000-0000-00000C00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61" y="2924735"/>
              <a:ext cx="3501278" cy="1008530"/>
            </a:xfrm>
            <a:prstGeom prst="roundRect">
              <a:avLst>
                <a:gd name="adj" fmla="val 11111"/>
              </a:avLst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99190" dir="2388334" algn="ctr" rotWithShape="0">
                <a:srgbClr val="C0C0C0"/>
              </a:outerShdw>
            </a:effectLst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/>
            </a:p>
          </p:txBody>
        </p:sp>
        <p:sp>
          <p:nvSpPr>
            <p:cNvPr id="5" name="WordArt 1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33645" y="3184712"/>
              <a:ext cx="2696135" cy="551889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ja-JP" altLang="en-US" sz="3600" kern="10" spc="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HGS創英角ﾎﾟｯﾌﾟ体"/>
                  <a:ea typeface="HGS創英角ﾎﾟｯﾌﾟ体"/>
                </a:rPr>
                <a:t>情報処理講座</a:t>
              </a:r>
            </a:p>
          </p:txBody>
        </p:sp>
      </p:grpSp>
      <p:sp>
        <p:nvSpPr>
          <p:cNvPr id="7" name="WordArt 12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70670" y="4088118"/>
            <a:ext cx="6450659" cy="483881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ja-JP" altLang="en-US" sz="3600" b="1" kern="10" spc="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/>
                <a:latin typeface="HGS創英角ﾎﾟｯﾌﾟ体"/>
                <a:ea typeface="HGS創英角ﾎﾟｯﾌﾟ体"/>
              </a:rPr>
              <a:t>Ｗｅｂページを作ってみよう！！</a:t>
            </a:r>
          </a:p>
        </p:txBody>
      </p:sp>
      <p:grpSp>
        <p:nvGrpSpPr>
          <p:cNvPr id="10" name="Group 1206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pSpPr>
            <a:grpSpLocks/>
          </p:cNvGrpSpPr>
          <p:nvPr/>
        </p:nvGrpSpPr>
        <p:grpSpPr bwMode="auto">
          <a:xfrm>
            <a:off x="6380002" y="5070857"/>
            <a:ext cx="5516095" cy="1566583"/>
            <a:chOff x="0" y="0"/>
            <a:chExt cx="581" cy="168"/>
          </a:xfrm>
        </p:grpSpPr>
        <p:pic>
          <p:nvPicPr>
            <p:cNvPr id="11" name="Picture 38" descr="学院ロゴ紺">
              <a:extLst>
                <a:ext uri="{FF2B5EF4-FFF2-40B4-BE49-F238E27FC236}">
                  <a16:creationId xmlns:a16="http://schemas.microsoft.com/office/drawing/2014/main" id="{00000000-0008-0000-0000-000011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" y="19"/>
              <a:ext cx="5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WordArt 39">
              <a:extLst>
                <a:ext uri="{FF2B5EF4-FFF2-40B4-BE49-F238E27FC236}">
                  <a16:creationId xmlns:a16="http://schemas.microsoft.com/office/drawing/2014/main" id="{00000000-0008-0000-0000-000012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5" y="0"/>
              <a:ext cx="188" cy="25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ja-JP" altLang="en-US" sz="1600" kern="10" spc="0">
                  <a:ln w="9525">
                    <a:noFill/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HGPｺﾞｼｯｸE"/>
                  <a:ea typeface="HGPｺﾞｼｯｸE"/>
                </a:rPr>
                <a:t>学校法人・専門学校</a:t>
              </a:r>
            </a:p>
          </p:txBody>
        </p:sp>
        <p:sp>
          <p:nvSpPr>
            <p:cNvPr id="13" name="WordArt 40">
              <a:extLst>
                <a:ext uri="{FF2B5EF4-FFF2-40B4-BE49-F238E27FC236}">
                  <a16:creationId xmlns:a16="http://schemas.microsoft.com/office/drawing/2014/main" id="{00000000-0008-0000-0000-000013000000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0" y="109"/>
              <a:ext cx="330" cy="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ja-JP" altLang="en-US" sz="1200" b="0" i="0" u="none" strike="noStrike" baseline="0">
                  <a:solidFill>
                    <a:srgbClr val="000080"/>
                  </a:solidFill>
                  <a:latin typeface="MS UI Gothic"/>
                  <a:ea typeface="MS UI Gothic"/>
                </a:rPr>
                <a:t>〒</a:t>
              </a:r>
              <a:r>
                <a:rPr lang="en-US" altLang="ja-JP" sz="1200" b="0" i="0" u="none" strike="noStrike" baseline="0">
                  <a:solidFill>
                    <a:srgbClr val="000080"/>
                  </a:solidFill>
                  <a:latin typeface="MS UI Gothic"/>
                  <a:ea typeface="MS UI Gothic"/>
                </a:rPr>
                <a:t>815-0035  </a:t>
              </a:r>
              <a:r>
                <a:rPr lang="ja-JP" altLang="en-US" sz="1200" b="0" i="0" u="none" strike="noStrike" baseline="0">
                  <a:solidFill>
                    <a:srgbClr val="000080"/>
                  </a:solidFill>
                  <a:latin typeface="MS UI Gothic"/>
                  <a:ea typeface="MS UI Gothic"/>
                </a:rPr>
                <a:t>福岡市南区向野２－１０－３０</a:t>
              </a:r>
            </a:p>
          </p:txBody>
        </p:sp>
        <p:sp>
          <p:nvSpPr>
            <p:cNvPr id="14" name="WordArt 41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30" y="111"/>
              <a:ext cx="222" cy="26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altLang="ja-JP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TEL</a:t>
              </a:r>
              <a:r>
                <a:rPr lang="ja-JP" altLang="en-US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：０９２（</a:t>
              </a:r>
              <a:r>
                <a:rPr lang="en-US" altLang="ja-JP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512</a:t>
              </a:r>
              <a:r>
                <a:rPr lang="ja-JP" altLang="en-US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）</a:t>
              </a:r>
              <a:r>
                <a:rPr lang="en-US" altLang="ja-JP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7978</a:t>
              </a:r>
              <a:endParaRPr lang="ja-JP" altLang="en-US" sz="1600" kern="10" spc="0">
                <a:ln w="317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/>
                <a:latin typeface="MS UI Gothic"/>
                <a:ea typeface="MS UI Gothic"/>
              </a:endParaRPr>
            </a:p>
          </p:txBody>
        </p:sp>
        <p:sp>
          <p:nvSpPr>
            <p:cNvPr id="15" name="Line 42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" y="94"/>
              <a:ext cx="572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WordArt 43">
              <a:extLst>
                <a:ext uri="{FF2B5EF4-FFF2-40B4-BE49-F238E27FC236}">
                  <a16:creationId xmlns:a16="http://schemas.microsoft.com/office/drawing/2014/main" id="{00000000-0008-0000-0000-000016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95" y="147"/>
              <a:ext cx="363" cy="21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ja-JP" altLang="en-US" sz="1200" kern="10" spc="0">
                  <a:ln w="635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ホームページ：　</a:t>
              </a:r>
              <a:r>
                <a:rPr lang="en-US" altLang="ja-JP" sz="1200" kern="10" spc="0">
                  <a:ln w="635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http://www.ckg.ac.jp</a:t>
              </a:r>
              <a:endParaRPr lang="ja-JP" altLang="en-US" sz="1200" kern="10" spc="0">
                <a:ln w="6350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/>
                <a:latin typeface="MS UI Gothic"/>
                <a:ea typeface="MS UI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37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177-59F5-4897-8974-142C3FD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ブラウザの登録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FECB2-10A2-484C-B6CB-B4065E96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4499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画面上の「ブラウザの種別」の欄にあるブラウザをクリックします。</a:t>
            </a:r>
            <a:endParaRPr kumimoji="1" lang="en-US" altLang="ja-JP" dirty="0"/>
          </a:p>
          <a:p>
            <a:r>
              <a:rPr kumimoji="1" lang="ja-JP" altLang="en-US" dirty="0"/>
              <a:t>その後</a:t>
            </a:r>
            <a:r>
              <a:rPr lang="en-US" altLang="ja-JP" dirty="0"/>
              <a:t>【OK】</a:t>
            </a:r>
            <a:r>
              <a:rPr lang="ja-JP" altLang="en-US" dirty="0"/>
              <a:t>をクリックします。</a:t>
            </a:r>
            <a:endParaRPr lang="en-US" altLang="ja-JP" dirty="0"/>
          </a:p>
          <a:p>
            <a:r>
              <a:rPr kumimoji="1" lang="ja-JP" altLang="en-US" dirty="0"/>
              <a:t>ブラウザアプリを選びます。</a:t>
            </a:r>
          </a:p>
        </p:txBody>
      </p:sp>
      <p:pic>
        <p:nvPicPr>
          <p:cNvPr id="5" name="図 4" descr="ブラウザ情報の設定">
            <a:extLst>
              <a:ext uri="{FF2B5EF4-FFF2-40B4-BE49-F238E27FC236}">
                <a16:creationId xmlns:a16="http://schemas.microsoft.com/office/drawing/2014/main" id="{AD6AE383-B413-451B-B08C-1651F006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715005"/>
            <a:ext cx="3130062" cy="2745668"/>
          </a:xfrm>
          <a:prstGeom prst="rect">
            <a:avLst/>
          </a:prstGeom>
        </p:spPr>
      </p:pic>
      <p:pic>
        <p:nvPicPr>
          <p:cNvPr id="7" name="図 6" descr="ブラウザ情報の設定">
            <a:extLst>
              <a:ext uri="{FF2B5EF4-FFF2-40B4-BE49-F238E27FC236}">
                <a16:creationId xmlns:a16="http://schemas.microsoft.com/office/drawing/2014/main" id="{7F793946-ECE0-47E3-9628-275C66200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12" y="3688005"/>
            <a:ext cx="4433114" cy="17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C53C9-467D-40B6-BECF-E75E46CB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&lt;h1&gt;</a:t>
            </a:r>
            <a:r>
              <a:rPr kumimoji="1" lang="ja-JP" altLang="en-US" dirty="0"/>
              <a:t>タグ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045B0-A0B2-464D-99A0-A6DFF70E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大きな文字で文字を表示しましょう！</a:t>
            </a:r>
            <a:endParaRPr kumimoji="1" lang="en-US" altLang="ja-JP" dirty="0"/>
          </a:p>
          <a:p>
            <a:r>
              <a:rPr lang="ja-JP" altLang="en-US" dirty="0"/>
              <a:t>大きま文字を作るのに便利なタグに「見出し」があります。</a:t>
            </a:r>
            <a:endParaRPr lang="en-US" altLang="ja-JP" dirty="0"/>
          </a:p>
          <a:p>
            <a:r>
              <a:rPr kumimoji="1" lang="ja-JP" altLang="en-US" dirty="0"/>
              <a:t>見出しは、大きい見出し（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字も大きい）から、小さい見出しまで</a:t>
            </a:r>
            <a:r>
              <a:rPr kumimoji="1" lang="en-US" altLang="ja-JP" dirty="0"/>
              <a:t>6</a:t>
            </a:r>
            <a:r>
              <a:rPr kumimoji="1" lang="ja-JP" altLang="en-US" dirty="0"/>
              <a:t>段階です。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&lt;h1&gt;</a:t>
            </a:r>
            <a:r>
              <a:rPr lang="ja-JP" altLang="en-US" dirty="0"/>
              <a:t>　は一番大きい。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&lt;h6&gt;</a:t>
            </a:r>
            <a:r>
              <a:rPr kumimoji="1" lang="ja-JP" altLang="en-US" dirty="0"/>
              <a:t>　は一番小さい。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使い方</a:t>
            </a:r>
            <a:r>
              <a:rPr kumimoji="1" lang="ja-JP" altLang="en-US" dirty="0"/>
              <a:t>は、その効果を出したい文字の前後をタグで囲みます。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例）　</a:t>
            </a:r>
            <a:r>
              <a:rPr kumimoji="1" lang="en-US" altLang="ja-JP" dirty="0"/>
              <a:t>&lt;h1&gt;</a:t>
            </a:r>
            <a:r>
              <a:rPr kumimoji="1" lang="ja-JP" altLang="en-US" dirty="0"/>
              <a:t>　大きい文字を出したい　</a:t>
            </a:r>
            <a:r>
              <a:rPr kumimoji="1" lang="en-US" altLang="ja-JP" dirty="0"/>
              <a:t>&lt;/h1&gt;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718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8F94-8548-4FB5-ADC3-3654870F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</a:t>
            </a:r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4F87AEA-C9DC-4B88-905E-078013763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6"/>
          <a:stretch/>
        </p:blipFill>
        <p:spPr>
          <a:xfrm>
            <a:off x="1371600" y="2623929"/>
            <a:ext cx="10245607" cy="2811207"/>
          </a:xfr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94861C4C-5E37-4629-AAF1-AF65821A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41858"/>
            <a:ext cx="9601589" cy="722244"/>
          </a:xfrm>
        </p:spPr>
        <p:txBody>
          <a:bodyPr/>
          <a:lstStyle/>
          <a:p>
            <a:r>
              <a:rPr kumimoji="1" lang="ja-JP" altLang="en-US" dirty="0"/>
              <a:t>自分の名前や学校名を入れてみましょう。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B6AC77-9BA5-42D0-B778-E02D3E0E9810}"/>
              </a:ext>
            </a:extLst>
          </p:cNvPr>
          <p:cNvCxnSpPr/>
          <p:nvPr/>
        </p:nvCxnSpPr>
        <p:spPr>
          <a:xfrm>
            <a:off x="2160513" y="3429000"/>
            <a:ext cx="4965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920BA0-5DA8-4AC7-8455-23B1FF54C4AA}"/>
              </a:ext>
            </a:extLst>
          </p:cNvPr>
          <p:cNvSpPr txBox="1"/>
          <p:nvPr/>
        </p:nvSpPr>
        <p:spPr>
          <a:xfrm>
            <a:off x="7284720" y="6172200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2660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946E6-DE9B-4F5C-AC6F-408E64D0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区切り線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en-US" altLang="ja-JP" dirty="0" err="1"/>
              <a:t>hr</a:t>
            </a:r>
            <a:r>
              <a:rPr lang="en-US" altLang="ja-JP" dirty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7A9A3-F1BF-40FB-8F21-A4D79926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横に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本ひかれた線を区切り線といいます。</a:t>
            </a:r>
            <a:endParaRPr kumimoji="1" lang="en-US" altLang="ja-JP" dirty="0"/>
          </a:p>
          <a:p>
            <a:r>
              <a:rPr kumimoji="1" lang="ja-JP" altLang="en-US" dirty="0"/>
              <a:t>タグは、</a:t>
            </a:r>
            <a:r>
              <a:rPr kumimoji="1" lang="en-US" altLang="ja-JP" dirty="0"/>
              <a:t>&lt;**&gt;</a:t>
            </a:r>
            <a:r>
              <a:rPr kumimoji="1" lang="ja-JP" altLang="en-US" dirty="0"/>
              <a:t>と</a:t>
            </a:r>
            <a:r>
              <a:rPr kumimoji="1" lang="en-US" altLang="ja-JP" dirty="0"/>
              <a:t>&lt;/**&gt;</a:t>
            </a:r>
            <a:r>
              <a:rPr kumimoji="1" lang="ja-JP" altLang="en-US" dirty="0"/>
              <a:t>の二つペアで使われますが、この区切り線は一つだけ。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区切り線を入れたい場所に、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hr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と書けば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418508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5DADA-661E-4F7D-904F-675940C9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区切り線を入れてみよう</a:t>
            </a:r>
          </a:p>
        </p:txBody>
      </p:sp>
      <p:pic>
        <p:nvPicPr>
          <p:cNvPr id="5" name="コンテンツ プレースホルダー 4" descr="新規テキスト * - Crescent Eve">
            <a:extLst>
              <a:ext uri="{FF2B5EF4-FFF2-40B4-BE49-F238E27FC236}">
                <a16:creationId xmlns:a16="http://schemas.microsoft.com/office/drawing/2014/main" id="{6B4B462D-76DE-4106-830F-C5600BD6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02"/>
          <a:stretch/>
        </p:blipFill>
        <p:spPr>
          <a:xfrm>
            <a:off x="1371600" y="2307100"/>
            <a:ext cx="10206049" cy="2841675"/>
          </a:xfr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A30D2F79-1BE6-462E-A88B-15715C543874}"/>
              </a:ext>
            </a:extLst>
          </p:cNvPr>
          <p:cNvSpPr/>
          <p:nvPr/>
        </p:nvSpPr>
        <p:spPr>
          <a:xfrm flipV="1">
            <a:off x="2057400" y="3429000"/>
            <a:ext cx="914400" cy="98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4142ED-EDFE-4B37-B0FF-C89FF15D5FBB}"/>
              </a:ext>
            </a:extLst>
          </p:cNvPr>
          <p:cNvSpPr txBox="1"/>
          <p:nvPr/>
        </p:nvSpPr>
        <p:spPr>
          <a:xfrm>
            <a:off x="7284720" y="6172200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1752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978CA-A652-4C48-B109-2FF00F7B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&lt;table&gt;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6D4CE-EAC2-4021-BD49-53A61629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表を作るには</a:t>
            </a:r>
            <a:r>
              <a:rPr kumimoji="1" lang="en-US" altLang="ja-JP" dirty="0"/>
              <a:t>&lt;table&gt;</a:t>
            </a:r>
            <a:r>
              <a:rPr kumimoji="1" lang="ja-JP" altLang="en-US" dirty="0"/>
              <a:t>タグを使います。</a:t>
            </a:r>
            <a:endParaRPr kumimoji="1" lang="en-US" altLang="ja-JP" dirty="0"/>
          </a:p>
          <a:p>
            <a:r>
              <a:rPr lang="ja-JP" altLang="en-US" dirty="0"/>
              <a:t>枠を付けるときには、</a:t>
            </a:r>
            <a:r>
              <a:rPr lang="en-US" altLang="ja-JP" dirty="0"/>
              <a:t>border=“”</a:t>
            </a:r>
            <a:r>
              <a:rPr lang="ja-JP" altLang="en-US" dirty="0"/>
              <a:t>　オプションを使用します。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“”の間には、表の線（罫線）の太さを書きます。</a:t>
            </a:r>
            <a:endParaRPr lang="en-US" altLang="ja-JP" dirty="0"/>
          </a:p>
          <a:p>
            <a:r>
              <a:rPr lang="ja-JP" altLang="en-US" dirty="0"/>
              <a:t>罫線の太さには必ず単位を付けます。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 err="1"/>
              <a:t>cm,mm</a:t>
            </a:r>
            <a:r>
              <a:rPr lang="en-US" altLang="ja-JP" dirty="0"/>
              <a:t>,…</a:t>
            </a:r>
          </a:p>
          <a:p>
            <a:r>
              <a:rPr lang="ja-JP" altLang="en-US" dirty="0"/>
              <a:t>コンピュータの画面は「ｐｘ」という単位が使われます。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457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93C18-CB73-4FDD-BB34-2654130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１ｐｘの罫線の表を作る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2CF1434-7FB8-4993-AE0A-EC472D4E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0" y="2809698"/>
            <a:ext cx="9450119" cy="2534004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F13ECE-9477-48E0-9A49-9A21F26C3744}"/>
              </a:ext>
            </a:extLst>
          </p:cNvPr>
          <p:cNvSpPr/>
          <p:nvPr/>
        </p:nvSpPr>
        <p:spPr>
          <a:xfrm>
            <a:off x="1519311" y="3699803"/>
            <a:ext cx="4262511" cy="1139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32C458-8CB6-4182-ACEC-9D84052365F6}"/>
              </a:ext>
            </a:extLst>
          </p:cNvPr>
          <p:cNvSpPr txBox="1"/>
          <p:nvPr/>
        </p:nvSpPr>
        <p:spPr>
          <a:xfrm>
            <a:off x="7284720" y="6172200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257203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F8DD7-B63F-4008-9086-57F118A1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セルを作る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&lt;td&gt;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714448-70C9-48D9-AA3A-0E118086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表のセルを作るには、</a:t>
            </a:r>
            <a:r>
              <a:rPr lang="en-US" altLang="ja-JP" dirty="0"/>
              <a:t>&lt;td&gt;</a:t>
            </a:r>
            <a:r>
              <a:rPr lang="ja-JP" altLang="en-US" dirty="0"/>
              <a:t>～</a:t>
            </a:r>
            <a:r>
              <a:rPr lang="en-US" altLang="ja-JP" dirty="0"/>
              <a:t>&lt;/td&gt;</a:t>
            </a:r>
            <a:r>
              <a:rPr lang="ja-JP" altLang="en-US" dirty="0"/>
              <a:t>タグを使用します。</a:t>
            </a:r>
            <a:endParaRPr lang="en-US" altLang="ja-JP" dirty="0"/>
          </a:p>
          <a:p>
            <a:r>
              <a:rPr kumimoji="1" lang="ja-JP" altLang="en-US" dirty="0"/>
              <a:t>ボックスの中に入れるには、このタグを使えば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27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2D30-B30C-4E71-B7FD-ED16847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表の中に、セルを</a:t>
            </a:r>
            <a:r>
              <a:rPr kumimoji="1" lang="en-US" altLang="ja-JP" dirty="0"/>
              <a:t>4</a:t>
            </a:r>
            <a:r>
              <a:rPr lang="ja-JP" altLang="en-US" dirty="0"/>
              <a:t>つ置きましょう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AFAA476-E422-45A3-9638-9F2E376D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38" y="2286000"/>
            <a:ext cx="8857324" cy="35814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71E21C-6194-4806-B25C-310AC7F9F45F}"/>
              </a:ext>
            </a:extLst>
          </p:cNvPr>
          <p:cNvSpPr txBox="1"/>
          <p:nvPr/>
        </p:nvSpPr>
        <p:spPr>
          <a:xfrm>
            <a:off x="7033846" y="6274191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11125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A0DB-15C9-4836-8BCB-8180CBB8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セルを横に並べるグループを作る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&lt;tr&gt;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1745A-328B-49B9-A066-8FDCB617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横に並んだセルを「レコード」という。</a:t>
            </a:r>
            <a:endParaRPr kumimoji="1" lang="en-US" altLang="ja-JP" dirty="0"/>
          </a:p>
          <a:p>
            <a:r>
              <a:rPr lang="ja-JP" altLang="en-US" dirty="0"/>
              <a:t>レコードを作るときには、</a:t>
            </a:r>
            <a:r>
              <a:rPr lang="en-US" altLang="ja-JP" dirty="0"/>
              <a:t>&lt;tr&gt;</a:t>
            </a:r>
            <a:r>
              <a:rPr lang="ja-JP" altLang="en-US" dirty="0"/>
              <a:t>～</a:t>
            </a:r>
            <a:r>
              <a:rPr lang="en-US" altLang="ja-JP" dirty="0"/>
              <a:t>&lt;/tr&gt;</a:t>
            </a:r>
            <a:r>
              <a:rPr lang="ja-JP" altLang="en-US" dirty="0"/>
              <a:t>で囲む</a:t>
            </a:r>
            <a:endParaRPr lang="en-US" altLang="ja-JP" dirty="0"/>
          </a:p>
          <a:p>
            <a:r>
              <a:rPr lang="ja-JP" altLang="en-US" dirty="0"/>
              <a:t>基本的には次のようなパターンになる。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5D54BA-0788-4DE7-BF08-8BBF9564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87" y="3583067"/>
            <a:ext cx="299126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83E0D-1E2E-4BF3-86F3-7FC4E801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今回作るもの</a:t>
            </a:r>
          </a:p>
        </p:txBody>
      </p:sp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851C1BB-67D0-41BD-8A60-6D0A562A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41" y="1428750"/>
            <a:ext cx="5344271" cy="4820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8999F0-196E-4787-A63C-4B6A04353EDF}"/>
              </a:ext>
            </a:extLst>
          </p:cNvPr>
          <p:cNvSpPr txBox="1"/>
          <p:nvPr/>
        </p:nvSpPr>
        <p:spPr>
          <a:xfrm>
            <a:off x="7343334" y="1645920"/>
            <a:ext cx="4726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WEB</a:t>
            </a:r>
            <a:r>
              <a:rPr kumimoji="1" lang="ja-JP" altLang="en-US" sz="2400" dirty="0"/>
              <a:t>ページの中に自分の好きな画像を張り込む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表形式で画面を作る</a:t>
            </a:r>
          </a:p>
        </p:txBody>
      </p:sp>
    </p:spTree>
    <p:extLst>
      <p:ext uri="{BB962C8B-B14F-4D97-AF65-F5344CB8AC3E}">
        <p14:creationId xmlns:p14="http://schemas.microsoft.com/office/powerpoint/2010/main" val="20606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2109E-AF06-46ED-8092-BB2C96F4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テーブルの中のセルを横に並べる。</a:t>
            </a:r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73F9A31-96BC-4CB6-A2D2-4569F091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67960"/>
            <a:ext cx="10273089" cy="470622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9C3A98-F714-448B-B545-A884DFEF1DA2}"/>
              </a:ext>
            </a:extLst>
          </p:cNvPr>
          <p:cNvSpPr txBox="1"/>
          <p:nvPr/>
        </p:nvSpPr>
        <p:spPr>
          <a:xfrm>
            <a:off x="7033846" y="6274191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95766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B1677-F914-4647-BA5E-501AEBAA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絵をはめ込みましょう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E9FF7-4705-4B6A-B950-B1078165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絵を挿入するには、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タグを使用します。</a:t>
            </a:r>
            <a:endParaRPr kumimoji="1" lang="en-US" altLang="ja-JP" dirty="0"/>
          </a:p>
          <a:p>
            <a:r>
              <a:rPr kumimoji="1" lang="en-US" altLang="ja-JP" dirty="0"/>
              <a:t>&lt;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タグは、次のように、記述します。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en-US" altLang="ja-JP" dirty="0" err="1"/>
              <a:t>img</a:t>
            </a:r>
            <a:r>
              <a:rPr lang="ja-JP" altLang="en-US" dirty="0"/>
              <a:t>　</a:t>
            </a:r>
            <a:r>
              <a:rPr lang="en-US" altLang="ja-JP" dirty="0" err="1"/>
              <a:t>src</a:t>
            </a:r>
            <a:r>
              <a:rPr lang="en-US" altLang="ja-JP" dirty="0"/>
              <a:t>=“</a:t>
            </a:r>
            <a:r>
              <a:rPr lang="ja-JP" altLang="en-US" dirty="0"/>
              <a:t>写真のファイル名</a:t>
            </a:r>
            <a:r>
              <a:rPr lang="en-US" altLang="ja-JP" dirty="0"/>
              <a:t>”</a:t>
            </a:r>
            <a:r>
              <a:rPr lang="ja-JP" altLang="en-US" dirty="0"/>
              <a:t>　</a:t>
            </a:r>
            <a:r>
              <a:rPr lang="en-US" altLang="ja-JP" dirty="0"/>
              <a:t>alt=“</a:t>
            </a:r>
            <a:r>
              <a:rPr lang="ja-JP" altLang="en-US" dirty="0"/>
              <a:t>写真のコメント</a:t>
            </a:r>
            <a:r>
              <a:rPr lang="en-US" altLang="ja-JP" dirty="0"/>
              <a:t>”&gt;</a:t>
            </a:r>
          </a:p>
          <a:p>
            <a:r>
              <a:rPr kumimoji="1" lang="ja-JP" altLang="en-US" dirty="0"/>
              <a:t>写真が異なるフォルダにある時は、写真のフォルダ名を記述します。</a:t>
            </a:r>
          </a:p>
        </p:txBody>
      </p:sp>
    </p:spTree>
    <p:extLst>
      <p:ext uri="{BB962C8B-B14F-4D97-AF65-F5344CB8AC3E}">
        <p14:creationId xmlns:p14="http://schemas.microsoft.com/office/powerpoint/2010/main" val="106886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5F147-9044-4FA0-8149-F0E8789D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練習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ja-JP" altLang="en-US" sz="3600" dirty="0"/>
              <a:t>フォルダ「</a:t>
            </a:r>
            <a:r>
              <a:rPr lang="en-US" altLang="ja-JP" sz="3600" dirty="0" err="1"/>
              <a:t>sozai</a:t>
            </a:r>
            <a:r>
              <a:rPr lang="ja-JP" altLang="en-US" sz="3600" dirty="0"/>
              <a:t>」写真「</a:t>
            </a:r>
            <a:r>
              <a:rPr lang="en-US" altLang="ja-JP" sz="3600" dirty="0"/>
              <a:t>1.Jpg</a:t>
            </a:r>
            <a:r>
              <a:rPr lang="ja-JP" altLang="en-US" sz="3600" dirty="0"/>
              <a:t>」を表示する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E546A46-26C0-4F6A-ABAD-C3964F0F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9" y="2957356"/>
            <a:ext cx="9364382" cy="2238687"/>
          </a:xfrm>
        </p:spPr>
      </p:pic>
    </p:spTree>
    <p:extLst>
      <p:ext uri="{BB962C8B-B14F-4D97-AF65-F5344CB8AC3E}">
        <p14:creationId xmlns:p14="http://schemas.microsoft.com/office/powerpoint/2010/main" val="60493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82C16-D074-4A3A-849E-FFA33CA8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E4136-C3E1-4679-B463-9A1E1328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デザインの変更は</a:t>
            </a:r>
            <a:r>
              <a:rPr kumimoji="1" lang="en-US" altLang="ja-JP" dirty="0"/>
              <a:t>&lt;</a:t>
            </a:r>
            <a:r>
              <a:rPr lang="en-US" altLang="ja-JP" dirty="0"/>
              <a:t>style&gt;</a:t>
            </a:r>
            <a:r>
              <a:rPr lang="ja-JP" altLang="en-US" dirty="0"/>
              <a:t>～</a:t>
            </a:r>
            <a:r>
              <a:rPr lang="en-US" altLang="ja-JP" dirty="0"/>
              <a:t>&lt;/style&gt;</a:t>
            </a:r>
            <a:r>
              <a:rPr lang="ja-JP" altLang="en-US" dirty="0"/>
              <a:t>を使用する。</a:t>
            </a:r>
            <a:endParaRPr lang="en-US" altLang="ja-JP" dirty="0"/>
          </a:p>
          <a:p>
            <a:r>
              <a:rPr kumimoji="1" lang="ja-JP" altLang="en-US" dirty="0"/>
              <a:t>記述の方法は次の形</a:t>
            </a:r>
            <a:endParaRPr kumimoji="1" lang="en-US" altLang="ja-JP" dirty="0"/>
          </a:p>
          <a:p>
            <a:r>
              <a:rPr lang="ja-JP" altLang="en-US" dirty="0"/>
              <a:t>セレクタ｛　属性　；　値　｝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セレクタはタグの名前</a:t>
            </a:r>
            <a:endParaRPr lang="en-US" altLang="ja-JP" dirty="0"/>
          </a:p>
          <a:p>
            <a:r>
              <a:rPr kumimoji="1" lang="ja-JP" altLang="en-US" dirty="0"/>
              <a:t>属性は、</a:t>
            </a:r>
            <a:r>
              <a:rPr kumimoji="1" lang="en-US" altLang="ja-JP" dirty="0"/>
              <a:t>width</a:t>
            </a:r>
            <a:r>
              <a:rPr kumimoji="1" lang="ja-JP" altLang="en-US" dirty="0"/>
              <a:t>、</a:t>
            </a:r>
            <a:r>
              <a:rPr kumimoji="1" lang="en-US" altLang="ja-JP" dirty="0"/>
              <a:t>height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margin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padding</a:t>
            </a:r>
            <a:r>
              <a:rPr kumimoji="1" lang="ja-JP" altLang="en-US" dirty="0"/>
              <a:t>、</a:t>
            </a:r>
            <a:r>
              <a:rPr kumimoji="1" lang="en-US" altLang="ja-JP" dirty="0"/>
              <a:t>color</a:t>
            </a:r>
            <a:r>
              <a:rPr kumimoji="1" lang="ja-JP" altLang="en-US" dirty="0"/>
              <a:t>、</a:t>
            </a:r>
            <a:r>
              <a:rPr kumimoji="1" lang="en-US" altLang="ja-JP" dirty="0"/>
              <a:t>background-color</a:t>
            </a:r>
            <a:r>
              <a:rPr lang="ja-JP" altLang="en-US" dirty="0"/>
              <a:t>など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※</a:t>
            </a:r>
            <a:r>
              <a:rPr lang="ja-JP" altLang="en-US" dirty="0"/>
              <a:t>覚えません。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957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995E6-0126-4BC0-B552-C6338ABD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ja-JP" altLang="en-US" sz="4000" dirty="0"/>
              <a:t>１から</a:t>
            </a:r>
            <a:r>
              <a:rPr kumimoji="1" lang="en-US" altLang="ja-JP" sz="4000" dirty="0"/>
              <a:t>4</a:t>
            </a:r>
            <a:r>
              <a:rPr kumimoji="1" lang="ja-JP" altLang="en-US" sz="4000" dirty="0"/>
              <a:t>までのボックスサイズを変える</a:t>
            </a:r>
            <a:endParaRPr kumimoji="1" lang="ja-JP" altLang="en-US" dirty="0"/>
          </a:p>
        </p:txBody>
      </p:sp>
      <p:pic>
        <p:nvPicPr>
          <p:cNvPr id="5" name="コンテンツ プレースホルダー 4" descr="index.html * - Crescent Eve">
            <a:extLst>
              <a:ext uri="{FF2B5EF4-FFF2-40B4-BE49-F238E27FC236}">
                <a16:creationId xmlns:a16="http://schemas.microsoft.com/office/drawing/2014/main" id="{8E4DAF89-13BC-4E96-9F27-1B01D536D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6"/>
          <a:stretch/>
        </p:blipFill>
        <p:spPr>
          <a:xfrm>
            <a:off x="1371600" y="1997612"/>
            <a:ext cx="10495487" cy="3587261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8A9A306-89CD-45C2-9CC0-C3D52F846070}"/>
              </a:ext>
            </a:extLst>
          </p:cNvPr>
          <p:cNvSpPr/>
          <p:nvPr/>
        </p:nvSpPr>
        <p:spPr>
          <a:xfrm>
            <a:off x="1547446" y="2278966"/>
            <a:ext cx="4360985" cy="1814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74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7260F-9F0C-48DA-9CDD-6D7061B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セレクタと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セレクタ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#</a:t>
            </a:r>
            <a:r>
              <a:rPr kumimoji="1" lang="en-US" altLang="ja-JP" dirty="0"/>
              <a:t>id  </a:t>
            </a:r>
            <a:r>
              <a:rPr lang="en-US" altLang="ja-JP" dirty="0"/>
              <a:t> .</a:t>
            </a:r>
            <a:r>
              <a:rPr kumimoji="1" lang="en-US" altLang="ja-JP" dirty="0"/>
              <a:t>class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A4F4-4036-4D44-BD36-30857BA6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3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C47A-C59B-49B6-8017-D06F09F6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最初に、この授業で使用するアプリ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00FD7D-B1AE-423D-8AB9-930884DC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エディタ</a:t>
            </a:r>
            <a:endParaRPr kumimoji="1" lang="en-US" altLang="ja-JP" dirty="0"/>
          </a:p>
          <a:p>
            <a:pPr lvl="1"/>
            <a:r>
              <a:rPr lang="ja-JP" altLang="en-US" dirty="0"/>
              <a:t>メモ帳（</a:t>
            </a:r>
            <a:r>
              <a:rPr lang="en-US" altLang="ja-JP" dirty="0"/>
              <a:t>Windows</a:t>
            </a:r>
            <a:r>
              <a:rPr lang="ja-JP" altLang="en-US" dirty="0"/>
              <a:t>に標準的に装備されている）</a:t>
            </a:r>
            <a:endParaRPr lang="en-US" altLang="ja-JP" dirty="0"/>
          </a:p>
          <a:p>
            <a:pPr lvl="1"/>
            <a:r>
              <a:rPr lang="ja-JP" altLang="en-US" dirty="0"/>
              <a:t>エディタ（</a:t>
            </a:r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Studio</a:t>
            </a:r>
            <a:r>
              <a:rPr lang="ja-JP" altLang="en-US" dirty="0"/>
              <a:t> </a:t>
            </a:r>
            <a:r>
              <a:rPr lang="en-US" altLang="ja-JP" dirty="0"/>
              <a:t>Code</a:t>
            </a:r>
            <a:r>
              <a:rPr lang="ja-JP" altLang="en-US" dirty="0"/>
              <a:t>、</a:t>
            </a:r>
            <a:r>
              <a:rPr lang="en-US" altLang="ja-JP" dirty="0" err="1"/>
              <a:t>Cresent</a:t>
            </a:r>
            <a:r>
              <a:rPr lang="ja-JP" altLang="en-US" dirty="0"/>
              <a:t> </a:t>
            </a:r>
            <a:r>
              <a:rPr lang="en-US" altLang="ja-JP" dirty="0"/>
              <a:t>Eve</a:t>
            </a:r>
            <a:r>
              <a:rPr lang="ja-JP" altLang="en-US" dirty="0"/>
              <a:t>、</a:t>
            </a:r>
            <a:r>
              <a:rPr lang="en-US" altLang="ja-JP" dirty="0" err="1"/>
              <a:t>TeraPad</a:t>
            </a:r>
            <a:r>
              <a:rPr lang="ja-JP" altLang="en-US" dirty="0"/>
              <a:t>などいろいろある）</a:t>
            </a:r>
            <a:endParaRPr lang="en-US" altLang="ja-JP" dirty="0"/>
          </a:p>
          <a:p>
            <a:pPr marL="987552" lvl="2" indent="0">
              <a:buNone/>
            </a:pPr>
            <a:r>
              <a:rPr lang="ja-JP" altLang="en-US" dirty="0"/>
              <a:t>このアプリは好みで、自分の好きなものを使うことが多い。</a:t>
            </a:r>
            <a:endParaRPr lang="en-US" altLang="ja-JP" dirty="0"/>
          </a:p>
          <a:p>
            <a:pPr marL="987552" lvl="2" indent="0">
              <a:buNone/>
            </a:pPr>
            <a:r>
              <a:rPr lang="ja-JP" altLang="en-US" dirty="0"/>
              <a:t>最近は、</a:t>
            </a:r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Studio</a:t>
            </a:r>
            <a:r>
              <a:rPr lang="ja-JP" altLang="en-US" dirty="0"/>
              <a:t> </a:t>
            </a:r>
            <a:r>
              <a:rPr lang="en-US" altLang="ja-JP" dirty="0"/>
              <a:t>Code</a:t>
            </a:r>
            <a:r>
              <a:rPr lang="ja-JP" altLang="en-US" dirty="0"/>
              <a:t>が使いやすいといわれている。</a:t>
            </a:r>
            <a:endParaRPr lang="en-US" altLang="ja-JP" dirty="0"/>
          </a:p>
          <a:p>
            <a:pPr marL="987552" lvl="2" indent="0">
              <a:buNone/>
            </a:pPr>
            <a:endParaRPr lang="en-US" altLang="ja-JP" dirty="0"/>
          </a:p>
          <a:p>
            <a:r>
              <a:rPr lang="ja-JP" altLang="en-US" dirty="0"/>
              <a:t>ブラウザ</a:t>
            </a:r>
            <a:endParaRPr lang="en-US" altLang="ja-JP" dirty="0"/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Chrome			</a:t>
            </a:r>
            <a:r>
              <a:rPr lang="ja-JP" altLang="en-US" dirty="0"/>
              <a:t>スマホ、</a:t>
            </a:r>
            <a:r>
              <a:rPr lang="en-US" altLang="ja-JP" dirty="0"/>
              <a:t>PC</a:t>
            </a:r>
            <a:r>
              <a:rPr lang="ja-JP" altLang="en-US" dirty="0"/>
              <a:t>などでよく使われる。</a:t>
            </a:r>
            <a:endParaRPr kumimoji="1" lang="en-US" altLang="ja-JP" dirty="0"/>
          </a:p>
          <a:p>
            <a:pPr lvl="1"/>
            <a:r>
              <a:rPr lang="en-US" altLang="ja-JP" dirty="0" err="1"/>
              <a:t>Micorosoft</a:t>
            </a:r>
            <a:r>
              <a:rPr lang="ja-JP" altLang="en-US" dirty="0"/>
              <a:t> </a:t>
            </a:r>
            <a:r>
              <a:rPr lang="en-US" altLang="ja-JP" dirty="0"/>
              <a:t>Internet</a:t>
            </a:r>
            <a:r>
              <a:rPr lang="ja-JP" altLang="en-US" dirty="0"/>
              <a:t> </a:t>
            </a:r>
            <a:r>
              <a:rPr lang="en-US" altLang="ja-JP" dirty="0"/>
              <a:t>Explorer	Windows10</a:t>
            </a:r>
            <a:r>
              <a:rPr lang="ja-JP" altLang="en-US" dirty="0"/>
              <a:t>までの</a:t>
            </a:r>
            <a:r>
              <a:rPr lang="en-US" altLang="ja-JP" dirty="0"/>
              <a:t>PC</a:t>
            </a:r>
            <a:r>
              <a:rPr lang="ja-JP" altLang="en-US" dirty="0"/>
              <a:t>ではよくつかわれた</a:t>
            </a:r>
            <a:endParaRPr lang="en-US" altLang="ja-JP" dirty="0"/>
          </a:p>
          <a:p>
            <a:pPr marL="987552" lvl="2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				※</a:t>
            </a:r>
            <a:r>
              <a:rPr lang="ja-JP" altLang="en-US" dirty="0"/>
              <a:t>積極的に利用する意味はないかも</a:t>
            </a:r>
            <a:endParaRPr lang="en-US" altLang="ja-JP" dirty="0"/>
          </a:p>
          <a:p>
            <a:pPr lvl="1"/>
            <a:r>
              <a:rPr kumimoji="1" lang="en-US" altLang="ja-JP" dirty="0"/>
              <a:t>Microsoft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Edge			</a:t>
            </a:r>
            <a:r>
              <a:rPr kumimoji="1" lang="ja-JP" altLang="en-US" dirty="0"/>
              <a:t>最新の</a:t>
            </a:r>
            <a:r>
              <a:rPr kumimoji="1" lang="en-US" altLang="ja-JP" dirty="0"/>
              <a:t>Windows10</a:t>
            </a:r>
            <a:r>
              <a:rPr kumimoji="1" lang="ja-JP" altLang="en-US" dirty="0"/>
              <a:t>ではこちらがメイン</a:t>
            </a:r>
          </a:p>
        </p:txBody>
      </p:sp>
    </p:spTree>
    <p:extLst>
      <p:ext uri="{BB962C8B-B14F-4D97-AF65-F5344CB8AC3E}">
        <p14:creationId xmlns:p14="http://schemas.microsoft.com/office/powerpoint/2010/main" val="174489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3EDEC-3C89-4AE7-9AA4-995E30AF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最初に、簡単な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を</a:t>
            </a:r>
          </a:p>
        </p:txBody>
      </p:sp>
      <p:pic>
        <p:nvPicPr>
          <p:cNvPr id="6" name="コンテンツ プレースホルダー 5" descr="新規テキスト * - Crescent Eve">
            <a:extLst>
              <a:ext uri="{FF2B5EF4-FFF2-40B4-BE49-F238E27FC236}">
                <a16:creationId xmlns:a16="http://schemas.microsoft.com/office/drawing/2014/main" id="{78E5CD0A-27F1-4357-B825-FEB10499B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41871"/>
            <a:ext cx="6914271" cy="4222047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8B7F-D690-43DE-99B8-78B3A28A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4682" y="1638299"/>
            <a:ext cx="3440749" cy="3581401"/>
          </a:xfrm>
        </p:spPr>
        <p:txBody>
          <a:bodyPr/>
          <a:lstStyle/>
          <a:p>
            <a:r>
              <a:rPr kumimoji="1" lang="ja-JP" altLang="en-US" dirty="0"/>
              <a:t>メモ帳で打ちますが・・・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なんか思うように入力できない</a:t>
            </a:r>
          </a:p>
        </p:txBody>
      </p:sp>
    </p:spTree>
    <p:extLst>
      <p:ext uri="{BB962C8B-B14F-4D97-AF65-F5344CB8AC3E}">
        <p14:creationId xmlns:p14="http://schemas.microsoft.com/office/powerpoint/2010/main" val="17761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324C0-D943-403F-974C-2A88C1A0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エディタを用意しています。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 err="1"/>
              <a:t>Cresent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Eve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9AE6F85-1B59-48A2-9E53-48907FB4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Cresent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Eve</a:t>
            </a:r>
            <a:r>
              <a:rPr kumimoji="1" lang="ja-JP" altLang="en-US" dirty="0"/>
              <a:t>を使用すると、タグの入力を助けてくれます。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ただし、最低限のカスタマイズは必要です。</a:t>
            </a:r>
            <a:endParaRPr lang="en-US" altLang="ja-JP" dirty="0"/>
          </a:p>
          <a:p>
            <a:pPr lvl="1"/>
            <a:r>
              <a:rPr kumimoji="1" lang="ja-JP" altLang="en-US" dirty="0"/>
              <a:t>文字のサイズ。</a:t>
            </a:r>
            <a:r>
              <a:rPr kumimoji="1" lang="en-US" altLang="ja-JP" dirty="0"/>
              <a:t>	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 err="1"/>
              <a:t>Cresent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Eve</a:t>
            </a:r>
            <a:r>
              <a:rPr kumimoji="1" lang="ja-JP" altLang="en-US" dirty="0"/>
              <a:t>」フォルダの中を見ましょう！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923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FCD63-562C-47D1-8834-AAABAC94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最初にやってほしいこと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CAAA-A182-41EF-A28F-4BC7AAF1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「ツール」メニュー　⇒　「</a:t>
            </a:r>
            <a:r>
              <a:rPr kumimoji="1" lang="en-US" altLang="ja-JP" dirty="0" err="1"/>
              <a:t>Cresent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Eve</a:t>
            </a:r>
            <a:r>
              <a:rPr kumimoji="1" lang="ja-JP" altLang="en-US" dirty="0"/>
              <a:t>の起動時の設定（</a:t>
            </a:r>
            <a:r>
              <a:rPr kumimoji="1" lang="en-US" altLang="ja-JP" dirty="0"/>
              <a:t>O)</a:t>
            </a:r>
            <a:r>
              <a:rPr kumimoji="1" lang="ja-JP" altLang="en-US" dirty="0"/>
              <a:t>」をクリックします。</a:t>
            </a:r>
            <a:endParaRPr kumimoji="1" lang="en-US" altLang="ja-JP" dirty="0"/>
          </a:p>
          <a:p>
            <a:r>
              <a:rPr lang="ja-JP" altLang="en-US" dirty="0"/>
              <a:t>フォントサイズは見やすい大きさに変更してください。</a:t>
            </a:r>
            <a:endParaRPr lang="en-US" altLang="ja-JP" dirty="0"/>
          </a:p>
          <a:p>
            <a:r>
              <a:rPr kumimoji="1" lang="en-US" altLang="ja-JP" dirty="0"/>
              <a:t>HTM</a:t>
            </a:r>
            <a:r>
              <a:rPr lang="en-US" altLang="ja-JP" dirty="0"/>
              <a:t>L</a:t>
            </a:r>
            <a:r>
              <a:rPr lang="ja-JP" altLang="en-US" dirty="0"/>
              <a:t>メニューから、デフォルトのエンコーディングの指定で、「</a:t>
            </a:r>
            <a:r>
              <a:rPr lang="en-US" altLang="ja-JP" dirty="0"/>
              <a:t>HTML5</a:t>
            </a:r>
            <a:r>
              <a:rPr lang="ja-JP" altLang="en-US" dirty="0"/>
              <a:t>」を選びます。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以上、設定を変えたら、エディタプログラムをいったん終了して、もう一度実行してください。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8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0A943-6833-4964-96DB-4D84E7FA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さあ、入力します！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FAE8AD22-C17F-4687-8F75-A20A9092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&lt;&gt;</a:t>
            </a:r>
            <a:r>
              <a:rPr lang="ja-JP" altLang="en-US" dirty="0"/>
              <a:t>で囲まれる文字は、半角英数字を使用します。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最初に名前を付けて保存します。</a:t>
            </a:r>
            <a:endParaRPr lang="en-US" altLang="ja-JP" dirty="0"/>
          </a:p>
          <a:p>
            <a:pPr lvl="1"/>
            <a:r>
              <a:rPr lang="ja-JP" altLang="en-US" dirty="0"/>
              <a:t>最初に名前を付けると、後で保存することが簡単になります。</a:t>
            </a:r>
            <a:endParaRPr lang="en-US" altLang="ja-JP" dirty="0"/>
          </a:p>
          <a:p>
            <a:pPr lvl="1"/>
            <a:r>
              <a:rPr lang="ja-JP" altLang="en-US" dirty="0"/>
              <a:t>急いでいるときに、慌てて保存をしなくていいので、おすすめです。</a:t>
            </a:r>
          </a:p>
        </p:txBody>
      </p:sp>
    </p:spTree>
    <p:extLst>
      <p:ext uri="{BB962C8B-B14F-4D97-AF65-F5344CB8AC3E}">
        <p14:creationId xmlns:p14="http://schemas.microsoft.com/office/powerpoint/2010/main" val="229391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0A943-6833-4964-96DB-4D84E7FA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さあ、入力します！</a:t>
            </a:r>
          </a:p>
        </p:txBody>
      </p:sp>
      <p:pic>
        <p:nvPicPr>
          <p:cNvPr id="5" name="コンテンツ プレースホルダー 4" descr="新規テキスト * - Crescent Eve">
            <a:extLst>
              <a:ext uri="{FF2B5EF4-FFF2-40B4-BE49-F238E27FC236}">
                <a16:creationId xmlns:a16="http://schemas.microsoft.com/office/drawing/2014/main" id="{1150BE1F-FB62-4C7B-B6B3-7332C810C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8300"/>
            <a:ext cx="7822386" cy="4776568"/>
          </a:xfrm>
        </p:spPr>
      </p:pic>
    </p:spTree>
    <p:extLst>
      <p:ext uri="{BB962C8B-B14F-4D97-AF65-F5344CB8AC3E}">
        <p14:creationId xmlns:p14="http://schemas.microsoft.com/office/powerpoint/2010/main" val="267539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5AADB-9F4D-444D-8640-5AC8658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プレビュー</a:t>
            </a:r>
            <a:br>
              <a:rPr kumimoji="1" lang="en-US" altLang="ja-JP" dirty="0"/>
            </a:br>
            <a:r>
              <a:rPr kumimoji="1" lang="ja-JP" altLang="en-US" dirty="0"/>
              <a:t>　仕上がりを見る。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7EBD4-55F1-4DE8-B011-E75102BD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キーボードの</a:t>
            </a:r>
            <a:r>
              <a:rPr lang="en-US" altLang="ja-JP" dirty="0"/>
              <a:t>[F11]</a:t>
            </a:r>
            <a:r>
              <a:rPr lang="ja-JP" altLang="en-US" dirty="0"/>
              <a:t>を押してください。自動的に、</a:t>
            </a:r>
            <a:r>
              <a:rPr lang="en-US" altLang="ja-JP" dirty="0"/>
              <a:t>Google</a:t>
            </a:r>
            <a:r>
              <a:rPr lang="ja-JP" altLang="en-US" dirty="0"/>
              <a:t>　</a:t>
            </a:r>
            <a:r>
              <a:rPr lang="en-US" altLang="ja-JP" dirty="0"/>
              <a:t>Chrome</a:t>
            </a:r>
            <a:r>
              <a:rPr lang="ja-JP" altLang="en-US" dirty="0"/>
              <a:t>が起動して、プレビューできます。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次の画面が表示されたときは、ブラウザの登録をしなければなりませんので、先生に聞いてください。</a:t>
            </a:r>
            <a:endParaRPr kumimoji="1" lang="ja-JP" altLang="en-US" dirty="0"/>
          </a:p>
        </p:txBody>
      </p:sp>
      <p:pic>
        <p:nvPicPr>
          <p:cNvPr id="5" name="図 4" descr="Crescent Eve">
            <a:extLst>
              <a:ext uri="{FF2B5EF4-FFF2-40B4-BE49-F238E27FC236}">
                <a16:creationId xmlns:a16="http://schemas.microsoft.com/office/drawing/2014/main" id="{E2F82023-84B6-47E8-9DEE-2FD853E8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28" y="4562277"/>
            <a:ext cx="285789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62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87</TotalTime>
  <Words>590</Words>
  <Application>Microsoft Office PowerPoint</Application>
  <PresentationFormat>ワイド画面</PresentationFormat>
  <Paragraphs>109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HGPｺﾞｼｯｸE</vt:lpstr>
      <vt:lpstr>HGS創英角ﾎﾟｯﾌﾟ体</vt:lpstr>
      <vt:lpstr>MS UI Gothic</vt:lpstr>
      <vt:lpstr>Calibri</vt:lpstr>
      <vt:lpstr>Calibri Light</vt:lpstr>
      <vt:lpstr>Franklin Gothic Book</vt:lpstr>
      <vt:lpstr>Wingdings 2</vt:lpstr>
      <vt:lpstr>HDOfficeLightV0</vt:lpstr>
      <vt:lpstr>トリミング</vt:lpstr>
      <vt:lpstr>PowerPoint プレゼンテーション</vt:lpstr>
      <vt:lpstr>今回作るもの</vt:lpstr>
      <vt:lpstr>最初に、この授業で使用するアプリ</vt:lpstr>
      <vt:lpstr>最初に、簡単なHTMLを</vt:lpstr>
      <vt:lpstr>エディタを用意しています。 　Cresent Eve</vt:lpstr>
      <vt:lpstr>最初にやってほしいこと</vt:lpstr>
      <vt:lpstr>さあ、入力します！</vt:lpstr>
      <vt:lpstr>さあ、入力します！</vt:lpstr>
      <vt:lpstr>プレビュー 　仕上がりを見る。</vt:lpstr>
      <vt:lpstr>ブラウザの登録</vt:lpstr>
      <vt:lpstr>タイトルを作る 　&lt;h1&gt;タグ</vt:lpstr>
      <vt:lpstr>練習</vt:lpstr>
      <vt:lpstr>区切り線 　&lt;hr&gt;</vt:lpstr>
      <vt:lpstr>練習 　区切り線を入れてみよう</vt:lpstr>
      <vt:lpstr>表を作る 　&lt;table&gt;</vt:lpstr>
      <vt:lpstr>練習 　１ｐｘの罫線の表を作る</vt:lpstr>
      <vt:lpstr>セルを作る 　&lt;td&gt;</vt:lpstr>
      <vt:lpstr>練習 　表の中に、セルを4つ置きましょう</vt:lpstr>
      <vt:lpstr>セルを横に並べるグループを作る 　&lt;tr&gt;</vt:lpstr>
      <vt:lpstr>テーブルの中のセルを横に並べる。</vt:lpstr>
      <vt:lpstr>絵をはめ込みましょう 　&lt;img&gt;</vt:lpstr>
      <vt:lpstr>練習 　フォルダ「sozai」写真「1.Jpg」を表示する</vt:lpstr>
      <vt:lpstr>デザインの変更</vt:lpstr>
      <vt:lpstr>練習 　１から4までのボックスサイズを変える</vt:lpstr>
      <vt:lpstr>Idセレクタとclassセレクタ 　#id   .class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吉祥 植田</dc:creator>
  <cp:lastModifiedBy>吉祥 植田</cp:lastModifiedBy>
  <cp:revision>9</cp:revision>
  <dcterms:created xsi:type="dcterms:W3CDTF">2019-06-28T14:36:11Z</dcterms:created>
  <dcterms:modified xsi:type="dcterms:W3CDTF">2019-06-28T16:03:30Z</dcterms:modified>
</cp:coreProperties>
</file>