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6858000" cy="9906000" type="A4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92" y="180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0AB9-8567-4CBA-8894-37C9F8282449}" type="datetimeFigureOut">
              <a:rPr kumimoji="1" lang="ja-JP" altLang="en-US" smtClean="0"/>
              <a:t>2019/10/18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2C84-5A76-4E25-BECC-799155FDB5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8345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0AB9-8567-4CBA-8894-37C9F8282449}" type="datetimeFigureOut">
              <a:rPr kumimoji="1" lang="ja-JP" altLang="en-US" smtClean="0"/>
              <a:t>2019/10/18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2C84-5A76-4E25-BECC-799155FDB5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6967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729037" y="529697"/>
            <a:ext cx="1157288" cy="1126807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57176" y="529697"/>
            <a:ext cx="3357563" cy="1126807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0AB9-8567-4CBA-8894-37C9F8282449}" type="datetimeFigureOut">
              <a:rPr kumimoji="1" lang="ja-JP" altLang="en-US" smtClean="0"/>
              <a:t>2019/10/18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2C84-5A76-4E25-BECC-799155FDB5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272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0AB9-8567-4CBA-8894-37C9F8282449}" type="datetimeFigureOut">
              <a:rPr kumimoji="1" lang="ja-JP" altLang="en-US" smtClean="0"/>
              <a:t>2019/10/18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2C84-5A76-4E25-BECC-799155FDB5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2377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6365522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0AB9-8567-4CBA-8894-37C9F8282449}" type="datetimeFigureOut">
              <a:rPr kumimoji="1" lang="ja-JP" altLang="en-US" smtClean="0"/>
              <a:t>2019/10/18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2C84-5A76-4E25-BECC-799155FDB5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9164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57176" y="3081867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628901" y="3081867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0AB9-8567-4CBA-8894-37C9F8282449}" type="datetimeFigureOut">
              <a:rPr kumimoji="1" lang="ja-JP" altLang="en-US" smtClean="0"/>
              <a:t>2019/10/18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2C84-5A76-4E25-BECC-799155FDB5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89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70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0AB9-8567-4CBA-8894-37C9F8282449}" type="datetimeFigureOut">
              <a:rPr kumimoji="1" lang="ja-JP" altLang="en-US" smtClean="0"/>
              <a:t>2019/10/18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2C84-5A76-4E25-BECC-799155FDB5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0528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0AB9-8567-4CBA-8894-37C9F8282449}" type="datetimeFigureOut">
              <a:rPr kumimoji="1" lang="ja-JP" altLang="en-US" smtClean="0"/>
              <a:t>2019/10/18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2C84-5A76-4E25-BECC-799155FDB5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264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0AB9-8567-4CBA-8894-37C9F8282449}" type="datetimeFigureOut">
              <a:rPr kumimoji="1" lang="ja-JP" altLang="en-US" smtClean="0"/>
              <a:t>2019/10/18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2C84-5A76-4E25-BECC-799155FDB5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2226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1" y="394406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8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1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0AB9-8567-4CBA-8894-37C9F8282449}" type="datetimeFigureOut">
              <a:rPr kumimoji="1" lang="ja-JP" altLang="en-US" smtClean="0"/>
              <a:t>2019/10/18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2C84-5A76-4E25-BECC-799155FDB5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7037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934201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7752823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0AB9-8567-4CBA-8894-37C9F8282449}" type="datetimeFigureOut">
              <a:rPr kumimoji="1" lang="ja-JP" altLang="en-US" smtClean="0"/>
              <a:t>2019/10/18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2C84-5A76-4E25-BECC-799155FDB5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426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20AB9-8567-4CBA-8894-37C9F8282449}" type="datetimeFigureOut">
              <a:rPr kumimoji="1" lang="ja-JP" altLang="en-US" smtClean="0"/>
              <a:t>2019/10/18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0" y="9181396"/>
            <a:ext cx="21717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914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22C84-5A76-4E25-BECC-799155FDB5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4361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tm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16632" y="151984"/>
            <a:ext cx="662473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博多高校　土曜講座　</a:t>
            </a:r>
            <a:r>
              <a:rPr kumimoji="1" lang="en-US" altLang="ja-JP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WEB</a:t>
            </a:r>
            <a:r>
              <a:rPr kumimoji="1" lang="ja-JP" altLang="en-US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ページとプログラム</a:t>
            </a:r>
            <a:endParaRPr kumimoji="1" lang="ja-JP" altLang="en-US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6632" y="521316"/>
            <a:ext cx="662473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■</a:t>
            </a:r>
            <a:r>
              <a:rPr lang="en-US" altLang="ja-JP" sz="1400" dirty="0" smtClean="0"/>
              <a:t>WEB</a:t>
            </a:r>
            <a:r>
              <a:rPr lang="ja-JP" altLang="en-US" sz="1400" dirty="0" smtClean="0"/>
              <a:t>ページを作成し、</a:t>
            </a:r>
            <a:r>
              <a:rPr lang="en-US" altLang="ja-JP" sz="1400" dirty="0" smtClean="0"/>
              <a:t>WEB</a:t>
            </a:r>
            <a:r>
              <a:rPr lang="ja-JP" altLang="en-US" sz="1400" dirty="0" smtClean="0"/>
              <a:t>ページに配置された写真や文字などのレイアウト要素を</a:t>
            </a:r>
            <a:endParaRPr lang="en-US" altLang="ja-JP" sz="1400" dirty="0" smtClean="0"/>
          </a:p>
          <a:p>
            <a:r>
              <a:rPr lang="ja-JP" altLang="en-US" sz="1400" dirty="0"/>
              <a:t>　</a:t>
            </a:r>
            <a:r>
              <a:rPr lang="ja-JP" altLang="en-US" sz="1400" dirty="0" smtClean="0"/>
              <a:t>プログラムで操作するページを作ります。</a:t>
            </a:r>
            <a:endParaRPr lang="en-US" altLang="ja-JP" sz="1400" dirty="0" smtClean="0"/>
          </a:p>
          <a:p>
            <a:endParaRPr kumimoji="1" lang="en-US" altLang="ja-JP" sz="1400" dirty="0" smtClean="0"/>
          </a:p>
          <a:p>
            <a:r>
              <a:rPr kumimoji="1" lang="ja-JP" altLang="en-US" sz="1400" dirty="0" smtClean="0"/>
              <a:t>■</a:t>
            </a:r>
            <a:r>
              <a:rPr kumimoji="1" lang="en-US" altLang="ja-JP" sz="1400" dirty="0" smtClean="0"/>
              <a:t>HTML</a:t>
            </a:r>
            <a:r>
              <a:rPr lang="ja-JP" altLang="en-US" sz="1400" dirty="0"/>
              <a:t>を</a:t>
            </a:r>
            <a:r>
              <a:rPr lang="ja-JP" altLang="en-US" sz="1400" dirty="0" smtClean="0"/>
              <a:t>作る。</a:t>
            </a:r>
            <a:endParaRPr lang="en-US" altLang="ja-JP" sz="1400" dirty="0" smtClean="0"/>
          </a:p>
          <a:p>
            <a:r>
              <a:rPr kumimoji="1" lang="ja-JP" altLang="en-US" sz="1400" dirty="0"/>
              <a:t>　</a:t>
            </a:r>
            <a:r>
              <a:rPr kumimoji="1" lang="ja-JP" altLang="en-US" sz="1400" dirty="0" smtClean="0"/>
              <a:t>最初にシンプルな</a:t>
            </a:r>
            <a:r>
              <a:rPr kumimoji="1" lang="en-US" altLang="ja-JP" sz="1400" dirty="0" smtClean="0"/>
              <a:t>HTML</a:t>
            </a:r>
            <a:r>
              <a:rPr kumimoji="1" lang="ja-JP" altLang="en-US" sz="1400" dirty="0" smtClean="0"/>
              <a:t>ページを作成します。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　</a:t>
            </a:r>
            <a:r>
              <a:rPr lang="en-US" altLang="ja-JP" sz="1400" dirty="0" smtClean="0"/>
              <a:t>HTML</a:t>
            </a:r>
            <a:r>
              <a:rPr lang="ja-JP" altLang="en-US" sz="1400" dirty="0" smtClean="0"/>
              <a:t>　：　</a:t>
            </a:r>
            <a:r>
              <a:rPr lang="en-US" altLang="ja-JP" sz="1400" dirty="0" smtClean="0"/>
              <a:t>Hyper</a:t>
            </a:r>
            <a:r>
              <a:rPr lang="ja-JP" altLang="en-US" sz="1400" dirty="0" smtClean="0"/>
              <a:t> </a:t>
            </a:r>
            <a:r>
              <a:rPr lang="en-US" altLang="ja-JP" sz="1400" dirty="0" smtClean="0"/>
              <a:t>Text Markup Language</a:t>
            </a:r>
            <a:endParaRPr lang="en-US" altLang="ja-JP" sz="1400" dirty="0"/>
          </a:p>
          <a:p>
            <a:endParaRPr kumimoji="1" lang="en-US" altLang="ja-JP" sz="1400" dirty="0" smtClean="0"/>
          </a:p>
          <a:p>
            <a:r>
              <a:rPr kumimoji="1" lang="ja-JP" altLang="en-US" sz="1400" dirty="0" smtClean="0"/>
              <a:t>■タグ</a:t>
            </a:r>
            <a:endParaRPr kumimoji="1" lang="en-US" altLang="ja-JP" sz="1400" dirty="0" smtClean="0"/>
          </a:p>
          <a:p>
            <a:r>
              <a:rPr lang="ja-JP" altLang="en-US" sz="1400" dirty="0"/>
              <a:t>　</a:t>
            </a:r>
            <a:r>
              <a:rPr lang="ja-JP" altLang="en-US" sz="1400" dirty="0" smtClean="0"/>
              <a:t>文字をレイアウトするために書く文字列をタグと呼びます。いろいろなタグがあります　が、最初は、次に書かれている必要な物だけを覚えます。</a:t>
            </a:r>
            <a:endParaRPr lang="en-US" altLang="ja-JP" sz="1400" dirty="0" smtClean="0"/>
          </a:p>
          <a:p>
            <a:r>
              <a:rPr kumimoji="1" lang="ja-JP" altLang="en-US" sz="1400" dirty="0"/>
              <a:t>　</a:t>
            </a:r>
            <a:r>
              <a:rPr kumimoji="1" lang="ja-JP" altLang="en-US" sz="1400" dirty="0" smtClean="0"/>
              <a:t>タグは、基本的に、開始と終了があります。いくつかは、</a:t>
            </a:r>
            <a:r>
              <a:rPr kumimoji="1" lang="ja-JP" altLang="en-US" sz="1400" b="1" dirty="0" smtClean="0"/>
              <a:t>終わり</a:t>
            </a:r>
            <a:r>
              <a:rPr kumimoji="1" lang="ja-JP" altLang="en-US" sz="1400" dirty="0" smtClean="0"/>
              <a:t>のタグがありません。</a:t>
            </a:r>
            <a:endParaRPr kumimoji="1" lang="en-US" altLang="ja-JP" sz="1400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881791"/>
              </p:ext>
            </p:extLst>
          </p:nvPr>
        </p:nvGraphicFramePr>
        <p:xfrm>
          <a:off x="332656" y="2973680"/>
          <a:ext cx="6336704" cy="3779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2968"/>
                <a:gridCol w="41837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>
                          <a:latin typeface="+mj-ea"/>
                          <a:ea typeface="+mj-ea"/>
                        </a:rPr>
                        <a:t>タグ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>
                          <a:latin typeface="+mj-ea"/>
                          <a:ea typeface="+mj-ea"/>
                        </a:rPr>
                        <a:t>意味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&lt;!DOCTYPE html&gt;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HTML5</a:t>
                      </a:r>
                      <a:r>
                        <a:rPr kumimoji="1" lang="ja-JP" altLang="en-US" sz="1400" dirty="0" smtClean="0">
                          <a:latin typeface="+mj-ea"/>
                          <a:ea typeface="+mj-ea"/>
                        </a:rPr>
                        <a:t>という最新の決まりを使うときに、最初に書きます。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&lt;html&gt;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HTML</a:t>
                      </a:r>
                      <a:r>
                        <a:rPr kumimoji="1" lang="ja-JP" altLang="en-US" sz="1400" dirty="0" smtClean="0">
                          <a:latin typeface="+mj-ea"/>
                          <a:ea typeface="+mj-ea"/>
                        </a:rPr>
                        <a:t>という言葉を使って書くことを表します。</a:t>
                      </a:r>
                      <a:endParaRPr kumimoji="1" lang="en-US" altLang="ja-JP" sz="14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&lt;head&gt;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WEB</a:t>
                      </a:r>
                      <a:r>
                        <a:rPr kumimoji="1" lang="ja-JP" altLang="en-US" sz="1400" dirty="0" smtClean="0">
                          <a:latin typeface="+mj-ea"/>
                          <a:ea typeface="+mj-ea"/>
                        </a:rPr>
                        <a:t>ページの文字以外のデザインやプログラムを書く部分を表します。</a:t>
                      </a:r>
                      <a:endParaRPr kumimoji="1" lang="en-US" altLang="ja-JP" sz="14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&lt;meta</a:t>
                      </a:r>
                      <a:r>
                        <a:rPr kumimoji="1" lang="ja-JP" altLang="en-US" sz="14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charset=“UTF-8”&gt;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+mj-ea"/>
                          <a:ea typeface="+mj-ea"/>
                        </a:rPr>
                        <a:t>文字コードが</a:t>
                      </a:r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UTF-8</a:t>
                      </a:r>
                      <a:r>
                        <a:rPr kumimoji="1" lang="ja-JP" altLang="en-US" sz="1400" dirty="0" smtClean="0">
                          <a:latin typeface="+mj-ea"/>
                          <a:ea typeface="+mj-ea"/>
                        </a:rPr>
                        <a:t>であることを表します。</a:t>
                      </a:r>
                      <a:endParaRPr kumimoji="1" lang="en-US" altLang="ja-JP" sz="14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&lt;title&gt;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+mj-ea"/>
                          <a:ea typeface="+mj-ea"/>
                        </a:rPr>
                        <a:t>ブラウザのタイトルに表示される文字を書くのに使います。</a:t>
                      </a:r>
                      <a:endParaRPr kumimoji="1" lang="en-US" altLang="ja-JP" sz="14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&lt;style&gt;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HTML</a:t>
                      </a:r>
                      <a:r>
                        <a:rPr kumimoji="1" lang="ja-JP" altLang="en-US" sz="1400" dirty="0" smtClean="0">
                          <a:latin typeface="+mj-ea"/>
                          <a:ea typeface="+mj-ea"/>
                        </a:rPr>
                        <a:t>のデザインを書くのに使用します。</a:t>
                      </a:r>
                      <a:endParaRPr kumimoji="1" lang="en-US" altLang="ja-JP" sz="14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&lt;script&gt;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HTML</a:t>
                      </a:r>
                      <a:r>
                        <a:rPr kumimoji="1" lang="ja-JP" altLang="en-US" sz="1400" dirty="0" smtClean="0">
                          <a:latin typeface="+mj-ea"/>
                          <a:ea typeface="+mj-ea"/>
                        </a:rPr>
                        <a:t>にプログラムを埋め込むのに使います。</a:t>
                      </a:r>
                      <a:endParaRPr kumimoji="1" lang="en-US" altLang="ja-JP" sz="14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&lt;</a:t>
                      </a:r>
                      <a:r>
                        <a:rPr kumimoji="1" lang="en-US" altLang="ja-JP" sz="1400" dirty="0" err="1" smtClean="0">
                          <a:latin typeface="+mj-ea"/>
                          <a:ea typeface="+mj-ea"/>
                        </a:rPr>
                        <a:t>img</a:t>
                      </a:r>
                      <a:r>
                        <a:rPr kumimoji="1" lang="ja-JP" altLang="en-US" sz="14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kumimoji="1" lang="en-US" altLang="ja-JP" sz="1400" dirty="0" err="1" smtClean="0">
                          <a:latin typeface="+mj-ea"/>
                          <a:ea typeface="+mj-ea"/>
                        </a:rPr>
                        <a:t>src</a:t>
                      </a:r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=“xxx.jpg” &gt;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WEB</a:t>
                      </a:r>
                      <a:r>
                        <a:rPr kumimoji="1" lang="ja-JP" altLang="en-US" sz="1400" dirty="0" smtClean="0">
                          <a:latin typeface="+mj-ea"/>
                          <a:ea typeface="+mj-ea"/>
                        </a:rPr>
                        <a:t>ページに画面を埋め込むのに使用します。</a:t>
                      </a:r>
                      <a:endParaRPr kumimoji="1" lang="en-US" altLang="ja-JP" sz="14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260648" y="6825208"/>
            <a:ext cx="64807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■</a:t>
            </a:r>
            <a:r>
              <a:rPr kumimoji="1" lang="en-US" altLang="ja-JP" sz="14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CSS  </a:t>
            </a:r>
          </a:p>
          <a:p>
            <a:r>
              <a:rPr lang="ja-JP" altLang="en-US" sz="14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</a:t>
            </a:r>
            <a:r>
              <a:rPr lang="en-US" altLang="ja-JP" sz="14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WEB</a:t>
            </a:r>
            <a:r>
              <a:rPr lang="ja-JP" altLang="en-US" sz="14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ページのデザインを行う仕組みになります。</a:t>
            </a:r>
            <a:endParaRPr lang="en-US" altLang="ja-JP" sz="1400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</a:t>
            </a:r>
            <a:r>
              <a:rPr kumimoji="1" lang="en-US" altLang="ja-JP" sz="1400" dirty="0" err="1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CSS:Cascading</a:t>
            </a:r>
            <a:r>
              <a:rPr kumimoji="1" lang="en-US" altLang="ja-JP" sz="14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 Style  Sheet</a:t>
            </a:r>
          </a:p>
          <a:p>
            <a:r>
              <a:rPr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</a:t>
            </a:r>
            <a:r>
              <a:rPr lang="ja-JP" altLang="en-US" sz="14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設定項目を属性（</a:t>
            </a:r>
            <a:r>
              <a:rPr lang="en-US" altLang="ja-JP" sz="14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Attribute</a:t>
            </a:r>
            <a:r>
              <a:rPr lang="ja-JP" altLang="en-US" sz="14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）と設定値を「：」（コロン）と「；」（セミコロン）で区切りながら記述します。</a:t>
            </a:r>
            <a:endParaRPr kumimoji="1" lang="en-US" altLang="ja-JP" sz="1400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615916"/>
              </p:ext>
            </p:extLst>
          </p:nvPr>
        </p:nvGraphicFramePr>
        <p:xfrm>
          <a:off x="332656" y="7994759"/>
          <a:ext cx="633670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2968"/>
                <a:gridCol w="41837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>
                          <a:latin typeface="+mj-ea"/>
                          <a:ea typeface="+mj-ea"/>
                        </a:rPr>
                        <a:t>属性名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>
                          <a:latin typeface="+mj-ea"/>
                          <a:ea typeface="+mj-ea"/>
                        </a:rPr>
                        <a:t>意味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background-color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+mj-ea"/>
                          <a:ea typeface="+mj-ea"/>
                        </a:rPr>
                        <a:t>背景色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border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+mj-ea"/>
                          <a:ea typeface="+mj-ea"/>
                        </a:rPr>
                        <a:t>枠線。線の種類、太さ、色を指定する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width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+mj-ea"/>
                          <a:ea typeface="+mj-ea"/>
                        </a:rPr>
                        <a:t>要素の横のサイズ。必ず単位を指定します。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height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+mj-ea"/>
                          <a:ea typeface="+mj-ea"/>
                        </a:rPr>
                        <a:t>要素の縦のサイズ。</a:t>
                      </a:r>
                      <a:r>
                        <a:rPr kumimoji="1" lang="ja-JP" altLang="en-US" sz="14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必ず単位を指定します。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09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16632" y="57260"/>
            <a:ext cx="662473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実習　最初の</a:t>
            </a:r>
            <a:r>
              <a:rPr kumimoji="1" lang="en-US" altLang="ja-JP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WEB</a:t>
            </a:r>
            <a:r>
              <a:rPr kumimoji="1" lang="ja-JP" altLang="en-US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ページを作る</a:t>
            </a:r>
            <a:endParaRPr kumimoji="1" lang="ja-JP" altLang="en-US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1882" y="416496"/>
            <a:ext cx="6609486" cy="9356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■次の</a:t>
            </a:r>
            <a:r>
              <a:rPr kumimoji="1" lang="en-US" altLang="ja-JP" sz="1400" dirty="0" smtClean="0"/>
              <a:t>WEB</a:t>
            </a:r>
            <a:r>
              <a:rPr kumimoji="1" lang="ja-JP" altLang="en-US" sz="1400" dirty="0" smtClean="0"/>
              <a:t>ページを作ろう</a:t>
            </a:r>
            <a:endParaRPr kumimoji="1" lang="en-US" altLang="ja-JP" sz="1400" dirty="0" smtClean="0"/>
          </a:p>
          <a:p>
            <a:r>
              <a:rPr lang="ja-JP" altLang="en-US" sz="1400" dirty="0"/>
              <a:t>　</a:t>
            </a:r>
            <a:r>
              <a:rPr lang="en-US" altLang="ja-JP" sz="1400" dirty="0" smtClean="0"/>
              <a:t>【</a:t>
            </a:r>
            <a:r>
              <a:rPr lang="ja-JP" altLang="en-US" sz="1400" dirty="0" smtClean="0"/>
              <a:t>挿入する画像</a:t>
            </a:r>
            <a:r>
              <a:rPr lang="en-US" altLang="ja-JP" sz="1400" dirty="0" smtClean="0"/>
              <a:t>】</a:t>
            </a:r>
          </a:p>
          <a:p>
            <a:r>
              <a:rPr kumimoji="1" lang="ja-JP" altLang="en-US" sz="1400" dirty="0"/>
              <a:t>　</a:t>
            </a:r>
            <a:r>
              <a:rPr kumimoji="1" lang="en-US" altLang="ja-JP" sz="1400" dirty="0" err="1" smtClean="0"/>
              <a:t>sozai</a:t>
            </a:r>
            <a:r>
              <a:rPr kumimoji="1" lang="en-US" altLang="ja-JP" sz="1400" dirty="0" smtClean="0"/>
              <a:t>/1.jpg	</a:t>
            </a:r>
            <a:r>
              <a:rPr kumimoji="1" lang="ja-JP" altLang="en-US" sz="1400" dirty="0" smtClean="0"/>
              <a:t>　　　　</a:t>
            </a:r>
            <a:r>
              <a:rPr lang="en-US" altLang="ja-JP" sz="1400" dirty="0" err="1" smtClean="0"/>
              <a:t>sozai</a:t>
            </a:r>
            <a:r>
              <a:rPr lang="en-US" altLang="ja-JP" sz="1400" dirty="0" smtClean="0"/>
              <a:t>/2.jpg</a:t>
            </a:r>
            <a:r>
              <a:rPr lang="ja-JP" altLang="en-US" sz="1400" dirty="0" smtClean="0"/>
              <a:t>　　　　</a:t>
            </a:r>
            <a:r>
              <a:rPr kumimoji="1" lang="en-US" altLang="ja-JP" sz="1400" dirty="0" err="1" smtClean="0"/>
              <a:t>sozai</a:t>
            </a:r>
            <a:r>
              <a:rPr kumimoji="1" lang="en-US" altLang="ja-JP" sz="1400" dirty="0" smtClean="0"/>
              <a:t>/3.jpg</a:t>
            </a:r>
            <a:r>
              <a:rPr kumimoji="1" lang="ja-JP" altLang="en-US" sz="1400" dirty="0" smtClean="0"/>
              <a:t>　　　　</a:t>
            </a:r>
            <a:r>
              <a:rPr lang="en-US" altLang="ja-JP" sz="1400" dirty="0" err="1" smtClean="0"/>
              <a:t>sozai</a:t>
            </a:r>
            <a:r>
              <a:rPr lang="en-US" altLang="ja-JP" sz="1400" dirty="0" smtClean="0"/>
              <a:t>/4.jpg</a:t>
            </a:r>
            <a:endParaRPr kumimoji="1" lang="en-US" altLang="ja-JP" sz="1400" dirty="0" smtClean="0"/>
          </a:p>
          <a:p>
            <a:r>
              <a:rPr lang="ja-JP" altLang="en-US" sz="1400" dirty="0"/>
              <a:t>　</a:t>
            </a:r>
            <a:endParaRPr lang="en-US" altLang="ja-JP" sz="1400" dirty="0" smtClean="0"/>
          </a:p>
          <a:p>
            <a:endParaRPr kumimoji="1" lang="en-US" altLang="ja-JP" sz="1400" dirty="0" smtClean="0"/>
          </a:p>
          <a:p>
            <a:endParaRPr lang="en-US" altLang="ja-JP" sz="1400" dirty="0"/>
          </a:p>
          <a:p>
            <a:endParaRPr kumimoji="1" lang="en-US" altLang="ja-JP" sz="1400" dirty="0" smtClean="0"/>
          </a:p>
          <a:p>
            <a:endParaRPr lang="en-US" altLang="ja-JP" sz="1400" dirty="0"/>
          </a:p>
          <a:p>
            <a:endParaRPr kumimoji="1" lang="en-US" altLang="ja-JP" sz="1400" dirty="0" smtClean="0"/>
          </a:p>
          <a:p>
            <a:endParaRPr lang="en-US" altLang="ja-JP" sz="1400" dirty="0"/>
          </a:p>
          <a:p>
            <a:endParaRPr kumimoji="1" lang="en-US" altLang="ja-JP" sz="1400" dirty="0" smtClean="0"/>
          </a:p>
          <a:p>
            <a:endParaRPr lang="en-US" altLang="ja-JP" sz="1400" dirty="0"/>
          </a:p>
          <a:p>
            <a:endParaRPr kumimoji="1" lang="en-US" altLang="ja-JP" sz="1400" dirty="0" smtClean="0"/>
          </a:p>
          <a:p>
            <a:endParaRPr lang="en-US" altLang="ja-JP" sz="1400" dirty="0"/>
          </a:p>
          <a:p>
            <a:endParaRPr kumimoji="1" lang="en-US" altLang="ja-JP" sz="1400" dirty="0" smtClean="0"/>
          </a:p>
          <a:p>
            <a:endParaRPr lang="en-US" altLang="ja-JP" sz="1400" dirty="0"/>
          </a:p>
          <a:p>
            <a:endParaRPr kumimoji="1" lang="en-US" altLang="ja-JP" sz="1400" dirty="0" smtClean="0"/>
          </a:p>
          <a:p>
            <a:endParaRPr lang="en-US" altLang="ja-JP" sz="1400" dirty="0"/>
          </a:p>
          <a:p>
            <a:endParaRPr kumimoji="1" lang="en-US" altLang="ja-JP" sz="1400" dirty="0" smtClean="0"/>
          </a:p>
          <a:p>
            <a:endParaRPr lang="en-US" altLang="ja-JP" sz="1400" dirty="0"/>
          </a:p>
          <a:p>
            <a:endParaRPr kumimoji="1" lang="en-US" altLang="ja-JP" sz="1400" dirty="0" smtClean="0"/>
          </a:p>
          <a:p>
            <a:endParaRPr lang="en-US" altLang="ja-JP" sz="1400" dirty="0"/>
          </a:p>
          <a:p>
            <a:endParaRPr kumimoji="1" lang="en-US" altLang="ja-JP" sz="1400" dirty="0" smtClean="0"/>
          </a:p>
          <a:p>
            <a:endParaRPr lang="en-US" altLang="ja-JP" sz="1400" dirty="0"/>
          </a:p>
          <a:p>
            <a:endParaRPr kumimoji="1" lang="en-US" altLang="ja-JP" sz="1400" dirty="0" smtClean="0"/>
          </a:p>
          <a:p>
            <a:endParaRPr lang="en-US" altLang="ja-JP" sz="1400" dirty="0"/>
          </a:p>
          <a:p>
            <a:endParaRPr kumimoji="1" lang="en-US" altLang="ja-JP" sz="1400" dirty="0" smtClean="0"/>
          </a:p>
          <a:p>
            <a:endParaRPr lang="en-US" altLang="ja-JP" sz="1400" dirty="0"/>
          </a:p>
          <a:p>
            <a:r>
              <a:rPr kumimoji="1" lang="ja-JP" altLang="en-US" sz="1400" dirty="0" smtClean="0"/>
              <a:t>■デザインを設定する</a:t>
            </a:r>
            <a:endParaRPr kumimoji="1" lang="en-US" altLang="ja-JP" sz="1400" dirty="0" smtClean="0"/>
          </a:p>
          <a:p>
            <a:endParaRPr lang="en-US" altLang="ja-JP" sz="1400" dirty="0"/>
          </a:p>
          <a:p>
            <a:endParaRPr kumimoji="1" lang="en-US" altLang="ja-JP" sz="1400" dirty="0" smtClean="0"/>
          </a:p>
          <a:p>
            <a:endParaRPr lang="en-US" altLang="ja-JP" sz="1400" dirty="0"/>
          </a:p>
          <a:p>
            <a:endParaRPr kumimoji="1" lang="en-US" altLang="ja-JP" sz="1400" dirty="0" smtClean="0"/>
          </a:p>
          <a:p>
            <a:endParaRPr lang="en-US" altLang="ja-JP" sz="1400" dirty="0"/>
          </a:p>
          <a:p>
            <a:endParaRPr kumimoji="1" lang="en-US" altLang="ja-JP" sz="1400" dirty="0" smtClean="0"/>
          </a:p>
          <a:p>
            <a:endParaRPr lang="en-US" altLang="ja-JP" sz="1400" dirty="0"/>
          </a:p>
          <a:p>
            <a:endParaRPr kumimoji="1" lang="en-US" altLang="ja-JP" sz="1400" dirty="0" smtClean="0"/>
          </a:p>
          <a:p>
            <a:endParaRPr lang="en-US" altLang="ja-JP" sz="1400" dirty="0"/>
          </a:p>
          <a:p>
            <a:endParaRPr kumimoji="1" lang="en-US" altLang="ja-JP" sz="1400" dirty="0" smtClean="0"/>
          </a:p>
          <a:p>
            <a:endParaRPr lang="en-US" altLang="ja-JP" sz="1400" dirty="0"/>
          </a:p>
          <a:p>
            <a:endParaRPr kumimoji="1" lang="en-US" altLang="ja-JP" sz="1400" dirty="0" smtClean="0"/>
          </a:p>
          <a:p>
            <a:endParaRPr lang="en-US" altLang="ja-JP" sz="1400" dirty="0"/>
          </a:p>
          <a:p>
            <a:endParaRPr kumimoji="1" lang="ja-JP" altLang="en-US" sz="1400" dirty="0"/>
          </a:p>
        </p:txBody>
      </p:sp>
      <p:pic>
        <p:nvPicPr>
          <p:cNvPr id="4" name="図 3" descr="画面の領域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27" y="1280592"/>
            <a:ext cx="5877746" cy="5134692"/>
          </a:xfrm>
          <a:prstGeom prst="rect">
            <a:avLst/>
          </a:prstGeom>
        </p:spPr>
      </p:pic>
      <p:pic>
        <p:nvPicPr>
          <p:cNvPr id="5" name="図 4" descr="画面の領域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024" y="7023176"/>
            <a:ext cx="3089076" cy="2749727"/>
          </a:xfrm>
          <a:prstGeom prst="rect">
            <a:avLst/>
          </a:prstGeom>
        </p:spPr>
      </p:pic>
      <p:pic>
        <p:nvPicPr>
          <p:cNvPr id="7" name="図 6" descr="画面の領域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37" y="7041232"/>
            <a:ext cx="3369287" cy="186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31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16632" y="87814"/>
            <a:ext cx="662473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博多高校　土曜講座　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ページとプログラミング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2160" y="457145"/>
            <a:ext cx="6609208" cy="9356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■セクショニング・タグ</a:t>
            </a:r>
            <a:endParaRPr lang="en-US" altLang="ja-JP" sz="1400" dirty="0" smtClean="0"/>
          </a:p>
          <a:p>
            <a:r>
              <a:rPr lang="en-US" altLang="ja-JP" sz="1400" dirty="0" smtClean="0"/>
              <a:t>WEB</a:t>
            </a:r>
            <a:r>
              <a:rPr lang="ja-JP" altLang="en-US" sz="1400" dirty="0"/>
              <a:t>の</a:t>
            </a:r>
            <a:r>
              <a:rPr lang="ja-JP" altLang="en-US" sz="1400" dirty="0" smtClean="0"/>
              <a:t>画面は、全体で次のセクションに分かれます。</a:t>
            </a:r>
            <a:endParaRPr lang="en-US" altLang="ja-JP" sz="1400" dirty="0" smtClean="0"/>
          </a:p>
          <a:p>
            <a:r>
              <a:rPr lang="en-US" altLang="ja-JP" sz="1400" dirty="0" smtClean="0"/>
              <a:t>&lt;header&gt;</a:t>
            </a:r>
            <a:r>
              <a:rPr lang="ja-JP" altLang="en-US" sz="1400" dirty="0" smtClean="0"/>
              <a:t>　　画面上部に固定されるタイトルになります。</a:t>
            </a:r>
            <a:endParaRPr lang="en-US" altLang="ja-JP" sz="1400" dirty="0" smtClean="0"/>
          </a:p>
          <a:p>
            <a:r>
              <a:rPr lang="en-US" altLang="ja-JP" sz="1400" dirty="0" smtClean="0"/>
              <a:t>&lt;</a:t>
            </a:r>
            <a:r>
              <a:rPr lang="en-US" altLang="ja-JP" sz="1400" dirty="0" err="1" smtClean="0"/>
              <a:t>nav</a:t>
            </a:r>
            <a:r>
              <a:rPr lang="en-US" altLang="ja-JP" sz="1400" dirty="0" smtClean="0"/>
              <a:t>&gt;</a:t>
            </a:r>
            <a:r>
              <a:rPr lang="ja-JP" altLang="en-US" sz="1400" dirty="0" smtClean="0"/>
              <a:t>　　　　画面のヘッダーの下や、右側に配置され、全体のメニューになります。</a:t>
            </a:r>
            <a:endParaRPr lang="en-US" altLang="ja-JP" sz="1400" dirty="0" smtClean="0"/>
          </a:p>
          <a:p>
            <a:r>
              <a:rPr lang="en-US" altLang="ja-JP" sz="1400" dirty="0" smtClean="0"/>
              <a:t>&lt;section&gt;</a:t>
            </a:r>
            <a:r>
              <a:rPr lang="ja-JP" altLang="en-US" sz="1400" dirty="0" smtClean="0"/>
              <a:t>　</a:t>
            </a:r>
            <a:r>
              <a:rPr lang="ja-JP" altLang="en-US" sz="1400" dirty="0"/>
              <a:t>　</a:t>
            </a:r>
            <a:r>
              <a:rPr lang="ja-JP" altLang="en-US" sz="1400" dirty="0" smtClean="0"/>
              <a:t>コンテンツのひとまとまりとなります。</a:t>
            </a:r>
            <a:endParaRPr lang="en-US" altLang="ja-JP" sz="1400" dirty="0" smtClean="0"/>
          </a:p>
          <a:p>
            <a:r>
              <a:rPr lang="ja-JP" altLang="en-US" sz="1400" dirty="0"/>
              <a:t>　</a:t>
            </a:r>
            <a:r>
              <a:rPr lang="ja-JP" altLang="en-US" sz="1400" dirty="0" smtClean="0"/>
              <a:t>　　　　　　　メニューから選択されたときには、このまとまりで画面を切り替わります。　</a:t>
            </a:r>
            <a:endParaRPr lang="en-US" altLang="ja-JP" sz="1400" dirty="0" smtClean="0"/>
          </a:p>
          <a:p>
            <a:r>
              <a:rPr lang="en-US" altLang="ja-JP" sz="1400" dirty="0" smtClean="0"/>
              <a:t>&lt;footer&gt;</a:t>
            </a:r>
            <a:r>
              <a:rPr lang="ja-JP" altLang="en-US" sz="1400" dirty="0" smtClean="0"/>
              <a:t>　　画面下部に配置され、著作権、作った人などを表示するエリアになります。</a:t>
            </a:r>
            <a:endParaRPr lang="en-US" altLang="ja-JP" dirty="0"/>
          </a:p>
          <a:p>
            <a:endParaRPr lang="en-US" altLang="ja-JP" sz="1400" dirty="0" smtClean="0"/>
          </a:p>
          <a:p>
            <a:r>
              <a:rPr lang="ja-JP" altLang="en-US" sz="1400" dirty="0" smtClean="0"/>
              <a:t>■画面の構成</a:t>
            </a:r>
            <a:endParaRPr lang="en-US" altLang="ja-JP" sz="1400" dirty="0" smtClean="0"/>
          </a:p>
          <a:p>
            <a:r>
              <a:rPr lang="ja-JP" altLang="en-US" sz="1400" dirty="0"/>
              <a:t>常に表示</a:t>
            </a:r>
            <a:r>
              <a:rPr lang="ja-JP" altLang="en-US" sz="1400" dirty="0" smtClean="0"/>
              <a:t>される　・・・</a:t>
            </a:r>
            <a:r>
              <a:rPr lang="en-US" altLang="ja-JP" sz="1400" dirty="0" smtClean="0"/>
              <a:t>&lt;header&gt;&lt;</a:t>
            </a:r>
            <a:r>
              <a:rPr lang="en-US" altLang="ja-JP" sz="1400" dirty="0" err="1" smtClean="0"/>
              <a:t>nav</a:t>
            </a:r>
            <a:r>
              <a:rPr lang="en-US" altLang="ja-JP" sz="1400" dirty="0" smtClean="0"/>
              <a:t>&gt;&lt;footer&gt;</a:t>
            </a:r>
          </a:p>
          <a:p>
            <a:r>
              <a:rPr lang="ja-JP" altLang="en-US" sz="1400" dirty="0"/>
              <a:t>場合によって</a:t>
            </a:r>
            <a:r>
              <a:rPr lang="ja-JP" altLang="en-US" sz="1400" dirty="0" smtClean="0"/>
              <a:t>異なる・</a:t>
            </a:r>
            <a:r>
              <a:rPr lang="en-US" altLang="ja-JP" sz="1400" dirty="0" smtClean="0"/>
              <a:t>&lt;section&gt;</a:t>
            </a:r>
          </a:p>
          <a:p>
            <a:endParaRPr lang="en-US" altLang="ja-JP" sz="1400" dirty="0" smtClean="0"/>
          </a:p>
          <a:p>
            <a:r>
              <a:rPr lang="ja-JP" altLang="en-US" sz="1400" dirty="0" smtClean="0"/>
              <a:t>■</a:t>
            </a:r>
            <a:r>
              <a:rPr lang="ja-JP" altLang="en-US" sz="1400" dirty="0"/>
              <a:t>イベント</a:t>
            </a:r>
            <a:r>
              <a:rPr lang="ja-JP" altLang="en-US" sz="1400" dirty="0" smtClean="0"/>
              <a:t>処理</a:t>
            </a:r>
            <a:endParaRPr lang="en-US" altLang="ja-JP" sz="1400" dirty="0" smtClean="0"/>
          </a:p>
          <a:p>
            <a:r>
              <a:rPr lang="ja-JP" altLang="en-US" sz="1400" dirty="0"/>
              <a:t>　</a:t>
            </a:r>
            <a:r>
              <a:rPr lang="en-US" altLang="ja-JP" sz="1400" dirty="0" smtClean="0"/>
              <a:t>WEB</a:t>
            </a:r>
            <a:r>
              <a:rPr lang="ja-JP" altLang="en-US" sz="1400" dirty="0" smtClean="0"/>
              <a:t>ブラウザで発生する処理には、クリック、ダブルクリック、ページを読み込んだ</a:t>
            </a:r>
            <a:endParaRPr lang="en-US" altLang="ja-JP" sz="1400" dirty="0" smtClean="0"/>
          </a:p>
          <a:p>
            <a:r>
              <a:rPr lang="ja-JP" altLang="en-US" sz="1400" dirty="0" smtClean="0"/>
              <a:t>など様々なものがある。</a:t>
            </a:r>
            <a:endParaRPr lang="en-US" altLang="ja-JP" sz="1400" dirty="0" smtClean="0"/>
          </a:p>
          <a:p>
            <a:r>
              <a:rPr lang="ja-JP" altLang="en-US" sz="1400" dirty="0"/>
              <a:t>　</a:t>
            </a:r>
            <a:r>
              <a:rPr lang="ja-JP" altLang="en-US" sz="1400" dirty="0" smtClean="0"/>
              <a:t>イベントはタグなどの要素に、起きた変化に対して、何をするかを書く。この時、何が起きたかというトリガーをイベントハンドラという。イベントハンドラの代表的なものについては、下記表を参照。</a:t>
            </a:r>
            <a:endParaRPr lang="en-US" altLang="ja-JP" sz="1400" dirty="0" smtClean="0"/>
          </a:p>
          <a:p>
            <a:endParaRPr lang="en-US" altLang="ja-JP" sz="1400" dirty="0" smtClean="0"/>
          </a:p>
          <a:p>
            <a:endParaRPr lang="en-US" altLang="ja-JP" sz="1400" dirty="0" smtClean="0"/>
          </a:p>
          <a:p>
            <a:endParaRPr lang="en-US" altLang="ja-JP" sz="1400" dirty="0" smtClean="0"/>
          </a:p>
          <a:p>
            <a:endParaRPr lang="en-US" altLang="ja-JP" sz="1400" dirty="0"/>
          </a:p>
          <a:p>
            <a:endParaRPr lang="en-US" altLang="ja-JP" sz="1400" dirty="0" smtClean="0"/>
          </a:p>
          <a:p>
            <a:endParaRPr lang="en-US" altLang="ja-JP" sz="1400" dirty="0"/>
          </a:p>
          <a:p>
            <a:endParaRPr lang="en-US" altLang="ja-JP" sz="1400" dirty="0" smtClean="0"/>
          </a:p>
          <a:p>
            <a:endParaRPr lang="en-US" altLang="ja-JP" sz="1400" dirty="0"/>
          </a:p>
          <a:p>
            <a:r>
              <a:rPr lang="ja-JP" altLang="en-US" sz="1400" dirty="0" smtClean="0"/>
              <a:t>■イベントハンドラに書く処理</a:t>
            </a:r>
            <a:endParaRPr lang="en-US" altLang="ja-JP" sz="1400" dirty="0" smtClean="0"/>
          </a:p>
          <a:p>
            <a:r>
              <a:rPr lang="ja-JP" altLang="en-US" sz="1400" dirty="0"/>
              <a:t>　</a:t>
            </a:r>
            <a:r>
              <a:rPr lang="ja-JP" altLang="en-US" sz="1400" dirty="0" smtClean="0"/>
              <a:t>イベントハンドラには、</a:t>
            </a:r>
            <a:r>
              <a:rPr lang="en-US" altLang="ja-JP" sz="1400" dirty="0" smtClean="0"/>
              <a:t>JavaScript</a:t>
            </a:r>
            <a:r>
              <a:rPr lang="ja-JP" altLang="en-US" sz="1400" dirty="0" smtClean="0"/>
              <a:t>の関数を書く。</a:t>
            </a:r>
            <a:endParaRPr lang="en-US" altLang="ja-JP" sz="1400" dirty="0" smtClean="0"/>
          </a:p>
          <a:p>
            <a:r>
              <a:rPr lang="ja-JP" altLang="en-US" sz="1400" dirty="0"/>
              <a:t>　</a:t>
            </a:r>
            <a:r>
              <a:rPr lang="ja-JP" altLang="en-US" sz="1400" dirty="0"/>
              <a:t>関数</a:t>
            </a:r>
            <a:r>
              <a:rPr lang="ja-JP" altLang="en-US" sz="1400" dirty="0" smtClean="0"/>
              <a:t>は、</a:t>
            </a:r>
            <a:r>
              <a:rPr lang="en-US" altLang="ja-JP" sz="1400" dirty="0" err="1"/>
              <a:t>functionnname</a:t>
            </a:r>
            <a:r>
              <a:rPr lang="en-US" altLang="ja-JP" sz="1400" dirty="0" smtClean="0"/>
              <a:t>(</a:t>
            </a:r>
            <a:r>
              <a:rPr lang="ja-JP" altLang="en-US" sz="1400" dirty="0" smtClean="0"/>
              <a:t>　</a:t>
            </a:r>
            <a:r>
              <a:rPr lang="en-US" altLang="ja-JP" sz="1400" dirty="0" smtClean="0"/>
              <a:t>parameters)</a:t>
            </a:r>
            <a:r>
              <a:rPr lang="ja-JP" altLang="en-US" sz="1400" dirty="0" smtClean="0"/>
              <a:t>　の形で指定して、使用する。</a:t>
            </a:r>
            <a:endParaRPr lang="en-US" altLang="ja-JP" sz="1400" dirty="0" smtClean="0"/>
          </a:p>
          <a:p>
            <a:endParaRPr lang="en-US" altLang="ja-JP" sz="1400" dirty="0" smtClean="0"/>
          </a:p>
          <a:p>
            <a:r>
              <a:rPr lang="ja-JP" altLang="en-US" sz="1400" dirty="0"/>
              <a:t>　</a:t>
            </a:r>
            <a:r>
              <a:rPr lang="ja-JP" altLang="en-US" sz="1400" dirty="0" smtClean="0"/>
              <a:t>関数の定義は、</a:t>
            </a:r>
            <a:r>
              <a:rPr lang="en-US" altLang="ja-JP" sz="1400" dirty="0" smtClean="0"/>
              <a:t>&lt;script&gt;</a:t>
            </a:r>
            <a:r>
              <a:rPr lang="ja-JP" altLang="en-US" sz="1400" dirty="0" smtClean="0"/>
              <a:t> </a:t>
            </a:r>
            <a:r>
              <a:rPr lang="ja-JP" altLang="en-US" sz="1400" dirty="0"/>
              <a:t>～</a:t>
            </a:r>
            <a:r>
              <a:rPr lang="ja-JP" altLang="en-US" sz="1400" dirty="0" smtClean="0"/>
              <a:t>　</a:t>
            </a:r>
            <a:r>
              <a:rPr lang="en-US" altLang="ja-JP" sz="1400" dirty="0" smtClean="0"/>
              <a:t>&lt;/script&gt;</a:t>
            </a:r>
            <a:r>
              <a:rPr lang="ja-JP" altLang="en-US" sz="1400" dirty="0" smtClean="0"/>
              <a:t>の間に、下記のように記述する。</a:t>
            </a:r>
            <a:endParaRPr lang="en-US" altLang="ja-JP" sz="1400" dirty="0" smtClean="0"/>
          </a:p>
          <a:p>
            <a:endParaRPr lang="en-US" altLang="ja-JP" sz="1400" dirty="0"/>
          </a:p>
          <a:p>
            <a:r>
              <a:rPr lang="ja-JP" altLang="en-US" sz="1400" dirty="0" smtClean="0"/>
              <a:t>　</a:t>
            </a:r>
            <a:r>
              <a:rPr lang="en-US" altLang="ja-JP" sz="1400" dirty="0" smtClean="0"/>
              <a:t>function</a:t>
            </a:r>
            <a:r>
              <a:rPr lang="ja-JP" altLang="en-US" sz="1400" dirty="0" smtClean="0"/>
              <a:t>　</a:t>
            </a:r>
            <a:r>
              <a:rPr lang="en-US" altLang="ja-JP" sz="1400" dirty="0" smtClean="0"/>
              <a:t>name</a:t>
            </a:r>
            <a:r>
              <a:rPr lang="ja-JP" altLang="en-US" sz="1400" dirty="0" smtClean="0"/>
              <a:t>（　</a:t>
            </a:r>
            <a:r>
              <a:rPr lang="en-US" altLang="ja-JP" sz="1400" dirty="0" smtClean="0"/>
              <a:t>parameter,…</a:t>
            </a:r>
            <a:r>
              <a:rPr lang="ja-JP" altLang="en-US" sz="1400" dirty="0" smtClean="0"/>
              <a:t>　）　｛</a:t>
            </a:r>
            <a:endParaRPr lang="en-US" altLang="ja-JP" sz="1400" dirty="0" smtClean="0"/>
          </a:p>
          <a:p>
            <a:r>
              <a:rPr lang="ja-JP" altLang="en-US" sz="1400" dirty="0"/>
              <a:t>　</a:t>
            </a:r>
            <a:r>
              <a:rPr lang="ja-JP" altLang="en-US" sz="1400" dirty="0" smtClean="0"/>
              <a:t>　　処理命令の並び</a:t>
            </a:r>
            <a:endParaRPr lang="en-US" altLang="ja-JP" sz="1400" dirty="0" smtClean="0"/>
          </a:p>
          <a:p>
            <a:r>
              <a:rPr lang="ja-JP" altLang="en-US" sz="1400" dirty="0"/>
              <a:t>　</a:t>
            </a:r>
            <a:r>
              <a:rPr lang="en-US" altLang="ja-JP" sz="1400" dirty="0" smtClean="0"/>
              <a:t>}</a:t>
            </a:r>
            <a:endParaRPr lang="en-US" altLang="ja-JP" sz="1400" dirty="0"/>
          </a:p>
          <a:p>
            <a:r>
              <a:rPr lang="ja-JP" altLang="en-US" sz="1400" dirty="0" smtClean="0"/>
              <a:t>　（例）最初に書く関数宣言（初めにココだけ書いて、動くことを確認します）</a:t>
            </a:r>
            <a:endParaRPr lang="en-US" altLang="ja-JP" sz="1400" dirty="0" smtClean="0"/>
          </a:p>
          <a:p>
            <a:r>
              <a:rPr lang="ja-JP" altLang="en-US" sz="1400" dirty="0"/>
              <a:t>　</a:t>
            </a:r>
            <a:r>
              <a:rPr lang="ja-JP" altLang="en-US" sz="1400" dirty="0" smtClean="0"/>
              <a:t>　</a:t>
            </a:r>
            <a:r>
              <a:rPr lang="en-US" altLang="ja-JP" sz="1400" dirty="0"/>
              <a:t>      </a:t>
            </a:r>
            <a:r>
              <a:rPr lang="en-US" altLang="ja-JP" sz="1400" dirty="0" smtClean="0"/>
              <a:t>function</a:t>
            </a:r>
            <a:r>
              <a:rPr lang="en-US" altLang="ja-JP" sz="1400" dirty="0"/>
              <a:t> </a:t>
            </a:r>
            <a:r>
              <a:rPr lang="en-US" altLang="ja-JP" sz="1400" dirty="0" err="1"/>
              <a:t>navIdOnePeace</a:t>
            </a:r>
            <a:r>
              <a:rPr lang="en-US" altLang="ja-JP" sz="1400" dirty="0"/>
              <a:t>(){</a:t>
            </a:r>
          </a:p>
          <a:p>
            <a:r>
              <a:rPr lang="en-US" altLang="ja-JP" sz="1400" dirty="0"/>
              <a:t>                </a:t>
            </a:r>
            <a:r>
              <a:rPr lang="en-US" altLang="ja-JP" sz="1400" dirty="0" err="1"/>
              <a:t>window.alert</a:t>
            </a:r>
            <a:r>
              <a:rPr lang="en-US" altLang="ja-JP" sz="1400" dirty="0"/>
              <a:t>( "</a:t>
            </a:r>
            <a:r>
              <a:rPr lang="en-US" altLang="ja-JP" sz="1400" dirty="0" err="1"/>
              <a:t>oK</a:t>
            </a:r>
            <a:r>
              <a:rPr lang="en-US" altLang="ja-JP" sz="1400" dirty="0"/>
              <a:t>");</a:t>
            </a:r>
          </a:p>
          <a:p>
            <a:r>
              <a:rPr lang="ja-JP" altLang="en-US" sz="1400" dirty="0"/>
              <a:t>　</a:t>
            </a:r>
            <a:r>
              <a:rPr lang="ja-JP" altLang="en-US" sz="1400" dirty="0" smtClean="0"/>
              <a:t>　　　</a:t>
            </a:r>
            <a:r>
              <a:rPr lang="en-US" altLang="ja-JP" sz="1400" dirty="0" smtClean="0"/>
              <a:t>}</a:t>
            </a:r>
            <a:endParaRPr lang="en-US" altLang="ja-JP" sz="1400" dirty="0"/>
          </a:p>
          <a:p>
            <a:r>
              <a:rPr lang="ja-JP" altLang="en-US" sz="1400" dirty="0"/>
              <a:t>　</a:t>
            </a:r>
            <a:r>
              <a:rPr lang="en-US" altLang="ja-JP" sz="1400" dirty="0" smtClean="0"/>
              <a:t>※</a:t>
            </a:r>
            <a:r>
              <a:rPr lang="ja-JP" altLang="en-US" sz="1400" dirty="0" smtClean="0"/>
              <a:t>関数の注意点</a:t>
            </a:r>
            <a:endParaRPr lang="en-US" altLang="ja-JP" sz="1400" dirty="0" smtClean="0"/>
          </a:p>
          <a:p>
            <a:r>
              <a:rPr lang="ja-JP" altLang="en-US" sz="1400" dirty="0"/>
              <a:t>　</a:t>
            </a:r>
            <a:r>
              <a:rPr lang="ja-JP" altLang="en-US" sz="1400" dirty="0" smtClean="0"/>
              <a:t>　大文字と小文字は違う文字として扱われる。</a:t>
            </a:r>
            <a:endParaRPr lang="en-US" altLang="ja-JP" sz="1400" dirty="0" smtClean="0"/>
          </a:p>
          <a:p>
            <a:r>
              <a:rPr lang="ja-JP" altLang="en-US" sz="1400" dirty="0"/>
              <a:t>　</a:t>
            </a:r>
            <a:r>
              <a:rPr lang="ja-JP" altLang="en-US" sz="1400" dirty="0" smtClean="0"/>
              <a:t>　先頭文字は、数字や記号は使えない。</a:t>
            </a:r>
            <a:endParaRPr lang="en-US" altLang="ja-JP" sz="1400" dirty="0"/>
          </a:p>
          <a:p>
            <a:r>
              <a:rPr lang="ja-JP" altLang="en-US" sz="1400" dirty="0" smtClean="0"/>
              <a:t>　　　</a:t>
            </a:r>
            <a:endParaRPr lang="en-US" altLang="ja-JP" sz="1400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817350"/>
              </p:ext>
            </p:extLst>
          </p:nvPr>
        </p:nvGraphicFramePr>
        <p:xfrm>
          <a:off x="340420" y="4376936"/>
          <a:ext cx="6192688" cy="1447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2977"/>
                <a:gridCol w="4199711"/>
              </a:tblGrid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300" dirty="0" smtClean="0"/>
                        <a:t>イベントハンドラ名</a:t>
                      </a:r>
                      <a:endParaRPr kumimoji="1" lang="en-US" altLang="ja-JP" sz="13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300" dirty="0" smtClean="0"/>
                        <a:t>イベントの概要</a:t>
                      </a:r>
                      <a:endParaRPr kumimoji="1" lang="ja-JP" altLang="en-US" sz="1300" dirty="0"/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kumimoji="1" lang="en-US" altLang="ja-JP" sz="1300" dirty="0" err="1" smtClean="0"/>
                        <a:t>onclock</a:t>
                      </a:r>
                      <a:endParaRPr kumimoji="1" lang="en-US" altLang="ja-JP" sz="13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300" dirty="0" smtClean="0"/>
                        <a:t>クリックされたときに実行する</a:t>
                      </a:r>
                      <a:endParaRPr kumimoji="1" lang="ja-JP" altLang="en-US" sz="1300" dirty="0"/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kumimoji="1" lang="en-US" altLang="ja-JP" sz="1300" dirty="0" err="1" smtClean="0"/>
                        <a:t>onDblClick</a:t>
                      </a:r>
                      <a:endParaRPr kumimoji="1" lang="en-US" altLang="ja-JP" sz="13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300" dirty="0" smtClean="0"/>
                        <a:t>ダブルクリックされたときに実行する</a:t>
                      </a:r>
                      <a:endParaRPr kumimoji="1" lang="ja-JP" altLang="en-US" sz="1300" dirty="0"/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kumimoji="1" lang="en-US" altLang="ja-JP" sz="1300" dirty="0" err="1" smtClean="0"/>
                        <a:t>onKeyPress</a:t>
                      </a:r>
                      <a:endParaRPr kumimoji="1" lang="en-US" altLang="ja-JP" sz="13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300" dirty="0" smtClean="0"/>
                        <a:t>キーが押されたときに実行する</a:t>
                      </a:r>
                      <a:endParaRPr kumimoji="1" lang="ja-JP" altLang="en-US" sz="1300" dirty="0"/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kumimoji="1" lang="en-US" altLang="ja-JP" sz="1300" dirty="0" err="1" smtClean="0"/>
                        <a:t>onMouseDown</a:t>
                      </a:r>
                      <a:endParaRPr kumimoji="1" lang="en-US" altLang="ja-JP" sz="13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300" dirty="0" smtClean="0"/>
                        <a:t>マウスが押されたときに実行する</a:t>
                      </a:r>
                      <a:endParaRPr kumimoji="1" lang="ja-JP" altLang="en-US" sz="13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912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16632" y="87814"/>
            <a:ext cx="662473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博多高校　土曜講座　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ページのアクセス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2160" y="457145"/>
            <a:ext cx="6609208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■セレクタ</a:t>
            </a:r>
            <a:endParaRPr lang="en-US" altLang="ja-JP" sz="1400" dirty="0" smtClean="0"/>
          </a:p>
          <a:p>
            <a:r>
              <a:rPr lang="ja-JP" altLang="en-US" sz="1400" dirty="0"/>
              <a:t>　</a:t>
            </a:r>
            <a:r>
              <a:rPr lang="en-US" altLang="ja-JP" sz="1400" dirty="0" smtClean="0"/>
              <a:t>WEB</a:t>
            </a:r>
            <a:r>
              <a:rPr lang="ja-JP" altLang="en-US" sz="1400" dirty="0" smtClean="0"/>
              <a:t>ページのデザインを決定するには、様々なタグで要素を指定することになる。</a:t>
            </a:r>
            <a:endParaRPr lang="en-US" altLang="ja-JP" sz="1400" dirty="0" smtClean="0"/>
          </a:p>
          <a:p>
            <a:r>
              <a:rPr lang="ja-JP" altLang="en-US" sz="1400" dirty="0"/>
              <a:t>　</a:t>
            </a:r>
            <a:r>
              <a:rPr lang="ja-JP" altLang="en-US" sz="1400" dirty="0" smtClean="0"/>
              <a:t>要素を指定するのに、タグだけで自由に指定をすることは難しい。</a:t>
            </a:r>
            <a:endParaRPr lang="en-US" altLang="ja-JP" sz="1400" dirty="0" smtClean="0"/>
          </a:p>
          <a:p>
            <a:r>
              <a:rPr lang="ja-JP" altLang="en-US" sz="1400" dirty="0"/>
              <a:t>　</a:t>
            </a:r>
            <a:r>
              <a:rPr lang="en-US" altLang="ja-JP" sz="1400" dirty="0" smtClean="0"/>
              <a:t>HTML</a:t>
            </a:r>
            <a:r>
              <a:rPr lang="ja-JP" altLang="en-US" sz="1400" dirty="0" smtClean="0"/>
              <a:t>ファイルの中に</a:t>
            </a:r>
            <a:r>
              <a:rPr lang="en-US" altLang="ja-JP" sz="1400" dirty="0" smtClean="0"/>
              <a:t>1</a:t>
            </a:r>
            <a:r>
              <a:rPr lang="ja-JP" altLang="en-US" sz="1400" dirty="0" smtClean="0"/>
              <a:t>か所だけに名前を付けるためには</a:t>
            </a:r>
            <a:r>
              <a:rPr lang="en-US" altLang="ja-JP" sz="1400" dirty="0" smtClean="0"/>
              <a:t>ID</a:t>
            </a:r>
            <a:r>
              <a:rPr lang="ja-JP" altLang="en-US" sz="1400" dirty="0" smtClean="0"/>
              <a:t>という属性を使用する</a:t>
            </a:r>
            <a:endParaRPr lang="en-US" altLang="ja-JP" sz="1400" dirty="0" smtClean="0"/>
          </a:p>
          <a:p>
            <a:r>
              <a:rPr lang="ja-JP" altLang="en-US" sz="1400" dirty="0"/>
              <a:t>　</a:t>
            </a:r>
            <a:r>
              <a:rPr lang="en-US" altLang="ja-JP" sz="1400" dirty="0" smtClean="0"/>
              <a:t>HTML</a:t>
            </a:r>
            <a:r>
              <a:rPr lang="ja-JP" altLang="en-US" sz="1400" dirty="0" smtClean="0"/>
              <a:t>ファイルの複数箇所を指定するのに使用するには、</a:t>
            </a:r>
            <a:r>
              <a:rPr lang="en-US" altLang="ja-JP" sz="1400" dirty="0" smtClean="0"/>
              <a:t>Class</a:t>
            </a:r>
            <a:r>
              <a:rPr lang="ja-JP" altLang="en-US" sz="1400" dirty="0" smtClean="0"/>
              <a:t>という属性を使用する</a:t>
            </a:r>
            <a:endParaRPr lang="en-US" altLang="ja-JP" sz="1400" dirty="0" smtClean="0"/>
          </a:p>
          <a:p>
            <a:r>
              <a:rPr lang="ja-JP" altLang="en-US" sz="1400" dirty="0"/>
              <a:t>　</a:t>
            </a:r>
            <a:r>
              <a:rPr lang="ja-JP" altLang="en-US" sz="1400" dirty="0" smtClean="0"/>
              <a:t>タグの名前、</a:t>
            </a:r>
            <a:r>
              <a:rPr lang="en-US" altLang="ja-JP" sz="1400" dirty="0" smtClean="0"/>
              <a:t>ID</a:t>
            </a:r>
            <a:r>
              <a:rPr lang="ja-JP" altLang="en-US" sz="1400" dirty="0" smtClean="0"/>
              <a:t>で付ける名前、</a:t>
            </a:r>
            <a:r>
              <a:rPr lang="en-US" altLang="ja-JP" sz="1400" dirty="0" smtClean="0"/>
              <a:t>Class</a:t>
            </a:r>
            <a:r>
              <a:rPr lang="ja-JP" altLang="en-US" sz="1400" dirty="0" smtClean="0"/>
              <a:t>で付ける名前をまとめて、</a:t>
            </a:r>
            <a:r>
              <a:rPr lang="ja-JP" altLang="en-US" sz="1400" b="1" u="sng" dirty="0" smtClean="0"/>
              <a:t>セレクタ</a:t>
            </a:r>
            <a:r>
              <a:rPr lang="ja-JP" altLang="en-US" sz="1400" dirty="0" smtClean="0"/>
              <a:t>という</a:t>
            </a:r>
            <a:endParaRPr lang="en-US" altLang="ja-JP" sz="1400" dirty="0" smtClean="0"/>
          </a:p>
          <a:p>
            <a:r>
              <a:rPr lang="ja-JP" altLang="en-US" sz="1400" dirty="0" smtClean="0"/>
              <a:t>　</a:t>
            </a:r>
            <a:r>
              <a:rPr lang="en-US" altLang="ja-JP" sz="1400" dirty="0" smtClean="0"/>
              <a:t>ID</a:t>
            </a:r>
            <a:r>
              <a:rPr lang="ja-JP" altLang="en-US" sz="1400" dirty="0" smtClean="0"/>
              <a:t>でつけられた名前は先頭に「</a:t>
            </a:r>
            <a:r>
              <a:rPr lang="en-US" altLang="ja-JP" sz="1400" dirty="0" smtClean="0"/>
              <a:t>#</a:t>
            </a:r>
            <a:r>
              <a:rPr lang="ja-JP" altLang="en-US" sz="1400" dirty="0" smtClean="0"/>
              <a:t>」を、</a:t>
            </a:r>
            <a:r>
              <a:rPr lang="en-US" altLang="ja-JP" sz="1400" dirty="0" smtClean="0"/>
              <a:t>class</a:t>
            </a:r>
            <a:r>
              <a:rPr lang="ja-JP" altLang="en-US" sz="1400" dirty="0" err="1" smtClean="0"/>
              <a:t>でつけれら</a:t>
            </a:r>
            <a:r>
              <a:rPr lang="ja-JP" altLang="en-US" sz="1400" dirty="0" err="1" smtClean="0"/>
              <a:t>た</a:t>
            </a:r>
            <a:r>
              <a:rPr lang="ja-JP" altLang="en-US" sz="1400" dirty="0" smtClean="0"/>
              <a:t>名前には「</a:t>
            </a:r>
            <a:r>
              <a:rPr lang="en-US" altLang="ja-JP" sz="1400" dirty="0" smtClean="0"/>
              <a:t>.</a:t>
            </a:r>
            <a:r>
              <a:rPr lang="ja-JP" altLang="en-US" sz="1400" dirty="0" smtClean="0"/>
              <a:t>」を付ける。</a:t>
            </a:r>
            <a:endParaRPr lang="en-US" altLang="ja-JP" sz="1400" dirty="0" smtClean="0"/>
          </a:p>
          <a:p>
            <a:r>
              <a:rPr lang="ja-JP" altLang="en-US" sz="1400" dirty="0"/>
              <a:t>　</a:t>
            </a:r>
            <a:r>
              <a:rPr lang="ja-JP" altLang="en-US" sz="1400" dirty="0" smtClean="0"/>
              <a:t>例）</a:t>
            </a:r>
            <a:endParaRPr lang="en-US" altLang="ja-JP" sz="1400" dirty="0" smtClean="0"/>
          </a:p>
          <a:p>
            <a:r>
              <a:rPr lang="ja-JP" altLang="en-US" sz="1400" dirty="0"/>
              <a:t>　</a:t>
            </a:r>
            <a:r>
              <a:rPr lang="ja-JP" altLang="en-US" sz="1400" dirty="0" smtClean="0"/>
              <a:t>　　</a:t>
            </a:r>
            <a:r>
              <a:rPr lang="en-US" altLang="ja-JP" sz="1400" dirty="0" smtClean="0"/>
              <a:t>&lt;</a:t>
            </a:r>
            <a:r>
              <a:rPr lang="ja-JP" altLang="en-US" sz="1400" dirty="0" smtClean="0"/>
              <a:t>タグ　</a:t>
            </a:r>
            <a:r>
              <a:rPr lang="en-US" altLang="ja-JP" sz="1400" dirty="0" smtClean="0"/>
              <a:t>ID=“ID</a:t>
            </a:r>
            <a:r>
              <a:rPr lang="ja-JP" altLang="en-US" sz="1400" dirty="0" smtClean="0"/>
              <a:t>名</a:t>
            </a:r>
            <a:r>
              <a:rPr lang="en-US" altLang="ja-JP" sz="1400" dirty="0" smtClean="0"/>
              <a:t>”</a:t>
            </a:r>
            <a:r>
              <a:rPr lang="ja-JP" altLang="en-US" sz="1400" dirty="0" smtClean="0"/>
              <a:t>　　</a:t>
            </a:r>
            <a:r>
              <a:rPr lang="en-US" altLang="ja-JP" sz="1400" dirty="0" smtClean="0"/>
              <a:t>class=“class</a:t>
            </a:r>
            <a:r>
              <a:rPr lang="ja-JP" altLang="en-US" sz="1400" dirty="0" smtClean="0"/>
              <a:t>名</a:t>
            </a:r>
            <a:r>
              <a:rPr lang="en-US" altLang="ja-JP" sz="1400" dirty="0" smtClean="0"/>
              <a:t>”</a:t>
            </a:r>
            <a:r>
              <a:rPr lang="ja-JP" altLang="en-US" sz="1400" dirty="0"/>
              <a:t> </a:t>
            </a:r>
            <a:r>
              <a:rPr lang="en-US" altLang="ja-JP" sz="1400" dirty="0" smtClean="0"/>
              <a:t>&gt;</a:t>
            </a:r>
            <a:r>
              <a:rPr lang="ja-JP" altLang="en-US" sz="1400" dirty="0" smtClean="0"/>
              <a:t>　　～　</a:t>
            </a:r>
            <a:r>
              <a:rPr lang="en-US" altLang="ja-JP" sz="1400" dirty="0" smtClean="0"/>
              <a:t>&lt;/</a:t>
            </a:r>
            <a:r>
              <a:rPr lang="ja-JP" altLang="en-US" sz="1400" dirty="0" smtClean="0"/>
              <a:t>タグ</a:t>
            </a:r>
            <a:r>
              <a:rPr lang="en-US" altLang="ja-JP" sz="1400" dirty="0" smtClean="0"/>
              <a:t>&gt;</a:t>
            </a:r>
          </a:p>
          <a:p>
            <a:endParaRPr lang="en-US" altLang="ja-JP" sz="1400" dirty="0"/>
          </a:p>
          <a:p>
            <a:r>
              <a:rPr lang="ja-JP" altLang="en-US" sz="1400" dirty="0" smtClean="0"/>
              <a:t>■セレクタとデザイン</a:t>
            </a:r>
            <a:endParaRPr lang="en-US" altLang="ja-JP" sz="1400" dirty="0"/>
          </a:p>
          <a:p>
            <a:r>
              <a:rPr lang="ja-JP" altLang="en-US" sz="1400" dirty="0" smtClean="0"/>
              <a:t>　</a:t>
            </a:r>
            <a:r>
              <a:rPr lang="en-US" altLang="ja-JP" sz="1400" dirty="0" smtClean="0"/>
              <a:t>&lt;style&gt;</a:t>
            </a:r>
            <a:r>
              <a:rPr lang="ja-JP" altLang="en-US" sz="1400" dirty="0" smtClean="0"/>
              <a:t>　～　</a:t>
            </a:r>
            <a:r>
              <a:rPr lang="en-US" altLang="ja-JP" sz="1400" dirty="0" smtClean="0"/>
              <a:t>&lt;/style&gt;</a:t>
            </a:r>
            <a:r>
              <a:rPr lang="ja-JP" altLang="en-US" sz="1400" dirty="0" smtClean="0"/>
              <a:t>の間には、</a:t>
            </a:r>
            <a:r>
              <a:rPr lang="en-US" altLang="ja-JP" sz="1400" dirty="0" smtClean="0"/>
              <a:t>CSS</a:t>
            </a:r>
            <a:r>
              <a:rPr lang="ja-JP" altLang="en-US" sz="1400" dirty="0" smtClean="0"/>
              <a:t>という書き方に従って、</a:t>
            </a:r>
            <a:r>
              <a:rPr lang="ja-JP" altLang="en-US" sz="1400" dirty="0"/>
              <a:t>デザインを記述</a:t>
            </a:r>
            <a:r>
              <a:rPr lang="ja-JP" altLang="en-US" sz="1400" dirty="0" smtClean="0"/>
              <a:t>する。</a:t>
            </a:r>
            <a:endParaRPr lang="en-US" altLang="ja-JP" sz="1400" dirty="0" smtClean="0"/>
          </a:p>
          <a:p>
            <a:r>
              <a:rPr lang="ja-JP" altLang="en-US" sz="1400" dirty="0"/>
              <a:t>　</a:t>
            </a:r>
            <a:r>
              <a:rPr lang="ja-JP" altLang="en-US" sz="1400" dirty="0" smtClean="0"/>
              <a:t>デザインの書き方は、次の通り。</a:t>
            </a:r>
            <a:endParaRPr lang="en-US" altLang="ja-JP" sz="1400" dirty="0" smtClean="0"/>
          </a:p>
          <a:p>
            <a:endParaRPr lang="en-US" altLang="ja-JP" sz="1400" dirty="0"/>
          </a:p>
          <a:p>
            <a:r>
              <a:rPr lang="ja-JP" altLang="en-US" sz="1400" dirty="0" smtClean="0"/>
              <a:t>　セレクタ　｛</a:t>
            </a:r>
            <a:endParaRPr lang="en-US" altLang="ja-JP" sz="1400" dirty="0" smtClean="0"/>
          </a:p>
          <a:p>
            <a:r>
              <a:rPr lang="ja-JP" altLang="en-US" sz="1400" dirty="0"/>
              <a:t>　</a:t>
            </a:r>
            <a:r>
              <a:rPr lang="ja-JP" altLang="en-US" sz="1400" dirty="0" smtClean="0"/>
              <a:t>　　　プロパティ名　　：　　　値；</a:t>
            </a:r>
            <a:endParaRPr lang="en-US" altLang="ja-JP" sz="1400" dirty="0" smtClean="0"/>
          </a:p>
          <a:p>
            <a:r>
              <a:rPr lang="ja-JP" altLang="en-US" sz="1400" dirty="0"/>
              <a:t>　</a:t>
            </a:r>
            <a:r>
              <a:rPr lang="ja-JP" altLang="en-US" sz="1400" dirty="0" smtClean="0"/>
              <a:t>｝</a:t>
            </a:r>
            <a:endParaRPr lang="en-US" altLang="ja-JP" sz="1400" dirty="0" smtClean="0"/>
          </a:p>
          <a:p>
            <a:endParaRPr lang="en-US" altLang="ja-JP" sz="1400" dirty="0"/>
          </a:p>
          <a:p>
            <a:r>
              <a:rPr lang="ja-JP" altLang="en-US" sz="1400" dirty="0" smtClean="0"/>
              <a:t>　例）</a:t>
            </a:r>
            <a:endParaRPr lang="en-US" altLang="ja-JP" sz="1400" dirty="0" smtClean="0"/>
          </a:p>
          <a:p>
            <a:r>
              <a:rPr lang="ja-JP" altLang="en-US" sz="1400" dirty="0"/>
              <a:t>　　</a:t>
            </a:r>
            <a:r>
              <a:rPr lang="ja-JP" altLang="en-US" sz="1400" dirty="0" smtClean="0"/>
              <a:t>セレクタ：「</a:t>
            </a:r>
            <a:r>
              <a:rPr lang="en-US" altLang="ja-JP" sz="1400" dirty="0" smtClean="0"/>
              <a:t>H1</a:t>
            </a:r>
            <a:r>
              <a:rPr lang="ja-JP" altLang="en-US" sz="1400" dirty="0" smtClean="0"/>
              <a:t>」タグ、背景色を「赤」にデザインする。</a:t>
            </a:r>
            <a:endParaRPr lang="en-US" altLang="ja-JP" sz="1400" dirty="0" smtClean="0"/>
          </a:p>
          <a:p>
            <a:r>
              <a:rPr lang="ja-JP" altLang="en-US" sz="1400" dirty="0"/>
              <a:t>　</a:t>
            </a:r>
            <a:r>
              <a:rPr lang="ja-JP" altLang="en-US" sz="1400" dirty="0" smtClean="0"/>
              <a:t>　</a:t>
            </a:r>
            <a:r>
              <a:rPr lang="en-US" altLang="ja-JP" sz="1400" dirty="0" smtClean="0"/>
              <a:t>H1 </a:t>
            </a:r>
            <a:r>
              <a:rPr lang="ja-JP" altLang="en-US" sz="1400" dirty="0" smtClean="0"/>
              <a:t>｛</a:t>
            </a:r>
            <a:endParaRPr lang="en-US" altLang="ja-JP" sz="1400" dirty="0" smtClean="0"/>
          </a:p>
          <a:p>
            <a:r>
              <a:rPr lang="ja-JP" altLang="en-US" sz="1400" dirty="0"/>
              <a:t>　</a:t>
            </a:r>
            <a:r>
              <a:rPr lang="ja-JP" altLang="en-US" sz="1400" dirty="0" smtClean="0"/>
              <a:t>　　　</a:t>
            </a:r>
            <a:r>
              <a:rPr lang="en-US" altLang="ja-JP" sz="1400" dirty="0" smtClean="0"/>
              <a:t>background-color : red; </a:t>
            </a:r>
          </a:p>
          <a:p>
            <a:r>
              <a:rPr lang="en-US" altLang="ja-JP" sz="1400" dirty="0" smtClean="0"/>
              <a:t>     }</a:t>
            </a:r>
          </a:p>
          <a:p>
            <a:endParaRPr lang="en-US" altLang="ja-JP" sz="1400" dirty="0" smtClean="0"/>
          </a:p>
          <a:p>
            <a:r>
              <a:rPr lang="ja-JP" altLang="en-US" sz="1400" dirty="0" smtClean="0"/>
              <a:t>■プログラムによるデザイン変更</a:t>
            </a:r>
            <a:endParaRPr lang="en-US" altLang="ja-JP" sz="1400" dirty="0" smtClean="0"/>
          </a:p>
          <a:p>
            <a:r>
              <a:rPr lang="ja-JP" altLang="en-US" sz="1400" dirty="0"/>
              <a:t>　</a:t>
            </a:r>
            <a:r>
              <a:rPr lang="ja-JP" altLang="en-US" sz="1400" dirty="0" smtClean="0"/>
              <a:t>プログラムで、デザイン変更を行う場合には、セレクタで要素を取出し、その要素に</a:t>
            </a:r>
            <a:endParaRPr lang="en-US" altLang="ja-JP" sz="1400" dirty="0" smtClean="0"/>
          </a:p>
          <a:p>
            <a:r>
              <a:rPr lang="ja-JP" altLang="en-US" sz="1400" dirty="0" smtClean="0"/>
              <a:t>対して設定を行う。このため、デザイン変更の対象となるものについては</a:t>
            </a:r>
            <a:r>
              <a:rPr lang="en-US" altLang="ja-JP" sz="1400" dirty="0" smtClean="0"/>
              <a:t>ID</a:t>
            </a:r>
            <a:r>
              <a:rPr lang="ja-JP" altLang="en-US" sz="1400" dirty="0" smtClean="0"/>
              <a:t>属性を付</a:t>
            </a:r>
            <a:endParaRPr lang="en-US" altLang="ja-JP" sz="1400" dirty="0" smtClean="0"/>
          </a:p>
          <a:p>
            <a:r>
              <a:rPr lang="ja-JP" altLang="en-US" sz="1400" dirty="0"/>
              <a:t>ルことが</a:t>
            </a:r>
            <a:r>
              <a:rPr lang="ja-JP" altLang="en-US" sz="1400" dirty="0" smtClean="0"/>
              <a:t>必要。</a:t>
            </a:r>
            <a:endParaRPr lang="en-US" altLang="ja-JP" sz="1400" dirty="0" smtClean="0"/>
          </a:p>
          <a:p>
            <a:r>
              <a:rPr lang="ja-JP" altLang="en-US" sz="1400" dirty="0" smtClean="0"/>
              <a:t>　例）</a:t>
            </a:r>
            <a:endParaRPr lang="en-US" altLang="ja-JP" sz="1400" dirty="0" smtClean="0"/>
          </a:p>
          <a:p>
            <a:r>
              <a:rPr lang="ja-JP" altLang="en-US" sz="1400" dirty="0" smtClean="0"/>
              <a:t>　　</a:t>
            </a:r>
            <a:r>
              <a:rPr lang="en-US" altLang="ja-JP" sz="1400" dirty="0" smtClean="0"/>
              <a:t>let  item = </a:t>
            </a:r>
            <a:r>
              <a:rPr lang="en-US" altLang="ja-JP" sz="1400" dirty="0" err="1" smtClean="0"/>
              <a:t>document.getElementById</a:t>
            </a:r>
            <a:r>
              <a:rPr lang="en-US" altLang="ja-JP" sz="1400" dirty="0" smtClean="0"/>
              <a:t>(  ID</a:t>
            </a:r>
            <a:r>
              <a:rPr lang="ja-JP" altLang="en-US" sz="1400" dirty="0" smtClean="0"/>
              <a:t>セレクタ名 </a:t>
            </a:r>
            <a:r>
              <a:rPr lang="en-US" altLang="ja-JP" sz="1400" dirty="0" smtClean="0"/>
              <a:t>);</a:t>
            </a:r>
          </a:p>
          <a:p>
            <a:r>
              <a:rPr lang="ja-JP" altLang="en-US" sz="1400" dirty="0"/>
              <a:t>　</a:t>
            </a:r>
            <a:r>
              <a:rPr lang="ja-JP" altLang="en-US" sz="1400" dirty="0" smtClean="0"/>
              <a:t>　</a:t>
            </a:r>
            <a:r>
              <a:rPr lang="en-US" altLang="ja-JP" sz="1400" dirty="0" smtClean="0"/>
              <a:t>item. Style.</a:t>
            </a:r>
            <a:r>
              <a:rPr lang="ja-JP" altLang="en-US" sz="1400" dirty="0" smtClean="0"/>
              <a:t>プロパティ　</a:t>
            </a:r>
            <a:r>
              <a:rPr lang="en-US" altLang="ja-JP" sz="1400" dirty="0" smtClean="0"/>
              <a:t>=</a:t>
            </a:r>
            <a:r>
              <a:rPr lang="ja-JP" altLang="en-US" sz="1400" dirty="0" smtClean="0"/>
              <a:t>　設定値　；</a:t>
            </a:r>
            <a:endParaRPr lang="en-US" altLang="ja-JP" sz="1400" dirty="0" smtClean="0"/>
          </a:p>
          <a:p>
            <a:r>
              <a:rPr lang="ja-JP" altLang="en-US" sz="1400" dirty="0"/>
              <a:t>　</a:t>
            </a:r>
            <a:r>
              <a:rPr lang="ja-JP" altLang="en-US" sz="1400" dirty="0" smtClean="0"/>
              <a:t>　</a:t>
            </a:r>
            <a:endParaRPr lang="en-US" altLang="ja-JP" sz="1400" dirty="0" smtClean="0"/>
          </a:p>
          <a:p>
            <a:r>
              <a:rPr lang="ja-JP" altLang="en-US" sz="1400" dirty="0"/>
              <a:t>　</a:t>
            </a:r>
            <a:r>
              <a:rPr lang="ja-JP" altLang="en-US" sz="1400" dirty="0" smtClean="0"/>
              <a:t>　プロパティは、</a:t>
            </a:r>
            <a:r>
              <a:rPr lang="en-US" altLang="ja-JP" sz="1400" dirty="0" smtClean="0"/>
              <a:t>CSS</a:t>
            </a:r>
            <a:r>
              <a:rPr lang="ja-JP" altLang="en-US" sz="1400" dirty="0" smtClean="0"/>
              <a:t>のデザイン項目</a:t>
            </a:r>
            <a:endParaRPr lang="en-US" altLang="ja-JP" sz="1400" dirty="0" smtClean="0"/>
          </a:p>
          <a:p>
            <a:r>
              <a:rPr lang="ja-JP" altLang="en-US" sz="1400" dirty="0"/>
              <a:t>　</a:t>
            </a:r>
            <a:r>
              <a:rPr lang="ja-JP" altLang="en-US" sz="1400" dirty="0" smtClean="0"/>
              <a:t>　設定値は、プロパティ名に応じて変わる</a:t>
            </a:r>
            <a:endParaRPr lang="en-US" altLang="ja-JP" sz="1400" dirty="0" smtClean="0"/>
          </a:p>
          <a:p>
            <a:endParaRPr lang="en-US" altLang="ja-JP" sz="1400" dirty="0"/>
          </a:p>
          <a:p>
            <a:r>
              <a:rPr lang="ja-JP" altLang="en-US" sz="1400" dirty="0" smtClean="0"/>
              <a:t>　　プロパティ：　</a:t>
            </a:r>
            <a:r>
              <a:rPr lang="en-US" altLang="ja-JP" sz="1400" dirty="0" err="1" smtClean="0"/>
              <a:t>displapy</a:t>
            </a:r>
            <a:endParaRPr lang="en-US" altLang="ja-JP" sz="1400" dirty="0" smtClean="0"/>
          </a:p>
          <a:p>
            <a:r>
              <a:rPr lang="ja-JP" altLang="en-US" sz="1400" dirty="0"/>
              <a:t>　</a:t>
            </a:r>
            <a:r>
              <a:rPr lang="ja-JP" altLang="en-US" sz="1400" dirty="0" smtClean="0"/>
              <a:t>　設定値：　　　</a:t>
            </a:r>
            <a:r>
              <a:rPr lang="en-US" altLang="ja-JP" sz="1400" dirty="0" smtClean="0"/>
              <a:t>block</a:t>
            </a:r>
            <a:r>
              <a:rPr lang="ja-JP" altLang="en-US" sz="1400" dirty="0" smtClean="0"/>
              <a:t>（表示）</a:t>
            </a:r>
            <a:endParaRPr lang="en-US" altLang="ja-JP" sz="1400" dirty="0" smtClean="0"/>
          </a:p>
          <a:p>
            <a:r>
              <a:rPr lang="ja-JP" altLang="en-US" sz="1400" dirty="0"/>
              <a:t>　</a:t>
            </a:r>
            <a:r>
              <a:rPr lang="ja-JP" altLang="en-US" sz="1400" dirty="0" smtClean="0"/>
              <a:t>　　　　　　　　　 </a:t>
            </a:r>
            <a:r>
              <a:rPr lang="en-US" altLang="ja-JP" sz="1400" dirty="0" smtClean="0"/>
              <a:t>none</a:t>
            </a:r>
            <a:r>
              <a:rPr lang="ja-JP" altLang="en-US" sz="1400" dirty="0" smtClean="0"/>
              <a:t>（非表示）</a:t>
            </a:r>
            <a:endParaRPr lang="en-US" altLang="ja-JP" sz="1400" dirty="0" smtClean="0"/>
          </a:p>
          <a:p>
            <a:r>
              <a:rPr lang="ja-JP" altLang="en-US" sz="1400" dirty="0" smtClean="0"/>
              <a:t>　</a:t>
            </a:r>
            <a:endParaRPr lang="en-US" altLang="ja-JP" sz="1400" dirty="0" smtClean="0"/>
          </a:p>
          <a:p>
            <a:endParaRPr lang="en-US" altLang="ja-JP" sz="1400" dirty="0" smtClean="0"/>
          </a:p>
        </p:txBody>
      </p:sp>
    </p:spTree>
    <p:extLst>
      <p:ext uri="{BB962C8B-B14F-4D97-AF65-F5344CB8AC3E}">
        <p14:creationId xmlns:p14="http://schemas.microsoft.com/office/powerpoint/2010/main" val="86394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261</Words>
  <Application>Microsoft Office PowerPoint</Application>
  <PresentationFormat>A4 210 x 297 mm</PresentationFormat>
  <Paragraphs>177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y.ueda</dc:creator>
  <cp:lastModifiedBy>y.ueda</cp:lastModifiedBy>
  <cp:revision>18</cp:revision>
  <cp:lastPrinted>2019-10-18T09:54:18Z</cp:lastPrinted>
  <dcterms:created xsi:type="dcterms:W3CDTF">2019-10-10T02:20:17Z</dcterms:created>
  <dcterms:modified xsi:type="dcterms:W3CDTF">2019-10-18T10:14:14Z</dcterms:modified>
</cp:coreProperties>
</file>