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C13A-901D-4020-879E-60B236532453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BDBF-B981-454E-8A19-E056780B56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14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C13A-901D-4020-879E-60B236532453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BDBF-B981-454E-8A19-E056780B56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0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C13A-901D-4020-879E-60B236532453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BDBF-B981-454E-8A19-E056780B56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00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C13A-901D-4020-879E-60B236532453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BDBF-B981-454E-8A19-E056780B56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31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C13A-901D-4020-879E-60B236532453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BDBF-B981-454E-8A19-E056780B56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29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C13A-901D-4020-879E-60B236532453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BDBF-B981-454E-8A19-E056780B56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27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C13A-901D-4020-879E-60B236532453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BDBF-B981-454E-8A19-E056780B56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7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C13A-901D-4020-879E-60B236532453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BDBF-B981-454E-8A19-E056780B56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54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C13A-901D-4020-879E-60B236532453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BDBF-B981-454E-8A19-E056780B56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02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C13A-901D-4020-879E-60B236532453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BDBF-B981-454E-8A19-E056780B56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15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C13A-901D-4020-879E-60B236532453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BDBF-B981-454E-8A19-E056780B56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22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4C13A-901D-4020-879E-60B236532453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9BDBF-B981-454E-8A19-E056780B56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03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JavaScript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乱数の検定について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76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乱数について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乱数の発生方法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en-US" altLang="ja-JP" dirty="0" err="1" smtClean="0"/>
              <a:t>Math.random</a:t>
            </a:r>
            <a:r>
              <a:rPr lang="en-US" altLang="ja-JP" dirty="0" smtClean="0"/>
              <a:t>()</a:t>
            </a:r>
          </a:p>
          <a:p>
            <a:r>
              <a:rPr lang="ja-JP" altLang="en-US" dirty="0"/>
              <a:t>乱数</a:t>
            </a:r>
            <a:r>
              <a:rPr lang="ja-JP" altLang="en-US" dirty="0" smtClean="0"/>
              <a:t>の範囲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０以上、１未満</a:t>
            </a:r>
            <a:endParaRPr lang="en-US" altLang="ja-JP" dirty="0" smtClean="0"/>
          </a:p>
          <a:p>
            <a:r>
              <a:rPr lang="ja-JP" altLang="en-US" dirty="0" smtClean="0"/>
              <a:t>乱数の妥当性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乱数が均一の発生頻度となるほうが好ましい</a:t>
            </a:r>
            <a:endParaRPr lang="en-US" altLang="ja-JP" dirty="0" smtClean="0"/>
          </a:p>
          <a:p>
            <a:pPr marL="4572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7010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乱数の検証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乱数の発生を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回行う</a:t>
            </a:r>
            <a:endParaRPr kumimoji="1" lang="en-US" altLang="ja-JP" dirty="0" smtClean="0"/>
          </a:p>
          <a:p>
            <a:r>
              <a:rPr lang="ja-JP" altLang="en-US" dirty="0" smtClean="0"/>
              <a:t>乱数の０から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までを</a:t>
            </a:r>
            <a:r>
              <a:rPr lang="en-US" altLang="ja-JP" dirty="0" smtClean="0"/>
              <a:t>100</a:t>
            </a:r>
            <a:r>
              <a:rPr lang="ja-JP" altLang="en-US" dirty="0" smtClean="0"/>
              <a:t>等分して、その頻度を計算する</a:t>
            </a:r>
            <a:endParaRPr lang="en-US" altLang="ja-JP" dirty="0" smtClean="0"/>
          </a:p>
          <a:p>
            <a:pPr lvl="1"/>
            <a:r>
              <a:rPr lang="en-US" altLang="ja-JP" dirty="0"/>
              <a:t>0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0.01</a:t>
            </a:r>
            <a:r>
              <a:rPr kumimoji="1" lang="ja-JP" altLang="en-US" dirty="0" smtClean="0"/>
              <a:t>未満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0.01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0.02</a:t>
            </a:r>
            <a:r>
              <a:rPr lang="ja-JP" altLang="en-US" dirty="0" smtClean="0"/>
              <a:t>未満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0.02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0.03</a:t>
            </a:r>
            <a:r>
              <a:rPr kumimoji="1" lang="ja-JP" altLang="en-US" dirty="0" smtClean="0"/>
              <a:t>未満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0.03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0.04</a:t>
            </a:r>
            <a:r>
              <a:rPr lang="ja-JP" altLang="en-US" dirty="0" smtClean="0"/>
              <a:t>未満・・・・</a:t>
            </a:r>
            <a:endParaRPr lang="en-US" altLang="ja-JP" dirty="0" smtClean="0"/>
          </a:p>
          <a:p>
            <a:r>
              <a:rPr kumimoji="1" lang="ja-JP" altLang="en-US" dirty="0" smtClean="0"/>
              <a:t>頻度を数えて棒グラフによるグラフ化を行う。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882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コネクタ 13"/>
          <p:cNvCxnSpPr>
            <a:stCxn id="4" idx="2"/>
          </p:cNvCxnSpPr>
          <p:nvPr/>
        </p:nvCxnSpPr>
        <p:spPr>
          <a:xfrm flipH="1">
            <a:off x="2057668" y="2112135"/>
            <a:ext cx="1" cy="4006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全体のフロー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046677" y="1690688"/>
            <a:ext cx="2021983" cy="4214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始まり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六角形 4"/>
          <p:cNvSpPr/>
          <p:nvPr/>
        </p:nvSpPr>
        <p:spPr>
          <a:xfrm>
            <a:off x="750999" y="2299947"/>
            <a:ext cx="2613338" cy="502275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配列</a:t>
            </a:r>
            <a:r>
              <a:rPr lang="ja-JP" altLang="en-US" dirty="0" smtClean="0">
                <a:solidFill>
                  <a:schemeClr val="tx1"/>
                </a:solidFill>
              </a:rPr>
              <a:t>の</a:t>
            </a:r>
            <a:r>
              <a:rPr lang="ja-JP" altLang="en-US" dirty="0">
                <a:solidFill>
                  <a:schemeClr val="tx1"/>
                </a:solidFill>
              </a:rPr>
              <a:t>宣言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7" name="片側の 2 つの角を切り取った四角形 6"/>
          <p:cNvSpPr/>
          <p:nvPr/>
        </p:nvSpPr>
        <p:spPr>
          <a:xfrm>
            <a:off x="750999" y="2990034"/>
            <a:ext cx="2613338" cy="540912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変数　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i</a:t>
            </a:r>
            <a:r>
              <a:rPr kumimoji="1"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= 1, 2, …, 1000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片側の 2 つの角を切り取った四角形 7"/>
          <p:cNvSpPr/>
          <p:nvPr/>
        </p:nvSpPr>
        <p:spPr>
          <a:xfrm flipV="1">
            <a:off x="750999" y="5390190"/>
            <a:ext cx="2613338" cy="540912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0999" y="3718758"/>
            <a:ext cx="26133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変数</a:t>
            </a:r>
            <a:r>
              <a:rPr lang="en-US" altLang="ja-JP" dirty="0" smtClean="0"/>
              <a:t>k</a:t>
            </a:r>
            <a:r>
              <a:rPr lang="ja-JP" altLang="en-US" dirty="0" smtClean="0"/>
              <a:t>　</a:t>
            </a:r>
            <a:r>
              <a:rPr lang="en-US" altLang="ja-JP" dirty="0" smtClean="0"/>
              <a:t>=</a:t>
            </a:r>
            <a:r>
              <a:rPr lang="ja-JP" altLang="en-US" dirty="0" smtClean="0"/>
              <a:t>　乱数の生成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0165" y="4275902"/>
            <a:ext cx="27550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添え字の生成 </a:t>
            </a:r>
            <a:r>
              <a:rPr kumimoji="1" lang="en-US" altLang="ja-JP" dirty="0" smtClean="0"/>
              <a:t>index </a:t>
            </a:r>
            <a:r>
              <a:rPr kumimoji="1" lang="ja-JP" altLang="en-US" dirty="0" smtClean="0"/>
              <a:t>←　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80165" y="4833046"/>
            <a:ext cx="27550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カウント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1046677" y="6118917"/>
            <a:ext cx="2021983" cy="4214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終わり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37149" y="1321247"/>
            <a:ext cx="62591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■</a:t>
            </a:r>
            <a:r>
              <a:rPr lang="en-US" altLang="ja-JP" dirty="0" smtClean="0"/>
              <a:t>if</a:t>
            </a:r>
            <a:r>
              <a:rPr lang="ja-JP" altLang="en-US" dirty="0" smtClean="0"/>
              <a:t>文による分岐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区分を３区分にする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0.333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0.333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0.666</a:t>
            </a:r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0.666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1.000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■</a:t>
            </a:r>
            <a:r>
              <a:rPr lang="en-US" altLang="ja-JP" dirty="0" smtClean="0"/>
              <a:t>switch</a:t>
            </a:r>
            <a:r>
              <a:rPr lang="ja-JP" altLang="en-US" dirty="0" smtClean="0"/>
              <a:t>文による実装について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■配列の添え字を計算により算出する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　区分を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個以上に区切る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86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グラフ化</a:t>
            </a:r>
            <a:endParaRPr kumimoji="1" lang="ja-JP" altLang="en-US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1803043" y="1690688"/>
            <a:ext cx="2202287" cy="2047741"/>
            <a:chOff x="1519707" y="2421228"/>
            <a:chExt cx="2202287" cy="2047741"/>
          </a:xfrm>
        </p:grpSpPr>
        <p:cxnSp>
          <p:nvCxnSpPr>
            <p:cNvPr id="4" name="直線矢印コネクタ 3"/>
            <p:cNvCxnSpPr/>
            <p:nvPr/>
          </p:nvCxnSpPr>
          <p:spPr>
            <a:xfrm>
              <a:off x="1519707" y="4468969"/>
              <a:ext cx="22022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/>
            <p:nvPr/>
          </p:nvCxnSpPr>
          <p:spPr>
            <a:xfrm flipH="1" flipV="1">
              <a:off x="1519707" y="2421228"/>
              <a:ext cx="1" cy="20477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グループ化 10"/>
          <p:cNvGrpSpPr/>
          <p:nvPr/>
        </p:nvGrpSpPr>
        <p:grpSpPr>
          <a:xfrm flipV="1">
            <a:off x="6282745" y="1690688"/>
            <a:ext cx="2202287" cy="2047741"/>
            <a:chOff x="1519707" y="2421228"/>
            <a:chExt cx="2202287" cy="2047741"/>
          </a:xfrm>
        </p:grpSpPr>
        <p:cxnSp>
          <p:nvCxnSpPr>
            <p:cNvPr id="12" name="直線矢印コネクタ 11"/>
            <p:cNvCxnSpPr/>
            <p:nvPr/>
          </p:nvCxnSpPr>
          <p:spPr>
            <a:xfrm>
              <a:off x="1519707" y="4468969"/>
              <a:ext cx="22022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/>
            <p:nvPr/>
          </p:nvCxnSpPr>
          <p:spPr>
            <a:xfrm flipH="1" flipV="1">
              <a:off x="1519707" y="2421228"/>
              <a:ext cx="1" cy="20477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テキスト ボックス 13"/>
          <p:cNvSpPr txBox="1"/>
          <p:nvPr/>
        </p:nvSpPr>
        <p:spPr>
          <a:xfrm>
            <a:off x="746975" y="4095482"/>
            <a:ext cx="10606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グラフ化するにあたり、座標軸の変換が必要になる。</a:t>
            </a:r>
            <a:endParaRPr lang="en-US" altLang="ja-JP" dirty="0" smtClean="0"/>
          </a:p>
          <a:p>
            <a:r>
              <a:rPr kumimoji="1" lang="ja-JP" altLang="en-US" dirty="0"/>
              <a:t>任意</a:t>
            </a:r>
            <a:r>
              <a:rPr kumimoji="1" lang="ja-JP" altLang="en-US" dirty="0" smtClean="0"/>
              <a:t>の座標（ｘ、ｙ）は、描画上の座標（ｘ，４００－ｘ）に変換される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168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乱数のデータの正確性</a:t>
            </a:r>
            <a:endParaRPr kumimoji="1" lang="ja-JP" altLang="en-US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1095241" y="1460646"/>
            <a:ext cx="3605817" cy="5017427"/>
            <a:chOff x="1095241" y="1460646"/>
            <a:chExt cx="3605817" cy="5017427"/>
          </a:xfrm>
        </p:grpSpPr>
        <p:cxnSp>
          <p:nvCxnSpPr>
            <p:cNvPr id="15" name="直線矢印コネクタ 14"/>
            <p:cNvCxnSpPr>
              <a:endCxn id="12" idx="0"/>
            </p:cNvCxnSpPr>
            <p:nvPr/>
          </p:nvCxnSpPr>
          <p:spPr>
            <a:xfrm flipH="1">
              <a:off x="2518088" y="1920730"/>
              <a:ext cx="2" cy="41967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角丸四角形 2"/>
            <p:cNvSpPr/>
            <p:nvPr/>
          </p:nvSpPr>
          <p:spPr>
            <a:xfrm>
              <a:off x="1629446" y="1460646"/>
              <a:ext cx="1777284" cy="4600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doAction</a:t>
              </a:r>
              <a:r>
                <a:rPr kumimoji="1" lang="en-US" altLang="ja-JP" dirty="0" smtClean="0">
                  <a:solidFill>
                    <a:schemeClr val="tx1"/>
                  </a:solidFill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()</a:t>
              </a:r>
              <a:endParaRPr kumimoji="1" lang="ja-JP" altLang="en-US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endParaRPr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1153464" y="2073499"/>
              <a:ext cx="27292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/>
                <a:t>value0  </a:t>
              </a:r>
              <a:r>
                <a:rPr kumimoji="1" lang="ja-JP" altLang="en-US" dirty="0" smtClean="0"/>
                <a:t>←　</a:t>
              </a:r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5" name="片側の 2 つの角を切り取った四角形 4"/>
            <p:cNvSpPr/>
            <p:nvPr/>
          </p:nvSpPr>
          <p:spPr>
            <a:xfrm>
              <a:off x="1153464" y="2595600"/>
              <a:ext cx="2729248" cy="598361"/>
            </a:xfrm>
            <a:prstGeom prst="snip2SameRect">
              <a:avLst>
                <a:gd name="adj1" fmla="val 2444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i</a:t>
              </a:r>
              <a:r>
                <a:rPr kumimoji="1" lang="en-US" altLang="ja-JP" dirty="0" smtClean="0">
                  <a:solidFill>
                    <a:schemeClr val="tx1"/>
                  </a:solidFill>
                </a:rPr>
                <a:t> = 1, 2, 3, … ,10000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ひし形 5"/>
            <p:cNvSpPr/>
            <p:nvPr/>
          </p:nvSpPr>
          <p:spPr>
            <a:xfrm>
              <a:off x="1095241" y="4378621"/>
              <a:ext cx="2845695" cy="579549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ja-JP" dirty="0" smtClean="0">
                  <a:solidFill>
                    <a:schemeClr val="tx1"/>
                  </a:solidFill>
                </a:rPr>
                <a:t> = 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1153464" y="3358213"/>
              <a:ext cx="27292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/>
                <a:t>a </a:t>
              </a:r>
              <a:r>
                <a:rPr lang="ja-JP" altLang="en-US" dirty="0" smtClean="0"/>
                <a:t>←　</a:t>
              </a:r>
              <a:r>
                <a:rPr lang="en-US" altLang="ja-JP" dirty="0" err="1" smtClean="0"/>
                <a:t>Math.random</a:t>
              </a:r>
              <a:r>
                <a:rPr lang="en-US" altLang="ja-JP" dirty="0" smtClean="0"/>
                <a:t>()</a:t>
              </a:r>
              <a:endParaRPr kumimoji="1" lang="ja-JP" altLang="en-US" dirty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1153464" y="3868417"/>
              <a:ext cx="27292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b</a:t>
              </a:r>
              <a:r>
                <a:rPr lang="en-US" altLang="ja-JP" dirty="0" smtClean="0"/>
                <a:t> </a:t>
              </a:r>
              <a:r>
                <a:rPr lang="ja-JP" altLang="en-US" dirty="0" smtClean="0"/>
                <a:t>←　</a:t>
              </a:r>
              <a:r>
                <a:rPr lang="en-US" altLang="ja-JP" dirty="0" err="1" smtClean="0"/>
                <a:t>Math.floor</a:t>
              </a:r>
              <a:r>
                <a:rPr lang="en-US" altLang="ja-JP" dirty="0" smtClean="0"/>
                <a:t>( a)</a:t>
              </a:r>
              <a:endParaRPr kumimoji="1" lang="ja-JP" altLang="en-US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015812" y="4912205"/>
              <a:ext cx="1004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Yes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3683091" y="4299063"/>
              <a:ext cx="1017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No</a:t>
              </a:r>
              <a:endParaRPr kumimoji="1" lang="ja-JP" altLang="en-US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1153464" y="5307088"/>
              <a:ext cx="27292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/>
                <a:t>value0  </a:t>
              </a:r>
              <a:r>
                <a:rPr kumimoji="1" lang="ja-JP" altLang="en-US" dirty="0" smtClean="0"/>
                <a:t>←　</a:t>
              </a:r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2337784" y="6117465"/>
              <a:ext cx="360608" cy="3606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カギ線コネクタ 19"/>
            <p:cNvCxnSpPr>
              <a:stCxn id="6" idx="3"/>
              <a:endCxn id="12" idx="0"/>
            </p:cNvCxnSpPr>
            <p:nvPr/>
          </p:nvCxnSpPr>
          <p:spPr>
            <a:xfrm flipH="1">
              <a:off x="2518088" y="4668396"/>
              <a:ext cx="1422848" cy="1449069"/>
            </a:xfrm>
            <a:prstGeom prst="bentConnector4">
              <a:avLst>
                <a:gd name="adj1" fmla="val -16066"/>
                <a:gd name="adj2" fmla="val 8488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グループ化 36"/>
          <p:cNvGrpSpPr/>
          <p:nvPr/>
        </p:nvGrpSpPr>
        <p:grpSpPr>
          <a:xfrm>
            <a:off x="6868728" y="1573011"/>
            <a:ext cx="2717442" cy="1752932"/>
            <a:chOff x="6868728" y="1573011"/>
            <a:chExt cx="2717442" cy="1752932"/>
          </a:xfrm>
        </p:grpSpPr>
        <p:sp>
          <p:nvSpPr>
            <p:cNvPr id="13" name="円/楕円 12"/>
            <p:cNvSpPr/>
            <p:nvPr/>
          </p:nvSpPr>
          <p:spPr>
            <a:xfrm>
              <a:off x="8047146" y="1573011"/>
              <a:ext cx="360608" cy="3606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角丸四角形 24"/>
            <p:cNvSpPr/>
            <p:nvPr/>
          </p:nvSpPr>
          <p:spPr>
            <a:xfrm>
              <a:off x="7087669" y="2894780"/>
              <a:ext cx="2279561" cy="4311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End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線矢印コネクタ 27"/>
            <p:cNvCxnSpPr>
              <a:endCxn id="25" idx="0"/>
            </p:cNvCxnSpPr>
            <p:nvPr/>
          </p:nvCxnSpPr>
          <p:spPr>
            <a:xfrm>
              <a:off x="8227450" y="1933619"/>
              <a:ext cx="0" cy="9611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平行四辺形 34"/>
            <p:cNvSpPr/>
            <p:nvPr/>
          </p:nvSpPr>
          <p:spPr>
            <a:xfrm>
              <a:off x="6868728" y="2144043"/>
              <a:ext cx="2717442" cy="540313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alert( a /  10000 )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3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乱数のデータの正確性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stCxn id="3" idx="2"/>
            <a:endCxn id="12" idx="0"/>
          </p:cNvCxnSpPr>
          <p:nvPr/>
        </p:nvCxnSpPr>
        <p:spPr>
          <a:xfrm>
            <a:off x="2597107" y="1806707"/>
            <a:ext cx="0" cy="44635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角丸四角形 2"/>
          <p:cNvSpPr/>
          <p:nvPr/>
        </p:nvSpPr>
        <p:spPr>
          <a:xfrm>
            <a:off x="1708465" y="1346623"/>
            <a:ext cx="1777284" cy="4600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doAction</a:t>
            </a:r>
            <a:r>
              <a:rPr kumimoji="1" lang="en-US" altLang="ja-JP" dirty="0" smtClean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()</a:t>
            </a:r>
            <a:endParaRPr kumimoji="1" lang="ja-JP" altLang="en-US" dirty="0">
              <a:solidFill>
                <a:schemeClr val="tx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32483" y="1893087"/>
            <a:ext cx="27292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value0  </a:t>
            </a:r>
            <a:r>
              <a:rPr kumimoji="1" lang="ja-JP" altLang="en-US" dirty="0" smtClean="0"/>
              <a:t>←　</a:t>
            </a:r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5" name="片側の 2 つの角を切り取った四角形 4"/>
          <p:cNvSpPr/>
          <p:nvPr/>
        </p:nvSpPr>
        <p:spPr>
          <a:xfrm>
            <a:off x="1232483" y="2748369"/>
            <a:ext cx="2729248" cy="598361"/>
          </a:xfrm>
          <a:prstGeom prst="snip2SameRect">
            <a:avLst>
              <a:gd name="adj1" fmla="val 2444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i</a:t>
            </a:r>
            <a:r>
              <a:rPr kumimoji="1" lang="en-US" altLang="ja-JP" dirty="0" smtClean="0">
                <a:solidFill>
                  <a:schemeClr val="tx1"/>
                </a:solidFill>
              </a:rPr>
              <a:t> = 1, 2, 3, … ,10000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ひし形 5"/>
          <p:cNvSpPr/>
          <p:nvPr/>
        </p:nvSpPr>
        <p:spPr>
          <a:xfrm>
            <a:off x="1174260" y="4531390"/>
            <a:ext cx="2845695" cy="57954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i</a:t>
            </a:r>
            <a:r>
              <a:rPr lang="en-US" altLang="ja-JP" dirty="0" smtClean="0">
                <a:solidFill>
                  <a:schemeClr val="tx1"/>
                </a:solidFill>
              </a:rPr>
              <a:t> = 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32483" y="3510982"/>
            <a:ext cx="27292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a </a:t>
            </a:r>
            <a:r>
              <a:rPr lang="ja-JP" altLang="en-US" dirty="0" smtClean="0"/>
              <a:t>←　</a:t>
            </a:r>
            <a:r>
              <a:rPr lang="en-US" altLang="ja-JP" dirty="0" err="1" smtClean="0"/>
              <a:t>Math.random</a:t>
            </a:r>
            <a:r>
              <a:rPr lang="en-US" altLang="ja-JP" dirty="0" smtClean="0"/>
              <a:t>()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32483" y="4021186"/>
            <a:ext cx="27292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b</a:t>
            </a:r>
            <a:r>
              <a:rPr lang="en-US" altLang="ja-JP" dirty="0" smtClean="0"/>
              <a:t> </a:t>
            </a:r>
            <a:r>
              <a:rPr lang="ja-JP" altLang="en-US" dirty="0" smtClean="0"/>
              <a:t>←　</a:t>
            </a:r>
            <a:r>
              <a:rPr lang="en-US" altLang="ja-JP" dirty="0" err="1" smtClean="0"/>
              <a:t>Math.floor</a:t>
            </a:r>
            <a:r>
              <a:rPr lang="en-US" altLang="ja-JP" dirty="0" smtClean="0"/>
              <a:t>( a)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94831" y="5064974"/>
            <a:ext cx="100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83091" y="4299063"/>
            <a:ext cx="101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32483" y="5459857"/>
            <a:ext cx="27292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value0  </a:t>
            </a:r>
            <a:r>
              <a:rPr kumimoji="1" lang="ja-JP" altLang="en-US" dirty="0" smtClean="0"/>
              <a:t>←　</a:t>
            </a:r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2" name="円/楕円 11"/>
          <p:cNvSpPr/>
          <p:nvPr/>
        </p:nvSpPr>
        <p:spPr>
          <a:xfrm>
            <a:off x="2416803" y="6270234"/>
            <a:ext cx="360608" cy="360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カギ線コネクタ 19"/>
          <p:cNvCxnSpPr>
            <a:stCxn id="6" idx="3"/>
            <a:endCxn id="12" idx="0"/>
          </p:cNvCxnSpPr>
          <p:nvPr/>
        </p:nvCxnSpPr>
        <p:spPr>
          <a:xfrm flipH="1">
            <a:off x="2597107" y="4821165"/>
            <a:ext cx="1422848" cy="1449069"/>
          </a:xfrm>
          <a:prstGeom prst="bentConnector4">
            <a:avLst>
              <a:gd name="adj1" fmla="val -16066"/>
              <a:gd name="adj2" fmla="val 848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12"/>
          <p:cNvSpPr/>
          <p:nvPr/>
        </p:nvSpPr>
        <p:spPr>
          <a:xfrm>
            <a:off x="6859406" y="1576665"/>
            <a:ext cx="360608" cy="360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5880246" y="5330117"/>
            <a:ext cx="2279561" cy="4311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End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/>
          <p:cNvCxnSpPr>
            <a:stCxn id="13" idx="4"/>
          </p:cNvCxnSpPr>
          <p:nvPr/>
        </p:nvCxnSpPr>
        <p:spPr>
          <a:xfrm>
            <a:off x="7039710" y="1937273"/>
            <a:ext cx="1" cy="18837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ひし形 20"/>
          <p:cNvSpPr/>
          <p:nvPr/>
        </p:nvSpPr>
        <p:spPr>
          <a:xfrm>
            <a:off x="5616866" y="2082160"/>
            <a:ext cx="2845695" cy="57954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i</a:t>
            </a:r>
            <a:r>
              <a:rPr lang="en-US" altLang="ja-JP" dirty="0" smtClean="0">
                <a:solidFill>
                  <a:schemeClr val="tx1"/>
                </a:solidFill>
              </a:rPr>
              <a:t> = 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537437" y="2615744"/>
            <a:ext cx="100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204716" y="2002602"/>
            <a:ext cx="101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675089" y="3010627"/>
            <a:ext cx="27292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value1  </a:t>
            </a:r>
            <a:r>
              <a:rPr kumimoji="1" lang="ja-JP" altLang="en-US" dirty="0" smtClean="0"/>
              <a:t>←　</a:t>
            </a:r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cxnSp>
        <p:nvCxnSpPr>
          <p:cNvPr id="30" name="カギ線コネクタ 29"/>
          <p:cNvCxnSpPr>
            <a:stCxn id="21" idx="3"/>
          </p:cNvCxnSpPr>
          <p:nvPr/>
        </p:nvCxnSpPr>
        <p:spPr>
          <a:xfrm flipH="1">
            <a:off x="7039713" y="2371935"/>
            <a:ext cx="1422848" cy="1449069"/>
          </a:xfrm>
          <a:prstGeom prst="bentConnector4">
            <a:avLst>
              <a:gd name="adj1" fmla="val -16066"/>
              <a:gd name="adj2" fmla="val 848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229869" y="2332703"/>
            <a:ext cx="27292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value1  </a:t>
            </a:r>
            <a:r>
              <a:rPr kumimoji="1" lang="ja-JP" altLang="en-US" dirty="0" smtClean="0"/>
              <a:t>←　</a:t>
            </a:r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>
            <a:stCxn id="39" idx="4"/>
            <a:endCxn id="25" idx="0"/>
          </p:cNvCxnSpPr>
          <p:nvPr/>
        </p:nvCxnSpPr>
        <p:spPr>
          <a:xfrm flipH="1">
            <a:off x="7020027" y="4268700"/>
            <a:ext cx="19686" cy="10614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平行四辺形 38"/>
          <p:cNvSpPr/>
          <p:nvPr/>
        </p:nvSpPr>
        <p:spPr>
          <a:xfrm>
            <a:off x="5675089" y="3728387"/>
            <a:ext cx="2729248" cy="54031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alert( value0 /  10000 )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平行四辺形 39"/>
          <p:cNvSpPr/>
          <p:nvPr/>
        </p:nvSpPr>
        <p:spPr>
          <a:xfrm>
            <a:off x="5675089" y="4483729"/>
            <a:ext cx="2729248" cy="54031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alert( value1 /  10000 )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93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223</Words>
  <Application>Microsoft Office PowerPoint</Application>
  <PresentationFormat>ワイド画面</PresentationFormat>
  <Paragraphs>72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HGPｺﾞｼｯｸE</vt:lpstr>
      <vt:lpstr>ＭＳ Ｐゴシック</vt:lpstr>
      <vt:lpstr>Arial</vt:lpstr>
      <vt:lpstr>Calibri</vt:lpstr>
      <vt:lpstr>Calibri Light</vt:lpstr>
      <vt:lpstr>Office テーマ</vt:lpstr>
      <vt:lpstr>JavaScript</vt:lpstr>
      <vt:lpstr>乱数について</vt:lpstr>
      <vt:lpstr>乱数の検証</vt:lpstr>
      <vt:lpstr>全体のフロー</vt:lpstr>
      <vt:lpstr>グラフ化</vt:lpstr>
      <vt:lpstr>乱数のデータの正確性</vt:lpstr>
      <vt:lpstr>乱数のデータの正確性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y.ueda</dc:creator>
  <cp:lastModifiedBy>y.ueda</cp:lastModifiedBy>
  <cp:revision>11</cp:revision>
  <dcterms:created xsi:type="dcterms:W3CDTF">2021-01-13T02:14:26Z</dcterms:created>
  <dcterms:modified xsi:type="dcterms:W3CDTF">2021-01-13T09:16:14Z</dcterms:modified>
</cp:coreProperties>
</file>