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7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73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42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01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67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2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21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0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376D-4605-444D-AD6E-81B703D988B6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A470-EF58-4627-992D-4176933A8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34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プログラム体験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078014"/>
            <a:ext cx="9144000" cy="1179786"/>
          </a:xfrm>
        </p:spPr>
        <p:txBody>
          <a:bodyPr/>
          <a:lstStyle/>
          <a:p>
            <a:r>
              <a:rPr kumimoji="1" lang="ja-JP" altLang="en-US" dirty="0" smtClean="0"/>
              <a:t>コンピュータ</a:t>
            </a:r>
            <a:r>
              <a:rPr kumimoji="1" lang="ja-JP" altLang="en-US" dirty="0" smtClean="0"/>
              <a:t>教育学院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447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 Python</a:t>
            </a:r>
            <a:r>
              <a:rPr lang="ja-JP" altLang="en-US" dirty="0" smtClean="0"/>
              <a:t>プログラムの基本①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4.1 </a:t>
            </a:r>
            <a:r>
              <a:rPr lang="ja-JP" altLang="en-US" dirty="0" smtClean="0"/>
              <a:t>文字列</a:t>
            </a:r>
            <a:r>
              <a:rPr lang="ja-JP" altLang="en-US" dirty="0"/>
              <a:t>を出力してみよう</a:t>
            </a:r>
          </a:p>
          <a:p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3551051"/>
            <a:ext cx="10515600" cy="60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4.2 </a:t>
            </a:r>
            <a:r>
              <a:rPr lang="ja-JP" altLang="en-US" dirty="0" smtClean="0"/>
              <a:t>数値を出力してみよう</a:t>
            </a:r>
          </a:p>
          <a:p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21" y="2430606"/>
            <a:ext cx="6324832" cy="9576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00" y="4092970"/>
            <a:ext cx="6380323" cy="1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41993"/>
            <a:ext cx="10515600" cy="604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ja-JP" dirty="0" smtClean="0"/>
              <a:t>4.3 </a:t>
            </a:r>
            <a:r>
              <a:rPr lang="ja-JP" altLang="en-US" dirty="0" smtClean="0"/>
              <a:t>文字列</a:t>
            </a:r>
            <a:r>
              <a:rPr lang="ja-JP" altLang="en-US" dirty="0"/>
              <a:t>と数値の違い</a:t>
            </a:r>
          </a:p>
          <a:p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2403520"/>
            <a:ext cx="10515600" cy="60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4.4 </a:t>
            </a:r>
            <a:r>
              <a:rPr lang="ja-JP" altLang="en-US" dirty="0" smtClean="0"/>
              <a:t>計算してみよう</a:t>
            </a:r>
          </a:p>
          <a:p>
            <a:endParaRPr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38200" y="4577818"/>
            <a:ext cx="10515600" cy="60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4.5 </a:t>
            </a:r>
            <a:r>
              <a:rPr lang="ja-JP" altLang="en-US" dirty="0" smtClean="0"/>
              <a:t>その他の計算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80" y="901659"/>
            <a:ext cx="7306341" cy="130028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61" y="2886647"/>
            <a:ext cx="6623102" cy="158024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61" y="4950023"/>
            <a:ext cx="6539920" cy="16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41993"/>
            <a:ext cx="10515600" cy="604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ja-JP" dirty="0" smtClean="0"/>
              <a:t>4.6 </a:t>
            </a:r>
            <a:r>
              <a:rPr lang="ja-JP" altLang="en-US" dirty="0" smtClean="0"/>
              <a:t>変数とは？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38200" y="4071652"/>
            <a:ext cx="10515600" cy="60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4.7 </a:t>
            </a:r>
            <a:r>
              <a:rPr lang="ja-JP" altLang="en-US" dirty="0" smtClean="0"/>
              <a:t>変数の定義</a:t>
            </a:r>
            <a:endParaRPr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884572"/>
            <a:ext cx="4886325" cy="3019425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6467475" y="1517121"/>
            <a:ext cx="4507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0" i="0" dirty="0" smtClean="0">
                <a:solidFill>
                  <a:srgbClr val="3F4348"/>
                </a:solidFill>
                <a:effectLst/>
                <a:latin typeface="Open Sans"/>
              </a:rPr>
              <a:t>変数とは、データ（値）を入れておく箱のようなものです。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b="0" i="0" dirty="0" smtClean="0">
                <a:solidFill>
                  <a:srgbClr val="3F4348"/>
                </a:solidFill>
                <a:effectLst/>
                <a:latin typeface="Open Sans"/>
              </a:rPr>
              <a:t>この箱（変数）に名前（</a:t>
            </a:r>
            <a:r>
              <a:rPr lang="ja-JP" altLang="en-US" b="0" i="0" dirty="0" smtClean="0">
                <a:solidFill>
                  <a:srgbClr val="00A3D3"/>
                </a:solidFill>
                <a:effectLst/>
                <a:latin typeface="Open Sans"/>
              </a:rPr>
              <a:t>変数名</a:t>
            </a:r>
            <a:r>
              <a:rPr lang="ja-JP" altLang="en-US" b="0" i="0" dirty="0" smtClean="0">
                <a:solidFill>
                  <a:srgbClr val="3F4348"/>
                </a:solidFill>
                <a:effectLst/>
                <a:latin typeface="Open Sans"/>
              </a:rPr>
              <a:t>）をつけることで、その名前を用いて変数に値を入れることや、変数から値を取り出すことができます。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32" y="4483486"/>
            <a:ext cx="7228888" cy="1650325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>
            <a:off x="2165129" y="4943355"/>
            <a:ext cx="861848" cy="48347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447476" y="5256123"/>
            <a:ext cx="1054712" cy="549326"/>
          </a:xfrm>
          <a:prstGeom prst="wedgeRectCallout">
            <a:avLst>
              <a:gd name="adj1" fmla="val 108443"/>
              <a:gd name="adj2" fmla="val -60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変数名</a:t>
            </a:r>
            <a:endParaRPr lang="en-US" altLang="ja-JP" dirty="0" smtClean="0"/>
          </a:p>
        </p:txBody>
      </p:sp>
      <p:sp>
        <p:nvSpPr>
          <p:cNvPr id="11" name="楕円 10"/>
          <p:cNvSpPr/>
          <p:nvPr/>
        </p:nvSpPr>
        <p:spPr>
          <a:xfrm>
            <a:off x="3302874" y="4943355"/>
            <a:ext cx="1164020" cy="48347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4836594" y="5152169"/>
            <a:ext cx="639292" cy="549326"/>
          </a:xfrm>
          <a:prstGeom prst="wedgeRectCallout">
            <a:avLst>
              <a:gd name="adj1" fmla="val -99828"/>
              <a:gd name="adj2" fmla="val -374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値</a:t>
            </a:r>
            <a:endParaRPr lang="en-US" altLang="ja-JP" dirty="0" smtClean="0"/>
          </a:p>
        </p:txBody>
      </p:sp>
      <p:sp>
        <p:nvSpPr>
          <p:cNvPr id="16" name="楕円 15"/>
          <p:cNvSpPr/>
          <p:nvPr/>
        </p:nvSpPr>
        <p:spPr>
          <a:xfrm>
            <a:off x="3273968" y="5762086"/>
            <a:ext cx="352097" cy="37172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吹き出し 16"/>
          <p:cNvSpPr/>
          <p:nvPr/>
        </p:nvSpPr>
        <p:spPr>
          <a:xfrm>
            <a:off x="4128363" y="6177030"/>
            <a:ext cx="1206256" cy="549326"/>
          </a:xfrm>
          <a:prstGeom prst="wedgeRectCallout">
            <a:avLst>
              <a:gd name="adj1" fmla="val -92857"/>
              <a:gd name="adj2" fmla="val -60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値を代入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761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41993"/>
            <a:ext cx="10515600" cy="604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ja-JP" dirty="0" smtClean="0"/>
              <a:t>4.8 </a:t>
            </a:r>
            <a:r>
              <a:rPr lang="ja-JP" altLang="en-US" dirty="0" smtClean="0"/>
              <a:t>変数</a:t>
            </a:r>
            <a:r>
              <a:rPr lang="ja-JP" altLang="en-US" dirty="0"/>
              <a:t>の値</a:t>
            </a:r>
            <a:r>
              <a:rPr lang="ja-JP" altLang="en-US" dirty="0" smtClean="0"/>
              <a:t>を取り出して</a:t>
            </a:r>
            <a:r>
              <a:rPr lang="ja-JP" altLang="en-US" dirty="0"/>
              <a:t>みよう</a:t>
            </a:r>
          </a:p>
          <a:p>
            <a:pPr marL="0" indent="0" fontAlgn="base">
              <a:buNone/>
            </a:pPr>
            <a:endParaRPr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38200" y="3177643"/>
            <a:ext cx="10515600" cy="60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ja-JP" dirty="0" smtClean="0"/>
              <a:t>4.9</a:t>
            </a:r>
            <a:r>
              <a:rPr lang="ja-JP" altLang="en-US" dirty="0"/>
              <a:t>変数を使う</a:t>
            </a:r>
            <a:r>
              <a:rPr lang="ja-JP" altLang="en-US" dirty="0" smtClean="0"/>
              <a:t>意義</a:t>
            </a:r>
            <a:r>
              <a:rPr lang="ja-JP" altLang="en-US" dirty="0"/>
              <a:t>①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803282" y="4411467"/>
            <a:ext cx="4073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3F4348"/>
                </a:solidFill>
                <a:latin typeface="Open Sans"/>
              </a:rPr>
              <a:t>変数を使うメリットの</a:t>
            </a:r>
            <a:r>
              <a:rPr lang="en-US" altLang="ja-JP" dirty="0">
                <a:solidFill>
                  <a:srgbClr val="3F4348"/>
                </a:solidFill>
                <a:latin typeface="Open Sans"/>
              </a:rPr>
              <a:t>1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つは、データに名前をつけることで、扱っているデータの中身が何を表しているのかが明確になることです。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15" y="925690"/>
            <a:ext cx="5956886" cy="2092960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>
          <a:xfrm>
            <a:off x="4388718" y="1731473"/>
            <a:ext cx="3414564" cy="549326"/>
          </a:xfrm>
          <a:prstGeom prst="wedgeRectCallout">
            <a:avLst>
              <a:gd name="adj1" fmla="val -66116"/>
              <a:gd name="adj2" fmla="val 199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変数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の値を表示</a:t>
            </a:r>
            <a:endParaRPr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696272" y="2439792"/>
            <a:ext cx="3414564" cy="549326"/>
          </a:xfrm>
          <a:prstGeom prst="wedgeRectCallout">
            <a:avLst>
              <a:gd name="adj1" fmla="val -66116"/>
              <a:gd name="adj2" fmla="val 199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」という文字列を表示</a:t>
            </a:r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260" y="3786144"/>
            <a:ext cx="6286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41993"/>
            <a:ext cx="10515600" cy="604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ja-JP" dirty="0" smtClean="0"/>
              <a:t>4.10 </a:t>
            </a:r>
            <a:r>
              <a:rPr lang="ja-JP" altLang="en-US" dirty="0" smtClean="0"/>
              <a:t>変数</a:t>
            </a:r>
            <a:r>
              <a:rPr lang="ja-JP" altLang="en-US" dirty="0"/>
              <a:t>を使う</a:t>
            </a:r>
            <a:r>
              <a:rPr lang="ja-JP" altLang="en-US" dirty="0" smtClean="0"/>
              <a:t>意義②</a:t>
            </a:r>
            <a:endParaRPr lang="ja-JP" altLang="en-US" dirty="0"/>
          </a:p>
          <a:p>
            <a:pPr marL="0" indent="0" fontAlgn="base">
              <a:buNone/>
            </a:pPr>
            <a:endParaRPr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38200" y="3314276"/>
            <a:ext cx="10515600" cy="60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ja-JP" dirty="0" smtClean="0"/>
              <a:t>4.11 </a:t>
            </a:r>
            <a:r>
              <a:rPr lang="ja-JP" altLang="en-US" dirty="0" smtClean="0"/>
              <a:t>変数の値を更新する①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43700" y="1125940"/>
            <a:ext cx="5035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3F4348"/>
                </a:solidFill>
                <a:latin typeface="Open Sans"/>
              </a:rPr>
              <a:t>変数を使うことには、他にも以下のようなメリットがあります。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>
                <a:solidFill>
                  <a:srgbClr val="3F4348"/>
                </a:solidFill>
                <a:latin typeface="Open Sans"/>
              </a:rPr>
              <a:t>・同じデータを繰り返し利用することができる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>
                <a:solidFill>
                  <a:srgbClr val="3F4348"/>
                </a:solidFill>
                <a:latin typeface="Open Sans"/>
              </a:rPr>
              <a:t>・変数の値に変更が必要になった場合、変更する箇所が</a:t>
            </a:r>
            <a:r>
              <a:rPr lang="en-US" altLang="ja-JP" dirty="0">
                <a:solidFill>
                  <a:srgbClr val="3F4348"/>
                </a:solidFill>
                <a:latin typeface="Open Sans"/>
              </a:rPr>
              <a:t>1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箇所で済む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874236"/>
            <a:ext cx="5524500" cy="22193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67" y="3782625"/>
            <a:ext cx="5581650" cy="223837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738117" y="4901812"/>
            <a:ext cx="5035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変数</a:t>
            </a:r>
            <a:r>
              <a:rPr lang="en-US" altLang="ja-JP" dirty="0" smtClean="0">
                <a:solidFill>
                  <a:srgbClr val="3F4348"/>
                </a:solidFill>
                <a:latin typeface="Open Sans"/>
              </a:rPr>
              <a:t>x</a:t>
            </a:r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に</a:t>
            </a:r>
            <a:r>
              <a:rPr lang="en-US" altLang="ja-JP" dirty="0" smtClean="0">
                <a:solidFill>
                  <a:srgbClr val="3F4348"/>
                </a:solidFill>
                <a:latin typeface="Open Sans"/>
              </a:rPr>
              <a:t>11</a:t>
            </a:r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を</a:t>
            </a:r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代入</a:t>
            </a:r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し、値を上書き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790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41993"/>
            <a:ext cx="10515600" cy="604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ja-JP" dirty="0" smtClean="0"/>
              <a:t>4.12 </a:t>
            </a:r>
            <a:r>
              <a:rPr lang="ja-JP" altLang="en-US" dirty="0" smtClean="0"/>
              <a:t>変数</a:t>
            </a:r>
            <a:r>
              <a:rPr lang="ja-JP" altLang="en-US" dirty="0"/>
              <a:t>の値を更新</a:t>
            </a:r>
            <a:r>
              <a:rPr lang="ja-JP" altLang="en-US" dirty="0" smtClean="0"/>
              <a:t>する②</a:t>
            </a:r>
            <a:endParaRPr lang="ja-JP" altLang="en-US" dirty="0"/>
          </a:p>
          <a:p>
            <a:pPr marL="0" indent="0" fontAlgn="base">
              <a:buNone/>
            </a:pPr>
            <a:endParaRPr lang="ja-JP" altLang="en-US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19" y="1046975"/>
            <a:ext cx="5676900" cy="22479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865802" y="1705665"/>
            <a:ext cx="5035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「５</a:t>
            </a:r>
            <a:r>
              <a:rPr lang="en-US" altLang="ja-JP" dirty="0" smtClean="0">
                <a:solidFill>
                  <a:srgbClr val="3F4348"/>
                </a:solidFill>
                <a:latin typeface="Open Sans"/>
              </a:rPr>
              <a:t>-</a:t>
            </a:r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３」を変数</a:t>
            </a:r>
            <a:r>
              <a:rPr lang="en-US" altLang="ja-JP" dirty="0" smtClean="0">
                <a:solidFill>
                  <a:srgbClr val="3F4348"/>
                </a:solidFill>
                <a:latin typeface="Open Sans"/>
              </a:rPr>
              <a:t>x</a:t>
            </a:r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に代入し直す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780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62" y="4007108"/>
            <a:ext cx="5114925" cy="25717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13246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5. Python</a:t>
            </a:r>
            <a:r>
              <a:rPr lang="ja-JP" altLang="en-US" dirty="0" smtClean="0"/>
              <a:t>プログラムの基本②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2790"/>
            <a:ext cx="10515600" cy="604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5.1 </a:t>
            </a:r>
            <a:r>
              <a:rPr lang="ja-JP" altLang="en-US" dirty="0" smtClean="0"/>
              <a:t>条件分岐</a:t>
            </a:r>
            <a:r>
              <a:rPr lang="en-US" altLang="ja-JP" dirty="0" smtClean="0"/>
              <a:t>(if)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826785" y="1539659"/>
            <a:ext cx="4134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A3D3"/>
                </a:solidFill>
                <a:latin typeface="Open Sans"/>
              </a:rPr>
              <a:t>if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文を用いると「もし○○ならば☓☓を行う」という条件分岐が可能になります。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>
                <a:solidFill>
                  <a:srgbClr val="3F4348"/>
                </a:solidFill>
                <a:latin typeface="Open Sans"/>
              </a:rPr>
              <a:t>if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文は図のように書きます。</a:t>
            </a:r>
            <a:r>
              <a:rPr lang="en-US" altLang="ja-JP" dirty="0">
                <a:solidFill>
                  <a:srgbClr val="3F4348"/>
                </a:solidFill>
                <a:latin typeface="Open Sans"/>
              </a:rPr>
              <a:t>if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の後に条件式を指定し、その条件が成り立つときに実行する処理を次の行に書きます。</a:t>
            </a:r>
            <a:endParaRPr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38200" y="3675090"/>
            <a:ext cx="10515600" cy="60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5.2 </a:t>
            </a:r>
            <a:r>
              <a:rPr lang="ja-JP" altLang="en-US" dirty="0" smtClean="0"/>
              <a:t>インデント</a:t>
            </a:r>
          </a:p>
          <a:p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826785" y="4355952"/>
            <a:ext cx="49640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F4348"/>
                </a:solidFill>
                <a:latin typeface="Open Sans"/>
              </a:rPr>
              <a:t>if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文の条件式が成立した時の処理を書くときには、</a:t>
            </a:r>
            <a:r>
              <a:rPr lang="ja-JP" altLang="en-US" dirty="0">
                <a:solidFill>
                  <a:srgbClr val="00A3D3"/>
                </a:solidFill>
                <a:latin typeface="Open Sans"/>
              </a:rPr>
              <a:t>インデント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（字下げ）をします。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>
                <a:solidFill>
                  <a:srgbClr val="3F4348"/>
                </a:solidFill>
                <a:latin typeface="Open Sans"/>
              </a:rPr>
              <a:t>図のように、処理が</a:t>
            </a:r>
            <a:r>
              <a:rPr lang="en-US" altLang="ja-JP" dirty="0">
                <a:solidFill>
                  <a:srgbClr val="3F4348"/>
                </a:solidFill>
                <a:latin typeface="Open Sans"/>
              </a:rPr>
              <a:t>if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文の中にあるかどうかはインデントによって判別されます。条件が成立したときに</a:t>
            </a:r>
            <a:r>
              <a:rPr lang="en-US" altLang="ja-JP" dirty="0">
                <a:solidFill>
                  <a:srgbClr val="3F4348"/>
                </a:solidFill>
                <a:latin typeface="Open Sans"/>
              </a:rPr>
              <a:t>if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文の中の処理が実行されます。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>
                <a:solidFill>
                  <a:srgbClr val="3F4348"/>
                </a:solidFill>
                <a:latin typeface="Open Sans"/>
              </a:rPr>
              <a:t>Python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ではコードの見た目（インデント）がそのままプログラムの動作に影響するので、インデントに気をつけましょう。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62" y="1509276"/>
            <a:ext cx="5534025" cy="1971675"/>
          </a:xfrm>
          <a:prstGeom prst="rect">
            <a:avLst/>
          </a:prstGeom>
        </p:spPr>
      </p:pic>
      <p:sp>
        <p:nvSpPr>
          <p:cNvPr id="12" name="楕円 11"/>
          <p:cNvSpPr/>
          <p:nvPr/>
        </p:nvSpPr>
        <p:spPr>
          <a:xfrm>
            <a:off x="1828801" y="2356729"/>
            <a:ext cx="2638096" cy="59810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4017837" y="1900806"/>
            <a:ext cx="1166314" cy="339930"/>
          </a:xfrm>
          <a:prstGeom prst="wedgeRectCallout">
            <a:avLst>
              <a:gd name="adj1" fmla="val -42945"/>
              <a:gd name="adj2" fmla="val 1007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条件式</a:t>
            </a:r>
            <a:endParaRPr lang="en-US" altLang="ja-JP" dirty="0" smtClean="0"/>
          </a:p>
        </p:txBody>
      </p:sp>
      <p:sp>
        <p:nvSpPr>
          <p:cNvPr id="14" name="楕円 13"/>
          <p:cNvSpPr/>
          <p:nvPr/>
        </p:nvSpPr>
        <p:spPr>
          <a:xfrm>
            <a:off x="2401615" y="2980812"/>
            <a:ext cx="3536730" cy="59810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4921392" y="2336111"/>
            <a:ext cx="1642633" cy="549326"/>
          </a:xfrm>
          <a:prstGeom prst="wedgeRectCallout">
            <a:avLst>
              <a:gd name="adj1" fmla="val -32778"/>
              <a:gd name="adj2" fmla="val 735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条件が成り立つときの処理</a:t>
            </a:r>
            <a:endParaRPr lang="en-US" altLang="ja-JP" sz="1400" dirty="0" smtClean="0"/>
          </a:p>
        </p:txBody>
      </p:sp>
      <p:sp>
        <p:nvSpPr>
          <p:cNvPr id="16" name="楕円 15"/>
          <p:cNvSpPr/>
          <p:nvPr/>
        </p:nvSpPr>
        <p:spPr>
          <a:xfrm>
            <a:off x="2060028" y="5623034"/>
            <a:ext cx="515006" cy="35735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吹き出し 16"/>
          <p:cNvSpPr/>
          <p:nvPr/>
        </p:nvSpPr>
        <p:spPr>
          <a:xfrm>
            <a:off x="662487" y="5461780"/>
            <a:ext cx="1166314" cy="339930"/>
          </a:xfrm>
          <a:prstGeom prst="wedgeRectCallout">
            <a:avLst>
              <a:gd name="adj1" fmla="val 64293"/>
              <a:gd name="adj2" fmla="val 358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インデント</a:t>
            </a:r>
            <a:endParaRPr lang="en-US" altLang="ja-JP" sz="1400" dirty="0" smtClean="0"/>
          </a:p>
        </p:txBody>
      </p:sp>
      <p:sp>
        <p:nvSpPr>
          <p:cNvPr id="18" name="楕円 17"/>
          <p:cNvSpPr/>
          <p:nvPr/>
        </p:nvSpPr>
        <p:spPr>
          <a:xfrm>
            <a:off x="1886609" y="6227390"/>
            <a:ext cx="4051736" cy="43688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吹き出し 18"/>
          <p:cNvSpPr/>
          <p:nvPr/>
        </p:nvSpPr>
        <p:spPr>
          <a:xfrm>
            <a:off x="4275518" y="4596263"/>
            <a:ext cx="2225791" cy="549326"/>
          </a:xfrm>
          <a:prstGeom prst="wedgeRectCallout">
            <a:avLst>
              <a:gd name="adj1" fmla="val -27019"/>
              <a:gd name="adj2" fmla="val 2419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インデントがないため</a:t>
            </a:r>
            <a:endParaRPr lang="en-US" altLang="ja-JP" sz="1400" dirty="0" smtClean="0"/>
          </a:p>
          <a:p>
            <a:r>
              <a:rPr lang="en-US" altLang="ja-JP" sz="1400" dirty="0" smtClean="0"/>
              <a:t>if</a:t>
            </a:r>
            <a:r>
              <a:rPr lang="ja-JP" altLang="en-US" sz="1400" dirty="0" smtClean="0"/>
              <a:t>文の外と見なされる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76098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41993"/>
            <a:ext cx="10515600" cy="6049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ja-JP" dirty="0" smtClean="0"/>
              <a:t>5.3</a:t>
            </a:r>
            <a:r>
              <a:rPr lang="ja-JP" altLang="en-US" dirty="0"/>
              <a:t>条件に合致しない時</a:t>
            </a:r>
            <a:r>
              <a:rPr lang="ja-JP" altLang="en-US" dirty="0" smtClean="0"/>
              <a:t>の処理</a:t>
            </a:r>
            <a:r>
              <a:rPr lang="en-US" altLang="ja-JP" dirty="0" smtClean="0"/>
              <a:t>(else)</a:t>
            </a:r>
            <a:endParaRPr lang="ja-JP" altLang="en-US" dirty="0"/>
          </a:p>
          <a:p>
            <a:pPr marL="0" indent="0" fontAlgn="base">
              <a:buNone/>
            </a:pPr>
            <a:endParaRPr lang="ja-JP" altLang="en-US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046975"/>
            <a:ext cx="5057775" cy="318135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1918468" y="2553159"/>
            <a:ext cx="4388067" cy="56755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199949" y="2170070"/>
            <a:ext cx="3392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3F4348"/>
                </a:solidFill>
                <a:latin typeface="Open Sans"/>
              </a:rPr>
              <a:t>else</a:t>
            </a:r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は条件式</a:t>
            </a:r>
            <a:r>
              <a:rPr lang="ja-JP" altLang="en-US" dirty="0">
                <a:solidFill>
                  <a:srgbClr val="3F4348"/>
                </a:solidFill>
                <a:latin typeface="Open Sans"/>
              </a:rPr>
              <a:t>が成立</a:t>
            </a:r>
            <a:r>
              <a:rPr lang="ja-JP" altLang="en-US" dirty="0" smtClean="0">
                <a:solidFill>
                  <a:srgbClr val="3F4348"/>
                </a:solidFill>
                <a:latin typeface="Open Sans"/>
              </a:rPr>
              <a:t>しない場合に実行される</a:t>
            </a:r>
            <a:endParaRPr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1949672" y="3778469"/>
            <a:ext cx="4388067" cy="56755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4411716" y="1620744"/>
            <a:ext cx="2225791" cy="549326"/>
          </a:xfrm>
          <a:prstGeom prst="wedgeRectCallout">
            <a:avLst>
              <a:gd name="adj1" fmla="val -35991"/>
              <a:gd name="adj2" fmla="val 1022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条件式が成立する場合に実行</a:t>
            </a:r>
            <a:endParaRPr lang="en-US" altLang="ja-JP" sz="1400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4411715" y="4726042"/>
            <a:ext cx="2225791" cy="549326"/>
          </a:xfrm>
          <a:prstGeom prst="wedgeRectCallout">
            <a:avLst>
              <a:gd name="adj1" fmla="val -34574"/>
              <a:gd name="adj2" fmla="val -113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条件式が成立しない場合に実行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54211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33" y="2142310"/>
            <a:ext cx="6019800" cy="36766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6. Python</a:t>
            </a:r>
            <a:r>
              <a:rPr lang="ja-JP" altLang="en-US" dirty="0" smtClean="0"/>
              <a:t>プログラム演習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92436" y="1537328"/>
            <a:ext cx="10515600" cy="604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6.1 </a:t>
            </a:r>
            <a:r>
              <a:rPr lang="ja-JP" altLang="en-US" dirty="0" smtClean="0"/>
              <a:t>簡単な数当てゲームを作成する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8042313" y="1839819"/>
            <a:ext cx="1762699" cy="1222873"/>
          </a:xfrm>
          <a:prstGeom prst="wedgeRectCallout">
            <a:avLst>
              <a:gd name="adj1" fmla="val -220630"/>
              <a:gd name="adj2" fmla="val 688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ランダムな数を作る</a:t>
            </a:r>
            <a:endParaRPr kumimoji="1"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9924361" y="2946385"/>
            <a:ext cx="1762699" cy="1222873"/>
          </a:xfrm>
          <a:prstGeom prst="wedgeRectCallout">
            <a:avLst>
              <a:gd name="adj1" fmla="val -224380"/>
              <a:gd name="adj2" fmla="val 570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人間が入力する</a:t>
            </a:r>
            <a:endParaRPr kumimoji="1" lang="ja-JP" altLang="en-US" dirty="0"/>
          </a:p>
        </p:txBody>
      </p:sp>
      <p:sp>
        <p:nvSpPr>
          <p:cNvPr id="13" name="四角形吹き出し 12"/>
          <p:cNvSpPr/>
          <p:nvPr/>
        </p:nvSpPr>
        <p:spPr>
          <a:xfrm>
            <a:off x="8042313" y="4387759"/>
            <a:ext cx="1762699" cy="1222873"/>
          </a:xfrm>
          <a:prstGeom prst="wedgeRectCallout">
            <a:avLst>
              <a:gd name="adj1" fmla="val -213130"/>
              <a:gd name="adj2" fmla="val 102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あたり、はずれを判断する</a:t>
            </a:r>
            <a:endParaRPr kumimoji="1" lang="ja-JP" altLang="en-US" dirty="0"/>
          </a:p>
        </p:txBody>
      </p:sp>
      <p:sp>
        <p:nvSpPr>
          <p:cNvPr id="6" name="右中かっこ 5"/>
          <p:cNvSpPr/>
          <p:nvPr/>
        </p:nvSpPr>
        <p:spPr>
          <a:xfrm>
            <a:off x="4502224" y="4494884"/>
            <a:ext cx="396608" cy="1211855"/>
          </a:xfrm>
          <a:prstGeom prst="rightBrace">
            <a:avLst>
              <a:gd name="adj1" fmla="val 5277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8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84" y="1275081"/>
            <a:ext cx="6134100" cy="361950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7831" y="670099"/>
            <a:ext cx="10515600" cy="604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6.2 </a:t>
            </a:r>
            <a:r>
              <a:rPr lang="ja-JP" altLang="en-US" dirty="0" smtClean="0"/>
              <a:t>ランダム値を表示しないで遊んでみる</a:t>
            </a:r>
            <a:endParaRPr kumimoji="1"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8032509" y="1861958"/>
            <a:ext cx="3295208" cy="1222873"/>
          </a:xfrm>
          <a:prstGeom prst="wedgeRectCallout">
            <a:avLst>
              <a:gd name="adj1" fmla="val -180164"/>
              <a:gd name="adj2" fmla="val 251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先頭</a:t>
            </a:r>
            <a:r>
              <a:rPr lang="ja-JP" altLang="en-US" dirty="0" smtClean="0"/>
              <a:t>に＃をつけて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コメントアウトする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Python</a:t>
            </a:r>
            <a:r>
              <a:rPr lang="ja-JP" altLang="en-US" dirty="0"/>
              <a:t>を学ぶ前に知っておきたいこと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0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学習を始める前に、</a:t>
            </a:r>
            <a:r>
              <a:rPr lang="en-US" altLang="ja-JP" sz="2000" dirty="0"/>
              <a:t>Python</a:t>
            </a:r>
            <a:r>
              <a:rPr lang="ja-JP" altLang="en-US" sz="2000" dirty="0"/>
              <a:t>というプログラミング言語が得意とする分野、また</a:t>
            </a:r>
            <a:r>
              <a:rPr lang="en-US" altLang="ja-JP" sz="2000" dirty="0"/>
              <a:t>Python</a:t>
            </a:r>
            <a:r>
              <a:rPr lang="ja-JP" altLang="en-US" sz="2000" dirty="0"/>
              <a:t>のバージョンなど基礎知識について解説</a:t>
            </a:r>
            <a:r>
              <a:rPr lang="ja-JP" altLang="en-US" sz="2000" dirty="0" smtClean="0"/>
              <a:t>します。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2631557"/>
            <a:ext cx="6851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0" i="0" dirty="0" smtClean="0">
                <a:solidFill>
                  <a:srgbClr val="32669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1.1. Python</a:t>
            </a:r>
            <a:r>
              <a:rPr lang="ja-JP" altLang="en-US" sz="2400" b="0" i="0" dirty="0" smtClean="0">
                <a:solidFill>
                  <a:srgbClr val="32669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の強みが活かされている分野と実績</a:t>
            </a:r>
            <a:endParaRPr lang="ja-JP" altLang="en-US" sz="2400" b="0" i="0" dirty="0">
              <a:solidFill>
                <a:srgbClr val="32669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38200" y="3233597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1.1.1 </a:t>
            </a:r>
            <a:r>
              <a:rPr lang="ja-JP" altLang="en-US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人工知能</a:t>
            </a:r>
            <a:r>
              <a:rPr lang="en-US" altLang="ja-JP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(AI)</a:t>
            </a:r>
            <a:endParaRPr lang="ja-JP" altLang="en-US" dirty="0"/>
          </a:p>
        </p:txBody>
      </p:sp>
      <p:pic>
        <p:nvPicPr>
          <p:cNvPr id="1026" name="Picture 2" descr="https://proengineer.internous.co.jp/topics/wp-content/uploads/2019/01/column_image12344_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81" y="3743304"/>
            <a:ext cx="3554382" cy="204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5616540" y="4108231"/>
            <a:ext cx="5737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学習・推論・判断などの人間の知能のはたらきをコンピューターが行い、また人口知能自らが考える力を備えています。</a:t>
            </a:r>
          </a:p>
          <a:p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実績例：ソフトバンク社の開発した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Pepper(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感情エンジン搭載ロボット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387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19" y="1275081"/>
            <a:ext cx="6457950" cy="412432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7831" y="670099"/>
            <a:ext cx="10515600" cy="604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6.3 </a:t>
            </a:r>
            <a:r>
              <a:rPr lang="ja-JP" altLang="en-US" dirty="0" smtClean="0"/>
              <a:t>当たるまで繰り返す処理にする</a:t>
            </a:r>
            <a:endParaRPr kumimoji="1"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6514245" y="1741490"/>
            <a:ext cx="3295208" cy="1222873"/>
          </a:xfrm>
          <a:prstGeom prst="wedgeRectCallout">
            <a:avLst>
              <a:gd name="adj1" fmla="val -121010"/>
              <a:gd name="adj2" fmla="val 734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</a:t>
            </a:r>
            <a:r>
              <a:rPr lang="en-US" altLang="ja-JP" dirty="0" err="1" smtClean="0"/>
              <a:t>tari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のとき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赤い括弧</a:t>
            </a:r>
            <a:r>
              <a:rPr lang="ja-JP" altLang="en-US" dirty="0" smtClean="0"/>
              <a:t>の処理を繰り返す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20211" y="3495848"/>
            <a:ext cx="5247237" cy="1984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7812556" y="4092326"/>
            <a:ext cx="3295208" cy="1222873"/>
          </a:xfrm>
          <a:prstGeom prst="wedgeRectCallout">
            <a:avLst>
              <a:gd name="adj1" fmla="val -152180"/>
              <a:gd name="adj2" fmla="val -118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</a:t>
            </a:r>
            <a:r>
              <a:rPr lang="en-US" altLang="ja-JP" dirty="0" err="1" smtClean="0"/>
              <a:t>tari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3157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33" y="1172076"/>
            <a:ext cx="6353175" cy="509587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7831" y="670099"/>
            <a:ext cx="10515600" cy="604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6.4 </a:t>
            </a:r>
            <a:r>
              <a:rPr lang="ja-JP" altLang="en-US" dirty="0" smtClean="0"/>
              <a:t>当たるまでの回数をカウントして表示する</a:t>
            </a:r>
            <a:endParaRPr kumimoji="1"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7290335" y="1962556"/>
            <a:ext cx="3295208" cy="906769"/>
          </a:xfrm>
          <a:prstGeom prst="wedgeRectCallout">
            <a:avLst>
              <a:gd name="adj1" fmla="val -172043"/>
              <a:gd name="adj2" fmla="val 880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count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8256059" y="3879884"/>
            <a:ext cx="3295208" cy="967603"/>
          </a:xfrm>
          <a:prstGeom prst="wedgeRectCallout">
            <a:avLst>
              <a:gd name="adj1" fmla="val -154399"/>
              <a:gd name="adj2" fmla="val -165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入力のたびに</a:t>
            </a:r>
            <a:r>
              <a:rPr lang="en-US" altLang="ja-JP" dirty="0" smtClean="0"/>
              <a:t>count</a:t>
            </a:r>
            <a:r>
              <a:rPr lang="ja-JP" altLang="en-US" dirty="0" smtClean="0"/>
              <a:t>を＋１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8256059" y="5085359"/>
            <a:ext cx="3295208" cy="895028"/>
          </a:xfrm>
          <a:prstGeom prst="wedgeRectCallout">
            <a:avLst>
              <a:gd name="adj1" fmla="val -121812"/>
              <a:gd name="adj2" fmla="val -433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あたりの時に</a:t>
            </a:r>
            <a:r>
              <a:rPr lang="en-US" altLang="ja-JP" dirty="0" smtClean="0"/>
              <a:t>count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81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9386" y="572304"/>
            <a:ext cx="10515600" cy="604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6.</a:t>
            </a:r>
            <a:r>
              <a:rPr lang="ja-JP" altLang="en-US" dirty="0" smtClean="0"/>
              <a:t>５</a:t>
            </a:r>
            <a:r>
              <a:rPr lang="en-US" altLang="ja-JP" dirty="0" smtClean="0"/>
              <a:t> </a:t>
            </a:r>
            <a:r>
              <a:rPr lang="ja-JP" altLang="en-US" dirty="0" smtClean="0"/>
              <a:t>数当てゲームの完成形を実行してみる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289892" y="1361059"/>
            <a:ext cx="6124460" cy="604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ゲーム名：ヒットアンドブロー</a:t>
            </a: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実行ファイル：</a:t>
            </a:r>
            <a:r>
              <a:rPr lang="en-US" altLang="ja-JP" dirty="0" smtClean="0"/>
              <a:t>hit-and-blow.py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77" y="2149814"/>
            <a:ext cx="5743575" cy="1990725"/>
          </a:xfrm>
          <a:prstGeom prst="rect">
            <a:avLst/>
          </a:prstGeom>
        </p:spPr>
      </p:pic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1080571" y="4577983"/>
            <a:ext cx="10101549" cy="1117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H:</a:t>
            </a:r>
            <a:r>
              <a:rPr lang="ja-JP" altLang="en-US" dirty="0" smtClean="0"/>
              <a:t>ヒットの数</a:t>
            </a: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B:</a:t>
            </a:r>
            <a:r>
              <a:rPr lang="ja-JP" altLang="en-US" dirty="0" smtClean="0"/>
              <a:t>ブローの数</a:t>
            </a: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ブローとは「位置は正しくないがその数字が含まれる」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97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0644" y="766384"/>
            <a:ext cx="3145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1.1.2 </a:t>
            </a:r>
            <a:r>
              <a:rPr lang="en-US" altLang="ja-JP" b="1" i="0" dirty="0" err="1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IoT</a:t>
            </a:r>
            <a:r>
              <a:rPr lang="en-US" altLang="ja-JP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アイオーティー</a:t>
            </a:r>
            <a:r>
              <a:rPr lang="en-US" altLang="ja-JP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/>
          </a:p>
        </p:txBody>
      </p:sp>
      <p:pic>
        <p:nvPicPr>
          <p:cNvPr id="2050" name="Picture 2" descr="https://proengineer.internous.co.jp/topics/wp-content/uploads/2019/01/column_image12344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62" y="1135716"/>
            <a:ext cx="4438207" cy="20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6083533" y="1264546"/>
            <a:ext cx="5238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身の回りのあらゆるものにコンピューターが仕組まれ、インターネットとつながります。一例として、車の自動運転や、家屋内のエネルギー消費の最適化などがあります。</a:t>
            </a:r>
          </a:p>
          <a:p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実績例：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Nest Thermostat(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屋内自動温度管理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b="0" i="0" dirty="0" err="1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b="0" i="0" dirty="0" err="1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PlushCare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遠隔医療サービス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70644" y="3517035"/>
            <a:ext cx="342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1.1.3 </a:t>
            </a:r>
            <a:r>
              <a:rPr lang="ja-JP" altLang="en-US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データ解析や分析ツール</a:t>
            </a:r>
            <a:endParaRPr lang="ja-JP" altLang="en-US" dirty="0"/>
          </a:p>
        </p:txBody>
      </p:sp>
      <p:pic>
        <p:nvPicPr>
          <p:cNvPr id="2052" name="Picture 4" descr="https://proengineer.internous.co.jp/topics/wp-content/uploads/2019/01/column_image12344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62" y="4055724"/>
            <a:ext cx="3999746" cy="166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5654827" y="38863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ビッグデータ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巨大なデータ群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の中から価値のある情報を見つけ出します。例えば、ユーザーの性別・職業・年齢と購入商品を分析して新製品を開発するなど、個人に特化したサービスの提供や、企業の業務効率化に役立ちます。</a:t>
            </a:r>
          </a:p>
          <a:p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実績例：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Tableau(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データのビジュアル分析ツール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82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58790" y="799084"/>
            <a:ext cx="395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1.1.4 Web</a:t>
            </a:r>
            <a:r>
              <a:rPr lang="ja-JP" altLang="en-US" b="1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アプリケーションの開発</a:t>
            </a:r>
            <a:endParaRPr lang="ja-JP" altLang="en-US" dirty="0"/>
          </a:p>
        </p:txBody>
      </p:sp>
      <p:pic>
        <p:nvPicPr>
          <p:cNvPr id="3074" name="Picture 2" descr="https://proengineer.internous.co.jp/topics/wp-content/uploads/2019/01/column_image12344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44" y="1216949"/>
            <a:ext cx="3821848" cy="21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154147" y="3539366"/>
            <a:ext cx="86748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有名なアプリケーションも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で作られています。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は各種モジュールが充実していることもあり、容易にメンテナンスを行える機能を迅速に作れるため、大規模な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アプリケーションへの対応が可能です。</a:t>
            </a:r>
          </a:p>
          <a:p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実績例：</a:t>
            </a:r>
            <a:r>
              <a:rPr lang="en-US" altLang="ja-JP" b="0" i="0" dirty="0" err="1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, Instagram, Dropbox</a:t>
            </a:r>
          </a:p>
          <a:p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そして近年、上記に挙げたような分野において、</a:t>
            </a:r>
            <a:r>
              <a:rPr lang="en-US" altLang="ja-JP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のスキルが活かせる仕事や求人が急増しています。</a:t>
            </a:r>
            <a:br>
              <a:rPr lang="ja-JP" altLang="en-US" b="0" i="0" dirty="0" smtClean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ja-JP" altLang="en-US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44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 Python</a:t>
            </a:r>
            <a:r>
              <a:rPr lang="ja-JP" altLang="en-US" dirty="0" smtClean="0"/>
              <a:t>を動かす環境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79010" y="1690688"/>
            <a:ext cx="4214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ja-JP" sz="2400" b="1" i="0" dirty="0" smtClean="0">
                <a:solidFill>
                  <a:srgbClr val="326693"/>
                </a:solidFill>
                <a:effectLst/>
              </a:rPr>
              <a:t>2.1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　</a:t>
            </a:r>
            <a:r>
              <a:rPr lang="en-US" altLang="ja-JP" sz="2400" b="1" i="0" dirty="0" err="1" smtClean="0">
                <a:solidFill>
                  <a:srgbClr val="326693"/>
                </a:solidFill>
                <a:effectLst/>
              </a:rPr>
              <a:t>VisualStudioCode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とは</a:t>
            </a:r>
            <a:endParaRPr lang="ja-JP" altLang="en-US" sz="2400" b="1" i="0" dirty="0">
              <a:solidFill>
                <a:srgbClr val="326693"/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81536" y="2211983"/>
            <a:ext cx="9917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0" i="0" dirty="0" smtClean="0">
                <a:solidFill>
                  <a:srgbClr val="444444"/>
                </a:solidFill>
                <a:effectLst/>
                <a:latin typeface="helvetica neue"/>
              </a:rPr>
              <a:t>Visual Studio Code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とは、</a:t>
            </a:r>
            <a:r>
              <a:rPr lang="en-US" altLang="ja-JP" b="0" i="0" dirty="0" smtClean="0">
                <a:solidFill>
                  <a:srgbClr val="444444"/>
                </a:solidFill>
                <a:effectLst/>
                <a:latin typeface="helvetica neue"/>
              </a:rPr>
              <a:t>Microsoft</a:t>
            </a:r>
            <a:r>
              <a:rPr lang="ja-JP" altLang="en-US" b="0" i="0" dirty="0" err="1" smtClean="0">
                <a:solidFill>
                  <a:srgbClr val="444444"/>
                </a:solidFill>
                <a:effectLst/>
                <a:latin typeface="helvetica neue"/>
              </a:rPr>
              <a:t>が提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供する高機能なエディタです。略称は</a:t>
            </a:r>
            <a:r>
              <a:rPr lang="en-US" altLang="ja-JP" b="0" i="0" dirty="0" err="1" smtClean="0">
                <a:solidFill>
                  <a:srgbClr val="444444"/>
                </a:solidFill>
                <a:effectLst/>
                <a:latin typeface="helvetica neue"/>
              </a:rPr>
              <a:t>VSCode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と言います。</a:t>
            </a:r>
            <a:r>
              <a:rPr lang="ja-JP" altLang="en-US" dirty="0"/>
              <a:t>こちらは</a:t>
            </a:r>
            <a:r>
              <a:rPr lang="en-US" altLang="ja-JP" dirty="0"/>
              <a:t>IDE(</a:t>
            </a:r>
            <a:r>
              <a:rPr lang="ja-JP" altLang="en-US" dirty="0"/>
              <a:t>統合開発環境</a:t>
            </a:r>
            <a:r>
              <a:rPr lang="en-US" altLang="ja-JP" dirty="0"/>
              <a:t>)</a:t>
            </a:r>
            <a:r>
              <a:rPr lang="ja-JP" altLang="en-US" dirty="0"/>
              <a:t>の</a:t>
            </a:r>
            <a:r>
              <a:rPr lang="en-US" altLang="ja-JP" dirty="0"/>
              <a:t>Visual Studio</a:t>
            </a:r>
            <a:r>
              <a:rPr lang="ja-JP" altLang="en-US" dirty="0"/>
              <a:t>と異なりエディタではありますが、コーディングはもちろんのことデバッグ、</a:t>
            </a:r>
            <a:r>
              <a:rPr lang="en-US" altLang="ja-JP" dirty="0" err="1"/>
              <a:t>Git</a:t>
            </a:r>
            <a:r>
              <a:rPr lang="ja-JP" altLang="en-US" dirty="0"/>
              <a:t>連携、機能の追加までできてしまう優れものです以下の画像のような</a:t>
            </a:r>
            <a:r>
              <a:rPr lang="en-US" altLang="ja-JP" dirty="0"/>
              <a:t>UI</a:t>
            </a:r>
            <a:r>
              <a:rPr lang="ja-JP" altLang="en-US" dirty="0"/>
              <a:t>で</a:t>
            </a:r>
            <a:r>
              <a:rPr lang="en-US" altLang="ja-JP" dirty="0" err="1"/>
              <a:t>VSCode</a:t>
            </a:r>
            <a:r>
              <a:rPr lang="ja-JP" altLang="en-US" dirty="0"/>
              <a:t>は使うことができます。</a:t>
            </a:r>
          </a:p>
        </p:txBody>
      </p:sp>
      <p:pic>
        <p:nvPicPr>
          <p:cNvPr id="4098" name="Picture 2" descr="https://s3-ap-northeast-1.amazonaws.com/samurai-blog-media/blog/wp-content/uploads/2018/08/SS_UI_2-640x4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21" y="3412312"/>
            <a:ext cx="4308298" cy="311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8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86422" y="768262"/>
            <a:ext cx="4009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ja-JP" sz="2400" b="1" i="0" dirty="0" smtClean="0">
                <a:solidFill>
                  <a:srgbClr val="326693"/>
                </a:solidFill>
                <a:effectLst/>
              </a:rPr>
              <a:t>2.2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　他のエディタとの違い</a:t>
            </a:r>
            <a:endParaRPr lang="ja-JP" altLang="en-US" sz="2400" b="1" i="0" dirty="0">
              <a:solidFill>
                <a:srgbClr val="326693"/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58247" y="1408487"/>
            <a:ext cx="93426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ja-JP" b="0" i="0" dirty="0" err="1" smtClean="0">
                <a:solidFill>
                  <a:srgbClr val="444444"/>
                </a:solidFill>
                <a:effectLst/>
                <a:latin typeface="helvetica neue"/>
              </a:rPr>
              <a:t>VSCode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の他エディタとの違いは、多様な機能にあります。まずエディタとしての機能としては検索、置換、</a:t>
            </a:r>
            <a:r>
              <a:rPr lang="en-US" altLang="ja-JP" b="0" i="0" dirty="0" err="1" smtClean="0">
                <a:solidFill>
                  <a:srgbClr val="444444"/>
                </a:solidFill>
                <a:effectLst/>
                <a:latin typeface="helvetica neue"/>
              </a:rPr>
              <a:t>Grep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等の検索関連の機能をはじめ、基本的な機能は一通り備わっているかと思います。</a:t>
            </a:r>
          </a:p>
          <a:p>
            <a:pPr fontAlgn="base"/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それらの機能に加え、先述の通りデバッグや</a:t>
            </a:r>
            <a:r>
              <a:rPr lang="en-US" altLang="ja-JP" b="0" i="0" dirty="0" err="1" smtClean="0">
                <a:solidFill>
                  <a:srgbClr val="444444"/>
                </a:solidFill>
                <a:effectLst/>
                <a:latin typeface="helvetica neue"/>
              </a:rPr>
              <a:t>Git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連携ができたり、拡張機能で新しい機能をインストールしてくることで追加することもでき、自分の使い方にあったカスタマイズが可能です。</a:t>
            </a:r>
          </a:p>
          <a:p>
            <a:pPr fontAlgn="base"/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また、多くのプログラミング言語、マークアップ言語に対応しています。関数等に色付けしてくれたり、コーディングするにあたって補助となる機能もバッチリです。</a:t>
            </a:r>
          </a:p>
          <a:p>
            <a:pPr fontAlgn="base"/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さらに</a:t>
            </a:r>
            <a:r>
              <a:rPr lang="en-US" altLang="ja-JP" b="0" i="0" dirty="0" smtClean="0">
                <a:solidFill>
                  <a:srgbClr val="444444"/>
                </a:solidFill>
                <a:effectLst/>
                <a:latin typeface="helvetica neue"/>
              </a:rPr>
              <a:t>UML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やマークダウンのプレビュー機能もついていて、資料を作成する際にも活用できます。つまりエディタの機能に加え、開発に必要な機能が上乗せされたものが</a:t>
            </a:r>
            <a:r>
              <a:rPr lang="en-US" altLang="ja-JP" b="0" i="0" dirty="0" err="1" smtClean="0">
                <a:solidFill>
                  <a:srgbClr val="444444"/>
                </a:solidFill>
                <a:effectLst/>
                <a:latin typeface="helvetica neue"/>
              </a:rPr>
              <a:t>VSCode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です。</a:t>
            </a:r>
          </a:p>
          <a:p>
            <a:pPr fontAlgn="base"/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機能面では</a:t>
            </a:r>
            <a:r>
              <a:rPr lang="en-US" altLang="ja-JP" b="0" i="0" dirty="0" smtClean="0">
                <a:solidFill>
                  <a:srgbClr val="444444"/>
                </a:solidFill>
                <a:effectLst/>
                <a:latin typeface="helvetica neue"/>
              </a:rPr>
              <a:t>Atom</a:t>
            </a:r>
            <a:r>
              <a:rPr lang="ja-JP" altLang="en-US" b="0" i="0" dirty="0" err="1" smtClean="0">
                <a:solidFill>
                  <a:srgbClr val="444444"/>
                </a:solidFill>
                <a:effectLst/>
                <a:latin typeface="helvetica neue"/>
              </a:rPr>
              <a:t>にも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似ていますが、</a:t>
            </a:r>
            <a:r>
              <a:rPr lang="en-US" altLang="ja-JP" b="0" i="0" dirty="0" err="1" smtClean="0">
                <a:solidFill>
                  <a:srgbClr val="444444"/>
                </a:solidFill>
                <a:effectLst/>
                <a:latin typeface="helvetica neue"/>
              </a:rPr>
              <a:t>VSCode</a:t>
            </a:r>
            <a:r>
              <a:rPr lang="ja-JP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は動きが早い点が魅力です。</a:t>
            </a:r>
            <a:endParaRPr lang="ja-JP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23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94" y="3708748"/>
            <a:ext cx="5465697" cy="23853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とりあえず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を動かしてみよう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94" y="2226919"/>
            <a:ext cx="895350" cy="86677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179010" y="1690688"/>
            <a:ext cx="4522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ja-JP" sz="2400" b="1" i="0" dirty="0" smtClean="0">
                <a:solidFill>
                  <a:srgbClr val="326693"/>
                </a:solidFill>
                <a:effectLst/>
              </a:rPr>
              <a:t>3.1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　</a:t>
            </a:r>
            <a:r>
              <a:rPr lang="en-US" altLang="ja-JP" sz="2400" b="1" i="0" dirty="0" err="1" smtClean="0">
                <a:solidFill>
                  <a:srgbClr val="326693"/>
                </a:solidFill>
                <a:effectLst/>
              </a:rPr>
              <a:t>VisualStudioCode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を起動</a:t>
            </a:r>
            <a:endParaRPr lang="ja-JP" altLang="en-US" sz="2400" b="1" i="0" dirty="0">
              <a:solidFill>
                <a:srgbClr val="326693"/>
              </a:soli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55231" y="247564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0" i="0" dirty="0" smtClean="0">
                <a:solidFill>
                  <a:srgbClr val="33333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デスクトップのアイコンをダブルクリック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179010" y="3247083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ja-JP" sz="2400" b="1" i="0" dirty="0" smtClean="0">
                <a:solidFill>
                  <a:srgbClr val="326693"/>
                </a:solidFill>
                <a:effectLst/>
              </a:rPr>
              <a:t>3.2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　</a:t>
            </a:r>
            <a:r>
              <a:rPr lang="ja-JP" altLang="en-US" sz="2400" b="1" dirty="0" smtClean="0">
                <a:solidFill>
                  <a:srgbClr val="326693"/>
                </a:solidFill>
              </a:rPr>
              <a:t>新規ファイル作成</a:t>
            </a:r>
            <a:endParaRPr lang="en-US" altLang="ja-JP" sz="2400" b="1" i="0" dirty="0" smtClean="0">
              <a:solidFill>
                <a:srgbClr val="326693"/>
              </a:solidFill>
              <a:effectLst/>
            </a:endParaRPr>
          </a:p>
        </p:txBody>
      </p:sp>
      <p:sp>
        <p:nvSpPr>
          <p:cNvPr id="10" name="楕円 9"/>
          <p:cNvSpPr/>
          <p:nvPr/>
        </p:nvSpPr>
        <p:spPr>
          <a:xfrm>
            <a:off x="2615144" y="4485811"/>
            <a:ext cx="1650124" cy="41559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74" y="4460044"/>
            <a:ext cx="6305550" cy="22098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49" y="1102908"/>
            <a:ext cx="5895975" cy="23812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179010" y="634621"/>
            <a:ext cx="5856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ja-JP" sz="2400" b="1" i="0" dirty="0" smtClean="0">
                <a:solidFill>
                  <a:srgbClr val="326693"/>
                </a:solidFill>
                <a:effectLst/>
              </a:rPr>
              <a:t>3.3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　</a:t>
            </a:r>
            <a:r>
              <a:rPr lang="ja-JP" altLang="en-US" sz="2400" b="1" dirty="0" smtClean="0">
                <a:solidFill>
                  <a:srgbClr val="326693"/>
                </a:solidFill>
              </a:rPr>
              <a:t>プログラム入力（キーボード入力）</a:t>
            </a:r>
            <a:endParaRPr lang="ja-JP" altLang="en-US" sz="2400" b="1" i="0" dirty="0">
              <a:solidFill>
                <a:srgbClr val="326693"/>
              </a:solidFill>
              <a:effectLst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79010" y="3956018"/>
            <a:ext cx="7394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ja-JP" sz="2400" b="1" i="0" dirty="0" smtClean="0">
                <a:solidFill>
                  <a:srgbClr val="326693"/>
                </a:solidFill>
                <a:effectLst/>
              </a:rPr>
              <a:t>3.</a:t>
            </a:r>
            <a:r>
              <a:rPr lang="en-US" altLang="ja-JP" sz="2400" b="1" dirty="0" smtClean="0">
                <a:solidFill>
                  <a:srgbClr val="326693"/>
                </a:solidFill>
              </a:rPr>
              <a:t>4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　</a:t>
            </a:r>
            <a:r>
              <a:rPr lang="ja-JP" altLang="en-US" sz="2400" b="1" dirty="0" smtClean="0">
                <a:solidFill>
                  <a:srgbClr val="326693"/>
                </a:solidFill>
              </a:rPr>
              <a:t>ファイル保存（デスクトップにファイル保存）</a:t>
            </a:r>
            <a:endParaRPr lang="en-US" altLang="ja-JP" sz="2400" b="1" i="0" dirty="0" smtClean="0">
              <a:solidFill>
                <a:srgbClr val="326693"/>
              </a:solidFill>
              <a:effectLst/>
            </a:endParaRPr>
          </a:p>
        </p:txBody>
      </p:sp>
      <p:sp>
        <p:nvSpPr>
          <p:cNvPr id="10" name="楕円 9"/>
          <p:cNvSpPr/>
          <p:nvPr/>
        </p:nvSpPr>
        <p:spPr>
          <a:xfrm>
            <a:off x="2282668" y="1957701"/>
            <a:ext cx="4327302" cy="82108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8889405" y="949141"/>
            <a:ext cx="2343955" cy="1724187"/>
          </a:xfrm>
          <a:prstGeom prst="wedgeRectCallout">
            <a:avLst>
              <a:gd name="adj1" fmla="val -142811"/>
              <a:gd name="adj2" fmla="val 318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実際</a:t>
            </a:r>
            <a:r>
              <a:rPr lang="ja-JP" altLang="en-US" dirty="0" smtClean="0"/>
              <a:t>に自分の名前をいれる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1409974" y="5638514"/>
            <a:ext cx="5463792" cy="64394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8490530" y="4457672"/>
            <a:ext cx="2343955" cy="1724187"/>
          </a:xfrm>
          <a:prstGeom prst="wedgeRectCallout">
            <a:avLst>
              <a:gd name="adj1" fmla="val -117252"/>
              <a:gd name="adj2" fmla="val 318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r>
              <a:rPr lang="ja-JP" altLang="en-US" dirty="0" smtClean="0"/>
              <a:t>→名前を付けて保存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ファイル名：</a:t>
            </a:r>
            <a:r>
              <a:rPr lang="en-US" altLang="ja-JP" dirty="0" smtClean="0"/>
              <a:t>test.py</a:t>
            </a:r>
          </a:p>
        </p:txBody>
      </p:sp>
    </p:spTree>
    <p:extLst>
      <p:ext uri="{BB962C8B-B14F-4D97-AF65-F5344CB8AC3E}">
        <p14:creationId xmlns:p14="http://schemas.microsoft.com/office/powerpoint/2010/main" val="42876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79010" y="634621"/>
            <a:ext cx="2162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ja-JP" sz="2400" b="1" i="0" dirty="0" smtClean="0">
                <a:solidFill>
                  <a:srgbClr val="326693"/>
                </a:solidFill>
                <a:effectLst/>
              </a:rPr>
              <a:t>3.5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　</a:t>
            </a:r>
            <a:r>
              <a:rPr lang="ja-JP" altLang="en-US" sz="2400" b="1" dirty="0" smtClean="0">
                <a:solidFill>
                  <a:srgbClr val="326693"/>
                </a:solidFill>
              </a:rPr>
              <a:t>実行する</a:t>
            </a:r>
            <a:endParaRPr lang="ja-JP" altLang="en-US" sz="2400" b="1" i="0" dirty="0">
              <a:solidFill>
                <a:srgbClr val="326693"/>
              </a:solidFill>
              <a:effectLst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79010" y="3956018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ja-JP" sz="2400" b="1" i="0" dirty="0" smtClean="0">
                <a:solidFill>
                  <a:srgbClr val="326693"/>
                </a:solidFill>
                <a:effectLst/>
              </a:rPr>
              <a:t>3.</a:t>
            </a:r>
            <a:r>
              <a:rPr lang="en-US" altLang="ja-JP" sz="2400" b="1" dirty="0" smtClean="0">
                <a:solidFill>
                  <a:srgbClr val="326693"/>
                </a:solidFill>
              </a:rPr>
              <a:t>6</a:t>
            </a:r>
            <a:r>
              <a:rPr lang="ja-JP" altLang="en-US" sz="2400" b="1" i="0" dirty="0" smtClean="0">
                <a:solidFill>
                  <a:srgbClr val="326693"/>
                </a:solidFill>
                <a:effectLst/>
              </a:rPr>
              <a:t>　</a:t>
            </a:r>
            <a:r>
              <a:rPr lang="ja-JP" altLang="en-US" sz="2400" b="1" dirty="0" smtClean="0">
                <a:solidFill>
                  <a:srgbClr val="326693"/>
                </a:solidFill>
              </a:rPr>
              <a:t>実行結果確認</a:t>
            </a:r>
            <a:endParaRPr lang="en-US" altLang="ja-JP" sz="2400" b="1" i="0" dirty="0" smtClean="0">
              <a:solidFill>
                <a:srgbClr val="326693"/>
              </a:solidFill>
              <a:effectLst/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4276992" y="5834129"/>
            <a:ext cx="1415470" cy="49113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92" y="1313065"/>
            <a:ext cx="4838700" cy="2019300"/>
          </a:xfrm>
          <a:prstGeom prst="rect">
            <a:avLst/>
          </a:prstGeom>
        </p:spPr>
      </p:pic>
      <p:sp>
        <p:nvSpPr>
          <p:cNvPr id="10" name="楕円 9"/>
          <p:cNvSpPr/>
          <p:nvPr/>
        </p:nvSpPr>
        <p:spPr>
          <a:xfrm>
            <a:off x="1645736" y="1768559"/>
            <a:ext cx="4327302" cy="82108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吹き出し 15"/>
          <p:cNvSpPr/>
          <p:nvPr/>
        </p:nvSpPr>
        <p:spPr>
          <a:xfrm>
            <a:off x="8141839" y="794912"/>
            <a:ext cx="2651841" cy="1724187"/>
          </a:xfrm>
          <a:prstGeom prst="wedgeRectCallout">
            <a:avLst>
              <a:gd name="adj1" fmla="val -128727"/>
              <a:gd name="adj2" fmla="val 333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実行</a:t>
            </a:r>
            <a:endParaRPr lang="en-US" altLang="ja-JP" dirty="0" smtClean="0"/>
          </a:p>
          <a:p>
            <a:r>
              <a:rPr lang="ja-JP" altLang="en-US" dirty="0" smtClean="0"/>
              <a:t>→デバッグなしで実行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40" y="4427467"/>
            <a:ext cx="8745921" cy="2071402"/>
          </a:xfrm>
          <a:prstGeom prst="rect">
            <a:avLst/>
          </a:prstGeom>
        </p:spPr>
      </p:pic>
      <p:sp>
        <p:nvSpPr>
          <p:cNvPr id="17" name="四角形吹き出し 16"/>
          <p:cNvSpPr/>
          <p:nvPr/>
        </p:nvSpPr>
        <p:spPr>
          <a:xfrm>
            <a:off x="562076" y="4498008"/>
            <a:ext cx="1844794" cy="1724187"/>
          </a:xfrm>
          <a:prstGeom prst="wedgeRectCallout">
            <a:avLst>
              <a:gd name="adj1" fmla="val 108126"/>
              <a:gd name="adj2" fmla="val 24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ターミナルに表示されること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3717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1280</Words>
  <Application>Microsoft Office PowerPoint</Application>
  <PresentationFormat>ワイド画面</PresentationFormat>
  <Paragraphs>101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helvetica neue</vt:lpstr>
      <vt:lpstr>Open Sans</vt:lpstr>
      <vt:lpstr>Meiryo</vt:lpstr>
      <vt:lpstr>Meiryo</vt:lpstr>
      <vt:lpstr>游ゴシック</vt:lpstr>
      <vt:lpstr>游ゴシック Light</vt:lpstr>
      <vt:lpstr>Arial</vt:lpstr>
      <vt:lpstr>Office テーマ</vt:lpstr>
      <vt:lpstr>Pythonプログラム体験</vt:lpstr>
      <vt:lpstr>1. Pythonを学ぶ前に知っておきたいこと</vt:lpstr>
      <vt:lpstr>PowerPoint プレゼンテーション</vt:lpstr>
      <vt:lpstr>PowerPoint プレゼンテーション</vt:lpstr>
      <vt:lpstr>2. Pythonを動かす環境</vt:lpstr>
      <vt:lpstr>PowerPoint プレゼンテーション</vt:lpstr>
      <vt:lpstr>3. とりあえずPythonを動かしてみよう</vt:lpstr>
      <vt:lpstr>PowerPoint プレゼンテーション</vt:lpstr>
      <vt:lpstr>PowerPoint プレゼンテーション</vt:lpstr>
      <vt:lpstr>4. Pythonプログラムの基本①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5. Pythonプログラムの基本②</vt:lpstr>
      <vt:lpstr>PowerPoint プレゼンテーション</vt:lpstr>
      <vt:lpstr>6. Pythonプログラム演習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体験入学 Pythonプログラム</dc:title>
  <dc:creator>管理者</dc:creator>
  <cp:lastModifiedBy>管理者</cp:lastModifiedBy>
  <cp:revision>47</cp:revision>
  <dcterms:created xsi:type="dcterms:W3CDTF">2020-08-19T01:34:50Z</dcterms:created>
  <dcterms:modified xsi:type="dcterms:W3CDTF">2023-07-22T01:28:35Z</dcterms:modified>
</cp:coreProperties>
</file>