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9"/>
  </p:notesMasterIdLst>
  <p:handoutMasterIdLst>
    <p:handoutMasterId r:id="rId20"/>
  </p:handoutMasterIdLst>
  <p:sldIdLst>
    <p:sldId id="358" r:id="rId3"/>
    <p:sldId id="373" r:id="rId4"/>
    <p:sldId id="374" r:id="rId5"/>
    <p:sldId id="391" r:id="rId6"/>
    <p:sldId id="392" r:id="rId7"/>
    <p:sldId id="390" r:id="rId8"/>
    <p:sldId id="389" r:id="rId9"/>
    <p:sldId id="388" r:id="rId10"/>
    <p:sldId id="408" r:id="rId11"/>
    <p:sldId id="409" r:id="rId12"/>
    <p:sldId id="387" r:id="rId13"/>
    <p:sldId id="394" r:id="rId14"/>
    <p:sldId id="395" r:id="rId15"/>
    <p:sldId id="393" r:id="rId16"/>
    <p:sldId id="396" r:id="rId17"/>
    <p:sldId id="407" r:id="rId18"/>
  </p:sldIdLst>
  <p:sldSz cx="9144000" cy="6858000" type="screen4x3"/>
  <p:notesSz cx="6735763" cy="9866313"/>
  <p:defaultTextStyle>
    <a:defPPr>
      <a:defRPr lang="ja-JP"/>
    </a:defPPr>
    <a:lvl1pPr algn="ctr" rtl="0" fontAlgn="base">
      <a:spcBef>
        <a:spcPct val="0"/>
      </a:spcBef>
      <a:spcAft>
        <a:spcPct val="0"/>
      </a:spcAft>
      <a:defRPr kumimoji="1" sz="3600" kern="1200">
        <a:solidFill>
          <a:schemeClr val="tx1"/>
        </a:solidFill>
        <a:latin typeface="Times New Roman" pitchFamily="18" charset="0"/>
        <a:ea typeface="ＭＳ Ｐゴシック" pitchFamily="50" charset="-128"/>
        <a:cs typeface="+mn-cs"/>
      </a:defRPr>
    </a:lvl1pPr>
    <a:lvl2pPr marL="457200" algn="ctr" rtl="0" fontAlgn="base">
      <a:spcBef>
        <a:spcPct val="0"/>
      </a:spcBef>
      <a:spcAft>
        <a:spcPct val="0"/>
      </a:spcAft>
      <a:defRPr kumimoji="1" sz="3600" kern="1200">
        <a:solidFill>
          <a:schemeClr val="tx1"/>
        </a:solidFill>
        <a:latin typeface="Times New Roman" pitchFamily="18" charset="0"/>
        <a:ea typeface="ＭＳ Ｐゴシック" pitchFamily="50" charset="-128"/>
        <a:cs typeface="+mn-cs"/>
      </a:defRPr>
    </a:lvl2pPr>
    <a:lvl3pPr marL="914400" algn="ctr" rtl="0" fontAlgn="base">
      <a:spcBef>
        <a:spcPct val="0"/>
      </a:spcBef>
      <a:spcAft>
        <a:spcPct val="0"/>
      </a:spcAft>
      <a:defRPr kumimoji="1" sz="3600" kern="1200">
        <a:solidFill>
          <a:schemeClr val="tx1"/>
        </a:solidFill>
        <a:latin typeface="Times New Roman" pitchFamily="18" charset="0"/>
        <a:ea typeface="ＭＳ Ｐゴシック" pitchFamily="50" charset="-128"/>
        <a:cs typeface="+mn-cs"/>
      </a:defRPr>
    </a:lvl3pPr>
    <a:lvl4pPr marL="1371600" algn="ctr" rtl="0" fontAlgn="base">
      <a:spcBef>
        <a:spcPct val="0"/>
      </a:spcBef>
      <a:spcAft>
        <a:spcPct val="0"/>
      </a:spcAft>
      <a:defRPr kumimoji="1" sz="3600" kern="1200">
        <a:solidFill>
          <a:schemeClr val="tx1"/>
        </a:solidFill>
        <a:latin typeface="Times New Roman" pitchFamily="18" charset="0"/>
        <a:ea typeface="ＭＳ Ｐゴシック" pitchFamily="50" charset="-128"/>
        <a:cs typeface="+mn-cs"/>
      </a:defRPr>
    </a:lvl4pPr>
    <a:lvl5pPr marL="1828800" algn="ctr" rtl="0" fontAlgn="base">
      <a:spcBef>
        <a:spcPct val="0"/>
      </a:spcBef>
      <a:spcAft>
        <a:spcPct val="0"/>
      </a:spcAft>
      <a:defRPr kumimoji="1" sz="36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36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36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36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36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FF"/>
    <a:srgbClr val="FFCC66"/>
    <a:srgbClr val="CC0000"/>
    <a:srgbClr val="FFFF99"/>
    <a:srgbClr val="FF9933"/>
    <a:srgbClr val="FF6699"/>
    <a:srgbClr val="FF3300"/>
    <a:srgbClr val="FF66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94660"/>
  </p:normalViewPr>
  <p:slideViewPr>
    <p:cSldViewPr snapToGrid="0">
      <p:cViewPr varScale="1">
        <p:scale>
          <a:sx n="94" d="100"/>
          <a:sy n="94" d="100"/>
        </p:scale>
        <p:origin x="91"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a:defRPr sz="1200"/>
            </a:lvl1pPr>
          </a:lstStyle>
          <a:p>
            <a:pPr>
              <a:defRPr/>
            </a:pPr>
            <a:endParaRPr lang="en-US" altLang="ja-JP"/>
          </a:p>
        </p:txBody>
      </p:sp>
      <p:sp>
        <p:nvSpPr>
          <p:cNvPr id="3075" name="Rectangle 3"/>
          <p:cNvSpPr>
            <a:spLocks noGrp="1" noChangeArrowheads="1"/>
          </p:cNvSpPr>
          <p:nvPr>
            <p:ph type="dt" sz="quarter"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a:defRPr sz="1200"/>
            </a:lvl1pPr>
          </a:lstStyle>
          <a:p>
            <a:pPr>
              <a:defRPr/>
            </a:pPr>
            <a:endParaRPr lang="en-US" altLang="ja-JP"/>
          </a:p>
        </p:txBody>
      </p:sp>
      <p:sp>
        <p:nvSpPr>
          <p:cNvPr id="3076" name="Rectangle 4"/>
          <p:cNvSpPr>
            <a:spLocks noGrp="1" noChangeArrowheads="1"/>
          </p:cNvSpPr>
          <p:nvPr>
            <p:ph type="ftr" sz="quarter" idx="2"/>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a:defRPr sz="1200"/>
            </a:lvl1pPr>
          </a:lstStyle>
          <a:p>
            <a:pPr>
              <a:defRPr/>
            </a:pPr>
            <a:endParaRPr lang="en-US" altLang="ja-JP"/>
          </a:p>
        </p:txBody>
      </p:sp>
      <p:sp>
        <p:nvSpPr>
          <p:cNvPr id="3077" name="Rectangle 5"/>
          <p:cNvSpPr>
            <a:spLocks noGrp="1" noChangeArrowheads="1"/>
          </p:cNvSpPr>
          <p:nvPr>
            <p:ph type="sldNum" sz="quarter" idx="3"/>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a:defRPr sz="1200"/>
            </a:lvl1pPr>
          </a:lstStyle>
          <a:p>
            <a:pPr>
              <a:defRPr/>
            </a:pPr>
            <a:fld id="{E3A4069C-9244-410C-A670-B2CC5FE04E0C}" type="slidenum">
              <a:rPr lang="en-US" altLang="ja-JP"/>
              <a:pPr>
                <a:defRPr/>
              </a:pPr>
              <a:t>‹#›</a:t>
            </a:fld>
            <a:endParaRPr lang="en-US" altLang="ja-JP"/>
          </a:p>
        </p:txBody>
      </p:sp>
    </p:spTree>
    <p:extLst>
      <p:ext uri="{BB962C8B-B14F-4D97-AF65-F5344CB8AC3E}">
        <p14:creationId xmlns:p14="http://schemas.microsoft.com/office/powerpoint/2010/main" val="400217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070904"/>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defTabSz="762000"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defTabSz="762000"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defTabSz="762000"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defTabSz="762000"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915988" y="765175"/>
            <a:ext cx="4891087" cy="36687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p:cNvSpPr>
            <a:spLocks noGrp="1" noChangeArrowheads="1"/>
          </p:cNvSpPr>
          <p:nvPr>
            <p:ph type="body" idx="1"/>
          </p:nvPr>
        </p:nvSpPr>
        <p:spPr bwMode="auto">
          <a:xfrm>
            <a:off x="917575" y="4665663"/>
            <a:ext cx="4889500" cy="44354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1" tIns="46026" rIns="92051" bIns="46026"/>
          <a:lstStyle/>
          <a:p>
            <a:pPr eaLnBrk="1" hangingPunct="1">
              <a:lnSpc>
                <a:spcPct val="90000"/>
              </a:lnSpc>
              <a:spcBef>
                <a:spcPct val="50000"/>
              </a:spcBef>
            </a:pPr>
            <a:r>
              <a:rPr lang="ja-JP" altLang="en-US" sz="1000" smtClean="0">
                <a:ea typeface="ＭＳ Ｐゴシック" pitchFamily="50" charset="-128"/>
              </a:rPr>
              <a:t>１．ビジョン及び戦略は経営品質検討チームの検討結果を元にしています。（経営者に相談して進めたとのことです）</a:t>
            </a:r>
          </a:p>
          <a:p>
            <a:pPr eaLnBrk="1" hangingPunct="1">
              <a:lnSpc>
                <a:spcPct val="90000"/>
              </a:lnSpc>
              <a:spcBef>
                <a:spcPct val="50000"/>
              </a:spcBef>
            </a:pPr>
            <a:r>
              <a:rPr lang="ja-JP" altLang="en-US" sz="1000" smtClean="0">
                <a:ea typeface="ＭＳ Ｐゴシック" pitchFamily="50" charset="-128"/>
              </a:rPr>
              <a:t>２．</a:t>
            </a:r>
            <a:r>
              <a:rPr lang="en-US" altLang="ja-JP" sz="1000" smtClean="0">
                <a:ea typeface="ＭＳ Ｐゴシック" pitchFamily="50" charset="-128"/>
              </a:rPr>
              <a:t>NSC</a:t>
            </a:r>
            <a:r>
              <a:rPr lang="ja-JP" altLang="en-US" sz="1000" smtClean="0">
                <a:ea typeface="ＭＳ Ｐゴシック" pitchFamily="50" charset="-128"/>
              </a:rPr>
              <a:t>集中事業の定義は戦企室長・総企室の検討結果を織り込んでいます。</a:t>
            </a:r>
          </a:p>
          <a:p>
            <a:pPr eaLnBrk="1" hangingPunct="1">
              <a:lnSpc>
                <a:spcPct val="90000"/>
              </a:lnSpc>
              <a:spcBef>
                <a:spcPct val="50000"/>
              </a:spcBef>
            </a:pPr>
            <a:r>
              <a:rPr lang="ja-JP" altLang="en-US" sz="1000" smtClean="0">
                <a:ea typeface="ＭＳ Ｐゴシック" pitchFamily="50" charset="-128"/>
              </a:rPr>
              <a:t>３．本社</a:t>
            </a:r>
            <a:r>
              <a:rPr lang="en-US" altLang="ja-JP" sz="1000" smtClean="0">
                <a:ea typeface="ＭＳ Ｐゴシック" pitchFamily="50" charset="-128"/>
              </a:rPr>
              <a:t>BSC</a:t>
            </a:r>
            <a:r>
              <a:rPr lang="ja-JP" altLang="en-US" sz="1000" smtClean="0">
                <a:ea typeface="ＭＳ Ｐゴシック" pitchFamily="50" charset="-128"/>
              </a:rPr>
              <a:t>の</a:t>
            </a:r>
            <a:r>
              <a:rPr lang="en-US" altLang="ja-JP" sz="1000" smtClean="0">
                <a:ea typeface="ＭＳ Ｐゴシック" pitchFamily="50" charset="-128"/>
              </a:rPr>
              <a:t>KFS</a:t>
            </a:r>
            <a:r>
              <a:rPr lang="ja-JP" altLang="en-US" sz="1000" smtClean="0">
                <a:ea typeface="ＭＳ Ｐゴシック" pitchFamily="50" charset="-128"/>
              </a:rPr>
              <a:t>とカンパニー</a:t>
            </a:r>
            <a:r>
              <a:rPr lang="en-US" altLang="ja-JP" sz="1000" smtClean="0">
                <a:ea typeface="ＭＳ Ｐゴシック" pitchFamily="50" charset="-128"/>
              </a:rPr>
              <a:t>BSC</a:t>
            </a:r>
            <a:r>
              <a:rPr lang="ja-JP" altLang="en-US" sz="1000" smtClean="0">
                <a:ea typeface="ＭＳ Ｐゴシック" pitchFamily="50" charset="-128"/>
              </a:rPr>
              <a:t>の</a:t>
            </a:r>
            <a:r>
              <a:rPr lang="en-US" altLang="ja-JP" sz="1000" smtClean="0">
                <a:ea typeface="ＭＳ Ｐゴシック" pitchFamily="50" charset="-128"/>
              </a:rPr>
              <a:t>KFS</a:t>
            </a:r>
            <a:r>
              <a:rPr lang="ja-JP" altLang="en-US" sz="1000" smtClean="0">
                <a:ea typeface="ＭＳ Ｐゴシック" pitchFamily="50" charset="-128"/>
              </a:rPr>
              <a:t>は一致させました。</a:t>
            </a:r>
            <a:r>
              <a:rPr lang="en-US" altLang="ja-JP" sz="1000" smtClean="0">
                <a:ea typeface="ＭＳ Ｐゴシック" pitchFamily="50" charset="-128"/>
              </a:rPr>
              <a:t>,KPI</a:t>
            </a:r>
            <a:r>
              <a:rPr lang="ja-JP" altLang="en-US" sz="1000" smtClean="0">
                <a:ea typeface="ＭＳ Ｐゴシック" pitchFamily="50" charset="-128"/>
              </a:rPr>
              <a:t>の設定の考え方は本社ガイドラインに従い、カンパニーで実行可能と考えられるものを選定しました。</a:t>
            </a:r>
          </a:p>
          <a:p>
            <a:pPr eaLnBrk="1" hangingPunct="1">
              <a:lnSpc>
                <a:spcPct val="90000"/>
              </a:lnSpc>
              <a:spcBef>
                <a:spcPct val="50000"/>
              </a:spcBef>
            </a:pPr>
            <a:r>
              <a:rPr lang="ja-JP" altLang="en-US" sz="1000" smtClean="0">
                <a:ea typeface="ＭＳ Ｐゴシック" pitchFamily="50" charset="-128"/>
              </a:rPr>
              <a:t>４．類似の</a:t>
            </a:r>
            <a:r>
              <a:rPr lang="en-US" altLang="ja-JP" sz="1000" smtClean="0">
                <a:ea typeface="ＭＳ Ｐゴシック" pitchFamily="50" charset="-128"/>
              </a:rPr>
              <a:t>KPI</a:t>
            </a:r>
            <a:r>
              <a:rPr lang="ja-JP" altLang="en-US" sz="1000" smtClean="0">
                <a:ea typeface="ＭＳ Ｐゴシック" pitchFamily="50" charset="-128"/>
              </a:rPr>
              <a:t>を検討する場合は本社</a:t>
            </a:r>
            <a:r>
              <a:rPr lang="en-US" altLang="ja-JP" sz="1000" smtClean="0">
                <a:ea typeface="ＭＳ Ｐゴシック" pitchFamily="50" charset="-128"/>
              </a:rPr>
              <a:t>KPI</a:t>
            </a:r>
            <a:r>
              <a:rPr lang="ja-JP" altLang="en-US" sz="1000" smtClean="0">
                <a:ea typeface="ＭＳ Ｐゴシック" pitchFamily="50" charset="-128"/>
              </a:rPr>
              <a:t>になるべく一致させました。（本社に報告するデータ収集の手間を省く）</a:t>
            </a:r>
          </a:p>
          <a:p>
            <a:pPr eaLnBrk="1" hangingPunct="1">
              <a:lnSpc>
                <a:spcPct val="70000"/>
              </a:lnSpc>
              <a:spcBef>
                <a:spcPct val="50000"/>
              </a:spcBef>
            </a:pPr>
            <a:r>
              <a:rPr lang="ja-JP" altLang="en-US" sz="1000" smtClean="0">
                <a:ea typeface="ＭＳ Ｐゴシック" pitchFamily="50" charset="-128"/>
              </a:rPr>
              <a:t>５．新規設定の</a:t>
            </a:r>
            <a:r>
              <a:rPr lang="en-US" altLang="ja-JP" sz="1000" smtClean="0">
                <a:ea typeface="ＭＳ Ｐゴシック" pitchFamily="50" charset="-128"/>
              </a:rPr>
              <a:t>KPI</a:t>
            </a:r>
            <a:r>
              <a:rPr lang="ja-JP" altLang="en-US" sz="1000" smtClean="0">
                <a:ea typeface="ＭＳ Ｐゴシック" pitchFamily="50" charset="-128"/>
              </a:rPr>
              <a:t>は斜字赤色で示しました（０１年度下期比で新規）</a:t>
            </a:r>
          </a:p>
          <a:p>
            <a:pPr eaLnBrk="1" hangingPunct="1"/>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5807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a:prstGeom prst="rect">
            <a:avLst/>
          </a:prstGeo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1165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3472889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138159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1105898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1854719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361361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1617341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3447467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3739044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406500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4311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569513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0268D2-19F4-4060-AC9E-CD60951EAC4E}" type="datetimeFigureOut">
              <a:rPr kumimoji="1" lang="ja-JP" altLang="en-US" smtClean="0"/>
              <a:t>2019/12/12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69323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294054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7930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802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149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324368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a:prstGeom prst="rect">
            <a:avLst/>
          </a:prstGeo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97323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a:prstGeom prst="rect">
            <a:avLst/>
          </a:prstGeom>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29578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191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3" name="Text Box 9"/>
          <p:cNvSpPr txBox="1">
            <a:spLocks noChangeArrowheads="1"/>
          </p:cNvSpPr>
          <p:nvPr userDrawn="1"/>
        </p:nvSpPr>
        <p:spPr bwMode="auto">
          <a:xfrm>
            <a:off x="7019925" y="346075"/>
            <a:ext cx="2016125" cy="2746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itchFamily="18" charset="0"/>
                <a:ea typeface="ＭＳ Ｐゴシック" pitchFamily="50" charset="-128"/>
              </a:defRPr>
            </a:lvl1pPr>
            <a:lvl2pPr marL="571500" algn="l">
              <a:defRPr kumimoji="1" sz="2400">
                <a:solidFill>
                  <a:schemeClr val="tx1"/>
                </a:solidFill>
                <a:latin typeface="Times New Roman" pitchFamily="18" charset="0"/>
                <a:ea typeface="ＭＳ Ｐゴシック" pitchFamily="50" charset="-128"/>
              </a:defRPr>
            </a:lvl2pPr>
            <a:lvl3pPr marL="1143000" algn="l">
              <a:defRPr kumimoji="1" sz="2400">
                <a:solidFill>
                  <a:schemeClr val="tx1"/>
                </a:solidFill>
                <a:latin typeface="Times New Roman" pitchFamily="18" charset="0"/>
                <a:ea typeface="ＭＳ Ｐゴシック" pitchFamily="50" charset="-128"/>
              </a:defRPr>
            </a:lvl3pPr>
            <a:lvl4pPr marL="1714500" algn="l">
              <a:defRPr kumimoji="1" sz="2400">
                <a:solidFill>
                  <a:schemeClr val="tx1"/>
                </a:solidFill>
                <a:latin typeface="Times New Roman" pitchFamily="18" charset="0"/>
                <a:ea typeface="ＭＳ Ｐゴシック" pitchFamily="50" charset="-128"/>
              </a:defRPr>
            </a:lvl4pPr>
            <a:lvl5pPr marL="2286000" algn="l">
              <a:defRPr kumimoji="1" sz="2400">
                <a:solidFill>
                  <a:schemeClr val="tx1"/>
                </a:solidFill>
                <a:latin typeface="Times New Roman" pitchFamily="18" charset="0"/>
                <a:ea typeface="ＭＳ Ｐゴシック" pitchFamily="50" charset="-128"/>
              </a:defRPr>
            </a:lvl5pPr>
            <a:lvl6pPr marL="2743200"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3200400"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657600"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4114800"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spcBef>
                <a:spcPct val="50000"/>
              </a:spcBef>
              <a:defRPr/>
            </a:pPr>
            <a:r>
              <a:rPr lang="ja-JP" altLang="en-US" sz="1200" b="1" smtClean="0">
                <a:ea typeface="ＭＳ ゴシック" pitchFamily="49" charset="-128"/>
              </a:rPr>
              <a:t>日本電算システム株式会社</a:t>
            </a:r>
          </a:p>
        </p:txBody>
      </p:sp>
      <p:sp>
        <p:nvSpPr>
          <p:cNvPr id="1028" name="Rectangle 11"/>
          <p:cNvSpPr>
            <a:spLocks noChangeArrowheads="1"/>
          </p:cNvSpPr>
          <p:nvPr userDrawn="1"/>
        </p:nvSpPr>
        <p:spPr bwMode="auto">
          <a:xfrm>
            <a:off x="7667625" y="201613"/>
            <a:ext cx="1296988" cy="2746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ＭＳ Ｐゴシック" pitchFamily="50" charset="-128"/>
              </a:defRPr>
            </a:lvl1pPr>
            <a:lvl2pPr marL="742950" indent="-285750" eaLnBrk="0" hangingPunct="0">
              <a:defRPr kumimoji="1" sz="3600">
                <a:solidFill>
                  <a:schemeClr val="tx1"/>
                </a:solidFill>
                <a:latin typeface="Times New Roman" pitchFamily="18" charset="0"/>
                <a:ea typeface="ＭＳ Ｐゴシック" pitchFamily="50" charset="-128"/>
              </a:defRPr>
            </a:lvl2pPr>
            <a:lvl3pPr marL="1143000" indent="-228600" eaLnBrk="0" hangingPunct="0">
              <a:defRPr kumimoji="1" sz="3600">
                <a:solidFill>
                  <a:schemeClr val="tx1"/>
                </a:solidFill>
                <a:latin typeface="Times New Roman" pitchFamily="18" charset="0"/>
                <a:ea typeface="ＭＳ Ｐゴシック" pitchFamily="50" charset="-128"/>
              </a:defRPr>
            </a:lvl3pPr>
            <a:lvl4pPr marL="1600200" indent="-228600" eaLnBrk="0" hangingPunct="0">
              <a:defRPr kumimoji="1" sz="3600">
                <a:solidFill>
                  <a:schemeClr val="tx1"/>
                </a:solidFill>
                <a:latin typeface="Times New Roman" pitchFamily="18" charset="0"/>
                <a:ea typeface="ＭＳ Ｐゴシック" pitchFamily="50" charset="-128"/>
              </a:defRPr>
            </a:lvl4pPr>
            <a:lvl5pPr marL="2057400" indent="-228600" eaLnBrk="0" hangingPunct="0">
              <a:defRPr kumimoji="1" sz="3600">
                <a:solidFill>
                  <a:schemeClr val="tx1"/>
                </a:solidFill>
                <a:latin typeface="Times New Roman" pitchFamily="18" charset="0"/>
                <a:ea typeface="ＭＳ Ｐゴシック" pitchFamily="50" charset="-128"/>
              </a:defRPr>
            </a:lvl5pPr>
            <a:lvl6pPr marL="25146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6pPr>
            <a:lvl7pPr marL="29718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7pPr>
            <a:lvl8pPr marL="34290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8pPr>
            <a:lvl9pPr marL="38862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b="1">
                <a:solidFill>
                  <a:srgbClr val="FF0000"/>
                </a:solidFill>
                <a:ea typeface="ＭＳ Ｐ明朝" pitchFamily="18" charset="-128"/>
              </a:rPr>
              <a:t>“human way”</a:t>
            </a:r>
          </a:p>
        </p:txBody>
      </p:sp>
      <p:sp>
        <p:nvSpPr>
          <p:cNvPr id="1038" name="Text Box 14"/>
          <p:cNvSpPr txBox="1">
            <a:spLocks noChangeArrowheads="1"/>
          </p:cNvSpPr>
          <p:nvPr userDrawn="1"/>
        </p:nvSpPr>
        <p:spPr bwMode="auto">
          <a:xfrm>
            <a:off x="6372225" y="260350"/>
            <a:ext cx="792163" cy="4270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defRPr kumimoji="1" sz="2400">
                <a:solidFill>
                  <a:schemeClr val="tx1"/>
                </a:solidFill>
                <a:latin typeface="Times New Roman" pitchFamily="18" charset="0"/>
                <a:ea typeface="ＭＳ Ｐゴシック" pitchFamily="50" charset="-128"/>
              </a:defRPr>
            </a:lvl1pPr>
            <a:lvl2pPr marL="571500" algn="l">
              <a:defRPr kumimoji="1" sz="2400">
                <a:solidFill>
                  <a:schemeClr val="tx1"/>
                </a:solidFill>
                <a:latin typeface="Times New Roman" pitchFamily="18" charset="0"/>
                <a:ea typeface="ＭＳ Ｐゴシック" pitchFamily="50" charset="-128"/>
              </a:defRPr>
            </a:lvl2pPr>
            <a:lvl3pPr marL="1143000" algn="l">
              <a:defRPr kumimoji="1" sz="2400">
                <a:solidFill>
                  <a:schemeClr val="tx1"/>
                </a:solidFill>
                <a:latin typeface="Times New Roman" pitchFamily="18" charset="0"/>
                <a:ea typeface="ＭＳ Ｐゴシック" pitchFamily="50" charset="-128"/>
              </a:defRPr>
            </a:lvl3pPr>
            <a:lvl4pPr marL="1714500" algn="l">
              <a:defRPr kumimoji="1" sz="2400">
                <a:solidFill>
                  <a:schemeClr val="tx1"/>
                </a:solidFill>
                <a:latin typeface="Times New Roman" pitchFamily="18" charset="0"/>
                <a:ea typeface="ＭＳ Ｐゴシック" pitchFamily="50" charset="-128"/>
              </a:defRPr>
            </a:lvl4pPr>
            <a:lvl5pPr marL="2286000" algn="l">
              <a:defRPr kumimoji="1" sz="2400">
                <a:solidFill>
                  <a:schemeClr val="tx1"/>
                </a:solidFill>
                <a:latin typeface="Times New Roman" pitchFamily="18" charset="0"/>
                <a:ea typeface="ＭＳ Ｐゴシック" pitchFamily="50" charset="-128"/>
              </a:defRPr>
            </a:lvl5pPr>
            <a:lvl6pPr marL="2743200"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3200400"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657600"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4114800"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spcBef>
                <a:spcPct val="50000"/>
              </a:spcBef>
              <a:defRPr/>
            </a:pPr>
            <a:r>
              <a:rPr lang="en-US" altLang="ja-JP" sz="2800" b="1" smtClean="0">
                <a:solidFill>
                  <a:srgbClr val="000099"/>
                </a:solidFill>
                <a:latin typeface="Impact" pitchFamily="34" charset="0"/>
              </a:rPr>
              <a:t>NDS</a:t>
            </a:r>
            <a:endParaRPr lang="en-US" altLang="ja-JP" sz="2800" smtClean="0"/>
          </a:p>
        </p:txBody>
      </p:sp>
      <p:sp>
        <p:nvSpPr>
          <p:cNvPr id="1041" name="Rectangle 17"/>
          <p:cNvSpPr>
            <a:spLocks noChangeArrowheads="1"/>
          </p:cNvSpPr>
          <p:nvPr userDrawn="1"/>
        </p:nvSpPr>
        <p:spPr bwMode="auto">
          <a:xfrm>
            <a:off x="0" y="620713"/>
            <a:ext cx="9144000" cy="107950"/>
          </a:xfrm>
          <a:prstGeom prst="rect">
            <a:avLst/>
          </a:prstGeom>
          <a:gradFill rotWithShape="1">
            <a:gsLst>
              <a:gs pos="0">
                <a:schemeClr val="accent2">
                  <a:alpha val="67000"/>
                </a:schemeClr>
              </a:gs>
              <a:gs pos="100000">
                <a:schemeClr val="accent2">
                  <a:gamma/>
                  <a:shade val="46275"/>
                  <a:invGamma/>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defRPr/>
            </a:pPr>
            <a:endParaRPr kumimoji="0" lang="ja-JP" altLang="ja-JP" sz="2400"/>
          </a:p>
        </p:txBody>
      </p:sp>
      <p:sp>
        <p:nvSpPr>
          <p:cNvPr id="1031" name="Rectangle 18"/>
          <p:cNvSpPr>
            <a:spLocks noChangeArrowheads="1"/>
          </p:cNvSpPr>
          <p:nvPr userDrawn="1"/>
        </p:nvSpPr>
        <p:spPr bwMode="auto">
          <a:xfrm>
            <a:off x="0" y="6669088"/>
            <a:ext cx="9144000" cy="188912"/>
          </a:xfrm>
          <a:prstGeom prst="rect">
            <a:avLst/>
          </a:prstGeom>
          <a:gradFill rotWithShape="0">
            <a:gsLst>
              <a:gs pos="0">
                <a:srgbClr val="000000"/>
              </a:gs>
              <a:gs pos="100000">
                <a:srgbClr val="0000FF">
                  <a:alpha val="2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tIns="0" bIns="36000"/>
          <a:lstStyle>
            <a:lvl1pPr eaLnBrk="0" hangingPunct="0">
              <a:defRPr kumimoji="1" sz="3600">
                <a:solidFill>
                  <a:schemeClr val="tx1"/>
                </a:solidFill>
                <a:latin typeface="Times New Roman" pitchFamily="18" charset="0"/>
                <a:ea typeface="ＭＳ Ｐゴシック" pitchFamily="50" charset="-128"/>
              </a:defRPr>
            </a:lvl1pPr>
            <a:lvl2pPr marL="742950" indent="-285750" eaLnBrk="0" hangingPunct="0">
              <a:defRPr kumimoji="1" sz="3600">
                <a:solidFill>
                  <a:schemeClr val="tx1"/>
                </a:solidFill>
                <a:latin typeface="Times New Roman" pitchFamily="18" charset="0"/>
                <a:ea typeface="ＭＳ Ｐゴシック" pitchFamily="50" charset="-128"/>
              </a:defRPr>
            </a:lvl2pPr>
            <a:lvl3pPr marL="1143000" indent="-228600" eaLnBrk="0" hangingPunct="0">
              <a:defRPr kumimoji="1" sz="3600">
                <a:solidFill>
                  <a:schemeClr val="tx1"/>
                </a:solidFill>
                <a:latin typeface="Times New Roman" pitchFamily="18" charset="0"/>
                <a:ea typeface="ＭＳ Ｐゴシック" pitchFamily="50" charset="-128"/>
              </a:defRPr>
            </a:lvl3pPr>
            <a:lvl4pPr marL="1600200" indent="-228600" eaLnBrk="0" hangingPunct="0">
              <a:defRPr kumimoji="1" sz="3600">
                <a:solidFill>
                  <a:schemeClr val="tx1"/>
                </a:solidFill>
                <a:latin typeface="Times New Roman" pitchFamily="18" charset="0"/>
                <a:ea typeface="ＭＳ Ｐゴシック" pitchFamily="50" charset="-128"/>
              </a:defRPr>
            </a:lvl4pPr>
            <a:lvl5pPr marL="2057400" indent="-228600" eaLnBrk="0" hangingPunct="0">
              <a:defRPr kumimoji="1" sz="3600">
                <a:solidFill>
                  <a:schemeClr val="tx1"/>
                </a:solidFill>
                <a:latin typeface="Times New Roman" pitchFamily="18" charset="0"/>
                <a:ea typeface="ＭＳ Ｐゴシック" pitchFamily="50" charset="-128"/>
              </a:defRPr>
            </a:lvl5pPr>
            <a:lvl6pPr marL="25146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6pPr>
            <a:lvl7pPr marL="29718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7pPr>
            <a:lvl8pPr marL="34290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8pPr>
            <a:lvl9pPr marL="38862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9pPr>
          </a:lstStyle>
          <a:p>
            <a:pPr algn="l" eaLnBrk="1" hangingPunct="1">
              <a:spcBef>
                <a:spcPct val="50000"/>
              </a:spcBef>
            </a:pPr>
            <a:r>
              <a:rPr kumimoji="0" lang="ja-JP" altLang="en-US" sz="1200">
                <a:solidFill>
                  <a:schemeClr val="bg1"/>
                </a:solidFill>
                <a:latin typeface="Impact" pitchFamily="34" charset="0"/>
              </a:rPr>
              <a:t>　</a:t>
            </a:r>
            <a:r>
              <a:rPr kumimoji="0" lang="en-US" altLang="ja-JP" sz="1200">
                <a:solidFill>
                  <a:schemeClr val="bg1"/>
                </a:solidFill>
                <a:latin typeface="Impact" pitchFamily="34" charset="0"/>
              </a:rPr>
              <a:t>NDS</a:t>
            </a:r>
            <a:r>
              <a:rPr kumimoji="0" lang="ja-JP" altLang="en-US" sz="1200">
                <a:solidFill>
                  <a:schemeClr val="bg1"/>
                </a:solidFill>
                <a:latin typeface="Impact" pitchFamily="34" charset="0"/>
              </a:rPr>
              <a:t>　</a:t>
            </a:r>
            <a:r>
              <a:rPr lang="en-US" altLang="ja-JP" sz="900" i="1">
                <a:solidFill>
                  <a:schemeClr val="hlink"/>
                </a:solidFill>
              </a:rPr>
              <a:t>Nihon Densan System Co.Ltd</a:t>
            </a:r>
            <a:r>
              <a:rPr lang="ja-JP" altLang="en-US" sz="900" i="1">
                <a:solidFill>
                  <a:schemeClr val="hlink"/>
                </a:solidFill>
              </a:rPr>
              <a:t>　</a:t>
            </a:r>
            <a:r>
              <a:rPr lang="en-US" altLang="ja-JP" sz="900" i="1">
                <a:solidFill>
                  <a:schemeClr val="hlink"/>
                </a:solidFill>
              </a:rPr>
              <a:t>All Right</a:t>
            </a:r>
            <a:r>
              <a:rPr lang="ja-JP" altLang="en-US" sz="900" i="1">
                <a:solidFill>
                  <a:schemeClr val="hlink"/>
                </a:solidFill>
              </a:rPr>
              <a:t>　</a:t>
            </a:r>
            <a:r>
              <a:rPr lang="en-US" altLang="ja-JP" sz="900" i="1">
                <a:solidFill>
                  <a:schemeClr val="hlink"/>
                </a:solidFill>
              </a:rPr>
              <a:t>Reserved.</a:t>
            </a:r>
            <a:r>
              <a:rPr lang="ja-JP" altLang="en-US" sz="900" i="1">
                <a:solidFill>
                  <a:schemeClr val="hlink"/>
                </a:solidFill>
              </a:rPr>
              <a:t>　</a:t>
            </a:r>
            <a:r>
              <a:rPr lang="en-US" altLang="ja-JP" sz="900" i="1">
                <a:solidFill>
                  <a:schemeClr val="hlink"/>
                </a:solidFill>
              </a:rPr>
              <a:t>SINCE 1974</a:t>
            </a:r>
          </a:p>
        </p:txBody>
      </p:sp>
      <p:sp>
        <p:nvSpPr>
          <p:cNvPr id="1043" name="Text Box 19"/>
          <p:cNvSpPr txBox="1">
            <a:spLocks noChangeArrowheads="1"/>
          </p:cNvSpPr>
          <p:nvPr userDrawn="1"/>
        </p:nvSpPr>
        <p:spPr bwMode="auto">
          <a:xfrm>
            <a:off x="4822825" y="5373688"/>
            <a:ext cx="4321175" cy="18256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kumimoji="1" sz="2400">
                <a:solidFill>
                  <a:schemeClr val="tx1"/>
                </a:solidFill>
                <a:latin typeface="Times New Roman" pitchFamily="18" charset="0"/>
                <a:ea typeface="ＭＳ Ｐゴシック" pitchFamily="50" charset="-128"/>
              </a:defRPr>
            </a:lvl1pPr>
            <a:lvl2pPr marL="571500" algn="l">
              <a:defRPr kumimoji="1" sz="2400">
                <a:solidFill>
                  <a:schemeClr val="tx1"/>
                </a:solidFill>
                <a:latin typeface="Times New Roman" pitchFamily="18" charset="0"/>
                <a:ea typeface="ＭＳ Ｐゴシック" pitchFamily="50" charset="-128"/>
              </a:defRPr>
            </a:lvl2pPr>
            <a:lvl3pPr marL="1143000" algn="l">
              <a:defRPr kumimoji="1" sz="2400">
                <a:solidFill>
                  <a:schemeClr val="tx1"/>
                </a:solidFill>
                <a:latin typeface="Times New Roman" pitchFamily="18" charset="0"/>
                <a:ea typeface="ＭＳ Ｐゴシック" pitchFamily="50" charset="-128"/>
              </a:defRPr>
            </a:lvl3pPr>
            <a:lvl4pPr marL="1714500" algn="l">
              <a:defRPr kumimoji="1" sz="2400">
                <a:solidFill>
                  <a:schemeClr val="tx1"/>
                </a:solidFill>
                <a:latin typeface="Times New Roman" pitchFamily="18" charset="0"/>
                <a:ea typeface="ＭＳ Ｐゴシック" pitchFamily="50" charset="-128"/>
              </a:defRPr>
            </a:lvl4pPr>
            <a:lvl5pPr marL="2286000" algn="l">
              <a:defRPr kumimoji="1" sz="2400">
                <a:solidFill>
                  <a:schemeClr val="tx1"/>
                </a:solidFill>
                <a:latin typeface="Times New Roman" pitchFamily="18" charset="0"/>
                <a:ea typeface="ＭＳ Ｐゴシック" pitchFamily="50" charset="-128"/>
              </a:defRPr>
            </a:lvl5pPr>
            <a:lvl6pPr marL="2743200"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3200400"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657600"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4114800"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spcBef>
                <a:spcPct val="50000"/>
              </a:spcBef>
              <a:defRPr/>
            </a:pPr>
            <a:endParaRPr lang="ja-JP" altLang="ja-JP" sz="1200" i="1" smtClean="0">
              <a:solidFill>
                <a:schemeClr val="hlink"/>
              </a:solidFill>
            </a:endParaRPr>
          </a:p>
        </p:txBody>
      </p:sp>
      <p:sp>
        <p:nvSpPr>
          <p:cNvPr id="1052" name="Text Box 28"/>
          <p:cNvSpPr txBox="1">
            <a:spLocks noChangeArrowheads="1"/>
          </p:cNvSpPr>
          <p:nvPr userDrawn="1"/>
        </p:nvSpPr>
        <p:spPr bwMode="auto">
          <a:xfrm>
            <a:off x="8431213" y="6664325"/>
            <a:ext cx="647700" cy="13652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kumimoji="1" sz="2400">
                <a:solidFill>
                  <a:schemeClr val="tx1"/>
                </a:solidFill>
                <a:latin typeface="Times New Roman" pitchFamily="18" charset="0"/>
                <a:ea typeface="ＭＳ Ｐゴシック" pitchFamily="50" charset="-128"/>
              </a:defRPr>
            </a:lvl1pPr>
            <a:lvl2pPr marL="571500" algn="l">
              <a:defRPr kumimoji="1" sz="2400">
                <a:solidFill>
                  <a:schemeClr val="tx1"/>
                </a:solidFill>
                <a:latin typeface="Times New Roman" pitchFamily="18" charset="0"/>
                <a:ea typeface="ＭＳ Ｐゴシック" pitchFamily="50" charset="-128"/>
              </a:defRPr>
            </a:lvl2pPr>
            <a:lvl3pPr marL="1143000" algn="l">
              <a:defRPr kumimoji="1" sz="2400">
                <a:solidFill>
                  <a:schemeClr val="tx1"/>
                </a:solidFill>
                <a:latin typeface="Times New Roman" pitchFamily="18" charset="0"/>
                <a:ea typeface="ＭＳ Ｐゴシック" pitchFamily="50" charset="-128"/>
              </a:defRPr>
            </a:lvl3pPr>
            <a:lvl4pPr marL="1714500" algn="l">
              <a:defRPr kumimoji="1" sz="2400">
                <a:solidFill>
                  <a:schemeClr val="tx1"/>
                </a:solidFill>
                <a:latin typeface="Times New Roman" pitchFamily="18" charset="0"/>
                <a:ea typeface="ＭＳ Ｐゴシック" pitchFamily="50" charset="-128"/>
              </a:defRPr>
            </a:lvl4pPr>
            <a:lvl5pPr marL="2286000" algn="l">
              <a:defRPr kumimoji="1" sz="2400">
                <a:solidFill>
                  <a:schemeClr val="tx1"/>
                </a:solidFill>
                <a:latin typeface="Times New Roman" pitchFamily="18" charset="0"/>
                <a:ea typeface="ＭＳ Ｐゴシック" pitchFamily="50" charset="-128"/>
              </a:defRPr>
            </a:lvl5pPr>
            <a:lvl6pPr marL="2743200"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3200400"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657600"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4114800"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spcBef>
                <a:spcPct val="50000"/>
              </a:spcBef>
              <a:defRPr/>
            </a:pPr>
            <a:r>
              <a:rPr lang="en-US" altLang="ja-JP" sz="900" b="1" i="1" smtClean="0">
                <a:solidFill>
                  <a:srgbClr val="000099"/>
                </a:solidFill>
                <a:latin typeface="ＭＳ 明朝" pitchFamily="17" charset="-128"/>
              </a:rPr>
              <a:t>-</a:t>
            </a:r>
            <a:r>
              <a:rPr lang="ja-JP" altLang="en-US" sz="900" b="1" i="1" smtClean="0">
                <a:solidFill>
                  <a:srgbClr val="000099"/>
                </a:solidFill>
                <a:latin typeface="ＭＳ 明朝" pitchFamily="17" charset="-128"/>
              </a:rPr>
              <a:t>　</a:t>
            </a:r>
            <a:fld id="{8D71A0C5-5165-460D-8DCB-90557D89BF7C}" type="slidenum">
              <a:rPr lang="ja-JP" altLang="en-US" sz="900" b="1" i="1" smtClean="0">
                <a:solidFill>
                  <a:srgbClr val="000099"/>
                </a:solidFill>
                <a:latin typeface="ＭＳ 明朝" pitchFamily="17" charset="-128"/>
              </a:rPr>
              <a:pPr algn="ctr">
                <a:spcBef>
                  <a:spcPct val="50000"/>
                </a:spcBef>
                <a:defRPr/>
              </a:pPr>
              <a:t>‹#›</a:t>
            </a:fld>
            <a:r>
              <a:rPr lang="ja-JP" altLang="en-US" sz="900" b="1" i="1" smtClean="0">
                <a:solidFill>
                  <a:srgbClr val="000099"/>
                </a:solidFill>
                <a:latin typeface="ＭＳ 明朝" pitchFamily="17" charset="-128"/>
              </a:rPr>
              <a:t>　</a:t>
            </a:r>
            <a:r>
              <a:rPr lang="en-US" altLang="ja-JP" sz="900" b="1" i="1" smtClean="0">
                <a:solidFill>
                  <a:srgbClr val="000099"/>
                </a:solidFill>
                <a:latin typeface="ＭＳ 明朝" pitchFamily="17" charset="-128"/>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xStyles>
    <p:titleStyle>
      <a:lvl1pPr algn="ctr" defTabSz="762000" rtl="0" eaLnBrk="0" fontAlgn="base" hangingPunct="0">
        <a:spcBef>
          <a:spcPct val="0"/>
        </a:spcBef>
        <a:spcAft>
          <a:spcPct val="0"/>
        </a:spcAft>
        <a:defRPr kumimoji="1" sz="4400">
          <a:solidFill>
            <a:schemeClr val="tx2"/>
          </a:solidFill>
          <a:latin typeface="+mj-lt"/>
          <a:ea typeface="+mj-ea"/>
          <a:cs typeface="+mj-cs"/>
        </a:defRPr>
      </a:lvl1pPr>
      <a:lvl2pPr algn="ctr" defTabSz="762000"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2pPr>
      <a:lvl3pPr algn="ctr" defTabSz="762000"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3pPr>
      <a:lvl4pPr algn="ctr" defTabSz="762000"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4pPr>
      <a:lvl5pPr algn="ctr" defTabSz="762000" rtl="0" eaLnBrk="0" fontAlgn="base" hangingPunct="0">
        <a:spcBef>
          <a:spcPct val="0"/>
        </a:spcBef>
        <a:spcAft>
          <a:spcPct val="0"/>
        </a:spcAft>
        <a:defRPr kumimoji="1" sz="4400">
          <a:solidFill>
            <a:schemeClr val="tx2"/>
          </a:solidFill>
          <a:latin typeface="Times New Roman" pitchFamily="18" charset="0"/>
          <a:ea typeface="ＭＳ Ｐゴシック" pitchFamily="50" charset="-128"/>
        </a:defRPr>
      </a:lvl5pPr>
      <a:lvl6pPr marL="457200" algn="ctr" defTabSz="762000" rtl="0" fontAlgn="base">
        <a:spcBef>
          <a:spcPct val="0"/>
        </a:spcBef>
        <a:spcAft>
          <a:spcPct val="0"/>
        </a:spcAft>
        <a:defRPr kumimoji="1" sz="4400">
          <a:solidFill>
            <a:schemeClr val="tx2"/>
          </a:solidFill>
          <a:latin typeface="Times New Roman" pitchFamily="18" charset="0"/>
          <a:ea typeface="ＭＳ Ｐゴシック" pitchFamily="50" charset="-128"/>
        </a:defRPr>
      </a:lvl6pPr>
      <a:lvl7pPr marL="914400" algn="ctr" defTabSz="762000" rtl="0" fontAlgn="base">
        <a:spcBef>
          <a:spcPct val="0"/>
        </a:spcBef>
        <a:spcAft>
          <a:spcPct val="0"/>
        </a:spcAft>
        <a:defRPr kumimoji="1" sz="4400">
          <a:solidFill>
            <a:schemeClr val="tx2"/>
          </a:solidFill>
          <a:latin typeface="Times New Roman" pitchFamily="18" charset="0"/>
          <a:ea typeface="ＭＳ Ｐゴシック" pitchFamily="50" charset="-128"/>
        </a:defRPr>
      </a:lvl7pPr>
      <a:lvl8pPr marL="1371600" algn="ctr" defTabSz="762000" rtl="0" fontAlgn="base">
        <a:spcBef>
          <a:spcPct val="0"/>
        </a:spcBef>
        <a:spcAft>
          <a:spcPct val="0"/>
        </a:spcAft>
        <a:defRPr kumimoji="1" sz="4400">
          <a:solidFill>
            <a:schemeClr val="tx2"/>
          </a:solidFill>
          <a:latin typeface="Times New Roman" pitchFamily="18" charset="0"/>
          <a:ea typeface="ＭＳ Ｐゴシック" pitchFamily="50" charset="-128"/>
        </a:defRPr>
      </a:lvl8pPr>
      <a:lvl9pPr marL="1828800" algn="ctr" defTabSz="762000" rtl="0" fontAlgn="base">
        <a:spcBef>
          <a:spcPct val="0"/>
        </a:spcBef>
        <a:spcAft>
          <a:spcPct val="0"/>
        </a:spcAft>
        <a:defRPr kumimoji="1" sz="4400">
          <a:solidFill>
            <a:schemeClr val="tx2"/>
          </a:solidFill>
          <a:latin typeface="Times New Roman" pitchFamily="18" charset="0"/>
          <a:ea typeface="ＭＳ Ｐゴシック" pitchFamily="50" charset="-128"/>
        </a:defRPr>
      </a:lvl9pPr>
    </p:titleStyle>
    <p:body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28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400">
          <a:solidFill>
            <a:schemeClr val="tx1"/>
          </a:solidFill>
          <a:latin typeface="+mn-lt"/>
          <a:ea typeface="+mn-ea"/>
        </a:defRPr>
      </a:lvl3pPr>
      <a:lvl4pPr marL="1600200" indent="-228600" algn="l" defTabSz="762000" rtl="0" eaLnBrk="0" fontAlgn="base" hangingPunct="0">
        <a:spcBef>
          <a:spcPct val="20000"/>
        </a:spcBef>
        <a:spcAft>
          <a:spcPct val="0"/>
        </a:spcAft>
        <a:buChar char="–"/>
        <a:defRPr kumimoji="1" sz="2000">
          <a:solidFill>
            <a:schemeClr val="tx1"/>
          </a:solidFill>
          <a:latin typeface="+mn-lt"/>
          <a:ea typeface="+mn-ea"/>
        </a:defRPr>
      </a:lvl4pPr>
      <a:lvl5pPr marL="2057400" indent="-228600" algn="l" defTabSz="762000" rtl="0" eaLnBrk="0" fontAlgn="base" hangingPunct="0">
        <a:spcBef>
          <a:spcPct val="20000"/>
        </a:spcBef>
        <a:spcAft>
          <a:spcPct val="0"/>
        </a:spcAft>
        <a:buChar char="•"/>
        <a:defRPr kumimoji="1" sz="2000">
          <a:solidFill>
            <a:schemeClr val="tx1"/>
          </a:solidFill>
          <a:latin typeface="+mn-lt"/>
          <a:ea typeface="+mn-ea"/>
        </a:defRPr>
      </a:lvl5pPr>
      <a:lvl6pPr marL="2514600" indent="-228600" algn="l" defTabSz="762000" rtl="0" fontAlgn="base">
        <a:spcBef>
          <a:spcPct val="20000"/>
        </a:spcBef>
        <a:spcAft>
          <a:spcPct val="0"/>
        </a:spcAft>
        <a:buChar char="•"/>
        <a:defRPr kumimoji="1" sz="2000">
          <a:solidFill>
            <a:schemeClr val="tx1"/>
          </a:solidFill>
          <a:latin typeface="+mn-lt"/>
          <a:ea typeface="+mn-ea"/>
        </a:defRPr>
      </a:lvl6pPr>
      <a:lvl7pPr marL="2971800" indent="-228600" algn="l" defTabSz="762000" rtl="0" fontAlgn="base">
        <a:spcBef>
          <a:spcPct val="20000"/>
        </a:spcBef>
        <a:spcAft>
          <a:spcPct val="0"/>
        </a:spcAft>
        <a:buChar char="•"/>
        <a:defRPr kumimoji="1" sz="2000">
          <a:solidFill>
            <a:schemeClr val="tx1"/>
          </a:solidFill>
          <a:latin typeface="+mn-lt"/>
          <a:ea typeface="+mn-ea"/>
        </a:defRPr>
      </a:lvl7pPr>
      <a:lvl8pPr marL="3429000" indent="-228600" algn="l" defTabSz="762000" rtl="0" fontAlgn="base">
        <a:spcBef>
          <a:spcPct val="20000"/>
        </a:spcBef>
        <a:spcAft>
          <a:spcPct val="0"/>
        </a:spcAft>
        <a:buChar char="•"/>
        <a:defRPr kumimoji="1" sz="2000">
          <a:solidFill>
            <a:schemeClr val="tx1"/>
          </a:solidFill>
          <a:latin typeface="+mn-lt"/>
          <a:ea typeface="+mn-ea"/>
        </a:defRPr>
      </a:lvl8pPr>
      <a:lvl9pPr marL="3886200" indent="-228600" algn="l" defTabSz="762000"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268D2-19F4-4060-AC9E-CD60951EAC4E}" type="datetimeFigureOut">
              <a:rPr kumimoji="1" lang="ja-JP" altLang="en-US" smtClean="0"/>
              <a:t>2019/12/12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8FC85-A5ED-4469-A461-355D3A01CDFB}" type="slidenum">
              <a:rPr kumimoji="1" lang="ja-JP" altLang="en-US" smtClean="0"/>
              <a:t>‹#›</a:t>
            </a:fld>
            <a:endParaRPr kumimoji="1" lang="ja-JP" altLang="en-US"/>
          </a:p>
        </p:txBody>
      </p:sp>
    </p:spTree>
    <p:extLst>
      <p:ext uri="{BB962C8B-B14F-4D97-AF65-F5344CB8AC3E}">
        <p14:creationId xmlns:p14="http://schemas.microsoft.com/office/powerpoint/2010/main" val="3066332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hyperlink" Target="https://www.nri.com/jp/news/2015/151202_1.asp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hyperlink" Target="https://www.ibm.com/smarterplanet/jp/ja/ibmwatso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698" y="5608863"/>
            <a:ext cx="3429000" cy="342900"/>
          </a:xfrm>
          <a:prstGeom prst="rect">
            <a:avLst/>
          </a:prstGeom>
        </p:spPr>
      </p:pic>
      <p:sp>
        <p:nvSpPr>
          <p:cNvPr id="5" name="Rectangle 2"/>
          <p:cNvSpPr>
            <a:spLocks noChangeArrowheads="1"/>
          </p:cNvSpPr>
          <p:nvPr/>
        </p:nvSpPr>
        <p:spPr bwMode="auto">
          <a:xfrm>
            <a:off x="756746" y="2183080"/>
            <a:ext cx="7788164" cy="2308966"/>
          </a:xfrm>
          <a:prstGeom prst="rect">
            <a:avLst/>
          </a:prstGeom>
          <a:solidFill>
            <a:schemeClr val="accent2">
              <a:lumMod val="75000"/>
            </a:schemeClr>
          </a:solidFill>
          <a:ln w="63500" cmpd="thickThin">
            <a:solidFill>
              <a:schemeClr val="accent2">
                <a:lumMod val="75000"/>
              </a:schemeClr>
            </a:solidFill>
            <a:miter lim="800000"/>
            <a:headEnd/>
            <a:tailEnd/>
          </a:ln>
        </p:spPr>
        <p:txBody>
          <a:bodyPr wrap="square" lIns="21600" tIns="46038" rIns="21600" bIns="46038" anchor="ctr">
            <a:spAutoFit/>
          </a:bodyPr>
          <a:lstStyle>
            <a:lvl1pPr eaLnBrk="0" hangingPunct="0">
              <a:defRPr kumimoji="1" sz="3600">
                <a:solidFill>
                  <a:schemeClr val="tx1"/>
                </a:solidFill>
                <a:latin typeface="Times New Roman" pitchFamily="18" charset="0"/>
                <a:ea typeface="ＭＳ Ｐゴシック" pitchFamily="50" charset="-128"/>
              </a:defRPr>
            </a:lvl1pPr>
            <a:lvl2pPr marL="742950" indent="-285750" eaLnBrk="0" hangingPunct="0">
              <a:defRPr kumimoji="1" sz="3600">
                <a:solidFill>
                  <a:schemeClr val="tx1"/>
                </a:solidFill>
                <a:latin typeface="Times New Roman" pitchFamily="18" charset="0"/>
                <a:ea typeface="ＭＳ Ｐゴシック" pitchFamily="50" charset="-128"/>
              </a:defRPr>
            </a:lvl2pPr>
            <a:lvl3pPr marL="1143000" indent="-228600" eaLnBrk="0" hangingPunct="0">
              <a:defRPr kumimoji="1" sz="3600">
                <a:solidFill>
                  <a:schemeClr val="tx1"/>
                </a:solidFill>
                <a:latin typeface="Times New Roman" pitchFamily="18" charset="0"/>
                <a:ea typeface="ＭＳ Ｐゴシック" pitchFamily="50" charset="-128"/>
              </a:defRPr>
            </a:lvl3pPr>
            <a:lvl4pPr marL="1600200" indent="-228600" eaLnBrk="0" hangingPunct="0">
              <a:defRPr kumimoji="1" sz="3600">
                <a:solidFill>
                  <a:schemeClr val="tx1"/>
                </a:solidFill>
                <a:latin typeface="Times New Roman" pitchFamily="18" charset="0"/>
                <a:ea typeface="ＭＳ Ｐゴシック" pitchFamily="50" charset="-128"/>
              </a:defRPr>
            </a:lvl4pPr>
            <a:lvl5pPr marL="2057400" indent="-228600" eaLnBrk="0" hangingPunct="0">
              <a:defRPr kumimoji="1" sz="3600">
                <a:solidFill>
                  <a:schemeClr val="tx1"/>
                </a:solidFill>
                <a:latin typeface="Times New Roman" pitchFamily="18" charset="0"/>
                <a:ea typeface="ＭＳ Ｐゴシック" pitchFamily="50" charset="-128"/>
              </a:defRPr>
            </a:lvl5pPr>
            <a:lvl6pPr marL="25146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6pPr>
            <a:lvl7pPr marL="29718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7pPr>
            <a:lvl8pPr marL="34290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8pPr>
            <a:lvl9pPr marL="3886200" indent="-228600" algn="ctr" eaLnBrk="0" fontAlgn="base" hangingPunct="0">
              <a:spcBef>
                <a:spcPct val="0"/>
              </a:spcBef>
              <a:spcAft>
                <a:spcPct val="0"/>
              </a:spcAft>
              <a:defRPr kumimoji="1" sz="3600">
                <a:solidFill>
                  <a:schemeClr val="tx1"/>
                </a:solidFill>
                <a:latin typeface="Times New Roman" pitchFamily="18" charset="0"/>
                <a:ea typeface="ＭＳ Ｐゴシック" pitchFamily="50" charset="-128"/>
              </a:defRPr>
            </a:lvl9pPr>
          </a:lstStyle>
          <a:p>
            <a:pPr algn="ctr" eaLnBrk="1" hangingPunct="1"/>
            <a:endParaRPr lang="en-US" altLang="ja-JP" sz="4800"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4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自動化の波</a:t>
            </a:r>
            <a:endParaRPr lang="en-US" altLang="ja-JP" sz="4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endParaRPr lang="en-US" altLang="ja-JP" sz="4800" dirty="0" smtClean="0">
              <a:solidFill>
                <a:srgbClr val="000066"/>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4949" y="799788"/>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（７）</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の実用例</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5"/>
          <p:cNvSpPr>
            <a:spLocks noChangeArrowheads="1"/>
          </p:cNvSpPr>
          <p:nvPr/>
        </p:nvSpPr>
        <p:spPr bwMode="auto">
          <a:xfrm>
            <a:off x="451262" y="1201577"/>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⑩文字認識（</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OCR</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663475" y="1561532"/>
            <a:ext cx="8314270" cy="406061"/>
          </a:xfrm>
          <a:prstGeom prst="rect">
            <a:avLst/>
          </a:prstGeom>
          <a:noFill/>
          <a:ln w="9525">
            <a:noFill/>
            <a:miter lim="800000"/>
            <a:headEnd/>
            <a:tailEnd/>
          </a:ln>
          <a:effectLst/>
        </p:spPr>
        <p:txBody>
          <a:bodyPr lIns="129600" tIns="46800" rIns="95250" bIns="47625" anchor="t" anchorCtr="0"/>
          <a:lstStyle/>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従来型</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OCR / AI OCR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の違い</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2"/>
          <a:stretch>
            <a:fillRect/>
          </a:stretch>
        </p:blipFill>
        <p:spPr>
          <a:xfrm>
            <a:off x="772165" y="1932323"/>
            <a:ext cx="7465599" cy="4518286"/>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146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152aallr19aqj.cloudfront.net/~/media/Images/publication/kinyu-itf/2016/02/8_2.ashx"/>
          <p:cNvPicPr>
            <a:picLocks noChangeAspect="1" noChangeArrowheads="1"/>
          </p:cNvPicPr>
          <p:nvPr/>
        </p:nvPicPr>
        <p:blipFill rotWithShape="1">
          <a:blip r:embed="rId2">
            <a:extLst>
              <a:ext uri="{28A0092B-C50C-407E-A947-70E740481C1C}">
                <a14:useLocalDpi xmlns:a14="http://schemas.microsoft.com/office/drawing/2010/main" val="0"/>
              </a:ext>
            </a:extLst>
          </a:blip>
          <a:srcRect t="15080" b="6316"/>
          <a:stretch/>
        </p:blipFill>
        <p:spPr bwMode="auto">
          <a:xfrm>
            <a:off x="1179165" y="1729820"/>
            <a:ext cx="6606000" cy="41837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152835" y="79299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（８）</a:t>
            </a:r>
            <a:r>
              <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がシステム開発に与える影響</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497226" y="1157772"/>
            <a:ext cx="8314270" cy="718533"/>
          </a:xfrm>
          <a:prstGeom prst="rect">
            <a:avLst/>
          </a:prstGeom>
          <a:noFill/>
          <a:ln w="9525">
            <a:noFill/>
            <a:miter lim="800000"/>
            <a:headEnd/>
            <a:tailEnd/>
          </a:ln>
          <a:effectLst/>
        </p:spPr>
        <p:txBody>
          <a:bodyPr lIns="129600" tIns="46800" rIns="95250" bIns="47625" anchor="t" anchorCtr="0"/>
          <a:lstStyle/>
          <a:p>
            <a:pPr algn="l">
              <a:defRPr/>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を企業の情報システムの一部として活用する場合、そのシステム開発は今までのシステム開発とは大きく異なることを理解する必要がある。</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5"/>
          <p:cNvSpPr>
            <a:spLocks noChangeArrowheads="1"/>
          </p:cNvSpPr>
          <p:nvPr/>
        </p:nvSpPr>
        <p:spPr bwMode="auto">
          <a:xfrm>
            <a:off x="344384" y="5913609"/>
            <a:ext cx="8657112" cy="718533"/>
          </a:xfrm>
          <a:prstGeom prst="rect">
            <a:avLst/>
          </a:prstGeom>
          <a:noFill/>
          <a:ln w="9525">
            <a:noFill/>
            <a:miter lim="800000"/>
            <a:headEnd/>
            <a:tailEnd/>
          </a:ln>
          <a:effectLst/>
        </p:spPr>
        <p:txBody>
          <a:bodyPr lIns="129600" tIns="46800" rIns="95250" bIns="47625" anchor="t" anchorCtr="0"/>
          <a:lstStyle/>
          <a:p>
            <a:pPr algn="l">
              <a:defRPr/>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特</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に注意が必要なのは、機械学習を利用するシステムは処理フローなどで定義をしないため、結果として構築されたシステムが要件と照らし合わせて適切であるか否かの評価が困難な点</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6262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87"/>
          <a:stretch/>
        </p:blipFill>
        <p:spPr bwMode="auto">
          <a:xfrm>
            <a:off x="330525" y="760020"/>
            <a:ext cx="8065325" cy="5888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152835" y="86424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（９）</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6472052" y="6272875"/>
            <a:ext cx="2529444" cy="359267"/>
          </a:xfrm>
          <a:prstGeom prst="rect">
            <a:avLst/>
          </a:prstGeom>
          <a:noFill/>
          <a:ln w="9525">
            <a:noFill/>
            <a:miter lim="800000"/>
            <a:headEnd/>
            <a:tailEnd/>
          </a:ln>
          <a:effectLst/>
        </p:spPr>
        <p:txBody>
          <a:bodyPr lIns="129600" tIns="46800" rIns="95250" bIns="47625" anchor="t" anchorCtr="0"/>
          <a:lstStyle/>
          <a:p>
            <a:pPr algn="l">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の技術革新の進展による社会への影響について（東京大学　松尾豊氏）</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98040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152835" y="781121"/>
            <a:ext cx="884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）今後の職業の変化</a:t>
            </a:r>
            <a:r>
              <a:rPr lang="ja-JP" altLang="en-US"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年で日本</a:t>
            </a:r>
            <a:r>
              <a:rPr lang="ja-JP" altLang="en-US" sz="1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の労働人口の約</a:t>
            </a:r>
            <a:r>
              <a:rPr lang="en-US" altLang="ja-JP" sz="1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49</a:t>
            </a:r>
            <a:r>
              <a:rPr lang="ja-JP" altLang="en-US" sz="1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が人工</a:t>
            </a:r>
            <a:r>
              <a:rPr lang="ja-JP" altLang="en-US" sz="1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知能等で代替可能</a:t>
            </a:r>
            <a:r>
              <a:rPr lang="ja-JP" altLang="en-US" sz="1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に）</a:t>
            </a:r>
            <a:endParaRPr lang="en-US" altLang="ja-JP" sz="14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7" y="1149052"/>
            <a:ext cx="4490784" cy="4790677"/>
          </a:xfrm>
          <a:prstGeom prst="rect">
            <a:avLst/>
          </a:prstGeom>
          <a:noFill/>
          <a:ln w="34925">
            <a:solidFill>
              <a:srgbClr val="CC0000"/>
            </a:solidFill>
            <a:miter lim="800000"/>
            <a:headEnd/>
            <a:tailEnd/>
          </a:ln>
          <a:extLst>
            <a:ext uri="{909E8E84-426E-40DD-AFC4-6F175D3DCCD1}">
              <a14:hiddenFill xmlns:a14="http://schemas.microsoft.com/office/drawing/2010/main">
                <a:solidFill>
                  <a:schemeClr val="accent1"/>
                </a:solidFill>
              </a14:hiddenFill>
            </a:ext>
          </a:extLst>
        </p:spPr>
      </p:pic>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063" y="1161506"/>
            <a:ext cx="4375933" cy="4711950"/>
          </a:xfrm>
          <a:prstGeom prst="rect">
            <a:avLst/>
          </a:prstGeom>
          <a:noFill/>
          <a:ln w="31750">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4" name="円/楕円 3"/>
          <p:cNvSpPr/>
          <p:nvPr/>
        </p:nvSpPr>
        <p:spPr bwMode="auto">
          <a:xfrm>
            <a:off x="2968831" y="5569532"/>
            <a:ext cx="1341912" cy="679593"/>
          </a:xfrm>
          <a:prstGeom prst="ellipse">
            <a:avLst/>
          </a:prstGeom>
          <a:solidFill>
            <a:srgbClr val="CC0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可能性大</a:t>
            </a:r>
          </a:p>
        </p:txBody>
      </p:sp>
      <p:sp>
        <p:nvSpPr>
          <p:cNvPr id="20" name="円/楕円 19"/>
          <p:cNvSpPr/>
          <p:nvPr/>
        </p:nvSpPr>
        <p:spPr bwMode="auto">
          <a:xfrm>
            <a:off x="7552706" y="5533659"/>
            <a:ext cx="1341912" cy="679593"/>
          </a:xfrm>
          <a:prstGeom prst="ellipse">
            <a:avLst/>
          </a:prstGeom>
          <a:solidFill>
            <a:schemeClr val="accent6"/>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可能性小</a:t>
            </a:r>
          </a:p>
        </p:txBody>
      </p:sp>
      <p:sp>
        <p:nvSpPr>
          <p:cNvPr id="21" name="Rectangle 5"/>
          <p:cNvSpPr>
            <a:spLocks noChangeArrowheads="1"/>
          </p:cNvSpPr>
          <p:nvPr/>
        </p:nvSpPr>
        <p:spPr bwMode="auto">
          <a:xfrm>
            <a:off x="278817" y="6260752"/>
            <a:ext cx="8686098" cy="359267"/>
          </a:xfrm>
          <a:prstGeom prst="rect">
            <a:avLst/>
          </a:prstGeom>
          <a:noFill/>
          <a:ln w="9525">
            <a:noFill/>
            <a:miter lim="800000"/>
            <a:headEnd/>
            <a:tailEnd/>
          </a:ln>
          <a:effectLst/>
        </p:spPr>
        <p:txBody>
          <a:bodyPr lIns="129600" tIns="46800" rIns="95250" bIns="47625" anchor="t" anchorCtr="0"/>
          <a:lstStyle/>
          <a:p>
            <a:pPr algn="l">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の技術革新の進展による社会への影響について（東京大学　松尾豊氏）</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NRI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野村総合研究所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NEWS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RELEASE</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2015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12</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日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4"/>
              </a:rPr>
              <a:t>https://www.nri.com/jp/news/2015/151202_1.aspx</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algn="l">
              <a:defRPr/>
            </a:pP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15424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52835" y="781121"/>
            <a:ext cx="884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）今後、重要となる仕事</a:t>
            </a:r>
            <a:endParaRPr lang="en-US" altLang="ja-JP" sz="14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451262" y="1201577"/>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4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●対人間</a:t>
            </a: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のコミュニケーション</a:t>
            </a:r>
            <a:endParaRPr lang="en-US" altLang="ja-JP" sz="24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5"/>
          <p:cNvSpPr>
            <a:spLocks noChangeArrowheads="1"/>
          </p:cNvSpPr>
          <p:nvPr/>
        </p:nvSpPr>
        <p:spPr bwMode="auto">
          <a:xfrm>
            <a:off x="663475" y="1609033"/>
            <a:ext cx="8314270" cy="979786"/>
          </a:xfrm>
          <a:prstGeom prst="rect">
            <a:avLst/>
          </a:prstGeom>
          <a:noFill/>
          <a:ln w="9525">
            <a:noFill/>
            <a:miter lim="800000"/>
            <a:headEnd/>
            <a:tailEnd/>
          </a:ln>
          <a:effectLst/>
        </p:spPr>
        <p:txBody>
          <a:bodyPr lIns="129600" tIns="46800" rIns="95250" bIns="47625" anchor="t" anchorCtr="0"/>
          <a:lstStyle/>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低付加価値のサービスは機械化・ロボット化</a:t>
            </a:r>
          </a:p>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高付加価値のサービスは人間が</a:t>
            </a:r>
          </a:p>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コミュニケーション力や人間力が重要に（時代を超えて重要）</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5"/>
          <p:cNvSpPr>
            <a:spLocks noChangeArrowheads="1"/>
          </p:cNvSpPr>
          <p:nvPr/>
        </p:nvSpPr>
        <p:spPr bwMode="auto">
          <a:xfrm>
            <a:off x="451262" y="2918891"/>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●人工知能、ロボットを使う仕事</a:t>
            </a:r>
            <a:endParaRPr lang="en-US" altLang="ja-JP" sz="24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5"/>
          <p:cNvSpPr>
            <a:spLocks noChangeArrowheads="1"/>
          </p:cNvSpPr>
          <p:nvPr/>
        </p:nvSpPr>
        <p:spPr bwMode="auto">
          <a:xfrm>
            <a:off x="663475" y="3326347"/>
            <a:ext cx="8314270" cy="979786"/>
          </a:xfrm>
          <a:prstGeom prst="rect">
            <a:avLst/>
          </a:prstGeom>
          <a:noFill/>
          <a:ln w="9525">
            <a:noFill/>
            <a:miter lim="800000"/>
            <a:headEnd/>
            <a:tailEnd/>
          </a:ln>
          <a:effectLst/>
        </p:spPr>
        <p:txBody>
          <a:bodyPr lIns="129600" tIns="46800" rIns="95250" bIns="47625" anchor="t" anchorCtr="0"/>
          <a:lstStyle/>
          <a:p>
            <a:pPr algn="l">
              <a:defRPr/>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プログラム</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、システム開発</a:t>
            </a:r>
          </a:p>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教える（教師データを与える）、補完する</a:t>
            </a:r>
          </a:p>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判断、指示、責任</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5"/>
          <p:cNvSpPr>
            <a:spLocks noChangeArrowheads="1"/>
          </p:cNvSpPr>
          <p:nvPr/>
        </p:nvSpPr>
        <p:spPr bwMode="auto">
          <a:xfrm>
            <a:off x="451262" y="4621671"/>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4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●創造性や価値に関する仕事</a:t>
            </a:r>
            <a:endParaRPr lang="en-US" altLang="ja-JP" sz="24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Rectangle 5"/>
          <p:cNvSpPr>
            <a:spLocks noChangeArrowheads="1"/>
          </p:cNvSpPr>
          <p:nvPr/>
        </p:nvSpPr>
        <p:spPr bwMode="auto">
          <a:xfrm>
            <a:off x="687226" y="5076631"/>
            <a:ext cx="8314270" cy="979786"/>
          </a:xfrm>
          <a:prstGeom prst="rect">
            <a:avLst/>
          </a:prstGeom>
          <a:noFill/>
          <a:ln w="9525">
            <a:noFill/>
            <a:miter lim="800000"/>
            <a:headEnd/>
            <a:tailEnd/>
          </a:ln>
          <a:effectLst/>
        </p:spPr>
        <p:txBody>
          <a:bodyPr lIns="129600" tIns="46800" rIns="95250" bIns="47625" anchor="t" anchorCtr="0"/>
          <a:lstStyle/>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「生命」由来のもの</a:t>
            </a:r>
          </a:p>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ものまねではない創造性</a:t>
            </a:r>
          </a:p>
          <a:p>
            <a:pPr algn="l">
              <a:defRPr/>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ニーズを捉える企画や経営</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Rectangle 5"/>
          <p:cNvSpPr>
            <a:spLocks noChangeArrowheads="1"/>
          </p:cNvSpPr>
          <p:nvPr/>
        </p:nvSpPr>
        <p:spPr bwMode="auto">
          <a:xfrm>
            <a:off x="2541319" y="6379750"/>
            <a:ext cx="6460177" cy="359267"/>
          </a:xfrm>
          <a:prstGeom prst="rect">
            <a:avLst/>
          </a:prstGeom>
          <a:noFill/>
          <a:ln w="9525">
            <a:noFill/>
            <a:miter lim="800000"/>
            <a:headEnd/>
            <a:tailEnd/>
          </a:ln>
          <a:effectLst/>
        </p:spPr>
        <p:txBody>
          <a:bodyPr lIns="129600" tIns="46800" rIns="95250" bIns="47625" anchor="t" anchorCtr="0"/>
          <a:lstStyle/>
          <a:p>
            <a:pPr algn="l">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の技術革新の進展による社会への影響について（東京大学　松尾豊氏）</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6863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52835" y="781121"/>
            <a:ext cx="884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2045</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年問題</a:t>
            </a:r>
            <a:endParaRPr lang="en-US" altLang="ja-JP" sz="14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122" name="Picture 2" descr="204531404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155" y="2138083"/>
            <a:ext cx="6337030" cy="43371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718" y="2452255"/>
            <a:ext cx="2633778" cy="2458192"/>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593766" y="1134029"/>
            <a:ext cx="8312728" cy="979786"/>
          </a:xfrm>
          <a:prstGeom prst="rect">
            <a:avLst/>
          </a:prstGeom>
          <a:noFill/>
          <a:ln w="9525">
            <a:noFill/>
            <a:miter lim="800000"/>
            <a:headEnd/>
            <a:tailEnd/>
          </a:ln>
          <a:effectLst/>
        </p:spPr>
        <p:txBody>
          <a:bodyPr lIns="129600" tIns="46800" rIns="95250" bIns="47625" anchor="t" anchorCtr="0"/>
          <a:lstStyle/>
          <a:p>
            <a:pPr algn="l">
              <a:defRPr/>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2045</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年問題」とは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2045</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年にはコンピューターの性能が人間の脳を超えるという予測です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。この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予測はコンピューターチップの性能が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18</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ヶ月</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毎に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倍になると予測した「ムーアの法則」に基づいて作られています。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5"/>
          <p:cNvSpPr>
            <a:spLocks noChangeArrowheads="1"/>
          </p:cNvSpPr>
          <p:nvPr/>
        </p:nvSpPr>
        <p:spPr bwMode="auto">
          <a:xfrm>
            <a:off x="6650182" y="5017322"/>
            <a:ext cx="2493818" cy="1086595"/>
          </a:xfrm>
          <a:prstGeom prst="rect">
            <a:avLst/>
          </a:prstGeom>
          <a:noFill/>
          <a:ln w="9525">
            <a:noFill/>
            <a:miter lim="800000"/>
            <a:headEnd/>
            <a:tailEnd/>
          </a:ln>
          <a:effectLst/>
        </p:spPr>
        <p:txBody>
          <a:bodyPr lIns="129600" tIns="46800" rIns="95250" bIns="47625" anchor="t" anchorCtr="0"/>
          <a:lstStyle/>
          <a:p>
            <a:pPr algn="l">
              <a:defRP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シンギュラリティ（技術的特異点）」</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とはコンピューターの知能が人間を超える現象、またはその瞬間を意味する言葉</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5"/>
          <p:cNvSpPr>
            <a:spLocks noChangeArrowheads="1"/>
          </p:cNvSpPr>
          <p:nvPr/>
        </p:nvSpPr>
        <p:spPr bwMode="auto">
          <a:xfrm>
            <a:off x="1591319" y="6427250"/>
            <a:ext cx="6460177" cy="359267"/>
          </a:xfrm>
          <a:prstGeom prst="rect">
            <a:avLst/>
          </a:prstGeom>
          <a:noFill/>
          <a:ln w="9525">
            <a:noFill/>
            <a:miter lim="800000"/>
            <a:headEnd/>
            <a:tailEnd/>
          </a:ln>
          <a:effectLst/>
        </p:spPr>
        <p:txBody>
          <a:bodyPr lIns="129600" tIns="46800" rIns="95250" bIns="47625" anchor="t" anchorCtr="0"/>
          <a:lstStyle/>
          <a:p>
            <a:pPr algn="l">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NAVER</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まとめ</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人工知能</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が支配する近未来。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2045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年問題。シンギュラリティ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技術的特異点</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の危険性</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2537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par>
                                <p:cTn id="15" presetID="53" presetClass="entr" presetSubtype="16" fill="hold" nodeType="withEffect">
                                  <p:stCondLst>
                                    <p:cond delay="0"/>
                                  </p:stCondLst>
                                  <p:childTnLst>
                                    <p:set>
                                      <p:cBhvr>
                                        <p:cTn id="16" dur="1" fill="hold">
                                          <p:stCondLst>
                                            <p:cond delay="0"/>
                                          </p:stCondLst>
                                        </p:cTn>
                                        <p:tgtEl>
                                          <p:spTgt spid="5124"/>
                                        </p:tgtEl>
                                        <p:attrNameLst>
                                          <p:attrName>style.visibility</p:attrName>
                                        </p:attrNameLst>
                                      </p:cBhvr>
                                      <p:to>
                                        <p:strVal val="visible"/>
                                      </p:to>
                                    </p:set>
                                    <p:anim calcmode="lin" valueType="num">
                                      <p:cBhvr>
                                        <p:cTn id="17" dur="500" fill="hold"/>
                                        <p:tgtEl>
                                          <p:spTgt spid="5124"/>
                                        </p:tgtEl>
                                        <p:attrNameLst>
                                          <p:attrName>ppt_w</p:attrName>
                                        </p:attrNameLst>
                                      </p:cBhvr>
                                      <p:tavLst>
                                        <p:tav tm="0">
                                          <p:val>
                                            <p:fltVal val="0"/>
                                          </p:val>
                                        </p:tav>
                                        <p:tav tm="100000">
                                          <p:val>
                                            <p:strVal val="#ppt_w"/>
                                          </p:val>
                                        </p:tav>
                                      </p:tavLst>
                                    </p:anim>
                                    <p:anim calcmode="lin" valueType="num">
                                      <p:cBhvr>
                                        <p:cTn id="18" dur="500" fill="hold"/>
                                        <p:tgtEl>
                                          <p:spTgt spid="5124"/>
                                        </p:tgtEl>
                                        <p:attrNameLst>
                                          <p:attrName>ppt_h</p:attrName>
                                        </p:attrNameLst>
                                      </p:cBhvr>
                                      <p:tavLst>
                                        <p:tav tm="0">
                                          <p:val>
                                            <p:fltVal val="0"/>
                                          </p:val>
                                        </p:tav>
                                        <p:tav tm="100000">
                                          <p:val>
                                            <p:strVal val="#ppt_h"/>
                                          </p:val>
                                        </p:tav>
                                      </p:tavLst>
                                    </p:anim>
                                    <p:animEffect transition="in" filter="fade">
                                      <p:cBhvr>
                                        <p:cTn id="19" dur="500"/>
                                        <p:tgtEl>
                                          <p:spTgt spid="51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52399" y="882675"/>
            <a:ext cx="8931350" cy="1001763"/>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急速な技術革新により、</a:t>
            </a:r>
            <a:r>
              <a:rPr lang="en-US" altLang="ja-JP" sz="2000" b="0" dirty="0" err="1"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IoT</a:t>
            </a:r>
            <a:r>
              <a:rPr lang="ja-JP" altLang="en-US" sz="2000" b="0" dirty="0" err="1"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ビッグデータ、</a:t>
            </a:r>
            <a:r>
              <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はみんな繋がっている。</a:t>
            </a:r>
            <a:endPar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経済・社会も大きく変革することが予想され、どのような分野にどのような人材（技術）が求められるか？は注視しておく必要がある！</a:t>
            </a:r>
            <a:endPar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ja-JP" altLang="en-US"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84438"/>
            <a:ext cx="8931349" cy="4586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5"/>
          <p:cNvSpPr>
            <a:spLocks noChangeArrowheads="1"/>
          </p:cNvSpPr>
          <p:nvPr/>
        </p:nvSpPr>
        <p:spPr bwMode="auto">
          <a:xfrm>
            <a:off x="380010" y="6427250"/>
            <a:ext cx="8570235" cy="359267"/>
          </a:xfrm>
          <a:prstGeom prst="rect">
            <a:avLst/>
          </a:prstGeom>
          <a:noFill/>
          <a:ln w="9525">
            <a:noFill/>
            <a:miter lim="800000"/>
            <a:headEnd/>
            <a:tailEnd/>
          </a:ln>
          <a:effectLst/>
        </p:spPr>
        <p:txBody>
          <a:bodyPr lIns="129600" tIns="46800" rIns="95250" bIns="47625" anchor="t" anchorCtr="0"/>
          <a:lstStyle/>
          <a:p>
            <a:pPr algn="l">
              <a:defRPr/>
            </a:pP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a:t>
            </a: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IoT</a:t>
            </a:r>
            <a:r>
              <a:rPr lang="ja-JP" altLang="en-US" sz="1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err="1">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ロボットに関する経済産業省の施策について</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https://www.iajapan.org/iot/event/2016/pdf/3_01_sano.pdf</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8228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663474" y="4833263"/>
            <a:ext cx="7808088" cy="1306286"/>
            <a:chOff x="663474" y="4833263"/>
            <a:chExt cx="7808088" cy="1306286"/>
          </a:xfrm>
        </p:grpSpPr>
        <p:sp>
          <p:nvSpPr>
            <p:cNvPr id="7" name="円/楕円 6"/>
            <p:cNvSpPr/>
            <p:nvPr/>
          </p:nvSpPr>
          <p:spPr bwMode="auto">
            <a:xfrm>
              <a:off x="663474" y="4833263"/>
              <a:ext cx="7808088" cy="1306286"/>
            </a:xfrm>
            <a:prstGeom prst="ellipse">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r>
                <a:rPr lang="ja-JP" altLang="en-US" b="1" dirty="0">
                  <a:solidFill>
                    <a:srgbClr val="FF0000"/>
                  </a:solidFill>
                </a:rPr>
                <a:t>人工的に作られた人間のような知能 </a:t>
              </a:r>
              <a:endParaRPr kumimoji="1" lang="ja-JP" altLang="en-US" sz="3600" b="1" i="0" u="none" strike="noStrike" cap="none" normalizeH="0" baseline="0" dirty="0" smtClean="0">
                <a:ln>
                  <a:noFill/>
                </a:ln>
                <a:solidFill>
                  <a:srgbClr val="FF0000"/>
                </a:solidFill>
                <a:effectLst/>
              </a:endParaRPr>
            </a:p>
          </p:txBody>
        </p:sp>
        <p:sp>
          <p:nvSpPr>
            <p:cNvPr id="10" name="Rectangle 5"/>
            <p:cNvSpPr>
              <a:spLocks noChangeArrowheads="1"/>
            </p:cNvSpPr>
            <p:nvPr/>
          </p:nvSpPr>
          <p:spPr bwMode="auto">
            <a:xfrm>
              <a:off x="1202314" y="4963924"/>
              <a:ext cx="7100023" cy="325108"/>
            </a:xfrm>
            <a:prstGeom prst="rect">
              <a:avLst/>
            </a:prstGeom>
            <a:noFill/>
            <a:ln w="9525">
              <a:noFill/>
              <a:miter lim="800000"/>
              <a:headEnd/>
              <a:tailEnd/>
            </a:ln>
            <a:effectLst/>
          </p:spPr>
          <p:txBody>
            <a:bodyPr lIns="129600" tIns="46800" rIns="95250" bIns="47625" anchor="t" anchorCtr="0"/>
            <a:lstStyle/>
            <a:p>
              <a:pPr algn="l">
                <a:defRPr/>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人工知能に関する名著「人工知能は人間を超えるか ディープラーニングの先にあるもの」の著者である松尾氏の言葉</a:t>
              </a:r>
              <a:endParaRPr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5"/>
          <p:cNvSpPr>
            <a:spLocks noChangeArrowheads="1"/>
          </p:cNvSpPr>
          <p:nvPr/>
        </p:nvSpPr>
        <p:spPr bwMode="auto">
          <a:xfrm>
            <a:off x="152835" y="79299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（１）</a:t>
            </a:r>
            <a:r>
              <a:rPr lang="en-US" altLang="ja-JP" sz="20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526907" y="1167696"/>
            <a:ext cx="8450838" cy="530482"/>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en-US" altLang="ja-JP" sz="28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rtificial</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（人工的な）</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ntelligence</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（知性、知能、理解力）</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人工知能</a:t>
            </a:r>
            <a:endParaRPr lang="en-US" altLang="ja-JP" sz="24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5"/>
          <p:cNvSpPr>
            <a:spLocks noChangeArrowheads="1"/>
          </p:cNvSpPr>
          <p:nvPr/>
        </p:nvSpPr>
        <p:spPr bwMode="auto">
          <a:xfrm>
            <a:off x="663475" y="1715908"/>
            <a:ext cx="8148021" cy="1680436"/>
          </a:xfrm>
          <a:prstGeom prst="rect">
            <a:avLst/>
          </a:prstGeom>
          <a:noFill/>
          <a:ln w="9525">
            <a:noFill/>
            <a:miter lim="800000"/>
            <a:headEnd/>
            <a:tailEnd/>
          </a:ln>
          <a:effectLst/>
        </p:spPr>
        <p:txBody>
          <a:bodyPr lIns="129600" tIns="46800" rIns="95250" bIns="47625" anchor="t" anchorCtr="0"/>
          <a:lstStyle/>
          <a:p>
            <a:pPr algn="l">
              <a:defRP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人工知能とは</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人間</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の脳が行っている知的な作業をコンピュータで模倣したソフトウェアやシステム</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具体的</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には、人間の使う自然言語を理解したり、論理的な推論を行ったり、経験から学習したりするコンピュータプログラムなどのことをいう。人工知能の応用例としては、専門家の問題解決技法を模倣するエキスパートシステムや、翻訳を自動的に行う機械翻訳システム、画像や音声の意味を理解する画像理解システム、音声理解システムなどがある</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IT</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用語辞典 </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e-Words</a:t>
            </a:r>
          </a:p>
        </p:txBody>
      </p:sp>
      <p:grpSp>
        <p:nvGrpSpPr>
          <p:cNvPr id="12" name="グループ化 11"/>
          <p:cNvGrpSpPr/>
          <p:nvPr/>
        </p:nvGrpSpPr>
        <p:grpSpPr>
          <a:xfrm>
            <a:off x="1045029" y="3396344"/>
            <a:ext cx="7426533" cy="1508166"/>
            <a:chOff x="1045029" y="3396344"/>
            <a:chExt cx="7426533" cy="1508166"/>
          </a:xfrm>
        </p:grpSpPr>
        <p:sp>
          <p:nvSpPr>
            <p:cNvPr id="4" name="下矢印 3"/>
            <p:cNvSpPr/>
            <p:nvPr/>
          </p:nvSpPr>
          <p:spPr bwMode="auto">
            <a:xfrm>
              <a:off x="3431197" y="3396344"/>
              <a:ext cx="2101933" cy="1508166"/>
            </a:xfrm>
            <a:prstGeom prst="downArrow">
              <a:avLst>
                <a:gd name="adj1" fmla="val 50000"/>
                <a:gd name="adj2" fmla="val 36154"/>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3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9" name="Rectangle 5"/>
            <p:cNvSpPr>
              <a:spLocks noChangeArrowheads="1"/>
            </p:cNvSpPr>
            <p:nvPr/>
          </p:nvSpPr>
          <p:spPr bwMode="auto">
            <a:xfrm>
              <a:off x="1045029" y="3553652"/>
              <a:ext cx="7426533" cy="935222"/>
            </a:xfrm>
            <a:prstGeom prst="rect">
              <a:avLst/>
            </a:prstGeom>
            <a:noFill/>
            <a:ln w="9525">
              <a:noFill/>
              <a:miter lim="800000"/>
              <a:headEnd/>
              <a:tailEnd/>
            </a:ln>
            <a:effectLst/>
          </p:spPr>
          <p:txBody>
            <a:bodyPr lIns="129600" tIns="46800" rIns="95250" bIns="47625" anchor="t" anchorCtr="0"/>
            <a:lstStyle/>
            <a:p>
              <a:pPr algn="l">
                <a:defRPr/>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現段階では、人工知能について厳密な定義というものはまだ定まっていない</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（人工知能研究者、研究機関によってその解釈や認識に多少のずれが</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ある）</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38637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160619232611"/>
          <p:cNvPicPr>
            <a:picLocks noChangeAspect="1" noChangeArrowheads="1"/>
          </p:cNvPicPr>
          <p:nvPr/>
        </p:nvPicPr>
        <p:blipFill rotWithShape="1">
          <a:blip r:embed="rId2">
            <a:extLst>
              <a:ext uri="{28A0092B-C50C-407E-A947-70E740481C1C}">
                <a14:useLocalDpi xmlns:a14="http://schemas.microsoft.com/office/drawing/2010/main" val="0"/>
              </a:ext>
            </a:extLst>
          </a:blip>
          <a:srcRect l="5965" t="10270" r="4387" b="12183"/>
          <a:stretch/>
        </p:blipFill>
        <p:spPr bwMode="auto">
          <a:xfrm>
            <a:off x="380009" y="1324422"/>
            <a:ext cx="6198922" cy="32759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5"/>
          <p:cNvSpPr>
            <a:spLocks noChangeArrowheads="1"/>
          </p:cNvSpPr>
          <p:nvPr/>
        </p:nvSpPr>
        <p:spPr bwMode="auto">
          <a:xfrm>
            <a:off x="152835" y="79299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（２）</a:t>
            </a:r>
            <a:r>
              <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（人工知能）の歴史</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円形吹き出し 2"/>
          <p:cNvSpPr/>
          <p:nvPr/>
        </p:nvSpPr>
        <p:spPr bwMode="auto">
          <a:xfrm>
            <a:off x="6578932" y="978391"/>
            <a:ext cx="2410691" cy="1294410"/>
          </a:xfrm>
          <a:prstGeom prst="wedgeEllipseCallout">
            <a:avLst>
              <a:gd name="adj1" fmla="val -59300"/>
              <a:gd name="adj2" fmla="val 13876"/>
            </a:avLst>
          </a:prstGeom>
          <a:gradFill>
            <a:gsLst>
              <a:gs pos="0">
                <a:srgbClr val="FF9933"/>
              </a:gs>
              <a:gs pos="88000">
                <a:srgbClr val="FFFF99"/>
              </a:gs>
              <a:gs pos="100000">
                <a:schemeClr val="accent1">
                  <a:tint val="23500"/>
                  <a:satMod val="160000"/>
                </a:schemeClr>
              </a:gs>
            </a:gsLst>
            <a:lin ang="5400000" scaled="0"/>
          </a:gra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24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ビッグデータの普及</a:t>
            </a:r>
            <a:endParaRPr kumimoji="1" lang="ja-JP" altLang="en-US" sz="2400" b="0" i="0" u="none" strike="noStrike" cap="none" normalizeH="0" baseline="0" dirty="0" smtClean="0">
              <a:ln>
                <a:noFill/>
              </a:ln>
              <a:solidFill>
                <a:srgbClr val="CC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円形吹き出し 22"/>
          <p:cNvSpPr/>
          <p:nvPr/>
        </p:nvSpPr>
        <p:spPr bwMode="auto">
          <a:xfrm>
            <a:off x="6578932" y="2106547"/>
            <a:ext cx="2410691" cy="1294410"/>
          </a:xfrm>
          <a:prstGeom prst="wedgeEllipseCallout">
            <a:avLst>
              <a:gd name="adj1" fmla="val -55359"/>
              <a:gd name="adj2" fmla="val -35665"/>
            </a:avLst>
          </a:prstGeom>
          <a:gradFill>
            <a:gsLst>
              <a:gs pos="0">
                <a:srgbClr val="FF9933"/>
              </a:gs>
              <a:gs pos="88000">
                <a:srgbClr val="FFFF99"/>
              </a:gs>
              <a:gs pos="100000">
                <a:schemeClr val="accent1">
                  <a:tint val="23500"/>
                  <a:satMod val="160000"/>
                </a:schemeClr>
              </a:gs>
            </a:gsLst>
            <a:lin ang="5400000" scaled="0"/>
          </a:gra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24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ディープラーニング</a:t>
            </a:r>
            <a:r>
              <a:rPr lang="ja-JP" altLang="en-US" sz="12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（後述）</a:t>
            </a:r>
            <a:r>
              <a:rPr lang="ja-JP" altLang="en-US" sz="24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の発見</a:t>
            </a:r>
            <a:endParaRPr kumimoji="1" lang="ja-JP" altLang="en-US" sz="2400" b="0" i="0" u="none" strike="noStrike" cap="none" normalizeH="0" baseline="0" dirty="0" smtClean="0">
              <a:ln>
                <a:noFill/>
              </a:ln>
              <a:solidFill>
                <a:srgbClr val="CC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円形吹き出し 23"/>
          <p:cNvSpPr/>
          <p:nvPr/>
        </p:nvSpPr>
        <p:spPr bwMode="auto">
          <a:xfrm>
            <a:off x="6578931" y="3305954"/>
            <a:ext cx="2410691" cy="1294410"/>
          </a:xfrm>
          <a:prstGeom prst="wedgeEllipseCallout">
            <a:avLst>
              <a:gd name="adj1" fmla="val -58315"/>
              <a:gd name="adj2" fmla="val -57684"/>
            </a:avLst>
          </a:prstGeom>
          <a:gradFill>
            <a:gsLst>
              <a:gs pos="0">
                <a:srgbClr val="FF9933"/>
              </a:gs>
              <a:gs pos="88000">
                <a:srgbClr val="FFFF99"/>
              </a:gs>
              <a:gs pos="100000">
                <a:schemeClr val="accent1">
                  <a:tint val="23500"/>
                  <a:satMod val="160000"/>
                </a:schemeClr>
              </a:gs>
            </a:gsLst>
            <a:lin ang="5400000" scaled="0"/>
          </a:gra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ja-JP" altLang="en-US" sz="24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人工知能の影響力や脅威の伝達</a:t>
            </a:r>
            <a:endParaRPr kumimoji="1" lang="ja-JP" altLang="en-US" sz="2400" b="0" i="0" u="none" strike="noStrike" cap="none" normalizeH="0" baseline="0" dirty="0" smtClean="0">
              <a:ln>
                <a:noFill/>
              </a:ln>
              <a:solidFill>
                <a:srgbClr val="CC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Rectangle 5"/>
          <p:cNvSpPr>
            <a:spLocks noChangeArrowheads="1"/>
          </p:cNvSpPr>
          <p:nvPr/>
        </p:nvSpPr>
        <p:spPr bwMode="auto">
          <a:xfrm>
            <a:off x="684253" y="6405413"/>
            <a:ext cx="7100023" cy="325108"/>
          </a:xfrm>
          <a:prstGeom prst="rect">
            <a:avLst/>
          </a:prstGeom>
          <a:noFill/>
          <a:ln w="9525">
            <a:noFill/>
            <a:miter lim="800000"/>
            <a:headEnd/>
            <a:tailEnd/>
          </a:ln>
          <a:effectLst/>
        </p:spPr>
        <p:txBody>
          <a:bodyPr lIns="129600" tIns="46800" rIns="95250" bIns="47625" anchor="t" anchorCtr="0"/>
          <a:lstStyle/>
          <a:p>
            <a:pPr algn="l">
              <a:defRPr/>
            </a:pP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出典＞人工知能は人間を超えるか　ディープラーニングの先にあるもの</a:t>
            </a:r>
            <a:endParaRPr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四角形吹き出し 4"/>
          <p:cNvSpPr/>
          <p:nvPr/>
        </p:nvSpPr>
        <p:spPr bwMode="auto">
          <a:xfrm>
            <a:off x="2648202" y="4634343"/>
            <a:ext cx="6163294" cy="1771070"/>
          </a:xfrm>
          <a:prstGeom prst="wedgeRectCallout">
            <a:avLst>
              <a:gd name="adj1" fmla="val -40565"/>
              <a:gd name="adj2" fmla="val -59716"/>
            </a:avLst>
          </a:prstGeom>
          <a:solidFill>
            <a:schemeClr val="accent1">
              <a:alpha val="5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l"/>
            <a:r>
              <a:rPr lang="ja-JP" altLang="en-US" sz="140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次</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ブームは</a:t>
            </a:r>
            <a:r>
              <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コンピュータに「知識」を与える試みがなされた時代</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。ルール</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条件</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に基づいたデータを入力することで投資判断や医学診断などの意思決定を促す、エキスパートシステム</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専門家の判断を代行するシステム</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が実用化された</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。だが、</a:t>
            </a:r>
            <a:r>
              <a:rPr lang="ja-JP" altLang="en-US" sz="1400" b="1" u="sng" dirty="0">
                <a:latin typeface="Meiryo UI" panose="020B0604030504040204" pitchFamily="50" charset="-128"/>
                <a:ea typeface="Meiryo UI" panose="020B0604030504040204" pitchFamily="50" charset="-128"/>
                <a:cs typeface="Meiryo UI" panose="020B0604030504040204" pitchFamily="50" charset="-128"/>
              </a:rPr>
              <a:t>専門的な狭い分野の知識はルール化しやすくても、一般常識のような広い知識をルール化して入力することは膨大な手間がかかりすぎて現実的ではなかった</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。さらにフレーム問題やシンボルグラウンディング問題と呼ばれる、</a:t>
            </a:r>
            <a:r>
              <a:rPr lang="ja-JP" altLang="en-US" sz="1400" b="1" u="sng" dirty="0">
                <a:latin typeface="Meiryo UI" panose="020B0604030504040204" pitchFamily="50" charset="-128"/>
                <a:ea typeface="Meiryo UI" panose="020B0604030504040204" pitchFamily="50" charset="-128"/>
                <a:cs typeface="Meiryo UI" panose="020B0604030504040204" pitchFamily="50" charset="-128"/>
              </a:rPr>
              <a:t>人間ならごく当たり前にやっていることが、コンピュータには途方もない作業になってしまうという難問</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が立ちはだかって行き詰まりを見せた。</a:t>
            </a:r>
            <a:endPar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四角形吹き出し 26"/>
          <p:cNvSpPr/>
          <p:nvPr/>
        </p:nvSpPr>
        <p:spPr bwMode="auto">
          <a:xfrm>
            <a:off x="285011" y="4634343"/>
            <a:ext cx="2137556" cy="1771070"/>
          </a:xfrm>
          <a:prstGeom prst="wedgeRectCallout">
            <a:avLst>
              <a:gd name="adj1" fmla="val -3464"/>
              <a:gd name="adj2" fmla="val -58375"/>
            </a:avLst>
          </a:prstGeom>
          <a:solidFill>
            <a:schemeClr val="accent1">
              <a:alpha val="5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l"/>
            <a:r>
              <a:rPr lang="ja-JP" altLang="en-US" sz="1400" dirty="0">
                <a:latin typeface="Meiryo UI" panose="020B0604030504040204" pitchFamily="50" charset="-128"/>
                <a:ea typeface="Meiryo UI" panose="020B0604030504040204" pitchFamily="50" charset="-128"/>
                <a:cs typeface="Meiryo UI" panose="020B0604030504040204" pitchFamily="50" charset="-128"/>
              </a:rPr>
              <a:t>第１次</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ブームは、</a:t>
            </a:r>
            <a:r>
              <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「推論・探索」による特定の問題を解く研究の時代</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。しかし、簡単な問題は解けても、</a:t>
            </a:r>
            <a:r>
              <a:rPr lang="ja-JP" altLang="en-US" sz="1400" b="1" u="sng" dirty="0">
                <a:latin typeface="Meiryo UI" panose="020B0604030504040204" pitchFamily="50" charset="-128"/>
                <a:ea typeface="Meiryo UI" panose="020B0604030504040204" pitchFamily="50" charset="-128"/>
                <a:cs typeface="Meiryo UI" panose="020B0604030504040204" pitchFamily="50" charset="-128"/>
              </a:rPr>
              <a:t>現実の問題は解けなかった</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線吹き出し 1 (枠付き) 1"/>
          <p:cNvSpPr/>
          <p:nvPr/>
        </p:nvSpPr>
        <p:spPr bwMode="auto">
          <a:xfrm>
            <a:off x="380009" y="1312548"/>
            <a:ext cx="2782291" cy="540004"/>
          </a:xfrm>
          <a:prstGeom prst="borderCallout1">
            <a:avLst>
              <a:gd name="adj1" fmla="val 101035"/>
              <a:gd name="adj2" fmla="val 203"/>
              <a:gd name="adj3" fmla="val 521674"/>
              <a:gd name="adj4" fmla="val -7496"/>
            </a:avLst>
          </a:prstGeom>
          <a:solidFill>
            <a:schemeClr val="accent1">
              <a:alpha val="5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1947</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年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アラン・チューリングに</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よって人工知能の「概念」が提唱される</a:t>
            </a:r>
            <a:endPar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線吹き出し 1 (枠付き) 12"/>
          <p:cNvSpPr/>
          <p:nvPr/>
        </p:nvSpPr>
        <p:spPr bwMode="auto">
          <a:xfrm>
            <a:off x="522512" y="2004283"/>
            <a:ext cx="2782291" cy="540004"/>
          </a:xfrm>
          <a:prstGeom prst="borderCallout1">
            <a:avLst>
              <a:gd name="adj1" fmla="val 101035"/>
              <a:gd name="adj2" fmla="val 203"/>
              <a:gd name="adj3" fmla="val 312757"/>
              <a:gd name="adj4" fmla="val -1947"/>
            </a:avLst>
          </a:prstGeom>
          <a:solidFill>
            <a:schemeClr val="accent1">
              <a:alpha val="5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56</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年</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ジョン・マッカーシーが公の場では初めて</a:t>
            </a:r>
            <a:r>
              <a:rPr lang="ja-JP" altLang="en-US" sz="14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「人工</a:t>
            </a:r>
            <a:r>
              <a:rPr lang="ja-JP" altLang="en-US" sz="14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知能」</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と名付けた</a:t>
            </a:r>
            <a:endParaRPr kumimoji="1" lang="ja-JP" altLang="en-US" sz="1400" i="0" u="none" strike="noStrike" cap="none" normalizeH="0" baseline="0" dirty="0" smtClean="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線吹き出し 1 (枠付き) 14"/>
          <p:cNvSpPr/>
          <p:nvPr/>
        </p:nvSpPr>
        <p:spPr bwMode="auto">
          <a:xfrm>
            <a:off x="3435399" y="1300515"/>
            <a:ext cx="1597727" cy="942760"/>
          </a:xfrm>
          <a:prstGeom prst="borderCallout1">
            <a:avLst>
              <a:gd name="adj1" fmla="val 101035"/>
              <a:gd name="adj2" fmla="val 203"/>
              <a:gd name="adj3" fmla="val 300645"/>
              <a:gd name="adj4" fmla="val -24988"/>
            </a:avLst>
          </a:prstGeom>
          <a:gradFill>
            <a:gsLst>
              <a:gs pos="3000">
                <a:srgbClr val="FFCC66"/>
              </a:gs>
              <a:gs pos="95000">
                <a:schemeClr val="accent1">
                  <a:tint val="44500"/>
                  <a:satMod val="160000"/>
                </a:schemeClr>
              </a:gs>
              <a:gs pos="100000">
                <a:schemeClr val="accent1">
                  <a:tint val="23500"/>
                  <a:satMod val="160000"/>
                </a:schemeClr>
              </a:gs>
            </a:gsLst>
            <a:lin ang="5400000" scaled="0"/>
          </a:gradFill>
          <a:ln w="12700" cap="flat" cmpd="sng" algn="ctr">
            <a:solidFill>
              <a:srgbClr val="CC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kumimoji="1" lang="en-US" altLang="ja-JP" sz="1400" b="0" i="0" u="none" strike="noStrike" cap="none" normalizeH="0" baseline="0" dirty="0" smtClean="0">
                <a:ln>
                  <a:noFill/>
                </a:ln>
                <a:solidFill>
                  <a:srgbClr val="CC0000"/>
                </a:solidFill>
                <a:effectLst/>
                <a:latin typeface="Meiryo UI" panose="020B0604030504040204" pitchFamily="50" charset="-128"/>
                <a:ea typeface="Meiryo UI" panose="020B0604030504040204" pitchFamily="50" charset="-128"/>
                <a:cs typeface="Meiryo UI" panose="020B0604030504040204" pitchFamily="50" charset="-128"/>
              </a:rPr>
              <a:t>1986</a:t>
            </a:r>
            <a:r>
              <a:rPr kumimoji="1" lang="ja-JP" altLang="en-US" sz="1400" b="0" i="0" u="none" strike="noStrike" cap="none" normalizeH="0" baseline="0" dirty="0" smtClean="0">
                <a:ln>
                  <a:noFill/>
                </a:ln>
                <a:solidFill>
                  <a:srgbClr val="CC0000"/>
                </a:solidFill>
                <a:effectLst/>
                <a:latin typeface="Meiryo UI" panose="020B0604030504040204" pitchFamily="50" charset="-128"/>
                <a:ea typeface="Meiryo UI" panose="020B0604030504040204" pitchFamily="50" charset="-128"/>
                <a:cs typeface="Meiryo UI" panose="020B0604030504040204" pitchFamily="50" charset="-128"/>
              </a:rPr>
              <a:t>年</a:t>
            </a:r>
            <a:r>
              <a:rPr lang="ja-JP" altLang="en-US" sz="14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rgbClr val="CC0000"/>
                </a:solidFill>
                <a:latin typeface="Meiryo UI" panose="020B0604030504040204" pitchFamily="50" charset="-128"/>
                <a:ea typeface="Meiryo UI" panose="020B0604030504040204" pitchFamily="50" charset="-128"/>
                <a:cs typeface="Meiryo UI" panose="020B0604030504040204" pitchFamily="50" charset="-128"/>
              </a:rPr>
              <a:t>CKG</a:t>
            </a:r>
            <a:r>
              <a:rPr lang="ja-JP" altLang="en-US" sz="1400" dirty="0" smtClean="0">
                <a:solidFill>
                  <a:srgbClr val="CC0000"/>
                </a:solidFill>
                <a:latin typeface="Meiryo UI" panose="020B0604030504040204" pitchFamily="50" charset="-128"/>
                <a:ea typeface="Meiryo UI" panose="020B0604030504040204" pitchFamily="50" charset="-128"/>
                <a:cs typeface="Meiryo UI" panose="020B0604030504040204" pitchFamily="50" charset="-128"/>
              </a:rPr>
              <a:t>に実習ロボット</a:t>
            </a:r>
            <a:endParaRPr lang="en-US" altLang="ja-JP" sz="1400" dirty="0" smtClean="0">
              <a:solidFill>
                <a:srgbClr val="CC0000"/>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400" dirty="0" smtClean="0">
                <a:solidFill>
                  <a:srgbClr val="CC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CC0000"/>
                </a:solidFill>
                <a:latin typeface="Meiryo UI" panose="020B0604030504040204" pitchFamily="50" charset="-128"/>
                <a:ea typeface="Meiryo UI" panose="020B0604030504040204" pitchFamily="50" charset="-128"/>
                <a:cs typeface="Meiryo UI" panose="020B0604030504040204" pitchFamily="50" charset="-128"/>
              </a:rPr>
              <a:t>５関節ロボット）導入</a:t>
            </a:r>
            <a:endParaRPr kumimoji="1" lang="ja-JP" altLang="en-US" sz="1400" b="0" i="0" u="none" strike="noStrike" cap="none" normalizeH="0" baseline="0" dirty="0" smtClean="0">
              <a:ln>
                <a:noFill/>
              </a:ln>
              <a:solidFill>
                <a:srgbClr val="CC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512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0"/>
                            </p:stCondLst>
                            <p:childTnLst>
                              <p:par>
                                <p:cTn id="18" presetID="26" presetClass="emph" presetSubtype="0" fill="hold" grpId="1" nodeType="afterEffect">
                                  <p:stCondLst>
                                    <p:cond delay="0"/>
                                  </p:stCondLst>
                                  <p:childTnLst>
                                    <p:animEffect transition="out" filter="fade">
                                      <p:cBhvr>
                                        <p:cTn id="19" dur="500" tmFilter="0, 0; .2, .5; .8, .5; 1, 0"/>
                                        <p:tgtEl>
                                          <p:spTgt spid="15"/>
                                        </p:tgtEl>
                                      </p:cBhvr>
                                    </p:animEffect>
                                    <p:animScale>
                                      <p:cBhvr>
                                        <p:cTn id="20" dur="250" autoRev="1" fill="hold"/>
                                        <p:tgtEl>
                                          <p:spTgt spid="1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24" grpId="0" animBg="1"/>
      <p:bldP spid="5" grpId="0" animBg="1"/>
      <p:bldP spid="27" grpId="0" animBg="1"/>
      <p:bldP spid="15" grpId="1" animBg="1"/>
      <p:bldP spid="15"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52835" y="79299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（３）</a:t>
            </a:r>
            <a:r>
              <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（人工知能）の分類</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 b="817"/>
          <a:stretch/>
        </p:blipFill>
        <p:spPr bwMode="auto">
          <a:xfrm>
            <a:off x="152835" y="1180283"/>
            <a:ext cx="3990975" cy="432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169"/>
          <a:stretch/>
        </p:blipFill>
        <p:spPr bwMode="auto">
          <a:xfrm>
            <a:off x="5029576" y="1180283"/>
            <a:ext cx="3971925" cy="4332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409"/>
          <a:stretch/>
        </p:blipFill>
        <p:spPr bwMode="auto">
          <a:xfrm>
            <a:off x="4222053" y="4310749"/>
            <a:ext cx="729956" cy="83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四角形吹き出し 2"/>
          <p:cNvSpPr/>
          <p:nvPr/>
        </p:nvSpPr>
        <p:spPr bwMode="auto">
          <a:xfrm>
            <a:off x="5029575" y="5972903"/>
            <a:ext cx="3971925" cy="582277"/>
          </a:xfrm>
          <a:prstGeom prst="wedgeRectCallout">
            <a:avLst>
              <a:gd name="adj1" fmla="val -44767"/>
              <a:gd name="adj2" fmla="val -121980"/>
            </a:avLst>
          </a:prstGeom>
          <a:solidFill>
            <a:schemeClr val="accent3">
              <a:lumMod val="85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1" compatLnSpc="1">
            <a:prstTxWarp prst="textNoShape">
              <a:avLst/>
            </a:prstTxWarp>
          </a:bodyPr>
          <a:lstStyle/>
          <a:p>
            <a:pPr algn="l">
              <a:defRPr/>
            </a:pP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汎用人工知能の実用化の時期は</a:t>
            </a:r>
            <a:endParaRPr lang="en-US" altLang="ja-JP"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15</a:t>
            </a: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年後あたりを目指している</a:t>
            </a:r>
            <a:endParaRPr kumimoji="1" lang="ja-JP" altLang="en-US" sz="1600" b="0" i="0" u="none" strike="noStrike" cap="none" normalizeH="0" baseline="0" dirty="0" smtClean="0">
              <a:ln>
                <a:noFill/>
              </a:ln>
              <a:solidFill>
                <a:schemeClr val="tx1"/>
              </a:solidFill>
              <a:effectLst/>
            </a:endParaRPr>
          </a:p>
        </p:txBody>
      </p:sp>
      <p:sp>
        <p:nvSpPr>
          <p:cNvPr id="12" name="四角形吹き出し 11"/>
          <p:cNvSpPr/>
          <p:nvPr/>
        </p:nvSpPr>
        <p:spPr bwMode="auto">
          <a:xfrm>
            <a:off x="242232" y="5972519"/>
            <a:ext cx="3901578" cy="582277"/>
          </a:xfrm>
          <a:prstGeom prst="wedgeRectCallout">
            <a:avLst>
              <a:gd name="adj1" fmla="val 43197"/>
              <a:gd name="adj2" fmla="val -126059"/>
            </a:avLst>
          </a:prstGeom>
          <a:solidFill>
            <a:schemeClr val="accent3">
              <a:lumMod val="85000"/>
            </a:scheme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a:defRPr/>
            </a:pPr>
            <a:r>
              <a:rPr lang="ja-JP" altLang="en-US"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現在</a:t>
            </a: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、人工知能研究者</a:t>
            </a:r>
            <a:r>
              <a:rPr lang="ja-JP" altLang="en-US"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95</a:t>
            </a:r>
            <a:r>
              <a:rPr lang="en-US" altLang="ja-JP"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以上がこの分野で研究をして</a:t>
            </a:r>
            <a:r>
              <a:rPr lang="ja-JP" altLang="en-US"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いる</a:t>
            </a:r>
            <a:endParaRPr lang="en-US" altLang="ja-JP"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5"/>
          <p:cNvSpPr>
            <a:spLocks noChangeArrowheads="1"/>
          </p:cNvSpPr>
          <p:nvPr/>
        </p:nvSpPr>
        <p:spPr bwMode="auto">
          <a:xfrm>
            <a:off x="413650" y="5602113"/>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12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“理化</a:t>
            </a:r>
            <a:r>
              <a:rPr lang="ja-JP" altLang="en-US" sz="12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学研究所で研究室を主宰し、</a:t>
            </a:r>
            <a:r>
              <a:rPr lang="en-US" altLang="ja-JP" sz="12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NPO</a:t>
            </a:r>
            <a:r>
              <a:rPr lang="ja-JP" altLang="en-US" sz="12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法人「全脳アーキテクチャ・イニシアティブ」の副代表も務める高橋恒一</a:t>
            </a:r>
            <a:r>
              <a:rPr lang="ja-JP" altLang="en-US" sz="12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氏”曰く</a:t>
            </a:r>
            <a:endParaRPr lang="en-US" altLang="ja-JP" sz="12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5432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anim calcmode="lin" valueType="num">
                                      <p:cBhvr>
                                        <p:cTn id="21" dur="500" fill="hold"/>
                                        <p:tgtEl>
                                          <p:spTgt spid="1029"/>
                                        </p:tgtEl>
                                        <p:attrNameLst>
                                          <p:attrName>ppt_w</p:attrName>
                                        </p:attrNameLst>
                                      </p:cBhvr>
                                      <p:tavLst>
                                        <p:tav tm="0">
                                          <p:val>
                                            <p:fltVal val="0"/>
                                          </p:val>
                                        </p:tav>
                                        <p:tav tm="100000">
                                          <p:val>
                                            <p:strVal val="#ppt_w"/>
                                          </p:val>
                                        </p:tav>
                                      </p:tavLst>
                                    </p:anim>
                                    <p:anim calcmode="lin" valueType="num">
                                      <p:cBhvr>
                                        <p:cTn id="22" dur="500" fill="hold"/>
                                        <p:tgtEl>
                                          <p:spTgt spid="1029"/>
                                        </p:tgtEl>
                                        <p:attrNameLst>
                                          <p:attrName>ppt_h</p:attrName>
                                        </p:attrNameLst>
                                      </p:cBhvr>
                                      <p:tavLst>
                                        <p:tav tm="0">
                                          <p:val>
                                            <p:fltVal val="0"/>
                                          </p:val>
                                        </p:tav>
                                        <p:tav tm="100000">
                                          <p:val>
                                            <p:strVal val="#ppt_h"/>
                                          </p:val>
                                        </p:tav>
                                      </p:tavLst>
                                    </p:anim>
                                    <p:animEffect transition="in" filter="fade">
                                      <p:cBhvr>
                                        <p:cTn id="23" dur="500"/>
                                        <p:tgtEl>
                                          <p:spTgt spid="102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markezine.jp/static/images/article/23814/23814_0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2" r="6124"/>
          <a:stretch/>
        </p:blipFill>
        <p:spPr bwMode="auto">
          <a:xfrm>
            <a:off x="4322618" y="3673376"/>
            <a:ext cx="4690745" cy="2998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52835" y="79299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20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（人工知能）</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類型</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689437524"/>
              </p:ext>
            </p:extLst>
          </p:nvPr>
        </p:nvGraphicFramePr>
        <p:xfrm>
          <a:off x="510637" y="1484425"/>
          <a:ext cx="8502735" cy="2199640"/>
        </p:xfrm>
        <a:graphic>
          <a:graphicData uri="http://schemas.openxmlformats.org/drawingml/2006/table">
            <a:tbl>
              <a:tblPr firstRow="1" bandRow="1">
                <a:tableStyleId>{93296810-A885-4BE3-A3E7-6D5BEEA58F35}</a:tableStyleId>
              </a:tblPr>
              <a:tblGrid>
                <a:gridCol w="826655">
                  <a:extLst>
                    <a:ext uri="{9D8B030D-6E8A-4147-A177-3AD203B41FA5}">
                      <a16:colId xmlns:a16="http://schemas.microsoft.com/office/drawing/2014/main" val="20000"/>
                    </a:ext>
                  </a:extLst>
                </a:gridCol>
                <a:gridCol w="3430794">
                  <a:extLst>
                    <a:ext uri="{9D8B030D-6E8A-4147-A177-3AD203B41FA5}">
                      <a16:colId xmlns:a16="http://schemas.microsoft.com/office/drawing/2014/main" val="20001"/>
                    </a:ext>
                  </a:extLst>
                </a:gridCol>
                <a:gridCol w="2606491">
                  <a:extLst>
                    <a:ext uri="{9D8B030D-6E8A-4147-A177-3AD203B41FA5}">
                      <a16:colId xmlns:a16="http://schemas.microsoft.com/office/drawing/2014/main" val="20002"/>
                    </a:ext>
                  </a:extLst>
                </a:gridCol>
                <a:gridCol w="1638795">
                  <a:extLst>
                    <a:ext uri="{9D8B030D-6E8A-4147-A177-3AD203B41FA5}">
                      <a16:colId xmlns:a16="http://schemas.microsoft.com/office/drawing/2014/main" val="20003"/>
                    </a:ext>
                  </a:extLst>
                </a:gridCol>
              </a:tblGrid>
              <a:tr h="370840">
                <a:tc>
                  <a:txBody>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類型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機能</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存在イメージ</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具体例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強い</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AI</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kumimoji="1" lang="ja-JP" altLang="en-US"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人間のようにものごとを認識し、人のように仕事を行う、あたかも人間のような自意識を備えている</a:t>
                      </a:r>
                      <a:r>
                        <a:rPr kumimoji="1" lang="en-US" altLang="ja-JP"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AI</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kumimoji="1" lang="en-US" altLang="ja-JP"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SF</a:t>
                      </a:r>
                      <a:r>
                        <a:rPr kumimoji="1" lang="ja-JP" altLang="en-US"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映画やアニメの世界に登場する</a:t>
                      </a:r>
                      <a:r>
                        <a:rPr kumimoji="1" lang="en-US" altLang="ja-JP"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800" b="0" i="0" kern="1200" dirty="0" err="1"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のような</a:t>
                      </a:r>
                      <a:r>
                        <a:rPr kumimoji="1" lang="ja-JP" altLang="en-US"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存在</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C3PO</a:t>
                      </a: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ドラえもん</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鉄腕アトム</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弱い</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AI</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kumimoji="1" lang="ja-JP" altLang="en-US"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人間のような自意識を備えていないもの</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kumimoji="1" lang="ja-JP" altLang="en-US" sz="1800" b="0" i="0" kern="1200" dirty="0" smtClean="0">
                          <a:solidFill>
                            <a:schemeClr val="dk1"/>
                          </a:solidFill>
                          <a:effectLst/>
                          <a:latin typeface="Meiryo UI" panose="020B0604030504040204" pitchFamily="50" charset="-128"/>
                          <a:ea typeface="Meiryo UI" panose="020B0604030504040204" pitchFamily="50" charset="-128"/>
                          <a:cs typeface="Meiryo UI" panose="020B0604030504040204" pitchFamily="50" charset="-128"/>
                        </a:rPr>
                        <a:t>代わりに人間の知能の一部を代替するが、あくまで「機械的」な存在</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Pepper</a:t>
                      </a:r>
                    </a:p>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ルンバ</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Google</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検索</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txBody>
                  <a:tcPr anchor="ctr"/>
                </a:tc>
                <a:extLst>
                  <a:ext uri="{0D108BD9-81ED-4DB2-BD59-A6C34878D82A}">
                    <a16:rowId xmlns:a16="http://schemas.microsoft.com/office/drawing/2014/main" val="10002"/>
                  </a:ext>
                </a:extLst>
              </a:tr>
            </a:tbl>
          </a:graphicData>
        </a:graphic>
      </p:graphicFrame>
      <p:sp>
        <p:nvSpPr>
          <p:cNvPr id="5" name="Rectangle 5"/>
          <p:cNvSpPr>
            <a:spLocks noChangeArrowheads="1"/>
          </p:cNvSpPr>
          <p:nvPr/>
        </p:nvSpPr>
        <p:spPr bwMode="auto">
          <a:xfrm>
            <a:off x="342840" y="1141992"/>
            <a:ext cx="8801160" cy="579933"/>
          </a:xfrm>
          <a:prstGeom prst="rect">
            <a:avLst/>
          </a:prstGeom>
          <a:noFill/>
          <a:ln w="9525">
            <a:noFill/>
            <a:miter lim="800000"/>
            <a:headEnd/>
            <a:tailEnd/>
          </a:ln>
          <a:effectLst/>
        </p:spPr>
        <p:txBody>
          <a:bodyPr lIns="129600" tIns="46800" rIns="95250" bIns="47625" anchor="t" anchorCtr="0"/>
          <a:lstStyle/>
          <a:p>
            <a:pPr algn="l">
              <a:defRPr/>
            </a:pPr>
            <a:r>
              <a:rPr lang="en-US" altLang="ja-JP"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が備える機能やその高度さによる分類で</a:t>
            </a:r>
            <a:r>
              <a:rPr lang="ja-JP" altLang="en-US"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16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がどれだけ人間の精神を模倣するかという区分</a:t>
            </a:r>
            <a:endParaRPr lang="en-US" altLang="ja-JP" sz="16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50" name="Picture 2" descr="人工知能と戦う囲碁の棋士のイラスト"/>
          <p:cNvPicPr>
            <a:picLocks noChangeAspect="1" noChangeArrowheads="1"/>
          </p:cNvPicPr>
          <p:nvPr/>
        </p:nvPicPr>
        <p:blipFill rotWithShape="1">
          <a:blip r:embed="rId3">
            <a:extLst>
              <a:ext uri="{28A0092B-C50C-407E-A947-70E740481C1C}">
                <a14:useLocalDpi xmlns:a14="http://schemas.microsoft.com/office/drawing/2010/main" val="0"/>
              </a:ext>
            </a:extLst>
          </a:blip>
          <a:srcRect b="7963"/>
          <a:stretch/>
        </p:blipFill>
        <p:spPr bwMode="auto">
          <a:xfrm>
            <a:off x="298802" y="3097233"/>
            <a:ext cx="4279416" cy="356228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396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par>
                                <p:cTn id="13" presetID="14" presetClass="entr" presetSubtype="1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randombar(horizontal)">
                                      <p:cBhvr>
                                        <p:cTn id="1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526907" y="1167696"/>
            <a:ext cx="8450838" cy="459223"/>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①機械学習</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5"/>
          <p:cNvSpPr>
            <a:spLocks noChangeArrowheads="1"/>
          </p:cNvSpPr>
          <p:nvPr/>
        </p:nvSpPr>
        <p:spPr bwMode="auto">
          <a:xfrm>
            <a:off x="443780" y="3495259"/>
            <a:ext cx="8450838" cy="459223"/>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②ディープラーニング</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5"/>
          <p:cNvSpPr>
            <a:spLocks noChangeArrowheads="1"/>
          </p:cNvSpPr>
          <p:nvPr/>
        </p:nvSpPr>
        <p:spPr bwMode="auto">
          <a:xfrm>
            <a:off x="663475" y="1692158"/>
            <a:ext cx="8314270" cy="1680436"/>
          </a:xfrm>
          <a:prstGeom prst="rect">
            <a:avLst/>
          </a:prstGeom>
          <a:noFill/>
          <a:ln w="9525">
            <a:noFill/>
            <a:miter lim="800000"/>
            <a:headEnd/>
            <a:tailEnd/>
          </a:ln>
          <a:effectLst/>
        </p:spPr>
        <p:txBody>
          <a:bodyPr lIns="129600" tIns="46800" rIns="95250" bIns="47625" anchor="t" anchorCtr="0"/>
          <a:lstStyle/>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機械学習とは</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大量</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のデータを反復的に分析して、そこに潜むパターンを見つけ出す</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こと。</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これ</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は、人間が自然に行っている「学習能力と同様の機能」をコンピュータで実現しよう</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と</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して</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いる</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もの。</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これ</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によって、コンピューターで分析した結果を新たなデータにあてはめることで、パターン</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に</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したがって</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将来を予測したりすることができるように</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なる</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＜出展＞侍エンジニア塾</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5"/>
          <p:cNvSpPr>
            <a:spLocks noChangeArrowheads="1"/>
          </p:cNvSpPr>
          <p:nvPr/>
        </p:nvSpPr>
        <p:spPr bwMode="auto">
          <a:xfrm>
            <a:off x="678315" y="4162224"/>
            <a:ext cx="8148021" cy="1965443"/>
          </a:xfrm>
          <a:prstGeom prst="rect">
            <a:avLst/>
          </a:prstGeom>
          <a:noFill/>
          <a:ln w="9525">
            <a:noFill/>
            <a:miter lim="800000"/>
            <a:headEnd/>
            <a:tailEnd/>
          </a:ln>
          <a:effectLst/>
        </p:spPr>
        <p:txBody>
          <a:bodyPr lIns="129600" tIns="46800" rIns="95250" bIns="47625" anchor="t" anchorCtr="0"/>
          <a:lstStyle/>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ディープラーニング（深層</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学習</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）と</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データ</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の特徴を学習して事象の認識や分類を行う「機械</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学習」の</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手法の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つ。</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長年</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の間、困難だと思われていた「自ら学ぶコンピューターをつくれること」が最大の</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特徴。</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人工知能の革命」とも言われ、間違いなく人工知能の中心にいる主役で、人工</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知能</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が</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再度注目されるきっかけとなった</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技術である。</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　データ</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の特徴をより深いレベルで学習し、コンピューターが自ら特徴を認識できるため</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認識や画像認識などで応用がされはじめて</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いる。</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＜出展＞侍エンジニア塾</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5"/>
          <p:cNvSpPr>
            <a:spLocks noChangeArrowheads="1"/>
          </p:cNvSpPr>
          <p:nvPr/>
        </p:nvSpPr>
        <p:spPr bwMode="auto">
          <a:xfrm>
            <a:off x="152835" y="792996"/>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（５）</a:t>
            </a:r>
            <a:r>
              <a:rPr lang="en-US" altLang="ja-JP" sz="20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（人工知能）</a:t>
            </a: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のしくみ</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62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11824" y="771896"/>
            <a:ext cx="8927277" cy="5866411"/>
            <a:chOff x="76199" y="771896"/>
            <a:chExt cx="8927277" cy="5866411"/>
          </a:xfrm>
        </p:grpSpPr>
        <p:pic>
          <p:nvPicPr>
            <p:cNvPr id="4109" name="Picture 13"/>
            <p:cNvPicPr>
              <a:picLocks noChangeAspect="1" noChangeArrowheads="1"/>
            </p:cNvPicPr>
            <p:nvPr/>
          </p:nvPicPr>
          <p:blipFill rotWithShape="1">
            <a:blip r:embed="rId2">
              <a:extLst>
                <a:ext uri="{28A0092B-C50C-407E-A947-70E740481C1C}">
                  <a14:useLocalDpi xmlns:a14="http://schemas.microsoft.com/office/drawing/2010/main" val="0"/>
                </a:ext>
              </a:extLst>
            </a:blip>
            <a:srcRect r="3772"/>
            <a:stretch/>
          </p:blipFill>
          <p:spPr bwMode="auto">
            <a:xfrm>
              <a:off x="76199" y="771896"/>
              <a:ext cx="8927277" cy="5866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876" y="871537"/>
              <a:ext cx="518160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2270" t="11633" b="11471"/>
            <a:stretch/>
          </p:blipFill>
          <p:spPr bwMode="auto">
            <a:xfrm>
              <a:off x="5807032" y="5603665"/>
              <a:ext cx="1140034" cy="103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0949" y="5961398"/>
              <a:ext cx="25241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463023"/>
              <a:ext cx="3433948" cy="145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734781"/>
              <a:ext cx="37242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 y="1156110"/>
              <a:ext cx="29718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2199" y="1997715"/>
              <a:ext cx="645101" cy="47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1187" y="1041499"/>
              <a:ext cx="1473964" cy="62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6301" y="2132824"/>
              <a:ext cx="1636314" cy="610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rotWithShape="1">
            <a:blip r:embed="rId12">
              <a:extLst>
                <a:ext uri="{28A0092B-C50C-407E-A947-70E740481C1C}">
                  <a14:useLocalDpi xmlns:a14="http://schemas.microsoft.com/office/drawing/2010/main" val="0"/>
                </a:ext>
              </a:extLst>
            </a:blip>
            <a:srcRect l="2062" r="-1"/>
            <a:stretch/>
          </p:blipFill>
          <p:spPr bwMode="auto">
            <a:xfrm>
              <a:off x="3941186" y="3287701"/>
              <a:ext cx="1710045" cy="50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0806" y="4388535"/>
              <a:ext cx="1637716" cy="38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5" name="Rectangle 5"/>
          <p:cNvSpPr>
            <a:spLocks noChangeArrowheads="1"/>
          </p:cNvSpPr>
          <p:nvPr/>
        </p:nvSpPr>
        <p:spPr bwMode="auto">
          <a:xfrm>
            <a:off x="4949" y="799788"/>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（６）ディープラーニング</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6262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4949" y="799788"/>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（７）</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の実用例</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5"/>
          <p:cNvSpPr>
            <a:spLocks noChangeArrowheads="1"/>
          </p:cNvSpPr>
          <p:nvPr/>
        </p:nvSpPr>
        <p:spPr bwMode="auto">
          <a:xfrm>
            <a:off x="451262" y="1201577"/>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①ウェブサイト作成</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663475" y="1561533"/>
            <a:ext cx="8314270" cy="671032"/>
          </a:xfrm>
          <a:prstGeom prst="rect">
            <a:avLst/>
          </a:prstGeom>
          <a:noFill/>
          <a:ln w="9525">
            <a:noFill/>
            <a:miter lim="800000"/>
            <a:headEnd/>
            <a:tailEnd/>
          </a:ln>
          <a:effectLst/>
        </p:spPr>
        <p:txBody>
          <a:bodyPr lIns="129600" tIns="46800" rIns="95250" bIns="47625" anchor="t" anchorCtr="0"/>
          <a:lstStyle/>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Grid</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」というサービスは、サイトの目的を設定して、画像とテキストをアップロードするだけでサイトが自動的に出来上がる仕組みを提供しています。それも数分という短時間で。</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5"/>
          <p:cNvSpPr>
            <a:spLocks noChangeArrowheads="1"/>
          </p:cNvSpPr>
          <p:nvPr/>
        </p:nvSpPr>
        <p:spPr bwMode="auto">
          <a:xfrm>
            <a:off x="451261" y="2273016"/>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②</a:t>
            </a:r>
            <a:r>
              <a:rPr lang="ja-JP" altLang="en-US" sz="200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コールセンター</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Rectangle 5"/>
          <p:cNvSpPr>
            <a:spLocks noChangeArrowheads="1"/>
          </p:cNvSpPr>
          <p:nvPr/>
        </p:nvSpPr>
        <p:spPr bwMode="auto">
          <a:xfrm>
            <a:off x="663475" y="2630316"/>
            <a:ext cx="8314270" cy="1490429"/>
          </a:xfrm>
          <a:prstGeom prst="rect">
            <a:avLst/>
          </a:prstGeom>
          <a:noFill/>
          <a:ln w="9525">
            <a:noFill/>
            <a:miter lim="800000"/>
            <a:headEnd/>
            <a:tailEnd/>
          </a:ln>
          <a:effectLst/>
        </p:spPr>
        <p:txBody>
          <a:bodyPr lIns="129600" tIns="46800" rIns="95250" bIns="47625" anchor="t" anchorCtr="0"/>
          <a:lstStyle/>
          <a:p>
            <a:pPr algn="l">
              <a:defRPr/>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IBM</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が開発している人工知能のワトソンは、既に国内外の銀行や保険会社のコールセンターでの実用化が進んでいる。人工知能が音声認識を行って会話の内容を文字ベースで記録するほか、顧客の声をリアルタイムで解析し、顧客の課題を突き止め、その回答の手助けとなる情報を、オペーレーターの手元に表示する</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en-US" altLang="ja-JP" sz="1400" dirty="0">
                <a:latin typeface="Meiryo UI" panose="020B0604030504040204" pitchFamily="50" charset="-128"/>
                <a:ea typeface="Meiryo UI" panose="020B0604030504040204" pitchFamily="50" charset="-128"/>
                <a:cs typeface="Meiryo UI" panose="020B0604030504040204" pitchFamily="50" charset="-128"/>
                <a:hlinkClick r:id="rId2"/>
              </a:rPr>
              <a:t>https://www.ibm.com/smarterplanet/jp/ja/ibmwatson/</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ectangle 5"/>
          <p:cNvSpPr>
            <a:spLocks noChangeArrowheads="1"/>
          </p:cNvSpPr>
          <p:nvPr/>
        </p:nvSpPr>
        <p:spPr bwMode="auto">
          <a:xfrm>
            <a:off x="451260" y="4108870"/>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③人工知能ドクター</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Rectangle 5"/>
          <p:cNvSpPr>
            <a:spLocks noChangeArrowheads="1"/>
          </p:cNvSpPr>
          <p:nvPr/>
        </p:nvSpPr>
        <p:spPr bwMode="auto">
          <a:xfrm>
            <a:off x="639510" y="4459121"/>
            <a:ext cx="8314270" cy="991666"/>
          </a:xfrm>
          <a:prstGeom prst="rect">
            <a:avLst/>
          </a:prstGeom>
          <a:noFill/>
          <a:ln w="9525">
            <a:noFill/>
            <a:miter lim="800000"/>
            <a:headEnd/>
            <a:tailEnd/>
          </a:ln>
          <a:effectLst/>
        </p:spPr>
        <p:txBody>
          <a:bodyPr lIns="129600" tIns="46800" rIns="95250" bIns="47625" anchor="t" anchorCtr="0"/>
          <a:lstStyle/>
          <a:p>
            <a:pPr algn="l">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人工知能は医療の分野での活躍も期待されている。例えば医学雑誌や最新の論文データ、臨床医療のデータを取り込み、数十万件に及ぶ医学的根拠を学習した人工知能が実現できれば、経験豊富なベテラン医師よりも正確な診断を下せるようになる。</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5"/>
          <p:cNvSpPr>
            <a:spLocks noChangeArrowheads="1"/>
          </p:cNvSpPr>
          <p:nvPr/>
        </p:nvSpPr>
        <p:spPr bwMode="auto">
          <a:xfrm>
            <a:off x="451259" y="5450787"/>
            <a:ext cx="8359799" cy="1140018"/>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④自動運転</a:t>
            </a:r>
            <a:endPar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⑤ルンバ</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ja-JP" altLang="en-US"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ja-JP" altLang="en-US" sz="2000" b="0" dirty="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62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fltVal val="0"/>
                                          </p:val>
                                        </p:tav>
                                        <p:tav tm="100000">
                                          <p:val>
                                            <p:strVal val="#ppt_w"/>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style.rotation</p:attrName>
                                        </p:attrNameLst>
                                      </p:cBhvr>
                                      <p:tavLst>
                                        <p:tav tm="0">
                                          <p:val>
                                            <p:fltVal val="90"/>
                                          </p:val>
                                        </p:tav>
                                        <p:tav tm="100000">
                                          <p:val>
                                            <p:fltVal val="0"/>
                                          </p:val>
                                        </p:tav>
                                      </p:tavLst>
                                    </p:anim>
                                    <p:animEffect transition="in" filter="fade">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4949" y="799788"/>
            <a:ext cx="8658661" cy="370791"/>
          </a:xfrm>
          <a:prstGeom prst="rect">
            <a:avLst/>
          </a:prstGeom>
          <a:no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（７）</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の実用例</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5"/>
          <p:cNvSpPr>
            <a:spLocks noChangeArrowheads="1"/>
          </p:cNvSpPr>
          <p:nvPr/>
        </p:nvSpPr>
        <p:spPr bwMode="auto">
          <a:xfrm>
            <a:off x="451262" y="1201577"/>
            <a:ext cx="8359799" cy="370791"/>
          </a:xfrm>
          <a:prstGeom prst="rect">
            <a:avLst/>
          </a:prstGeom>
          <a:solidFill>
            <a:srgbClr val="FFCCFF"/>
          </a:solidFill>
          <a:ln w="9525">
            <a:noFill/>
            <a:miter lim="800000"/>
            <a:headEnd/>
            <a:tailEnd/>
          </a:ln>
          <a:effectLst/>
        </p:spPr>
        <p:txBody>
          <a:bodyPr lIns="129600" tIns="46800" rIns="95250" bIns="47625" anchor="t" anchorCtr="0"/>
          <a:lstStyle/>
          <a:p>
            <a:pPr algn="l">
              <a:defRPr/>
            </a:pP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⑩文字認識（</a:t>
            </a:r>
            <a:r>
              <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OCR</a:t>
            </a:r>
            <a:r>
              <a:rPr lang="ja-JP" altLang="en-US"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b="0" dirty="0" smtClean="0">
              <a:solidFill>
                <a:schemeClr val="tx2">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Rectangle 5"/>
          <p:cNvSpPr>
            <a:spLocks noChangeArrowheads="1"/>
          </p:cNvSpPr>
          <p:nvPr/>
        </p:nvSpPr>
        <p:spPr bwMode="auto">
          <a:xfrm>
            <a:off x="663475" y="1561532"/>
            <a:ext cx="8314270" cy="944903"/>
          </a:xfrm>
          <a:prstGeom prst="rect">
            <a:avLst/>
          </a:prstGeom>
          <a:noFill/>
          <a:ln w="9525">
            <a:noFill/>
            <a:miter lim="800000"/>
            <a:headEnd/>
            <a:tailEnd/>
          </a:ln>
          <a:effectLst/>
        </p:spPr>
        <p:txBody>
          <a:bodyPr lIns="129600" tIns="46800" rIns="95250" bIns="47625" anchor="t" anchorCtr="0"/>
          <a:lstStyle/>
          <a:p>
            <a:pPr algn="l">
              <a:defRPr/>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OCR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Optical Character Recognition/Reader</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AI-OCR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とは、収集した大量の文字データから文字の特徴をディープラーニングし、高精度な文字認識を可能とするソリューション</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Rectangle 2"/>
          <p:cNvSpPr>
            <a:spLocks noChangeArrowheads="1"/>
          </p:cNvSpPr>
          <p:nvPr/>
        </p:nvSpPr>
        <p:spPr bwMode="auto">
          <a:xfrm>
            <a:off x="152400" y="106601"/>
            <a:ext cx="601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46038" rIns="21600" bIns="46038" anchor="ctr">
            <a:spAutoFit/>
          </a:bodyPr>
          <a:lstStyle/>
          <a:p>
            <a:pPr algn="l">
              <a:defRPr/>
            </a:pPr>
            <a:r>
              <a:rPr lang="en-US" altLang="ja-JP" sz="2400" b="1"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AI</a:t>
            </a:r>
            <a:endParaRPr lang="ja-JP" altLang="en-US" sz="2400" b="1"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 name="図 1"/>
          <p:cNvPicPr>
            <a:picLocks noChangeAspect="1"/>
          </p:cNvPicPr>
          <p:nvPr/>
        </p:nvPicPr>
        <p:blipFill>
          <a:blip r:embed="rId2"/>
          <a:stretch>
            <a:fillRect/>
          </a:stretch>
        </p:blipFill>
        <p:spPr>
          <a:xfrm>
            <a:off x="682190" y="2760254"/>
            <a:ext cx="8128871" cy="3263711"/>
          </a:xfrm>
          <a:prstGeom prst="rect">
            <a:avLst/>
          </a:prstGeom>
        </p:spPr>
      </p:pic>
    </p:spTree>
    <p:extLst>
      <p:ext uri="{BB962C8B-B14F-4D97-AF65-F5344CB8AC3E}">
        <p14:creationId xmlns:p14="http://schemas.microsoft.com/office/powerpoint/2010/main" val="35665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 calcmode="lin" valueType="num">
                                      <p:cBhvr>
                                        <p:cTn id="21" dur="1000" fill="hold"/>
                                        <p:tgtEl>
                                          <p:spTgt spid="2"/>
                                        </p:tgtEl>
                                        <p:attrNameLst>
                                          <p:attrName>style.rotation</p:attrName>
                                        </p:attrNameLst>
                                      </p:cBhvr>
                                      <p:tavLst>
                                        <p:tav tm="0">
                                          <p:val>
                                            <p:fltVal val="90"/>
                                          </p:val>
                                        </p:tav>
                                        <p:tav tm="100000">
                                          <p:val>
                                            <p:fltVal val="0"/>
                                          </p:val>
                                        </p:tav>
                                      </p:tavLst>
                                    </p:anim>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36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alpha val="5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36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標準デザイン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12826</TotalTime>
  <Words>1502</Words>
  <Application>Microsoft Office PowerPoint</Application>
  <PresentationFormat>画面に合わせる (4:3)</PresentationFormat>
  <Paragraphs>132</Paragraphs>
  <Slides>16</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16</vt:i4>
      </vt:variant>
    </vt:vector>
  </HeadingPairs>
  <TitlesOfParts>
    <vt:vector size="28" baseType="lpstr">
      <vt:lpstr>Meiryo UI</vt:lpstr>
      <vt:lpstr>ＭＳ Ｐゴシック</vt:lpstr>
      <vt:lpstr>ＭＳ Ｐ明朝</vt:lpstr>
      <vt:lpstr>ＭＳ ゴシック</vt:lpstr>
      <vt:lpstr>ＭＳ 明朝</vt:lpstr>
      <vt:lpstr>メイリオ</vt:lpstr>
      <vt:lpstr>Arial</vt:lpstr>
      <vt:lpstr>Calibri</vt:lpstr>
      <vt:lpstr>Impact</vt:lpstr>
      <vt:lpstr>Times New Roman</vt:lpstr>
      <vt:lpstr>標準デザイン</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園田 直 toto14</dc:creator>
  <cp:lastModifiedBy>園田 直 toto14</cp:lastModifiedBy>
  <cp:revision>479</cp:revision>
  <cp:lastPrinted>2013-08-28T03:19:41Z</cp:lastPrinted>
  <dcterms:created xsi:type="dcterms:W3CDTF">2000-10-10T02:07:29Z</dcterms:created>
  <dcterms:modified xsi:type="dcterms:W3CDTF">2019-12-12T12:00:39Z</dcterms:modified>
</cp:coreProperties>
</file>