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100" d="100"/>
          <a:sy n="100" d="100"/>
        </p:scale>
        <p:origin x="1776" y="-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124-9D2B-4FA6-B36D-0E693E54E6C9}" type="datetimeFigureOut">
              <a:rPr kumimoji="1" lang="ja-JP" altLang="en-US" smtClean="0"/>
              <a:t>2020/9/29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69CDC-532B-495F-975B-029576A8EE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810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124-9D2B-4FA6-B36D-0E693E54E6C9}" type="datetimeFigureOut">
              <a:rPr kumimoji="1" lang="ja-JP" altLang="en-US" smtClean="0"/>
              <a:t>2020/9/29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69CDC-532B-495F-975B-029576A8EE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8295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124-9D2B-4FA6-B36D-0E693E54E6C9}" type="datetimeFigureOut">
              <a:rPr kumimoji="1" lang="ja-JP" altLang="en-US" smtClean="0"/>
              <a:t>2020/9/29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69CDC-532B-495F-975B-029576A8EE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6916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124-9D2B-4FA6-B36D-0E693E54E6C9}" type="datetimeFigureOut">
              <a:rPr kumimoji="1" lang="ja-JP" altLang="en-US" smtClean="0"/>
              <a:t>2020/9/29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69CDC-532B-495F-975B-029576A8EE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5351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124-9D2B-4FA6-B36D-0E693E54E6C9}" type="datetimeFigureOut">
              <a:rPr kumimoji="1" lang="ja-JP" altLang="en-US" smtClean="0"/>
              <a:t>2020/9/29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69CDC-532B-495F-975B-029576A8EE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527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124-9D2B-4FA6-B36D-0E693E54E6C9}" type="datetimeFigureOut">
              <a:rPr kumimoji="1" lang="ja-JP" altLang="en-US" smtClean="0"/>
              <a:t>2020/9/29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69CDC-532B-495F-975B-029576A8EE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151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124-9D2B-4FA6-B36D-0E693E54E6C9}" type="datetimeFigureOut">
              <a:rPr kumimoji="1" lang="ja-JP" altLang="en-US" smtClean="0"/>
              <a:t>2020/9/29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69CDC-532B-495F-975B-029576A8EE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8279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124-9D2B-4FA6-B36D-0E693E54E6C9}" type="datetimeFigureOut">
              <a:rPr kumimoji="1" lang="ja-JP" altLang="en-US" smtClean="0"/>
              <a:t>2020/9/29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69CDC-532B-495F-975B-029576A8EE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0700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124-9D2B-4FA6-B36D-0E693E54E6C9}" type="datetimeFigureOut">
              <a:rPr kumimoji="1" lang="ja-JP" altLang="en-US" smtClean="0"/>
              <a:t>2020/9/29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69CDC-532B-495F-975B-029576A8EE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051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124-9D2B-4FA6-B36D-0E693E54E6C9}" type="datetimeFigureOut">
              <a:rPr kumimoji="1" lang="ja-JP" altLang="en-US" smtClean="0"/>
              <a:t>2020/9/29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69CDC-532B-495F-975B-029576A8EE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8253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124-9D2B-4FA6-B36D-0E693E54E6C9}" type="datetimeFigureOut">
              <a:rPr kumimoji="1" lang="ja-JP" altLang="en-US" smtClean="0"/>
              <a:t>2020/9/29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69CDC-532B-495F-975B-029576A8EE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6753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04124-9D2B-4FA6-B36D-0E693E54E6C9}" type="datetimeFigureOut">
              <a:rPr kumimoji="1" lang="ja-JP" altLang="en-US" smtClean="0"/>
              <a:t>2020/9/29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69CDC-532B-495F-975B-029576A8EE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7107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57655" y="157656"/>
            <a:ext cx="6526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/>
              <a:t>RPA</a:t>
            </a:r>
            <a:r>
              <a:rPr kumimoji="1" lang="ja-JP" altLang="en-US" b="1" dirty="0" smtClean="0"/>
              <a:t>演習　単位認定試験課題</a:t>
            </a:r>
            <a:endParaRPr kumimoji="1" lang="ja-JP" altLang="en-US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56779" y="526988"/>
            <a:ext cx="6527800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出席簿集計表から、集計表に欠課時数をまとめる</a:t>
            </a:r>
            <a:r>
              <a:rPr kumimoji="1" lang="en-US" altLang="ja-JP" sz="1400" dirty="0" smtClean="0"/>
              <a:t>UiPath</a:t>
            </a:r>
            <a:r>
              <a:rPr kumimoji="1" lang="ja-JP" altLang="en-US" sz="1400" dirty="0" smtClean="0"/>
              <a:t>のプログラムを作成する。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入力：出席簿集計表</a:t>
            </a:r>
            <a:r>
              <a:rPr kumimoji="1" lang="en-US" altLang="ja-JP" sz="1400" dirty="0"/>
              <a:t>	</a:t>
            </a:r>
            <a:r>
              <a:rPr kumimoji="1" lang="en-US" altLang="ja-JP" sz="1400" dirty="0" smtClean="0"/>
              <a:t>			</a:t>
            </a:r>
            <a:r>
              <a:rPr kumimoji="1" lang="ja-JP" altLang="en-US" sz="1400" dirty="0" smtClean="0"/>
              <a:t>出力：集計表</a:t>
            </a:r>
            <a:r>
              <a:rPr kumimoji="1" lang="ja-JP" altLang="en-US" sz="1400" dirty="0"/>
              <a:t>（</a:t>
            </a:r>
            <a:r>
              <a:rPr kumimoji="1" lang="ja-JP" altLang="en-US" sz="1400" dirty="0" smtClean="0"/>
              <a:t>新規ファイル）</a:t>
            </a:r>
            <a:endParaRPr kumimoji="1" lang="en-US" altLang="ja-JP" sz="1400" dirty="0" smtClean="0"/>
          </a:p>
          <a:p>
            <a:endParaRPr kumimoji="1" lang="en-US" altLang="ja-JP" sz="1400" dirty="0"/>
          </a:p>
          <a:p>
            <a:endParaRPr kumimoji="1" lang="en-US" altLang="ja-JP" sz="1400" dirty="0" smtClean="0"/>
          </a:p>
          <a:p>
            <a:endParaRPr kumimoji="1" lang="en-US" altLang="ja-JP" sz="1400" dirty="0"/>
          </a:p>
          <a:p>
            <a:endParaRPr kumimoji="1" lang="en-US" altLang="ja-JP" sz="1400" dirty="0" smtClean="0"/>
          </a:p>
          <a:p>
            <a:endParaRPr kumimoji="1" lang="en-US" altLang="ja-JP" sz="1400" dirty="0"/>
          </a:p>
          <a:p>
            <a:endParaRPr kumimoji="1" lang="en-US" altLang="ja-JP" sz="1400" dirty="0" smtClean="0"/>
          </a:p>
          <a:p>
            <a:endParaRPr kumimoji="1" lang="en-US" altLang="ja-JP" sz="1400" dirty="0"/>
          </a:p>
          <a:p>
            <a:endParaRPr kumimoji="1" lang="en-US" altLang="ja-JP" sz="1400" dirty="0"/>
          </a:p>
          <a:p>
            <a:r>
              <a:rPr kumimoji="1" lang="ja-JP" altLang="en-US" sz="1400" dirty="0" smtClean="0"/>
              <a:t>作成するワークフロー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・</a:t>
            </a:r>
            <a:r>
              <a:rPr kumimoji="1" lang="en-US" altLang="ja-JP" sz="1400" dirty="0" smtClean="0"/>
              <a:t>Main</a:t>
            </a:r>
          </a:p>
          <a:p>
            <a:r>
              <a:rPr kumimoji="1" lang="ja-JP" altLang="en-US" sz="1400" dirty="0"/>
              <a:t>　</a:t>
            </a:r>
            <a:r>
              <a:rPr kumimoji="1" lang="ja-JP" altLang="en-US" sz="1400" dirty="0" smtClean="0"/>
              <a:t>広域で使用する変数を用意する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・月次処理</a:t>
            </a:r>
            <a:endParaRPr kumimoji="1" lang="en-US" altLang="ja-JP" sz="1400" dirty="0" smtClean="0"/>
          </a:p>
          <a:p>
            <a:r>
              <a:rPr kumimoji="1" lang="ja-JP" altLang="en-US" sz="1400" dirty="0"/>
              <a:t>　</a:t>
            </a:r>
            <a:r>
              <a:rPr kumimoji="1" lang="en-US" altLang="ja-JP" sz="1400" dirty="0" smtClean="0"/>
              <a:t>1</a:t>
            </a:r>
            <a:r>
              <a:rPr kumimoji="1" lang="ja-JP" altLang="en-US" sz="1400" dirty="0" smtClean="0"/>
              <a:t>か月ごとの処理を行う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・週次処理</a:t>
            </a:r>
            <a:endParaRPr kumimoji="1" lang="en-US" altLang="ja-JP" sz="1400" dirty="0" smtClean="0"/>
          </a:p>
          <a:p>
            <a:r>
              <a:rPr kumimoji="1" lang="ja-JP" altLang="en-US" sz="1400" dirty="0"/>
              <a:t>　</a:t>
            </a:r>
            <a:r>
              <a:rPr kumimoji="1" lang="en-US" altLang="ja-JP" sz="1400" dirty="0" smtClean="0"/>
              <a:t>1</a:t>
            </a:r>
            <a:r>
              <a:rPr kumimoji="1" lang="ja-JP" altLang="en-US" sz="1400" dirty="0" smtClean="0"/>
              <a:t>週間ごとの処理を行う。</a:t>
            </a:r>
            <a:endParaRPr kumimoji="1" lang="en-US" altLang="ja-JP" sz="1400" dirty="0" smtClean="0"/>
          </a:p>
          <a:p>
            <a:endParaRPr kumimoji="1" lang="en-US" altLang="ja-JP" sz="1400" dirty="0"/>
          </a:p>
          <a:p>
            <a:r>
              <a:rPr kumimoji="1" lang="ja-JP" altLang="en-US" sz="1400" dirty="0" smtClean="0"/>
              <a:t>作成する順番による違い</a:t>
            </a:r>
            <a:endParaRPr kumimoji="1" lang="en-US" altLang="ja-JP" sz="1400" dirty="0" smtClean="0"/>
          </a:p>
          <a:p>
            <a:r>
              <a:rPr kumimoji="1" lang="ja-JP" altLang="en-US" sz="1400" dirty="0"/>
              <a:t>　</a:t>
            </a:r>
            <a:r>
              <a:rPr kumimoji="1" lang="ja-JP" altLang="en-US" sz="1400" dirty="0" smtClean="0"/>
              <a:t>トップダウン型のメリット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　　全体を分割するために、分割されたモジュールの見通しが立ちやすい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　ボトムアップ型のメリット</a:t>
            </a:r>
            <a:endParaRPr kumimoji="1" lang="en-US" altLang="ja-JP" sz="1400" dirty="0" smtClean="0"/>
          </a:p>
          <a:p>
            <a:r>
              <a:rPr kumimoji="1" lang="ja-JP" altLang="en-US" sz="1400" dirty="0"/>
              <a:t>　</a:t>
            </a:r>
            <a:r>
              <a:rPr kumimoji="1" lang="ja-JP" altLang="en-US" sz="1400" dirty="0" smtClean="0"/>
              <a:t>　小さなモジュールをテストできるために、パーツごとの欠点が出にくい</a:t>
            </a:r>
            <a:endParaRPr kumimoji="1" lang="en-US" altLang="ja-JP" sz="1400" dirty="0" smtClean="0"/>
          </a:p>
          <a:p>
            <a:endParaRPr kumimoji="1" lang="en-US" altLang="ja-JP" sz="1400" dirty="0"/>
          </a:p>
          <a:p>
            <a:r>
              <a:rPr kumimoji="1" lang="ja-JP" altLang="en-US" sz="1400" dirty="0" smtClean="0"/>
              <a:t>　トップダウン型のデメリット</a:t>
            </a:r>
            <a:endParaRPr kumimoji="1" lang="en-US" altLang="ja-JP" sz="1400" dirty="0" smtClean="0"/>
          </a:p>
          <a:p>
            <a:r>
              <a:rPr kumimoji="1" lang="ja-JP" altLang="en-US" sz="1400" dirty="0"/>
              <a:t>　　分割された引数の渡し方に注意をする必要がある</a:t>
            </a:r>
            <a:r>
              <a:rPr kumimoji="1" lang="ja-JP" altLang="en-US" sz="1400" dirty="0" smtClean="0"/>
              <a:t>。</a:t>
            </a:r>
            <a:endParaRPr kumimoji="1" lang="en-US" altLang="ja-JP" sz="1400" dirty="0"/>
          </a:p>
          <a:p>
            <a:r>
              <a:rPr kumimoji="1" lang="ja-JP" altLang="en-US" sz="1400" dirty="0" smtClean="0"/>
              <a:t>　ボトムアップ型のデメリット</a:t>
            </a:r>
            <a:endParaRPr kumimoji="1" lang="en-US" altLang="ja-JP" sz="1400" dirty="0"/>
          </a:p>
          <a:p>
            <a:r>
              <a:rPr kumimoji="1" lang="ja-JP" altLang="en-US" sz="1400" dirty="0"/>
              <a:t>　</a:t>
            </a:r>
            <a:r>
              <a:rPr kumimoji="1" lang="ja-JP" altLang="en-US" sz="1400" dirty="0" smtClean="0"/>
              <a:t>　上位を作りこんだ後に、再度変数の書き直しが生じる</a:t>
            </a:r>
            <a:endParaRPr kumimoji="1" lang="en-US" altLang="ja-JP" sz="1400" dirty="0" smtClean="0"/>
          </a:p>
          <a:p>
            <a:endParaRPr kumimoji="1" lang="en-US" altLang="ja-JP" sz="1400" dirty="0" smtClean="0"/>
          </a:p>
          <a:p>
            <a:r>
              <a:rPr kumimoji="1" lang="ja-JP" altLang="en-US" sz="1400" dirty="0" smtClean="0"/>
              <a:t>問題</a:t>
            </a:r>
            <a:endParaRPr kumimoji="1" lang="en-US" altLang="ja-JP" sz="1400" dirty="0" smtClean="0"/>
          </a:p>
          <a:p>
            <a:r>
              <a:rPr kumimoji="1" lang="ja-JP" altLang="en-US" sz="1400" dirty="0"/>
              <a:t>　</a:t>
            </a:r>
            <a:r>
              <a:rPr kumimoji="1" lang="ja-JP" altLang="en-US" sz="1400" dirty="0" smtClean="0"/>
              <a:t>出席簿集計表を読み込み、各週の欠課時間の集計表を作成する</a:t>
            </a:r>
            <a:endParaRPr kumimoji="1" lang="en-US" altLang="ja-JP" sz="1400" dirty="0"/>
          </a:p>
          <a:p>
            <a:endParaRPr kumimoji="1" lang="en-US" altLang="ja-JP" sz="1400" dirty="0" smtClean="0"/>
          </a:p>
        </p:txBody>
      </p:sp>
      <p:pic>
        <p:nvPicPr>
          <p:cNvPr id="6" name="図 5" descr="画面の領域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29" y="1262155"/>
            <a:ext cx="2611821" cy="1292539"/>
          </a:xfrm>
          <a:prstGeom prst="rect">
            <a:avLst/>
          </a:prstGeom>
        </p:spPr>
      </p:pic>
      <p:pic>
        <p:nvPicPr>
          <p:cNvPr id="7" name="図 6" descr="画面の領域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178" y="1258694"/>
            <a:ext cx="2810273" cy="1296000"/>
          </a:xfrm>
          <a:prstGeom prst="rect">
            <a:avLst/>
          </a:prstGeom>
        </p:spPr>
      </p:pic>
      <p:sp>
        <p:nvSpPr>
          <p:cNvPr id="8" name="角丸四角形吹き出し 7"/>
          <p:cNvSpPr/>
          <p:nvPr/>
        </p:nvSpPr>
        <p:spPr>
          <a:xfrm>
            <a:off x="2976179" y="2622550"/>
            <a:ext cx="3368272" cy="984250"/>
          </a:xfrm>
          <a:prstGeom prst="wedgeRoundRectCallout">
            <a:avLst>
              <a:gd name="adj1" fmla="val -61326"/>
              <a:gd name="adj2" fmla="val -16855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b="1" u="sng" dirty="0" smtClean="0">
                <a:solidFill>
                  <a:schemeClr val="tx1"/>
                </a:solidFill>
              </a:rPr>
              <a:t>トップダウン</a:t>
            </a:r>
            <a:endParaRPr kumimoji="1" lang="en-US" altLang="ja-JP" sz="1400" b="1" u="sng" dirty="0" smtClean="0">
              <a:solidFill>
                <a:schemeClr val="tx1"/>
              </a:solidFill>
            </a:endParaRPr>
          </a:p>
          <a:p>
            <a:r>
              <a:rPr kumimoji="1" lang="ja-JP" altLang="en-US" sz="1400" dirty="0" smtClean="0">
                <a:solidFill>
                  <a:schemeClr val="tx1"/>
                </a:solidFill>
              </a:rPr>
              <a:t>　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>Main</a:t>
            </a:r>
            <a:r>
              <a:rPr kumimoji="1" lang="ja-JP" altLang="en-US" sz="1400" dirty="0" smtClean="0">
                <a:solidFill>
                  <a:schemeClr val="tx1"/>
                </a:solidFill>
              </a:rPr>
              <a:t>から順に作る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r>
              <a:rPr kumimoji="1" lang="ja-JP" altLang="en-US" sz="1400" b="1" u="sng" dirty="0" smtClean="0">
                <a:solidFill>
                  <a:schemeClr val="tx1"/>
                </a:solidFill>
              </a:rPr>
              <a:t>ボトムアップ</a:t>
            </a:r>
            <a:endParaRPr kumimoji="1" lang="en-US" altLang="ja-JP" sz="1400" b="1" u="sng" dirty="0" smtClean="0">
              <a:solidFill>
                <a:schemeClr val="tx1"/>
              </a:solidFill>
            </a:endParaRPr>
          </a:p>
          <a:p>
            <a:r>
              <a:rPr kumimoji="1" lang="ja-JP" altLang="en-US" sz="1400" dirty="0" smtClean="0">
                <a:solidFill>
                  <a:schemeClr val="tx1"/>
                </a:solidFill>
              </a:rPr>
              <a:t>　週次処理から積み上げる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377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33350" y="17145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週次処理の作成</a:t>
            </a:r>
            <a:endParaRPr kumimoji="1" lang="ja-JP" altLang="en-US" dirty="0"/>
          </a:p>
        </p:txBody>
      </p:sp>
      <p:graphicFrame>
        <p:nvGraphicFramePr>
          <p:cNvPr id="23" name="表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659698"/>
              </p:ext>
            </p:extLst>
          </p:nvPr>
        </p:nvGraphicFramePr>
        <p:xfrm>
          <a:off x="304800" y="494824"/>
          <a:ext cx="6362700" cy="3268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883238259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254495357"/>
                    </a:ext>
                  </a:extLst>
                </a:gridCol>
                <a:gridCol w="4248150">
                  <a:extLst>
                    <a:ext uri="{9D8B030D-6E8A-4147-A177-3AD203B41FA5}">
                      <a16:colId xmlns:a16="http://schemas.microsoft.com/office/drawing/2014/main" val="1819189442"/>
                    </a:ext>
                  </a:extLst>
                </a:gridCol>
              </a:tblGrid>
              <a:tr h="288000">
                <a:tc rowSpan="8">
                  <a:txBody>
                    <a:bodyPr/>
                    <a:lstStyle/>
                    <a:p>
                      <a:r>
                        <a:rPr kumimoji="1" lang="ja-JP" altLang="en-US" dirty="0" smtClean="0"/>
                        <a:t>引数</a:t>
                      </a:r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writeIndex</a:t>
                      </a:r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集計表に書き込む列</a:t>
                      </a:r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8866008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sheetName</a:t>
                      </a:r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読み込むシート名</a:t>
                      </a:r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8377917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bookName</a:t>
                      </a:r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読み込むブック名</a:t>
                      </a:r>
                      <a:endParaRPr kumimoji="1" lang="en-US" altLang="ja-JP" dirty="0" smtClean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0877680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 smtClean="0"/>
                        <a:t>writeBookName</a:t>
                      </a:r>
                      <a:endParaRPr kumimoji="1" lang="ja-JP" altLang="en-US" dirty="0" smtClean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書き込みを行うブックの名前</a:t>
                      </a:r>
                      <a:endParaRPr kumimoji="1" lang="en-US" altLang="ja-JP" dirty="0" smtClean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92208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 smtClean="0"/>
                        <a:t>writeSheetName</a:t>
                      </a:r>
                      <a:endParaRPr kumimoji="1" lang="ja-JP" altLang="en-US" dirty="0" smtClean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書き込みを行うシートの名前</a:t>
                      </a:r>
                      <a:endParaRPr kumimoji="1" lang="en-US" altLang="ja-JP" dirty="0" smtClean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2436980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 smtClean="0"/>
                        <a:t>NINZU</a:t>
                      </a:r>
                      <a:endParaRPr kumimoji="1" lang="ja-JP" altLang="en-US" dirty="0" smtClean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クラスの人数。</a:t>
                      </a:r>
                      <a:endParaRPr kumimoji="1" lang="en-US" altLang="ja-JP" dirty="0" smtClean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0609342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 smtClean="0"/>
                        <a:t>readCol</a:t>
                      </a:r>
                      <a:endParaRPr kumimoji="1" lang="ja-JP" altLang="en-US" dirty="0" smtClean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読み込みを行う列の名前</a:t>
                      </a:r>
                      <a:endParaRPr kumimoji="1" lang="en-US" altLang="ja-JP" dirty="0" smtClean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7373977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 smtClean="0"/>
                        <a:t>writeColName</a:t>
                      </a:r>
                      <a:endParaRPr kumimoji="1" lang="ja-JP" altLang="en-US" dirty="0" smtClean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書き込みセルの列名</a:t>
                      </a:r>
                      <a:endParaRPr kumimoji="1" lang="en-US" altLang="ja-JP" dirty="0" smtClean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3476526"/>
                  </a:ext>
                </a:extLst>
              </a:tr>
              <a:tr h="288000">
                <a:tc rowSpan="3">
                  <a:txBody>
                    <a:bodyPr/>
                    <a:lstStyle/>
                    <a:p>
                      <a:r>
                        <a:rPr kumimoji="1" lang="ja-JP" altLang="en-US" dirty="0" smtClean="0"/>
                        <a:t>変数</a:t>
                      </a:r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Counter</a:t>
                      </a:r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何行目を読み込むかを数えるために使用。５から。</a:t>
                      </a:r>
                      <a:endParaRPr kumimoji="1" lang="en-US" altLang="ja-JP" dirty="0" smtClean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803678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kekkaData</a:t>
                      </a:r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配列として、欠課のデータを格納</a:t>
                      </a:r>
                      <a:endParaRPr kumimoji="1" lang="en-US" altLang="ja-JP" dirty="0" smtClean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8562777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startCol</a:t>
                      </a:r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r>
                        <a:rPr kumimoji="1" lang="ja-JP" altLang="en-US" dirty="0" smtClean="0"/>
                        <a:t>（最初に読み込みを行う行）</a:t>
                      </a:r>
                      <a:endParaRPr kumimoji="1" lang="en-US" altLang="ja-JP" dirty="0" smtClean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4915786"/>
                  </a:ext>
                </a:extLst>
              </a:tr>
            </a:tbl>
          </a:graphicData>
        </a:graphic>
      </p:graphicFrame>
      <p:sp>
        <p:nvSpPr>
          <p:cNvPr id="25" name="テキスト ボックス 24"/>
          <p:cNvSpPr txBox="1"/>
          <p:nvPr/>
        </p:nvSpPr>
        <p:spPr>
          <a:xfrm>
            <a:off x="304800" y="3809048"/>
            <a:ext cx="63627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アクティビティの構築</a:t>
            </a:r>
          </a:p>
          <a:p>
            <a:endParaRPr kumimoji="1" lang="en-US" altLang="ja-JP" sz="1600" dirty="0" smtClean="0"/>
          </a:p>
          <a:p>
            <a:pPr marL="342900" indent="-342900">
              <a:buFont typeface="+mj-ea"/>
              <a:buAutoNum type="circleNumDbPlain"/>
            </a:pPr>
            <a:r>
              <a:rPr kumimoji="1" lang="ja-JP" altLang="en-US" sz="1600" dirty="0" smtClean="0"/>
              <a:t>配列変数にクラスの人数分の配列を確保する</a:t>
            </a:r>
            <a:endParaRPr kumimoji="1" lang="en-US" altLang="ja-JP" sz="1600" dirty="0" smtClean="0"/>
          </a:p>
          <a:p>
            <a:pPr marL="342900" indent="-342900">
              <a:buFont typeface="+mj-ea"/>
              <a:buAutoNum type="circleNumDbPlain"/>
            </a:pPr>
            <a:r>
              <a:rPr kumimoji="1" lang="en-US" altLang="ja-JP" sz="1600" dirty="0" smtClean="0"/>
              <a:t>Excel</a:t>
            </a:r>
            <a:r>
              <a:rPr kumimoji="1" lang="ja-JP" altLang="en-US" sz="1600" dirty="0" smtClean="0"/>
              <a:t>アプリケーションスコープを使い、読み込むシートを開く</a:t>
            </a:r>
            <a:endParaRPr kumimoji="1" lang="en-US" altLang="ja-JP" sz="1600" dirty="0" smtClean="0"/>
          </a:p>
          <a:p>
            <a:pPr marL="342900" indent="-342900">
              <a:buFont typeface="+mj-ea"/>
              <a:buAutoNum type="circleNumDbPlain"/>
            </a:pPr>
            <a:r>
              <a:rPr kumimoji="1" lang="en-US" altLang="ja-JP" sz="1600" dirty="0" smtClean="0"/>
              <a:t>Counter</a:t>
            </a:r>
            <a:r>
              <a:rPr kumimoji="1" lang="ja-JP" altLang="en-US" sz="1600" dirty="0" smtClean="0"/>
              <a:t>を最初に読み込みを行う行に設定する</a:t>
            </a:r>
            <a:endParaRPr kumimoji="1" lang="en-US" altLang="ja-JP" sz="1600" dirty="0" smtClean="0"/>
          </a:p>
          <a:p>
            <a:pPr marL="342900" indent="-342900">
              <a:buFont typeface="+mj-ea"/>
              <a:buAutoNum type="circleNumDbPlain"/>
            </a:pPr>
            <a:r>
              <a:rPr kumimoji="1" lang="ja-JP" altLang="en-US" sz="1600" dirty="0" smtClean="0"/>
              <a:t>前判定繰り返しを使用して、</a:t>
            </a:r>
            <a:r>
              <a:rPr kumimoji="1" lang="en-US" altLang="ja-JP" sz="1600" dirty="0" smtClean="0"/>
              <a:t>counter&lt;</a:t>
            </a:r>
            <a:r>
              <a:rPr kumimoji="1" lang="en-US" altLang="ja-JP" sz="1600" dirty="0" err="1" smtClean="0"/>
              <a:t>startCol+NINZU</a:t>
            </a:r>
            <a:r>
              <a:rPr kumimoji="1" lang="ja-JP" altLang="en-US" sz="1600" dirty="0" smtClean="0"/>
              <a:t>の時に繰り返しを行う。</a:t>
            </a:r>
            <a:endParaRPr kumimoji="1" lang="en-US" altLang="ja-JP" sz="1600" dirty="0" smtClean="0"/>
          </a:p>
          <a:p>
            <a:pPr marL="800100" lvl="1" indent="-342900">
              <a:buFont typeface="+mj-ea"/>
              <a:buAutoNum type="circleNumDbPlain"/>
            </a:pPr>
            <a:r>
              <a:rPr kumimoji="1" lang="ja-JP" altLang="en-US" sz="1600" dirty="0" smtClean="0"/>
              <a:t>シート名（</a:t>
            </a:r>
            <a:r>
              <a:rPr kumimoji="1" lang="en-US" altLang="ja-JP" sz="1600" dirty="0" err="1" smtClean="0"/>
              <a:t>sheetName</a:t>
            </a:r>
            <a:r>
              <a:rPr kumimoji="1" lang="ja-JP" altLang="en-US" sz="1600" dirty="0" smtClean="0"/>
              <a:t>）、セル名（</a:t>
            </a:r>
            <a:r>
              <a:rPr kumimoji="1" lang="en-US" altLang="ja-JP" sz="1600" dirty="0" err="1" smtClean="0"/>
              <a:t>readCol+counter</a:t>
            </a:r>
            <a:r>
              <a:rPr kumimoji="1" lang="ja-JP" altLang="en-US" sz="1600" dirty="0" smtClean="0"/>
              <a:t>）を指定し、セルの値を読み込み、配列に格納する。</a:t>
            </a:r>
            <a:endParaRPr kumimoji="1" lang="en-US" altLang="ja-JP" sz="1600" dirty="0" smtClean="0"/>
          </a:p>
          <a:p>
            <a:pPr marL="800100" lvl="1" indent="-342900">
              <a:buFont typeface="+mj-ea"/>
              <a:buAutoNum type="circleNumDbPlain"/>
            </a:pPr>
            <a:r>
              <a:rPr kumimoji="1" lang="en-US" altLang="ja-JP" sz="1600" dirty="0" smtClean="0"/>
              <a:t>Counter</a:t>
            </a:r>
            <a:r>
              <a:rPr kumimoji="1" lang="ja-JP" altLang="en-US" sz="1600" dirty="0" smtClean="0"/>
              <a:t>の値を</a:t>
            </a:r>
            <a:r>
              <a:rPr kumimoji="1" lang="en-US" altLang="ja-JP" sz="1600" dirty="0" smtClean="0"/>
              <a:t>1</a:t>
            </a:r>
            <a:r>
              <a:rPr kumimoji="1" lang="ja-JP" altLang="en-US" sz="1600" dirty="0" smtClean="0"/>
              <a:t>増やす</a:t>
            </a:r>
            <a:r>
              <a:rPr kumimoji="1" lang="en-US" altLang="ja-JP" sz="1600" dirty="0"/>
              <a:t/>
            </a:r>
            <a:br>
              <a:rPr kumimoji="1" lang="en-US" altLang="ja-JP" sz="1600" dirty="0"/>
            </a:br>
            <a:endParaRPr kumimoji="1" lang="en-US" altLang="ja-JP" sz="1600" dirty="0"/>
          </a:p>
          <a:p>
            <a:r>
              <a:rPr kumimoji="1" lang="en-US" altLang="ja-JP" sz="1600" dirty="0" smtClean="0"/>
              <a:t>※</a:t>
            </a:r>
            <a:r>
              <a:rPr kumimoji="1" lang="ja-JP" altLang="en-US" sz="1600" dirty="0" smtClean="0"/>
              <a:t>読み込み</a:t>
            </a:r>
            <a:r>
              <a:rPr kumimoji="1" lang="en-US" altLang="ja-JP" sz="1600" dirty="0" smtClean="0"/>
              <a:t>Excel</a:t>
            </a:r>
            <a:r>
              <a:rPr kumimoji="1" lang="ja-JP" altLang="en-US" sz="1600" dirty="0" smtClean="0"/>
              <a:t>アプリケーションスコープを終えた後に</a:t>
            </a:r>
            <a:endParaRPr kumimoji="1" lang="en-US" altLang="ja-JP" sz="1600" dirty="0" smtClean="0"/>
          </a:p>
          <a:p>
            <a:pPr marL="342900" indent="-342900">
              <a:buFont typeface="+mj-ea"/>
              <a:buAutoNum type="circleNumDbPlain"/>
            </a:pPr>
            <a:r>
              <a:rPr kumimoji="1" lang="en-US" altLang="ja-JP" sz="1600" dirty="0" smtClean="0"/>
              <a:t>Excel</a:t>
            </a:r>
            <a:r>
              <a:rPr kumimoji="1" lang="ja-JP" altLang="en-US" sz="1600" dirty="0" smtClean="0"/>
              <a:t>アプリケーションスコープで書き込みファイル（</a:t>
            </a:r>
            <a:r>
              <a:rPr kumimoji="1" lang="en-US" altLang="ja-JP" sz="1600" dirty="0" err="1" smtClean="0"/>
              <a:t>writeBookName</a:t>
            </a:r>
            <a:r>
              <a:rPr kumimoji="1" lang="ja-JP" altLang="en-US" sz="1600" dirty="0" smtClean="0"/>
              <a:t>）を開く。</a:t>
            </a:r>
            <a:endParaRPr kumimoji="1" lang="en-US" altLang="ja-JP" sz="1600" dirty="0" smtClean="0"/>
          </a:p>
          <a:p>
            <a:pPr marL="342900" indent="-342900">
              <a:buFont typeface="+mj-ea"/>
              <a:buAutoNum type="circleNumDbPlain"/>
            </a:pPr>
            <a:r>
              <a:rPr kumimoji="1" lang="en-US" altLang="ja-JP" sz="1600" dirty="0" smtClean="0"/>
              <a:t>Counter</a:t>
            </a:r>
            <a:r>
              <a:rPr kumimoji="1" lang="ja-JP" altLang="en-US" sz="1600" dirty="0" smtClean="0"/>
              <a:t>を</a:t>
            </a:r>
            <a:r>
              <a:rPr kumimoji="1" lang="en-US" altLang="ja-JP" sz="1600" dirty="0" smtClean="0"/>
              <a:t>0</a:t>
            </a:r>
            <a:r>
              <a:rPr kumimoji="1" lang="ja-JP" altLang="en-US" sz="1600" dirty="0" smtClean="0"/>
              <a:t>にする。</a:t>
            </a:r>
            <a:endParaRPr kumimoji="1" lang="en-US" altLang="ja-JP" sz="1600" dirty="0" smtClean="0"/>
          </a:p>
          <a:p>
            <a:pPr marL="342900" indent="-342900">
              <a:buFont typeface="+mj-ea"/>
              <a:buAutoNum type="circleNumDbPlain"/>
            </a:pPr>
            <a:r>
              <a:rPr kumimoji="1" lang="ja-JP" altLang="en-US" sz="1600" dirty="0" smtClean="0"/>
              <a:t>前判定繰り返しを使用して、</a:t>
            </a:r>
            <a:r>
              <a:rPr kumimoji="1" lang="en-US" altLang="ja-JP" sz="1600" dirty="0" smtClean="0"/>
              <a:t>counter&lt;</a:t>
            </a:r>
            <a:r>
              <a:rPr kumimoji="1" lang="en-US" altLang="ja-JP" sz="1600" dirty="0" err="1" smtClean="0"/>
              <a:t>startCol+NINZU</a:t>
            </a:r>
            <a:r>
              <a:rPr kumimoji="1" lang="ja-JP" altLang="en-US" sz="1600" dirty="0" smtClean="0"/>
              <a:t>の時に繰り返しを続ける</a:t>
            </a:r>
            <a:endParaRPr kumimoji="1" lang="en-US" altLang="ja-JP" sz="1600" dirty="0" smtClean="0"/>
          </a:p>
          <a:p>
            <a:pPr marL="800100" lvl="1" indent="-342900">
              <a:buFont typeface="+mj-ea"/>
              <a:buAutoNum type="circleNumDbPlain"/>
            </a:pPr>
            <a:r>
              <a:rPr kumimoji="1" lang="ja-JP" altLang="en-US" sz="1600" dirty="0" smtClean="0"/>
              <a:t>シート名（</a:t>
            </a:r>
            <a:r>
              <a:rPr kumimoji="1" lang="en-US" altLang="ja-JP" sz="1600" dirty="0" err="1" smtClean="0"/>
              <a:t>writeSheetName</a:t>
            </a:r>
            <a:r>
              <a:rPr kumimoji="1" lang="ja-JP" altLang="en-US" sz="1600" dirty="0" smtClean="0"/>
              <a:t>）、セル名（</a:t>
            </a:r>
            <a:r>
              <a:rPr kumimoji="1" lang="en-US" altLang="ja-JP" sz="1600" dirty="0" err="1" smtClean="0"/>
              <a:t>writeColName</a:t>
            </a:r>
            <a:r>
              <a:rPr kumimoji="1" lang="ja-JP" altLang="en-US" sz="1600" dirty="0" smtClean="0"/>
              <a:t>＋</a:t>
            </a:r>
            <a:r>
              <a:rPr kumimoji="1" lang="en-US" altLang="ja-JP" sz="1600" dirty="0" smtClean="0"/>
              <a:t>counter</a:t>
            </a:r>
            <a:r>
              <a:rPr kumimoji="1" lang="ja-JP" altLang="en-US" sz="1600" dirty="0" smtClean="0"/>
              <a:t>）を使用してセルに書き込む</a:t>
            </a:r>
            <a:endParaRPr kumimoji="1" lang="en-US" altLang="ja-JP" sz="1600" dirty="0" smtClean="0"/>
          </a:p>
          <a:p>
            <a:pPr marL="800100" lvl="1" indent="-342900">
              <a:buFont typeface="+mj-ea"/>
              <a:buAutoNum type="circleNumDbPlain"/>
            </a:pPr>
            <a:r>
              <a:rPr kumimoji="1" lang="en-US" altLang="ja-JP" sz="1600" dirty="0" smtClean="0"/>
              <a:t>Counter</a:t>
            </a:r>
            <a:r>
              <a:rPr kumimoji="1" lang="ja-JP" altLang="en-US" sz="1600" dirty="0" smtClean="0"/>
              <a:t>を</a:t>
            </a:r>
            <a:r>
              <a:rPr kumimoji="1" lang="en-US" altLang="ja-JP" sz="1600" dirty="0" smtClean="0"/>
              <a:t>1</a:t>
            </a:r>
            <a:r>
              <a:rPr kumimoji="1" lang="ja-JP" altLang="en-US" sz="1600" smtClean="0"/>
              <a:t>増やす</a:t>
            </a:r>
            <a:endParaRPr kumimoji="1" lang="en-US" altLang="ja-JP" sz="1600" dirty="0" smtClean="0"/>
          </a:p>
          <a:p>
            <a:pPr marL="1257300" lvl="2" indent="-342900">
              <a:buFont typeface="+mj-ea"/>
              <a:buAutoNum type="circleNumDbPlain"/>
            </a:pP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51271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412</Words>
  <Application>Microsoft Office PowerPoint</Application>
  <PresentationFormat>A4 210 x 297 mm</PresentationFormat>
  <Paragraphs>75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Company>コンピュータ教育学院ビジネスカレッジ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植田</dc:creator>
  <cp:lastModifiedBy>植田</cp:lastModifiedBy>
  <cp:revision>5</cp:revision>
  <dcterms:created xsi:type="dcterms:W3CDTF">2020-09-29T01:18:01Z</dcterms:created>
  <dcterms:modified xsi:type="dcterms:W3CDTF">2020-09-29T01:59:07Z</dcterms:modified>
</cp:coreProperties>
</file>