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191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6BA0-9EF9-47EC-9265-5F91178B5B76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71AE5-9E85-47CF-9154-BC56399F7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7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4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45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4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52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139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42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9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51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88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07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9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5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95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7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2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CE7D-F762-4C26-A6BF-32E3DC264888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5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a.wikipedia.org/wiki/%E6%B5%B7%E8%80%81" TargetMode="External"/><Relationship Id="rId13" Type="http://schemas.openxmlformats.org/officeDocument/2006/relationships/hyperlink" Target="https://ja.wikipedia.org/wiki/%E9%A6%99%E8%8D%89" TargetMode="External"/><Relationship Id="rId18" Type="http://schemas.openxmlformats.org/officeDocument/2006/relationships/hyperlink" Target="https://ja.wikipedia.org/wiki/%E9%85%A2" TargetMode="External"/><Relationship Id="rId26" Type="http://schemas.openxmlformats.org/officeDocument/2006/relationships/image" Target="../media/image1.jpg"/><Relationship Id="rId3" Type="http://schemas.openxmlformats.org/officeDocument/2006/relationships/hyperlink" Target="https://ja.wikipedia.org/wiki/%E7%B1%B3%E7%B2%89" TargetMode="External"/><Relationship Id="rId21" Type="http://schemas.openxmlformats.org/officeDocument/2006/relationships/hyperlink" Target="https://ja.wikipedia.org/wiki/%E3%83%8C%E3%82%AF%E3%83%81%E3%83%A3%E3%83%A0" TargetMode="External"/><Relationship Id="rId7" Type="http://schemas.openxmlformats.org/officeDocument/2006/relationships/hyperlink" Target="https://ja.wikipedia.org/wiki/%E3%82%82%E3%82%84%E3%81%97" TargetMode="External"/><Relationship Id="rId12" Type="http://schemas.openxmlformats.org/officeDocument/2006/relationships/hyperlink" Target="https://ja.wikipedia.org/wiki/%E3%82%BF%E3%83%9E%E3%83%8D%E3%82%AE" TargetMode="External"/><Relationship Id="rId17" Type="http://schemas.openxmlformats.org/officeDocument/2006/relationships/hyperlink" Target="https://ja.wikipedia.org/wiki/%E3%83%AC%E3%82%BF%E3%82%B9" TargetMode="External"/><Relationship Id="rId25" Type="http://schemas.openxmlformats.org/officeDocument/2006/relationships/hyperlink" Target="https://ja.wikipedia.org/wiki/%E6%98%A5%E5%B7%BB%E3%81%8D" TargetMode="External"/><Relationship Id="rId2" Type="http://schemas.openxmlformats.org/officeDocument/2006/relationships/hyperlink" Target="https://ja.wikipedia.org/wiki/%E3%83%AC%E3%82%B7%E3%83%94" TargetMode="External"/><Relationship Id="rId16" Type="http://schemas.openxmlformats.org/officeDocument/2006/relationships/hyperlink" Target="https://ja.wikipedia.org/wiki/%E7%B4%AB%E8%98%87" TargetMode="External"/><Relationship Id="rId20" Type="http://schemas.openxmlformats.org/officeDocument/2006/relationships/hyperlink" Target="https://ja.wikipedia.org/wiki/%E9%AD%9A%E9%86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8%B1%9A%E8%82%89" TargetMode="External"/><Relationship Id="rId11" Type="http://schemas.openxmlformats.org/officeDocument/2006/relationships/hyperlink" Target="https://ja.wikipedia.org/wiki/%E3%82%AD%E3%83%8E%E3%82%B3" TargetMode="External"/><Relationship Id="rId24" Type="http://schemas.openxmlformats.org/officeDocument/2006/relationships/hyperlink" Target="https://ja.wikipedia.org/wiki/%E3%83%81%E3%83%A3%E3%83%BC%E3%82%BA%E3%82%A3%E3%82%AA" TargetMode="External"/><Relationship Id="rId5" Type="http://schemas.openxmlformats.org/officeDocument/2006/relationships/hyperlink" Target="https://ja.wikipedia.org/wiki/%E3%82%BF%E3%83%BC%E3%83%A1%E3%83%AA%E3%83%83%E3%82%AF" TargetMode="External"/><Relationship Id="rId15" Type="http://schemas.openxmlformats.org/officeDocument/2006/relationships/hyperlink" Target="https://ja.wikipedia.org/wiki/%E3%83%89%E3%82%AF%E3%83%80%E3%83%9F" TargetMode="External"/><Relationship Id="rId23" Type="http://schemas.openxmlformats.org/officeDocument/2006/relationships/hyperlink" Target="https://ja.wikipedia.org/wiki/%E3%83%95%E3%82%A9%E3%83%BC" TargetMode="External"/><Relationship Id="rId10" Type="http://schemas.openxmlformats.org/officeDocument/2006/relationships/hyperlink" Target="https://ja.wikipedia.org/wiki/%E9%B6%8F%E8%82%89" TargetMode="External"/><Relationship Id="rId19" Type="http://schemas.openxmlformats.org/officeDocument/2006/relationships/hyperlink" Target="https://ja.wikipedia.org/wiki/%E3%83%8C%E3%82%AF%E3%83%9E%E3%83%A0" TargetMode="External"/><Relationship Id="rId4" Type="http://schemas.openxmlformats.org/officeDocument/2006/relationships/hyperlink" Target="https://ja.wikipedia.org/wiki/%E3%82%B3%E3%82%B3%E3%83%8A%E3%83%83%E3%83%84%E3%83%9F%E3%83%AB%E3%82%AF" TargetMode="External"/><Relationship Id="rId9" Type="http://schemas.openxmlformats.org/officeDocument/2006/relationships/hyperlink" Target="https://ja.wikipedia.org/wiki/%E3%83%AA%E3%83%A7%E3%82%AF%E3%83%88%E3%82%A6" TargetMode="External"/><Relationship Id="rId14" Type="http://schemas.openxmlformats.org/officeDocument/2006/relationships/hyperlink" Target="https://ja.wikipedia.org/wiki/%E3%83%9F%E3%83%B3%E3%83%88" TargetMode="External"/><Relationship Id="rId22" Type="http://schemas.openxmlformats.org/officeDocument/2006/relationships/hyperlink" Target="https://ja.wikipedia.org/wiki/%E3%83%9B%E3%83%BC%E3%83%81%E3%83%9F%E3%83%B3%E5%B8%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69889"/>
              </p:ext>
            </p:extLst>
          </p:nvPr>
        </p:nvGraphicFramePr>
        <p:xfrm>
          <a:off x="182876" y="4794068"/>
          <a:ext cx="1153450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1">
                  <a:extLst>
                    <a:ext uri="{9D8B030D-6E8A-4147-A177-3AD203B41FA5}">
                      <a16:colId xmlns:a16="http://schemas.microsoft.com/office/drawing/2014/main" val="2402032351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val="561969066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val="3569098669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val="1409993013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val="967102735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  <a:latin typeface="HGP教科書体" panose="02020600000000000000" pitchFamily="18" charset="-128"/>
                          <a:ea typeface="HGP教科書体" panose="02020600000000000000" pitchFamily="18" charset="-128"/>
                        </a:rPr>
                        <a:t>バンセオ</a:t>
                      </a: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について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おすすめ</a:t>
                      </a:r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  <a:latin typeface="HGP教科書体" panose="02020600000000000000" pitchFamily="18" charset="-128"/>
                          <a:ea typeface="HGP教科書体" panose="02020600000000000000" pitchFamily="18" charset="-128"/>
                        </a:rPr>
                        <a:t>バンセオ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商品メニュー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写真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地図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81608"/>
                  </a:ext>
                </a:extLst>
              </a:tr>
            </a:tbl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8" y="0"/>
            <a:ext cx="8477793" cy="476875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54926" y="886195"/>
            <a:ext cx="843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ベトナム料理バンセオ</a:t>
            </a:r>
          </a:p>
        </p:txBody>
      </p:sp>
    </p:spTree>
    <p:extLst>
      <p:ext uri="{BB962C8B-B14F-4D97-AF65-F5344CB8AC3E}">
        <p14:creationId xmlns:p14="http://schemas.microsoft.com/office/powerpoint/2010/main" val="19152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3966" y="150438"/>
            <a:ext cx="10515600" cy="1325563"/>
          </a:xfrm>
        </p:spPr>
        <p:txBody>
          <a:bodyPr/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r>
              <a:rPr kumimoji="1" lang="ja-JP" altLang="en-US" dirty="0" smtClean="0">
                <a:solidFill>
                  <a:srgbClr val="00206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につて</a:t>
            </a:r>
            <a:endParaRPr kumimoji="1" lang="ja-JP" altLang="en-US" dirty="0">
              <a:solidFill>
                <a:srgbClr val="002060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677" y="1224768"/>
            <a:ext cx="6850966" cy="5363382"/>
          </a:xfr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72000" tIns="72000" rIns="216000">
            <a:spAutoFit/>
          </a:bodyPr>
          <a:lstStyle/>
          <a:p>
            <a:r>
              <a:rPr lang="ja-JP" altLang="en-US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r>
              <a:rPr lang="ja-JP" altLang="en-US" sz="1600" dirty="0" smtClean="0">
                <a:solidFill>
                  <a:schemeClr val="tx1"/>
                </a:solidFill>
              </a:rPr>
              <a:t>は</a:t>
            </a:r>
            <a:r>
              <a:rPr lang="ja-JP" altLang="en-US" sz="1600" dirty="0">
                <a:solidFill>
                  <a:schemeClr val="tx1"/>
                </a:solidFill>
              </a:rPr>
              <a:t>ベトナムを代表する国民的料理です</a:t>
            </a:r>
            <a:r>
              <a:rPr lang="ja-JP" altLang="en-US" sz="1400" dirty="0" smtClean="0">
                <a:solidFill>
                  <a:schemeClr val="tx1"/>
                </a:solidFill>
              </a:rPr>
              <a:t>。</a:t>
            </a:r>
            <a:r>
              <a:rPr lang="ja-JP" altLang="en-US" sz="1600" dirty="0">
                <a:solidFill>
                  <a:schemeClr val="tx1"/>
                </a:solidFill>
              </a:rPr>
              <a:t>ベトナム北部ではあまり食べられていないが、南部では日常的な家庭料理であるため</a:t>
            </a:r>
            <a:r>
              <a:rPr lang="ja-JP" altLang="en-US" sz="1600" dirty="0">
                <a:solidFill>
                  <a:schemeClr val="tx1"/>
                </a:solidFill>
                <a:hlinkClick r:id="rId2" tooltip="レシピ"/>
              </a:rPr>
              <a:t>レシピ</a:t>
            </a:r>
            <a:r>
              <a:rPr lang="ja-JP" altLang="en-US" sz="1600" dirty="0">
                <a:solidFill>
                  <a:schemeClr val="tx1"/>
                </a:solidFill>
              </a:rPr>
              <a:t>は</a:t>
            </a:r>
            <a:r>
              <a:rPr lang="ja-JP" altLang="en-US" sz="1600" dirty="0">
                <a:solidFill>
                  <a:schemeClr val="tx1"/>
                </a:solidFill>
              </a:rPr>
              <a:t>多彩で、中に入れる具も多様である。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基本的なレシピは、</a:t>
            </a:r>
            <a:r>
              <a:rPr lang="ja-JP" altLang="en-US" sz="1600" dirty="0">
                <a:solidFill>
                  <a:schemeClr val="tx1"/>
                </a:solidFill>
                <a:hlinkClick r:id="rId3" tooltip="米粉"/>
              </a:rPr>
              <a:t>米粉</a:t>
            </a:r>
            <a:r>
              <a:rPr lang="ja-JP" altLang="en-US" sz="1600" dirty="0">
                <a:solidFill>
                  <a:schemeClr val="tx1"/>
                </a:solidFill>
              </a:rPr>
              <a:t>と</a:t>
            </a:r>
            <a:r>
              <a:rPr lang="ja-JP" altLang="en-US" dirty="0">
                <a:solidFill>
                  <a:schemeClr val="tx1"/>
                </a:solidFill>
                <a:hlinkClick r:id="rId4" tooltip="ココナッツミルク"/>
              </a:rPr>
              <a:t>ココナッツミルク</a:t>
            </a:r>
            <a:r>
              <a:rPr lang="ja-JP" altLang="en-US" sz="1600" dirty="0">
                <a:solidFill>
                  <a:schemeClr val="tx1"/>
                </a:solidFill>
              </a:rPr>
              <a:t>をベースにした生地を</a:t>
            </a:r>
            <a:r>
              <a:rPr lang="ja-JP" altLang="en-US" sz="1600" dirty="0">
                <a:solidFill>
                  <a:schemeClr val="tx1"/>
                </a:solidFill>
                <a:hlinkClick r:id="rId5" tooltip="ターメリック"/>
              </a:rPr>
              <a:t>ターメリック</a:t>
            </a:r>
            <a:r>
              <a:rPr lang="ja-JP" altLang="en-US" sz="1600" dirty="0">
                <a:solidFill>
                  <a:schemeClr val="tx1"/>
                </a:solidFill>
              </a:rPr>
              <a:t>で黄色く着色し、大きめの専用フライパンで薄皮に焼き上げる。焼けたら</a:t>
            </a:r>
            <a:r>
              <a:rPr lang="ja-JP" altLang="en-US" sz="1600" dirty="0">
                <a:solidFill>
                  <a:schemeClr val="tx1"/>
                </a:solidFill>
                <a:hlinkClick r:id="rId6" tooltip="豚肉"/>
              </a:rPr>
              <a:t>豚肉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7" tooltip="もやし"/>
              </a:rPr>
              <a:t>もやし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8" tooltip="海老"/>
              </a:rPr>
              <a:t>海老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9" tooltip="リョクトウ"/>
              </a:rPr>
              <a:t>緑豆</a:t>
            </a:r>
            <a:r>
              <a:rPr lang="ja-JP" altLang="en-US" sz="1600" dirty="0">
                <a:solidFill>
                  <a:schemeClr val="tx1"/>
                </a:solidFill>
              </a:rPr>
              <a:t>、あるいは</a:t>
            </a:r>
            <a:r>
              <a:rPr lang="ja-JP" altLang="en-US" sz="1600" dirty="0">
                <a:solidFill>
                  <a:schemeClr val="tx1"/>
                </a:solidFill>
                <a:hlinkClick r:id="rId10" tooltip="鶏肉"/>
              </a:rPr>
              <a:t>鶏肉</a:t>
            </a:r>
            <a:r>
              <a:rPr lang="ja-JP" altLang="en-US" sz="1600" dirty="0">
                <a:solidFill>
                  <a:schemeClr val="tx1"/>
                </a:solidFill>
              </a:rPr>
              <a:t>や</a:t>
            </a:r>
            <a:r>
              <a:rPr lang="ja-JP" altLang="en-US" sz="1600" dirty="0">
                <a:solidFill>
                  <a:schemeClr val="tx1"/>
                </a:solidFill>
                <a:hlinkClick r:id="rId11" tooltip="キノコ"/>
              </a:rPr>
              <a:t>キノコ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12" tooltip="タマネギ"/>
              </a:rPr>
              <a:t>タマネギ</a:t>
            </a:r>
            <a:r>
              <a:rPr lang="ja-JP" altLang="en-US" sz="1600" dirty="0">
                <a:solidFill>
                  <a:schemeClr val="tx1"/>
                </a:solidFill>
              </a:rPr>
              <a:t>など、好みの具（肉・魚類は事前に火を通しておく）をたっぷりと乗せて二つ折りにし、軽く蒸し焼きにしてさらに油で皮をパリパリに焼く。焼き上がったものに</a:t>
            </a:r>
            <a:r>
              <a:rPr lang="ja-JP" altLang="en-US" sz="1600" dirty="0">
                <a:solidFill>
                  <a:schemeClr val="tx1"/>
                </a:solidFill>
                <a:hlinkClick r:id="rId13" tooltip="香草"/>
              </a:rPr>
              <a:t>香草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hlinkClick r:id="rId14" tooltip="ミント"/>
              </a:rPr>
              <a:t>ミント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15" tooltip="ドクダミ"/>
              </a:rPr>
              <a:t>ドクダミ</a:t>
            </a:r>
            <a:r>
              <a:rPr lang="ja-JP" altLang="en-US" sz="1600" dirty="0">
                <a:solidFill>
                  <a:schemeClr val="tx1"/>
                </a:solidFill>
              </a:rPr>
              <a:t>、</a:t>
            </a:r>
            <a:r>
              <a:rPr lang="ja-JP" altLang="en-US" sz="1600" dirty="0">
                <a:solidFill>
                  <a:schemeClr val="tx1"/>
                </a:solidFill>
                <a:hlinkClick r:id="rId16" tooltip="紫蘇"/>
              </a:rPr>
              <a:t>紫蘇</a:t>
            </a:r>
            <a:r>
              <a:rPr lang="ja-JP" altLang="en-US" sz="1600" dirty="0">
                <a:solidFill>
                  <a:schemeClr val="tx1"/>
                </a:solidFill>
              </a:rPr>
              <a:t>など</a:t>
            </a:r>
            <a:r>
              <a:rPr lang="en-US" altLang="ja-JP" sz="1600" dirty="0">
                <a:solidFill>
                  <a:schemeClr val="tx1"/>
                </a:solidFill>
              </a:rPr>
              <a:t>)</a:t>
            </a:r>
            <a:r>
              <a:rPr lang="ja-JP" altLang="en-US" sz="1600" dirty="0">
                <a:solidFill>
                  <a:schemeClr val="tx1"/>
                </a:solidFill>
              </a:rPr>
              <a:t>類を添えて風味を付け、一口大にちぎって</a:t>
            </a:r>
            <a:r>
              <a:rPr lang="ja-JP" altLang="en-US" sz="1600" dirty="0">
                <a:solidFill>
                  <a:schemeClr val="tx1"/>
                </a:solidFill>
                <a:hlinkClick r:id="rId17" tooltip="レタス"/>
              </a:rPr>
              <a:t>レタス</a:t>
            </a:r>
            <a:r>
              <a:rPr lang="ja-JP" altLang="en-US" sz="1600" dirty="0">
                <a:solidFill>
                  <a:schemeClr val="tx1"/>
                </a:solidFill>
              </a:rPr>
              <a:t>やサニーレタスなどの葉もの野菜でつつんだものを</a:t>
            </a:r>
            <a:r>
              <a:rPr lang="ja-JP" altLang="en-US" sz="1600" dirty="0">
                <a:solidFill>
                  <a:schemeClr val="tx1"/>
                </a:solidFill>
                <a:hlinkClick r:id="rId18" tooltip="酢"/>
              </a:rPr>
              <a:t>酢</a:t>
            </a:r>
            <a:r>
              <a:rPr lang="ja-JP" altLang="en-US" sz="1600" dirty="0">
                <a:solidFill>
                  <a:schemeClr val="tx1"/>
                </a:solidFill>
              </a:rPr>
              <a:t>や</a:t>
            </a:r>
            <a:r>
              <a:rPr lang="ja-JP" altLang="en-US" sz="1600" dirty="0">
                <a:solidFill>
                  <a:schemeClr val="tx1"/>
                </a:solidFill>
                <a:hlinkClick r:id="rId19" tooltip="ヌクマム"/>
              </a:rPr>
              <a:t>ヌクマム</a:t>
            </a:r>
            <a:r>
              <a:rPr lang="ja-JP" altLang="en-US" sz="1600" dirty="0">
                <a:solidFill>
                  <a:schemeClr val="tx1"/>
                </a:solidFill>
              </a:rPr>
              <a:t>（</a:t>
            </a:r>
            <a:r>
              <a:rPr lang="ja-JP" altLang="en-US" sz="1600" dirty="0">
                <a:solidFill>
                  <a:schemeClr val="tx1"/>
                </a:solidFill>
                <a:hlinkClick r:id="rId20" tooltip="魚醤"/>
              </a:rPr>
              <a:t>魚醤</a:t>
            </a:r>
            <a:r>
              <a:rPr lang="ja-JP" altLang="en-US" sz="1600" dirty="0">
                <a:solidFill>
                  <a:schemeClr val="tx1"/>
                </a:solidFill>
              </a:rPr>
              <a:t>）をベースにしたタレ「</a:t>
            </a:r>
            <a:r>
              <a:rPr lang="ja-JP" altLang="en-US" sz="1600" dirty="0">
                <a:solidFill>
                  <a:schemeClr val="tx1"/>
                </a:solidFill>
                <a:hlinkClick r:id="rId21" tooltip="ヌクチャム"/>
              </a:rPr>
              <a:t>ヌクチャム</a:t>
            </a:r>
            <a:r>
              <a:rPr lang="ja-JP" altLang="en-US" sz="1600" dirty="0">
                <a:solidFill>
                  <a:schemeClr val="tx1"/>
                </a:solidFill>
              </a:rPr>
              <a:t>」につけて食べる。</a:t>
            </a:r>
          </a:p>
          <a:p>
            <a:r>
              <a:rPr lang="ja-JP" altLang="en-US" sz="1600" dirty="0">
                <a:solidFill>
                  <a:schemeClr val="tx1"/>
                </a:solidFill>
                <a:hlinkClick r:id="rId22" tooltip="ホーチミン市"/>
              </a:rPr>
              <a:t>ホーチミン市</a:t>
            </a:r>
            <a:r>
              <a:rPr lang="ja-JP" altLang="en-US" sz="1600" dirty="0">
                <a:solidFill>
                  <a:schemeClr val="tx1"/>
                </a:solidFill>
              </a:rPr>
              <a:t>など都市部には専門店があるほか、屋台でも売られ、庶民的な食べ物として</a:t>
            </a:r>
            <a:r>
              <a:rPr lang="ja-JP" altLang="en-US" sz="1600" dirty="0">
                <a:solidFill>
                  <a:schemeClr val="tx1"/>
                </a:solidFill>
                <a:hlinkClick r:id="rId23" tooltip="フォー"/>
              </a:rPr>
              <a:t>フォー</a:t>
            </a:r>
            <a:r>
              <a:rPr lang="ja-JP" altLang="en-US" sz="1600" dirty="0">
                <a:solidFill>
                  <a:schemeClr val="tx1"/>
                </a:solidFill>
              </a:rPr>
              <a:t>や</a:t>
            </a:r>
            <a:r>
              <a:rPr lang="ja-JP" altLang="en-US" sz="1600" dirty="0">
                <a:solidFill>
                  <a:schemeClr val="tx1"/>
                </a:solidFill>
                <a:hlinkClick r:id="rId24" tooltip="チャーズィオ"/>
              </a:rPr>
              <a:t>チャーズィオ</a:t>
            </a:r>
            <a:r>
              <a:rPr lang="ja-JP" altLang="en-US" sz="1600" dirty="0">
                <a:solidFill>
                  <a:schemeClr val="tx1"/>
                </a:solidFill>
              </a:rPr>
              <a:t>（</a:t>
            </a:r>
            <a:r>
              <a:rPr lang="ja-JP" altLang="en-US" sz="1600" dirty="0">
                <a:solidFill>
                  <a:schemeClr val="tx1"/>
                </a:solidFill>
                <a:hlinkClick r:id="rId25" tooltip="春巻き"/>
              </a:rPr>
              <a:t>春巻き</a:t>
            </a:r>
            <a:r>
              <a:rPr lang="ja-JP" altLang="en-US" sz="1600" dirty="0">
                <a:solidFill>
                  <a:schemeClr val="tx1"/>
                </a:solidFill>
              </a:rPr>
              <a:t>）同様に旅行者の人気を集めている。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「バイン」とはパン、饅頭、ケーキなど粉をこねたもの一般を指す語で、「セオ」とは生地が熱い鉄板に触れたときにたてる音を表している。</a:t>
            </a:r>
          </a:p>
          <a:p>
            <a:pPr marL="0" indent="0">
              <a:buNone/>
            </a:pP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73966" y="120982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00" y="1224768"/>
            <a:ext cx="5023148" cy="53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9175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おすすめ</a:t>
            </a:r>
            <a:r>
              <a:rPr lang="ja-JP" altLang="en-US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725656" y="1181698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645919" y="5911698"/>
            <a:ext cx="3032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海老バンセオ</a:t>
            </a:r>
            <a:endParaRPr kumimoji="1" lang="ja-JP" altLang="en-US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07237" y="3254544"/>
            <a:ext cx="3661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鶏肉</a:t>
            </a:r>
            <a:r>
              <a:rPr lang="ja-JP" altLang="en-US" sz="4000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endParaRPr kumimoji="1" lang="ja-JP" altLang="en-US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80627" y="6233524"/>
            <a:ext cx="398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バインコット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528">
            <a:off x="471924" y="1491194"/>
            <a:ext cx="5270281" cy="433095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88" y="43403"/>
            <a:ext cx="4447787" cy="326958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27" y="4071408"/>
            <a:ext cx="4464148" cy="22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商品メニュー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1835"/>
              </p:ext>
            </p:extLst>
          </p:nvPr>
        </p:nvGraphicFramePr>
        <p:xfrm>
          <a:off x="548641" y="1941338"/>
          <a:ext cx="5331654" cy="329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827">
                  <a:extLst>
                    <a:ext uri="{9D8B030D-6E8A-4147-A177-3AD203B41FA5}">
                      <a16:colId xmlns:a16="http://schemas.microsoft.com/office/drawing/2014/main" val="3725188619"/>
                    </a:ext>
                  </a:extLst>
                </a:gridCol>
                <a:gridCol w="2665827">
                  <a:extLst>
                    <a:ext uri="{9D8B030D-6E8A-4147-A177-3AD203B41FA5}">
                      <a16:colId xmlns:a16="http://schemas.microsoft.com/office/drawing/2014/main" val="3830758628"/>
                    </a:ext>
                  </a:extLst>
                </a:gridCol>
              </a:tblGrid>
              <a:tr h="8229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料理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価格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29329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1" kern="12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  <a:cs typeface="+mn-cs"/>
                        </a:rPr>
                        <a:t>海老バンセオ</a:t>
                      </a:r>
                    </a:p>
                    <a:p>
                      <a:pPr algn="l"/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30552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2400" b="1" kern="12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  <a:cs typeface="+mn-cs"/>
                        </a:rPr>
                        <a:t>鶏肉バンセオ</a:t>
                      </a:r>
                      <a:endParaRPr kumimoji="1" lang="ja-JP" altLang="en-US" sz="2400" b="1" kern="12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47358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2400" b="1" kern="12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  <a:cs typeface="+mn-cs"/>
                        </a:rPr>
                        <a:t>バインコット</a:t>
                      </a:r>
                      <a:endParaRPr kumimoji="1" lang="ja-JP" altLang="en-US" sz="2400" b="1" kern="12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44135"/>
                  </a:ext>
                </a:extLst>
              </a:tr>
            </a:tbl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731519" y="139270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57505"/>
              </p:ext>
            </p:extLst>
          </p:nvPr>
        </p:nvGraphicFramePr>
        <p:xfrm>
          <a:off x="6316394" y="1924920"/>
          <a:ext cx="5641144" cy="330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72">
                  <a:extLst>
                    <a:ext uri="{9D8B030D-6E8A-4147-A177-3AD203B41FA5}">
                      <a16:colId xmlns:a16="http://schemas.microsoft.com/office/drawing/2014/main" val="3725188619"/>
                    </a:ext>
                  </a:extLst>
                </a:gridCol>
                <a:gridCol w="2820572">
                  <a:extLst>
                    <a:ext uri="{9D8B030D-6E8A-4147-A177-3AD203B41FA5}">
                      <a16:colId xmlns:a16="http://schemas.microsoft.com/office/drawing/2014/main" val="3830758628"/>
                    </a:ext>
                  </a:extLst>
                </a:gridCol>
              </a:tblGrid>
              <a:tr h="993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ドリンク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価格</a:t>
                      </a:r>
                    </a:p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29329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コーラ、ラムネ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200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30552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鳥</a:t>
                      </a:r>
                      <a:r>
                        <a:rPr kumimoji="1" lang="ja-JP" altLang="en-US" dirty="0" smtClean="0"/>
                        <a:t>龍茶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47358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麦茶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4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5337932"/>
            <a:ext cx="8534400" cy="1507067"/>
          </a:xfrm>
        </p:spPr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写真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838200" y="1448984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552"/>
            <a:ext cx="2828925" cy="181617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41" y="1582552"/>
            <a:ext cx="3087761" cy="181617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4" y="1582552"/>
            <a:ext cx="2908528" cy="188689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6" y="3610455"/>
            <a:ext cx="2899144" cy="192611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42" y="3781686"/>
            <a:ext cx="3087760" cy="172402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69" y="3812549"/>
            <a:ext cx="289239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1519" y="592406"/>
            <a:ext cx="8596668" cy="13208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地図</a:t>
            </a:r>
            <a:endParaRPr kumimoji="1" lang="ja-JP" altLang="en-US" dirty="0">
              <a:solidFill>
                <a:srgbClr val="FF0000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731519" y="139270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838200" y="1913206"/>
            <a:ext cx="60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住所：福岡県</a:t>
            </a:r>
            <a:r>
              <a:rPr lang="zh-TW" altLang="en-US" dirty="0" smtClean="0"/>
              <a:t>福岡市</a:t>
            </a:r>
            <a:r>
              <a:rPr lang="ja-JP" altLang="en-US" dirty="0" smtClean="0"/>
              <a:t>博多</a:t>
            </a:r>
            <a:r>
              <a:rPr lang="zh-TW" altLang="en-US" dirty="0" smtClean="0"/>
              <a:t>区</a:t>
            </a:r>
            <a:r>
              <a:rPr lang="ja-JP" altLang="en-US" dirty="0" smtClean="0"/>
              <a:t>春町</a:t>
            </a:r>
            <a:r>
              <a:rPr lang="en-US" altLang="ja-JP" dirty="0" smtClean="0"/>
              <a:t>1-7-13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電話番号：</a:t>
            </a:r>
            <a:r>
              <a:rPr lang="en-US" altLang="zh-TW" dirty="0" smtClean="0"/>
              <a:t>0</a:t>
            </a:r>
            <a:r>
              <a:rPr lang="en-US" altLang="ja-JP" dirty="0" smtClean="0"/>
              <a:t>8</a:t>
            </a:r>
            <a:r>
              <a:rPr lang="en-US" altLang="zh-TW" dirty="0" smtClean="0"/>
              <a:t>0-</a:t>
            </a:r>
            <a:r>
              <a:rPr lang="en-US" altLang="ja-JP" dirty="0" smtClean="0"/>
              <a:t>6292</a:t>
            </a:r>
            <a:r>
              <a:rPr lang="en-US" altLang="zh-TW" dirty="0" smtClean="0"/>
              <a:t>-</a:t>
            </a:r>
            <a:r>
              <a:rPr lang="en-US" altLang="ja-JP" dirty="0" smtClean="0"/>
              <a:t>1532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営業時間</a:t>
            </a:r>
            <a:r>
              <a:rPr lang="zh-TW" altLang="en-US" dirty="0" smtClean="0"/>
              <a:t>：</a:t>
            </a:r>
            <a:r>
              <a:rPr lang="ja-JP" altLang="en-US" dirty="0" smtClean="0"/>
              <a:t>年中無休　</a:t>
            </a:r>
            <a:r>
              <a:rPr lang="en-US" altLang="zh-TW" dirty="0" smtClean="0"/>
              <a:t>9:00 </a:t>
            </a:r>
            <a:r>
              <a:rPr lang="zh-TW" altLang="en-US" dirty="0"/>
              <a:t>～ </a:t>
            </a:r>
            <a:r>
              <a:rPr lang="en-US" altLang="zh-TW" dirty="0" smtClean="0"/>
              <a:t>2</a:t>
            </a:r>
            <a:r>
              <a:rPr lang="en-US" altLang="ja-JP" dirty="0" smtClean="0"/>
              <a:t>2</a:t>
            </a:r>
            <a:r>
              <a:rPr lang="en-US" altLang="zh-TW" dirty="0" smtClean="0"/>
              <a:t>:00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6536"/>
            <a:ext cx="4358460" cy="32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456</TotalTime>
  <Words>318</Words>
  <Application>Microsoft Office PowerPoint</Application>
  <PresentationFormat>ワイド画面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HGP教科書体</vt:lpstr>
      <vt:lpstr>HGP行書体</vt:lpstr>
      <vt:lpstr>HG正楷書体-PRO</vt:lpstr>
      <vt:lpstr>微軟正黑體</vt:lpstr>
      <vt:lpstr>メイリオ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バンセオにつて</vt:lpstr>
      <vt:lpstr>おすすめバンセオ</vt:lpstr>
      <vt:lpstr>商品メニュー</vt:lpstr>
      <vt:lpstr>写真</vt:lpstr>
      <vt:lpstr>地図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31</cp:revision>
  <dcterms:created xsi:type="dcterms:W3CDTF">2019-09-06T02:14:59Z</dcterms:created>
  <dcterms:modified xsi:type="dcterms:W3CDTF">2019-10-31T01:36:16Z</dcterms:modified>
</cp:coreProperties>
</file>