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Lst>
  <p:sldSz cx="6858000" cy="9906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190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42189A4-066C-4623-8831-1DB069A3AEB7}" type="datetimeFigureOut">
              <a:rPr kumimoji="1" lang="ja-JP" altLang="en-US" smtClean="0"/>
              <a:t>2019/11/21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25670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42189A4-066C-4623-8831-1DB069A3AEB7}" type="datetimeFigureOut">
              <a:rPr kumimoji="1" lang="ja-JP" altLang="en-US" smtClean="0"/>
              <a:t>2019/11/21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838364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42189A4-066C-4623-8831-1DB069A3AEB7}" type="datetimeFigureOut">
              <a:rPr kumimoji="1" lang="ja-JP" altLang="en-US" smtClean="0"/>
              <a:t>2019/11/21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5101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42189A4-066C-4623-8831-1DB069A3AEB7}" type="datetimeFigureOut">
              <a:rPr kumimoji="1" lang="ja-JP" altLang="en-US" smtClean="0"/>
              <a:t>2019/11/21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098851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42189A4-066C-4623-8831-1DB069A3AEB7}" type="datetimeFigureOut">
              <a:rPr kumimoji="1" lang="ja-JP" altLang="en-US" smtClean="0"/>
              <a:t>2019/11/21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040459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42189A4-066C-4623-8831-1DB069A3AEB7}" type="datetimeFigureOut">
              <a:rPr kumimoji="1" lang="ja-JP" altLang="en-US" smtClean="0"/>
              <a:t>2019/11/21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55772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42189A4-066C-4623-8831-1DB069A3AEB7}" type="datetimeFigureOut">
              <a:rPr kumimoji="1" lang="ja-JP" altLang="en-US" smtClean="0"/>
              <a:t>2019/11/21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1961290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42189A4-066C-4623-8831-1DB069A3AEB7}" type="datetimeFigureOut">
              <a:rPr kumimoji="1" lang="ja-JP" altLang="en-US" smtClean="0"/>
              <a:t>2019/11/21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1472242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2189A4-066C-4623-8831-1DB069A3AEB7}" type="datetimeFigureOut">
              <a:rPr kumimoji="1" lang="ja-JP" altLang="en-US" smtClean="0"/>
              <a:t>2019/11/21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927293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2189A4-066C-4623-8831-1DB069A3AEB7}" type="datetimeFigureOut">
              <a:rPr kumimoji="1" lang="ja-JP" altLang="en-US" smtClean="0"/>
              <a:t>2019/11/21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2150912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2189A4-066C-4623-8831-1DB069A3AEB7}" type="datetimeFigureOut">
              <a:rPr kumimoji="1" lang="ja-JP" altLang="en-US" smtClean="0"/>
              <a:t>2019/11/21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1598106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242189A4-066C-4623-8831-1DB069A3AEB7}" type="datetimeFigureOut">
              <a:rPr kumimoji="1" lang="ja-JP" altLang="en-US" smtClean="0"/>
              <a:t>2019/11/21</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537575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hyperlink" Target="http://pho-nomise.com/privacy.html" TargetMode="Externa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tel:06-6258-8837" TargetMode="External"/><Relationship Id="rId1" Type="http://schemas.openxmlformats.org/officeDocument/2006/relationships/slideLayout" Target="../slideLayouts/slideLayout6.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419563" y="3690753"/>
            <a:ext cx="4533473" cy="1643821"/>
          </a:xfrm>
        </p:spPr>
        <p:txBody>
          <a:bodyPr>
            <a:noAutofit/>
          </a:bodyPr>
          <a:lstStyle/>
          <a:p>
            <a:r>
              <a:rPr lang="ja-JP" altLang="en-US" sz="1100" dirty="0">
                <a:solidFill>
                  <a:schemeClr val="tx1">
                    <a:lumMod val="95000"/>
                    <a:lumOff val="5000"/>
                  </a:schemeClr>
                </a:solidFill>
              </a:rPr>
              <a:t>乾麺が多く使われるなか、あえて生麺にこだわりました。</a:t>
            </a:r>
            <a:br>
              <a:rPr lang="ja-JP" altLang="en-US" sz="1100" dirty="0">
                <a:solidFill>
                  <a:schemeClr val="tx1">
                    <a:lumMod val="95000"/>
                    <a:lumOff val="5000"/>
                  </a:schemeClr>
                </a:solidFill>
              </a:rPr>
            </a:br>
            <a:r>
              <a:rPr lang="ja-JP" altLang="en-US" sz="1100" dirty="0">
                <a:solidFill>
                  <a:schemeClr val="tx1">
                    <a:lumMod val="95000"/>
                    <a:lumOff val="5000"/>
                  </a:schemeClr>
                </a:solidFill>
              </a:rPr>
              <a:t>原料は安全な</a:t>
            </a:r>
            <a:r>
              <a:rPr lang="en-US" altLang="ja-JP" sz="1100" dirty="0">
                <a:solidFill>
                  <a:schemeClr val="tx1">
                    <a:lumMod val="95000"/>
                    <a:lumOff val="5000"/>
                  </a:schemeClr>
                </a:solidFill>
              </a:rPr>
              <a:t>100%</a:t>
            </a:r>
            <a:r>
              <a:rPr lang="ja-JP" altLang="en-US" sz="1100" dirty="0">
                <a:solidFill>
                  <a:schemeClr val="tx1">
                    <a:lumMod val="95000"/>
                    <a:lumOff val="5000"/>
                  </a:schemeClr>
                </a:solidFill>
              </a:rPr>
              <a:t>国産米粉と大自然の清冽な天然水。</a:t>
            </a:r>
            <a:br>
              <a:rPr lang="ja-JP" altLang="en-US" sz="1100" dirty="0">
                <a:solidFill>
                  <a:schemeClr val="tx1">
                    <a:lumMod val="95000"/>
                    <a:lumOff val="5000"/>
                  </a:schemeClr>
                </a:solidFill>
              </a:rPr>
            </a:br>
            <a:r>
              <a:rPr lang="ja-JP" altLang="en-US" sz="1100" dirty="0">
                <a:solidFill>
                  <a:schemeClr val="tx1">
                    <a:lumMod val="95000"/>
                    <a:lumOff val="5000"/>
                  </a:schemeClr>
                </a:solidFill>
              </a:rPr>
              <a:t>自家の生麺製法で丁寧につくりました。</a:t>
            </a:r>
            <a:br>
              <a:rPr lang="ja-JP" altLang="en-US" sz="1100" dirty="0">
                <a:solidFill>
                  <a:schemeClr val="tx1">
                    <a:lumMod val="95000"/>
                    <a:lumOff val="5000"/>
                  </a:schemeClr>
                </a:solidFill>
              </a:rPr>
            </a:br>
            <a:r>
              <a:rPr lang="ja-JP" altLang="en-US" sz="1100" dirty="0">
                <a:solidFill>
                  <a:schemeClr val="tx1">
                    <a:lumMod val="95000"/>
                    <a:lumOff val="5000"/>
                  </a:schemeClr>
                </a:solidFill>
              </a:rPr>
              <a:t>コシがあり、乾麺では味わえない食感。</a:t>
            </a:r>
            <a:br>
              <a:rPr lang="ja-JP" altLang="en-US" sz="1100" dirty="0">
                <a:solidFill>
                  <a:schemeClr val="tx1">
                    <a:lumMod val="95000"/>
                    <a:lumOff val="5000"/>
                  </a:schemeClr>
                </a:solidFill>
              </a:rPr>
            </a:br>
            <a:r>
              <a:rPr lang="ja-JP" altLang="en-US" sz="1100" dirty="0">
                <a:solidFill>
                  <a:schemeClr val="tx1">
                    <a:lumMod val="95000"/>
                    <a:lumOff val="5000"/>
                  </a:schemeClr>
                </a:solidFill>
              </a:rPr>
              <a:t>あっさりおいしいスープにとてもよく合います。</a:t>
            </a:r>
            <a:br>
              <a:rPr lang="ja-JP" altLang="en-US" sz="1100" dirty="0">
                <a:solidFill>
                  <a:schemeClr val="tx1">
                    <a:lumMod val="95000"/>
                    <a:lumOff val="5000"/>
                  </a:schemeClr>
                </a:solidFill>
              </a:rPr>
            </a:br>
            <a:r>
              <a:rPr lang="ja-JP" altLang="en-US" sz="1100" dirty="0">
                <a:solidFill>
                  <a:schemeClr val="tx1">
                    <a:lumMod val="95000"/>
                    <a:lumOff val="5000"/>
                  </a:schemeClr>
                </a:solidFill>
              </a:rPr>
              <a:t>うれしいことに米粉のでんぷん質は良質なエネルギー源に。</a:t>
            </a:r>
            <a:br>
              <a:rPr lang="ja-JP" altLang="en-US" sz="1100" dirty="0">
                <a:solidFill>
                  <a:schemeClr val="tx1">
                    <a:lumMod val="95000"/>
                    <a:lumOff val="5000"/>
                  </a:schemeClr>
                </a:solidFill>
              </a:rPr>
            </a:br>
            <a:r>
              <a:rPr lang="ja-JP" altLang="en-US" sz="1100" dirty="0">
                <a:solidFill>
                  <a:schemeClr val="tx1">
                    <a:lumMod val="95000"/>
                    <a:lumOff val="5000"/>
                  </a:schemeClr>
                </a:solidFill>
              </a:rPr>
              <a:t>そして体内でつくられるタンパク質は美容に。</a:t>
            </a:r>
            <a:br>
              <a:rPr lang="ja-JP" altLang="en-US" sz="1100" dirty="0">
                <a:solidFill>
                  <a:schemeClr val="tx1">
                    <a:lumMod val="95000"/>
                    <a:lumOff val="5000"/>
                  </a:schemeClr>
                </a:solidFill>
              </a:rPr>
            </a:br>
            <a:r>
              <a:rPr lang="ja-JP" altLang="en-US" sz="1100" dirty="0">
                <a:solidFill>
                  <a:schemeClr val="tx1">
                    <a:lumMod val="95000"/>
                    <a:lumOff val="5000"/>
                  </a:schemeClr>
                </a:solidFill>
              </a:rPr>
              <a:t>女性にも喜ばれる生麺をぜひ「ふぉーの店」でご堪能ください。</a:t>
            </a:r>
            <a:endParaRPr kumimoji="1" lang="ja-JP" altLang="en-US" sz="1100" dirty="0">
              <a:solidFill>
                <a:schemeClr val="tx1">
                  <a:lumMod val="95000"/>
                  <a:lumOff val="5000"/>
                </a:schemeClr>
              </a:solidFill>
            </a:endParaRPr>
          </a:p>
        </p:txBody>
      </p:sp>
      <p:sp>
        <p:nvSpPr>
          <p:cNvPr id="5" name="正方形/長方形 4"/>
          <p:cNvSpPr/>
          <p:nvPr/>
        </p:nvSpPr>
        <p:spPr>
          <a:xfrm>
            <a:off x="0" y="-228600"/>
            <a:ext cx="6858000" cy="976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u="sng" dirty="0" smtClean="0">
                <a:solidFill>
                  <a:schemeClr val="tx2">
                    <a:lumMod val="50000"/>
                  </a:schemeClr>
                </a:solidFill>
              </a:rPr>
              <a:t>ホーム</a:t>
            </a:r>
            <a:r>
              <a:rPr kumimoji="1" lang="ja-JP" altLang="en-US" sz="1200" dirty="0" smtClean="0">
                <a:solidFill>
                  <a:schemeClr val="tx2">
                    <a:lumMod val="50000"/>
                  </a:schemeClr>
                </a:solidFill>
              </a:rPr>
              <a:t>　</a:t>
            </a:r>
            <a:r>
              <a:rPr kumimoji="1" lang="ja-JP" altLang="en-US" sz="1200" u="sng" dirty="0" smtClean="0">
                <a:solidFill>
                  <a:schemeClr val="tx2">
                    <a:lumMod val="50000"/>
                  </a:schemeClr>
                </a:solidFill>
              </a:rPr>
              <a:t>お食事メニュー</a:t>
            </a:r>
            <a:r>
              <a:rPr kumimoji="1" lang="ja-JP" altLang="en-US" sz="1200" dirty="0" smtClean="0">
                <a:solidFill>
                  <a:schemeClr val="tx2">
                    <a:lumMod val="50000"/>
                  </a:schemeClr>
                </a:solidFill>
              </a:rPr>
              <a:t>　</a:t>
            </a:r>
            <a:r>
              <a:rPr kumimoji="1" lang="ja-JP" altLang="en-US" sz="1200" u="sng" dirty="0" smtClean="0">
                <a:solidFill>
                  <a:schemeClr val="tx2">
                    <a:lumMod val="50000"/>
                  </a:schemeClr>
                </a:solidFill>
              </a:rPr>
              <a:t>ドリンク・デザート</a:t>
            </a:r>
            <a:r>
              <a:rPr kumimoji="1" lang="ja-JP" altLang="en-US" sz="1200" dirty="0" smtClean="0">
                <a:solidFill>
                  <a:schemeClr val="tx2">
                    <a:lumMod val="50000"/>
                  </a:schemeClr>
                </a:solidFill>
              </a:rPr>
              <a:t>　</a:t>
            </a:r>
            <a:r>
              <a:rPr kumimoji="1" lang="ja-JP" altLang="en-US" sz="1200" u="sng" dirty="0" smtClean="0">
                <a:solidFill>
                  <a:schemeClr val="tx2">
                    <a:lumMod val="50000"/>
                  </a:schemeClr>
                </a:solidFill>
              </a:rPr>
              <a:t>店舗情報</a:t>
            </a:r>
            <a:r>
              <a:rPr kumimoji="1" lang="ja-JP" altLang="en-US" sz="1200" dirty="0" smtClean="0">
                <a:solidFill>
                  <a:schemeClr val="tx2">
                    <a:lumMod val="50000"/>
                  </a:schemeClr>
                </a:solidFill>
              </a:rPr>
              <a:t>　</a:t>
            </a:r>
            <a:endParaRPr kumimoji="1" lang="ja-JP" altLang="en-US" sz="1200" dirty="0">
              <a:solidFill>
                <a:schemeClr val="tx2">
                  <a:lumMod val="50000"/>
                </a:schemeClr>
              </a:solidFill>
            </a:endParaRPr>
          </a:p>
        </p:txBody>
      </p:sp>
      <p:sp>
        <p:nvSpPr>
          <p:cNvPr id="7" name="平行四辺形 6"/>
          <p:cNvSpPr/>
          <p:nvPr/>
        </p:nvSpPr>
        <p:spPr>
          <a:xfrm>
            <a:off x="3105150" y="514350"/>
            <a:ext cx="45719" cy="45719"/>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113"/>
            <a:ext cx="6857999" cy="2019355"/>
          </a:xfrm>
          <a:prstGeom prst="rect">
            <a:avLst/>
          </a:prstGeom>
        </p:spPr>
      </p:pic>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3132953"/>
            <a:ext cx="2324526" cy="2247427"/>
          </a:xfrm>
          <a:prstGeom prst="rect">
            <a:avLst/>
          </a:prstGeom>
        </p:spPr>
      </p:pic>
      <p:sp>
        <p:nvSpPr>
          <p:cNvPr id="10" name="正方形/長方形 9"/>
          <p:cNvSpPr/>
          <p:nvPr/>
        </p:nvSpPr>
        <p:spPr>
          <a:xfrm>
            <a:off x="2514599" y="3123782"/>
            <a:ext cx="4343400" cy="60360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dirty="0" smtClean="0"/>
          </a:p>
          <a:p>
            <a:r>
              <a:rPr lang="ja-JP" altLang="en-US" sz="1400" dirty="0" smtClean="0">
                <a:solidFill>
                  <a:schemeClr val="tx2">
                    <a:lumMod val="50000"/>
                  </a:schemeClr>
                </a:solidFill>
              </a:rPr>
              <a:t>こだわり</a:t>
            </a:r>
            <a:r>
              <a:rPr lang="ja-JP" altLang="en-US" sz="1400" dirty="0">
                <a:solidFill>
                  <a:schemeClr val="tx2">
                    <a:lumMod val="50000"/>
                  </a:schemeClr>
                </a:solidFill>
              </a:rPr>
              <a:t>の米粉だからスープによく合います</a:t>
            </a:r>
          </a:p>
          <a:p>
            <a:endParaRPr kumimoji="1" lang="ja-JP" altLang="en-US" dirty="0"/>
          </a:p>
        </p:txBody>
      </p:sp>
      <p:sp>
        <p:nvSpPr>
          <p:cNvPr id="11" name="正方形/長方形 10"/>
          <p:cNvSpPr/>
          <p:nvPr/>
        </p:nvSpPr>
        <p:spPr>
          <a:xfrm>
            <a:off x="0" y="5539026"/>
            <a:ext cx="6858002" cy="63344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ja-JP" altLang="en-US" dirty="0">
                <a:solidFill>
                  <a:schemeClr val="tx2">
                    <a:lumMod val="50000"/>
                  </a:schemeClr>
                </a:solidFill>
              </a:rPr>
              <a:t>こだわりの生麺には岐阜県の清冽な天然水</a:t>
            </a:r>
          </a:p>
        </p:txBody>
      </p:sp>
      <p:sp>
        <p:nvSpPr>
          <p:cNvPr id="12" name="テキスト ボックス 11"/>
          <p:cNvSpPr txBox="1"/>
          <p:nvPr/>
        </p:nvSpPr>
        <p:spPr>
          <a:xfrm>
            <a:off x="-46839" y="6250185"/>
            <a:ext cx="6858000" cy="938719"/>
          </a:xfrm>
          <a:prstGeom prst="rect">
            <a:avLst/>
          </a:prstGeom>
          <a:noFill/>
        </p:spPr>
        <p:txBody>
          <a:bodyPr wrap="square" rtlCol="0">
            <a:spAutoFit/>
          </a:bodyPr>
          <a:lstStyle/>
          <a:p>
            <a:r>
              <a:rPr lang="en-US" altLang="ja-JP" sz="1100" dirty="0">
                <a:solidFill>
                  <a:schemeClr val="tx2">
                    <a:lumMod val="50000"/>
                  </a:schemeClr>
                </a:solidFill>
              </a:rPr>
              <a:t>100</a:t>
            </a:r>
            <a:r>
              <a:rPr lang="ja-JP" altLang="en-US" sz="1100" dirty="0">
                <a:solidFill>
                  <a:schemeClr val="tx2">
                    <a:lumMod val="50000"/>
                  </a:schemeClr>
                </a:solidFill>
              </a:rPr>
              <a:t>％国産米粉でつくる生麺には、日本の清冽なお水が使われています。</a:t>
            </a:r>
            <a:br>
              <a:rPr lang="ja-JP" altLang="en-US" sz="1100" dirty="0">
                <a:solidFill>
                  <a:schemeClr val="tx2">
                    <a:lumMod val="50000"/>
                  </a:schemeClr>
                </a:solidFill>
              </a:rPr>
            </a:br>
            <a:r>
              <a:rPr lang="ja-JP" altLang="en-US" sz="1100" dirty="0">
                <a:solidFill>
                  <a:schemeClr val="tx2">
                    <a:lumMod val="50000"/>
                  </a:schemeClr>
                </a:solidFill>
              </a:rPr>
              <a:t>深さ</a:t>
            </a:r>
            <a:r>
              <a:rPr lang="en-US" altLang="ja-JP" sz="1100" dirty="0">
                <a:solidFill>
                  <a:schemeClr val="tx2">
                    <a:lumMod val="50000"/>
                  </a:schemeClr>
                </a:solidFill>
              </a:rPr>
              <a:t>100m</a:t>
            </a:r>
            <a:r>
              <a:rPr lang="ja-JP" altLang="en-US" sz="1100" dirty="0" err="1">
                <a:solidFill>
                  <a:schemeClr val="tx2">
                    <a:lumMod val="50000"/>
                  </a:schemeClr>
                </a:solidFill>
              </a:rPr>
              <a:t>の深</a:t>
            </a:r>
            <a:r>
              <a:rPr lang="ja-JP" altLang="en-US" sz="1100" dirty="0">
                <a:solidFill>
                  <a:schemeClr val="tx2">
                    <a:lumMod val="50000"/>
                  </a:schemeClr>
                </a:solidFill>
              </a:rPr>
              <a:t>井戸から採水した岐阜県の地下天然水です。</a:t>
            </a:r>
            <a:br>
              <a:rPr lang="ja-JP" altLang="en-US" sz="1100" dirty="0">
                <a:solidFill>
                  <a:schemeClr val="tx2">
                    <a:lumMod val="50000"/>
                  </a:schemeClr>
                </a:solidFill>
              </a:rPr>
            </a:br>
            <a:r>
              <a:rPr lang="ja-JP" altLang="en-US" sz="1100" dirty="0">
                <a:solidFill>
                  <a:schemeClr val="tx2">
                    <a:lumMod val="50000"/>
                  </a:schemeClr>
                </a:solidFill>
              </a:rPr>
              <a:t>おいしいだけではなく、天然のミネラルをたっぷり含有。</a:t>
            </a:r>
            <a:br>
              <a:rPr lang="ja-JP" altLang="en-US" sz="1100" dirty="0">
                <a:solidFill>
                  <a:schemeClr val="tx2">
                    <a:lumMod val="50000"/>
                  </a:schemeClr>
                </a:solidFill>
              </a:rPr>
            </a:br>
            <a:r>
              <a:rPr lang="ja-JP" altLang="en-US" sz="1100" dirty="0">
                <a:solidFill>
                  <a:schemeClr val="tx2">
                    <a:lumMod val="50000"/>
                  </a:schemeClr>
                </a:solidFill>
              </a:rPr>
              <a:t>免疫力アップのほか、お肌の保湿やコラーゲンの生成のサポートも。</a:t>
            </a:r>
            <a:br>
              <a:rPr lang="ja-JP" altLang="en-US" sz="1100" dirty="0">
                <a:solidFill>
                  <a:schemeClr val="tx2">
                    <a:lumMod val="50000"/>
                  </a:schemeClr>
                </a:solidFill>
              </a:rPr>
            </a:br>
            <a:r>
              <a:rPr lang="ja-JP" altLang="en-US" sz="1100" dirty="0">
                <a:solidFill>
                  <a:schemeClr val="tx2">
                    <a:lumMod val="50000"/>
                  </a:schemeClr>
                </a:solidFill>
              </a:rPr>
              <a:t>美容にもうれしい安全なお水でつくるふぉーを「ふぉーの店」で安心してお召し上がりください。</a:t>
            </a:r>
            <a:endParaRPr kumimoji="1" lang="ja-JP" altLang="en-US" sz="1100" dirty="0">
              <a:solidFill>
                <a:schemeClr val="tx2">
                  <a:lumMod val="50000"/>
                </a:schemeClr>
              </a:solidFill>
            </a:endParaRPr>
          </a:p>
        </p:txBody>
      </p:sp>
      <p:pic>
        <p:nvPicPr>
          <p:cNvPr id="13" name="図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7266618"/>
            <a:ext cx="2218539" cy="1644464"/>
          </a:xfrm>
          <a:prstGeom prst="rect">
            <a:avLst/>
          </a:prstGeom>
        </p:spPr>
      </p:pic>
      <p:sp>
        <p:nvSpPr>
          <p:cNvPr id="14" name="正方形/長方形 13"/>
          <p:cNvSpPr/>
          <p:nvPr/>
        </p:nvSpPr>
        <p:spPr>
          <a:xfrm>
            <a:off x="2419563" y="7250938"/>
            <a:ext cx="4438436" cy="54420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ja-JP" altLang="en-US" sz="1600" dirty="0">
                <a:solidFill>
                  <a:sysClr val="windowText" lastClr="000000"/>
                </a:solidFill>
              </a:rPr>
              <a:t>自然力栽培野菜</a:t>
            </a:r>
          </a:p>
        </p:txBody>
      </p:sp>
      <p:sp>
        <p:nvSpPr>
          <p:cNvPr id="15" name="テキスト ボックス 14"/>
          <p:cNvSpPr txBox="1"/>
          <p:nvPr/>
        </p:nvSpPr>
        <p:spPr>
          <a:xfrm>
            <a:off x="2324527" y="7857181"/>
            <a:ext cx="4438436" cy="1615827"/>
          </a:xfrm>
          <a:prstGeom prst="rect">
            <a:avLst/>
          </a:prstGeom>
          <a:noFill/>
        </p:spPr>
        <p:txBody>
          <a:bodyPr wrap="square" rtlCol="0">
            <a:spAutoFit/>
          </a:bodyPr>
          <a:lstStyle/>
          <a:p>
            <a:r>
              <a:rPr lang="ja-JP" altLang="en-US" sz="1100" dirty="0"/>
              <a:t>私たちは安心できて尚且つ美味しい野菜をお客様にご提供したいと考えており、</a:t>
            </a:r>
            <a:br>
              <a:rPr lang="ja-JP" altLang="en-US" sz="1100" dirty="0"/>
            </a:br>
            <a:r>
              <a:rPr lang="ja-JP" altLang="en-US" sz="1100" dirty="0"/>
              <a:t>野菜本来のもつ自然の力で育てる「自然力栽培」をモットーに、</a:t>
            </a:r>
            <a:br>
              <a:rPr lang="ja-JP" altLang="en-US" sz="1100" dirty="0"/>
            </a:br>
            <a:r>
              <a:rPr lang="ja-JP" altLang="en-US" sz="1100" dirty="0"/>
              <a:t>交野市南星台の地の恵まれた自然環境下で野菜を育てています。</a:t>
            </a:r>
            <a:br>
              <a:rPr lang="ja-JP" altLang="en-US" sz="1100" dirty="0"/>
            </a:br>
            <a:r>
              <a:rPr lang="ja-JP" altLang="en-US" sz="1100" dirty="0"/>
              <a:t>大量販売のために人工的に育てられた野菜とは違い、収穫までの</a:t>
            </a:r>
            <a:br>
              <a:rPr lang="ja-JP" altLang="en-US" sz="1100" dirty="0"/>
            </a:br>
            <a:r>
              <a:rPr lang="ja-JP" altLang="en-US" sz="1100" dirty="0"/>
              <a:t>期間は長いですが野菜本来の力で育った野菜ですので</a:t>
            </a:r>
            <a:br>
              <a:rPr lang="ja-JP" altLang="en-US" sz="1100" dirty="0"/>
            </a:br>
            <a:r>
              <a:rPr lang="ja-JP" altLang="en-US" sz="1100" dirty="0"/>
              <a:t>健康的なのはもちろん、味も美味しく育っています。</a:t>
            </a:r>
            <a:br>
              <a:rPr lang="ja-JP" altLang="en-US" sz="1100" dirty="0"/>
            </a:br>
            <a:r>
              <a:rPr lang="ja-JP" altLang="en-US" sz="1100" dirty="0"/>
              <a:t>他とはひと味違う、野菜本来の風味を「ふぉーの店」でご賞味ください。</a:t>
            </a:r>
            <a:endParaRPr kumimoji="1" lang="ja-JP" altLang="en-US" sz="1100" dirty="0"/>
          </a:p>
        </p:txBody>
      </p:sp>
      <p:sp>
        <p:nvSpPr>
          <p:cNvPr id="16" name="テキスト ボックス 15"/>
          <p:cNvSpPr txBox="1"/>
          <p:nvPr/>
        </p:nvSpPr>
        <p:spPr>
          <a:xfrm>
            <a:off x="0" y="9643512"/>
            <a:ext cx="6857999" cy="276999"/>
          </a:xfrm>
          <a:prstGeom prst="rect">
            <a:avLst/>
          </a:prstGeom>
          <a:noFill/>
        </p:spPr>
        <p:txBody>
          <a:bodyPr wrap="square" rtlCol="0">
            <a:spAutoFit/>
          </a:bodyPr>
          <a:lstStyle/>
          <a:p>
            <a:pPr algn="ctr"/>
            <a:r>
              <a:rPr lang="ja-JP" altLang="en-US" sz="1200" dirty="0">
                <a:solidFill>
                  <a:schemeClr val="tx1">
                    <a:lumMod val="85000"/>
                    <a:lumOff val="15000"/>
                  </a:schemeClr>
                </a:solidFill>
                <a:hlinkClick r:id="rId5"/>
              </a:rPr>
              <a:t>プライバシーポリシー</a:t>
            </a:r>
            <a:endParaRPr kumimoji="1" lang="ja-JP" altLang="en-US" sz="1200" dirty="0">
              <a:solidFill>
                <a:schemeClr val="tx1">
                  <a:lumMod val="85000"/>
                  <a:lumOff val="15000"/>
                </a:schemeClr>
              </a:solidFill>
            </a:endParaRPr>
          </a:p>
        </p:txBody>
      </p:sp>
    </p:spTree>
    <p:extLst>
      <p:ext uri="{BB962C8B-B14F-4D97-AF65-F5344CB8AC3E}">
        <p14:creationId xmlns:p14="http://schemas.microsoft.com/office/powerpoint/2010/main" val="2135951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6857999" cy="628650"/>
          </a:xfrm>
          <a:solidFill>
            <a:schemeClr val="accent2">
              <a:lumMod val="20000"/>
              <a:lumOff val="80000"/>
            </a:schemeClr>
          </a:solidFill>
        </p:spPr>
        <p:txBody>
          <a:bodyPr>
            <a:normAutofit/>
          </a:bodyPr>
          <a:lstStyle/>
          <a:p>
            <a:pPr algn="ctr"/>
            <a:r>
              <a:rPr kumimoji="1" lang="ja-JP" altLang="en-US" sz="1400" dirty="0" smtClean="0">
                <a:solidFill>
                  <a:srgbClr val="FF0000"/>
                </a:solidFill>
              </a:rPr>
              <a:t>セットメニュー</a:t>
            </a:r>
            <a:endParaRPr kumimoji="1" lang="ja-JP" altLang="en-US" sz="1400" dirty="0">
              <a:solidFill>
                <a:srgbClr val="FF0000"/>
              </a:solidFill>
            </a:endParaRPr>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831" y="852783"/>
            <a:ext cx="2800566" cy="1519267"/>
          </a:xfrm>
          <a:prstGeom prst="rect">
            <a:avLst/>
          </a:prstGeo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9048" y="846259"/>
            <a:ext cx="2705101" cy="1519107"/>
          </a:xfrm>
          <a:prstGeom prst="rect">
            <a:avLst/>
          </a:prstGeom>
        </p:spPr>
      </p:pic>
      <p:pic>
        <p:nvPicPr>
          <p:cNvPr id="12" name="図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9833" y="6989521"/>
            <a:ext cx="2800563" cy="1519268"/>
          </a:xfrm>
          <a:prstGeom prst="rect">
            <a:avLst/>
          </a:prstGeom>
        </p:spPr>
      </p:pic>
      <p:pic>
        <p:nvPicPr>
          <p:cNvPr id="14" name="図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29048" y="3796513"/>
            <a:ext cx="2705100" cy="1519268"/>
          </a:xfrm>
          <a:prstGeom prst="rect">
            <a:avLst/>
          </a:prstGeom>
        </p:spPr>
      </p:pic>
      <p:pic>
        <p:nvPicPr>
          <p:cNvPr id="15" name="図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0195" y="3796514"/>
            <a:ext cx="2800565" cy="1519268"/>
          </a:xfrm>
          <a:prstGeom prst="rect">
            <a:avLst/>
          </a:prstGeom>
        </p:spPr>
      </p:pic>
      <p:pic>
        <p:nvPicPr>
          <p:cNvPr id="16" name="図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29048" y="6989522"/>
            <a:ext cx="2705100" cy="1519268"/>
          </a:xfrm>
          <a:prstGeom prst="rect">
            <a:avLst/>
          </a:prstGeom>
        </p:spPr>
      </p:pic>
      <p:sp>
        <p:nvSpPr>
          <p:cNvPr id="17" name="テキスト ボックス 16"/>
          <p:cNvSpPr txBox="1"/>
          <p:nvPr/>
        </p:nvSpPr>
        <p:spPr>
          <a:xfrm>
            <a:off x="399831" y="2372051"/>
            <a:ext cx="2800565" cy="1369606"/>
          </a:xfrm>
          <a:prstGeom prst="rect">
            <a:avLst/>
          </a:prstGeom>
          <a:noFill/>
        </p:spPr>
        <p:txBody>
          <a:bodyPr wrap="square" rtlCol="0">
            <a:spAutoFit/>
          </a:bodyPr>
          <a:lstStyle/>
          <a:p>
            <a:pPr fontAlgn="base"/>
            <a:r>
              <a:rPr lang="en-US" altLang="ja-JP" sz="1100" b="1" dirty="0"/>
              <a:t>A</a:t>
            </a:r>
            <a:r>
              <a:rPr lang="ja-JP" altLang="en-US" sz="1100" b="1" dirty="0"/>
              <a:t>セット　</a:t>
            </a:r>
            <a:br>
              <a:rPr lang="ja-JP" altLang="en-US" sz="1100" b="1" dirty="0"/>
            </a:br>
            <a:r>
              <a:rPr lang="ja-JP" altLang="en-US" sz="1100" b="1" dirty="0"/>
              <a:t>満腹セット</a:t>
            </a:r>
          </a:p>
          <a:p>
            <a:pPr fontAlgn="base"/>
            <a:r>
              <a:rPr lang="ja-JP" altLang="en-US" sz="1100" b="1" dirty="0"/>
              <a:t>男性のお客様に超おすすめです！</a:t>
            </a:r>
            <a:r>
              <a:rPr lang="ja-JP" altLang="en-US" dirty="0"/>
              <a:t/>
            </a:r>
            <a:br>
              <a:rPr lang="ja-JP" altLang="en-US" dirty="0"/>
            </a:br>
            <a:r>
              <a:rPr lang="ja-JP" altLang="en-US" sz="1000" dirty="0"/>
              <a:t>（お好きなふぉー・ベトナム唐揚げ</a:t>
            </a:r>
            <a:r>
              <a:rPr lang="en-US" altLang="ja-JP" sz="1000" dirty="0"/>
              <a:t>2</a:t>
            </a:r>
            <a:r>
              <a:rPr lang="ja-JP" altLang="en-US" sz="1000" dirty="0"/>
              <a:t>コ・生春巻き</a:t>
            </a:r>
            <a:r>
              <a:rPr lang="en-US" altLang="ja-JP" sz="1000" dirty="0"/>
              <a:t>1</a:t>
            </a:r>
            <a:r>
              <a:rPr lang="ja-JP" altLang="en-US" sz="1000" dirty="0"/>
              <a:t>コ・ジャスミンライス・自家製なます）</a:t>
            </a:r>
            <a:br>
              <a:rPr lang="ja-JP" altLang="en-US" sz="1000" dirty="0"/>
            </a:br>
            <a:r>
              <a:rPr lang="en-US" altLang="ja-JP" sz="1000" dirty="0"/>
              <a:t>¥1,200</a:t>
            </a:r>
            <a:r>
              <a:rPr lang="ja-JP" altLang="en-US" sz="1000" dirty="0"/>
              <a:t>～（税込）</a:t>
            </a:r>
            <a:br>
              <a:rPr lang="ja-JP" altLang="en-US" sz="1000" dirty="0"/>
            </a:br>
            <a:r>
              <a:rPr lang="ja-JP" altLang="en-US" sz="1000" dirty="0"/>
              <a:t>価格はふぉーによって変わります。</a:t>
            </a:r>
            <a:r>
              <a:rPr lang="en-US" altLang="ja-JP" sz="1000" dirty="0"/>
              <a:t>※</a:t>
            </a:r>
            <a:r>
              <a:rPr lang="ja-JP" altLang="en-US" sz="1000" dirty="0"/>
              <a:t>写真はふぉー・がー（鶏のふぉー</a:t>
            </a:r>
            <a:r>
              <a:rPr lang="ja-JP" altLang="en-US" sz="1000" dirty="0" smtClean="0"/>
              <a:t>）</a:t>
            </a:r>
            <a:endParaRPr lang="ja-JP" altLang="en-US" sz="1000" dirty="0"/>
          </a:p>
        </p:txBody>
      </p:sp>
      <p:sp>
        <p:nvSpPr>
          <p:cNvPr id="18" name="テキスト ボックス 17"/>
          <p:cNvSpPr txBox="1"/>
          <p:nvPr/>
        </p:nvSpPr>
        <p:spPr>
          <a:xfrm>
            <a:off x="3714855" y="2372051"/>
            <a:ext cx="2819293" cy="1200329"/>
          </a:xfrm>
          <a:prstGeom prst="rect">
            <a:avLst/>
          </a:prstGeom>
          <a:noFill/>
        </p:spPr>
        <p:txBody>
          <a:bodyPr wrap="square" rtlCol="0">
            <a:spAutoFit/>
          </a:bodyPr>
          <a:lstStyle/>
          <a:p>
            <a:pPr fontAlgn="base"/>
            <a:r>
              <a:rPr lang="en-US" altLang="ja-JP" sz="1100" b="1" dirty="0"/>
              <a:t>B</a:t>
            </a:r>
            <a:r>
              <a:rPr lang="ja-JP" altLang="en-US" sz="1100" b="1" dirty="0"/>
              <a:t>セット</a:t>
            </a:r>
            <a:br>
              <a:rPr lang="ja-JP" altLang="en-US" sz="1100" b="1" dirty="0"/>
            </a:br>
            <a:r>
              <a:rPr lang="ja-JP" altLang="en-US" sz="1100" b="1" dirty="0"/>
              <a:t>有頭海老とブロッコリーのブイヤベース風</a:t>
            </a:r>
            <a:br>
              <a:rPr lang="ja-JP" altLang="en-US" sz="1100" b="1" dirty="0"/>
            </a:br>
            <a:r>
              <a:rPr lang="ja-JP" altLang="en-US" sz="1100" b="1" dirty="0"/>
              <a:t>ジャスミンライス添え</a:t>
            </a:r>
          </a:p>
          <a:p>
            <a:pPr fontAlgn="base"/>
            <a:r>
              <a:rPr lang="ja-JP" altLang="en-US" dirty="0"/>
              <a:t> </a:t>
            </a:r>
            <a:br>
              <a:rPr lang="ja-JP" altLang="en-US" dirty="0"/>
            </a:br>
            <a:r>
              <a:rPr lang="en-US" altLang="ja-JP" sz="1000" dirty="0"/>
              <a:t>¥1,000</a:t>
            </a:r>
            <a:r>
              <a:rPr lang="ja-JP" altLang="en-US" sz="1000" dirty="0"/>
              <a:t>（税込</a:t>
            </a:r>
            <a:r>
              <a:rPr lang="ja-JP" altLang="en-US" sz="1000" dirty="0" smtClean="0"/>
              <a:t>）</a:t>
            </a:r>
            <a:endParaRPr lang="ja-JP" altLang="en-US" sz="1000" dirty="0"/>
          </a:p>
        </p:txBody>
      </p:sp>
      <p:sp>
        <p:nvSpPr>
          <p:cNvPr id="19" name="テキスト ボックス 18"/>
          <p:cNvSpPr txBox="1"/>
          <p:nvPr/>
        </p:nvSpPr>
        <p:spPr>
          <a:xfrm>
            <a:off x="390194" y="5315781"/>
            <a:ext cx="2800566" cy="1692771"/>
          </a:xfrm>
          <a:prstGeom prst="rect">
            <a:avLst/>
          </a:prstGeom>
          <a:noFill/>
        </p:spPr>
        <p:txBody>
          <a:bodyPr wrap="square" rtlCol="0">
            <a:spAutoFit/>
          </a:bodyPr>
          <a:lstStyle/>
          <a:p>
            <a:pPr fontAlgn="base"/>
            <a:r>
              <a:rPr lang="en-US" altLang="ja-JP" sz="1100" b="1" dirty="0"/>
              <a:t>C</a:t>
            </a:r>
            <a:r>
              <a:rPr lang="ja-JP" altLang="en-US" sz="1100" b="1" dirty="0" smtClean="0"/>
              <a:t>セット</a:t>
            </a:r>
            <a:r>
              <a:rPr lang="ja-JP" altLang="en-US" sz="1100" b="1" dirty="0"/>
              <a:t/>
            </a:r>
            <a:br>
              <a:rPr lang="ja-JP" altLang="en-US" sz="1100" b="1" dirty="0"/>
            </a:br>
            <a:r>
              <a:rPr lang="ja-JP" altLang="en-US" sz="1100" b="1" dirty="0"/>
              <a:t>豚の角煮ご飯セット</a:t>
            </a:r>
          </a:p>
          <a:p>
            <a:pPr fontAlgn="base"/>
            <a:r>
              <a:rPr lang="ja-JP" altLang="en-US" sz="1100" b="1" dirty="0"/>
              <a:t>人気の豚の角煮ご飯とふぉーのセット！（お好きなふぉーが選べます）</a:t>
            </a:r>
            <a:endParaRPr lang="ja-JP" altLang="en-US" sz="1100" dirty="0"/>
          </a:p>
          <a:p>
            <a:pPr fontAlgn="base"/>
            <a:r>
              <a:rPr lang="ja-JP" altLang="en-US" sz="1000" dirty="0"/>
              <a:t>（お好きなふぉー・豚の角煮ご飯・自家製なます）</a:t>
            </a:r>
          </a:p>
          <a:p>
            <a:pPr fontAlgn="base"/>
            <a:r>
              <a:rPr lang="en-US" altLang="ja-JP" sz="1000" dirty="0"/>
              <a:t>¥1,050</a:t>
            </a:r>
            <a:r>
              <a:rPr lang="ja-JP" altLang="en-US" sz="1000" dirty="0"/>
              <a:t>～（税込）</a:t>
            </a:r>
          </a:p>
          <a:p>
            <a:pPr fontAlgn="base"/>
            <a:r>
              <a:rPr lang="ja-JP" altLang="en-US" sz="1000" dirty="0"/>
              <a:t>価格はふぉーによって変わります。</a:t>
            </a:r>
            <a:r>
              <a:rPr lang="en-US" altLang="ja-JP" sz="1000" dirty="0"/>
              <a:t>※</a:t>
            </a:r>
            <a:r>
              <a:rPr lang="ja-JP" altLang="en-US" sz="1000" dirty="0"/>
              <a:t>写真はふぉー・ぼー（牛のふぉー）、ふぉー・がーの場合は</a:t>
            </a:r>
            <a:r>
              <a:rPr lang="en-US" altLang="ja-JP" sz="1000" dirty="0"/>
              <a:t>980</a:t>
            </a:r>
            <a:r>
              <a:rPr lang="ja-JP" altLang="en-US" sz="1000" dirty="0"/>
              <a:t>円 </a:t>
            </a:r>
          </a:p>
        </p:txBody>
      </p:sp>
      <p:sp>
        <p:nvSpPr>
          <p:cNvPr id="20" name="テキスト ボックス 19"/>
          <p:cNvSpPr txBox="1"/>
          <p:nvPr/>
        </p:nvSpPr>
        <p:spPr>
          <a:xfrm>
            <a:off x="3829048" y="5350245"/>
            <a:ext cx="2705100" cy="1231106"/>
          </a:xfrm>
          <a:prstGeom prst="rect">
            <a:avLst/>
          </a:prstGeom>
          <a:noFill/>
        </p:spPr>
        <p:txBody>
          <a:bodyPr wrap="square" rtlCol="0">
            <a:spAutoFit/>
          </a:bodyPr>
          <a:lstStyle/>
          <a:p>
            <a:pPr fontAlgn="base"/>
            <a:r>
              <a:rPr lang="en-US" altLang="ja-JP" sz="1100" b="1" dirty="0"/>
              <a:t>D</a:t>
            </a:r>
            <a:r>
              <a:rPr lang="ja-JP" altLang="en-US" sz="1100" b="1" dirty="0" smtClean="0"/>
              <a:t>セット</a:t>
            </a:r>
            <a:r>
              <a:rPr lang="ja-JP" altLang="en-US" sz="1100" b="1" dirty="0"/>
              <a:t/>
            </a:r>
            <a:br>
              <a:rPr lang="ja-JP" altLang="en-US" sz="1100" b="1" dirty="0"/>
            </a:br>
            <a:r>
              <a:rPr lang="ja-JP" altLang="en-US" sz="1100" b="1" dirty="0"/>
              <a:t>ヘルシー野菜セット</a:t>
            </a:r>
          </a:p>
          <a:p>
            <a:pPr fontAlgn="base"/>
            <a:r>
              <a:rPr lang="ja-JP" altLang="en-US" sz="1100" b="1" dirty="0"/>
              <a:t>カロリーが気になる方、野菜をたっぷり摂りたい方におすすめです！</a:t>
            </a:r>
            <a:r>
              <a:rPr lang="ja-JP" altLang="en-US" dirty="0"/>
              <a:t/>
            </a:r>
            <a:br>
              <a:rPr lang="ja-JP" altLang="en-US" dirty="0"/>
            </a:br>
            <a:r>
              <a:rPr lang="ja-JP" altLang="en-US" sz="1000" dirty="0"/>
              <a:t>（とりのふぉー・生春巻き</a:t>
            </a:r>
            <a:r>
              <a:rPr lang="en-US" altLang="ja-JP" sz="1000" dirty="0"/>
              <a:t>1</a:t>
            </a:r>
            <a:r>
              <a:rPr lang="ja-JP" altLang="en-US" sz="1000" dirty="0"/>
              <a:t>コ・旬の野菜サラダ・ミニデザート・自家製なます）</a:t>
            </a:r>
            <a:br>
              <a:rPr lang="ja-JP" altLang="en-US" sz="1000" dirty="0"/>
            </a:br>
            <a:r>
              <a:rPr lang="en-US" altLang="ja-JP" sz="1000" dirty="0"/>
              <a:t>¥980</a:t>
            </a:r>
            <a:r>
              <a:rPr lang="ja-JP" altLang="en-US" sz="1000" dirty="0"/>
              <a:t>（税込</a:t>
            </a:r>
            <a:r>
              <a:rPr lang="ja-JP" altLang="en-US" sz="1000" dirty="0" smtClean="0"/>
              <a:t>）</a:t>
            </a:r>
            <a:endParaRPr lang="ja-JP" altLang="en-US" sz="1000" dirty="0"/>
          </a:p>
        </p:txBody>
      </p:sp>
      <p:sp>
        <p:nvSpPr>
          <p:cNvPr id="21" name="テキスト ボックス 20"/>
          <p:cNvSpPr txBox="1"/>
          <p:nvPr/>
        </p:nvSpPr>
        <p:spPr>
          <a:xfrm>
            <a:off x="390194" y="8510637"/>
            <a:ext cx="2790929" cy="1231106"/>
          </a:xfrm>
          <a:prstGeom prst="rect">
            <a:avLst/>
          </a:prstGeom>
          <a:noFill/>
        </p:spPr>
        <p:txBody>
          <a:bodyPr wrap="square" rtlCol="0">
            <a:spAutoFit/>
          </a:bodyPr>
          <a:lstStyle/>
          <a:p>
            <a:pPr fontAlgn="base"/>
            <a:r>
              <a:rPr lang="en-US" altLang="ja-JP" sz="1100" b="1" dirty="0"/>
              <a:t>E</a:t>
            </a:r>
            <a:r>
              <a:rPr lang="ja-JP" altLang="en-US" sz="1100" b="1" dirty="0" smtClean="0"/>
              <a:t>セット</a:t>
            </a:r>
            <a:r>
              <a:rPr lang="ja-JP" altLang="en-US" sz="1100" b="1" dirty="0"/>
              <a:t/>
            </a:r>
            <a:br>
              <a:rPr lang="ja-JP" altLang="en-US" sz="1100" b="1" dirty="0"/>
            </a:br>
            <a:r>
              <a:rPr lang="ja-JP" altLang="en-US" sz="1100" b="1" dirty="0"/>
              <a:t>じゃ～じゃ～セット</a:t>
            </a:r>
          </a:p>
          <a:p>
            <a:pPr fontAlgn="base"/>
            <a:r>
              <a:rPr lang="ja-JP" altLang="en-US" sz="1100" b="1" dirty="0"/>
              <a:t>残ったじゃ～じゃ～とジャスミンライスを混ぜて食べれば超病みつきです！</a:t>
            </a:r>
            <a:endParaRPr lang="ja-JP" altLang="en-US" sz="1100" dirty="0"/>
          </a:p>
          <a:p>
            <a:pPr fontAlgn="base"/>
            <a:r>
              <a:rPr lang="ja-JP" altLang="en-US" sz="1000" dirty="0"/>
              <a:t>（じゃ～じゃ～風味汁なしふぉー・生春巻き</a:t>
            </a:r>
            <a:r>
              <a:rPr lang="en-US" altLang="ja-JP" sz="1000" dirty="0"/>
              <a:t>1</a:t>
            </a:r>
            <a:r>
              <a:rPr lang="ja-JP" altLang="en-US" sz="1000" dirty="0"/>
              <a:t>コ・ジャスミンライス・自家製なます）</a:t>
            </a:r>
          </a:p>
          <a:p>
            <a:pPr fontAlgn="base"/>
            <a:r>
              <a:rPr lang="en-US" altLang="ja-JP" sz="1000" dirty="0"/>
              <a:t>¥980</a:t>
            </a:r>
            <a:r>
              <a:rPr lang="ja-JP" altLang="en-US" sz="1000" dirty="0"/>
              <a:t>（税込</a:t>
            </a:r>
            <a:r>
              <a:rPr lang="ja-JP" altLang="en-US" sz="1000" dirty="0" smtClean="0"/>
              <a:t>）</a:t>
            </a:r>
            <a:endParaRPr lang="ja-JP" altLang="en-US" sz="1000" dirty="0"/>
          </a:p>
        </p:txBody>
      </p:sp>
      <p:sp>
        <p:nvSpPr>
          <p:cNvPr id="22" name="テキスト ボックス 21"/>
          <p:cNvSpPr txBox="1"/>
          <p:nvPr/>
        </p:nvSpPr>
        <p:spPr>
          <a:xfrm>
            <a:off x="3771951" y="8508789"/>
            <a:ext cx="2705100" cy="1200329"/>
          </a:xfrm>
          <a:prstGeom prst="rect">
            <a:avLst/>
          </a:prstGeom>
          <a:noFill/>
        </p:spPr>
        <p:txBody>
          <a:bodyPr wrap="square" rtlCol="0">
            <a:spAutoFit/>
          </a:bodyPr>
          <a:lstStyle/>
          <a:p>
            <a:pPr fontAlgn="base"/>
            <a:r>
              <a:rPr lang="en-US" altLang="ja-JP" sz="1100" b="1" dirty="0"/>
              <a:t>F</a:t>
            </a:r>
            <a:r>
              <a:rPr lang="ja-JP" altLang="en-US" sz="1100" b="1" dirty="0" smtClean="0"/>
              <a:t>セット</a:t>
            </a:r>
            <a:r>
              <a:rPr lang="ja-JP" altLang="en-US" sz="1100" b="1" dirty="0"/>
              <a:t/>
            </a:r>
            <a:br>
              <a:rPr lang="ja-JP" altLang="en-US" sz="1100" b="1" dirty="0"/>
            </a:br>
            <a:r>
              <a:rPr lang="ja-JP" altLang="en-US" sz="1100" b="1" dirty="0"/>
              <a:t>ピリ辛ガー丼セット</a:t>
            </a:r>
          </a:p>
          <a:p>
            <a:pPr fontAlgn="base"/>
            <a:r>
              <a:rPr lang="ja-JP" altLang="en-US" sz="1100" b="1" dirty="0"/>
              <a:t>スタッフイチオシのガーどんぶりは、満足して頂ける美味しさです！</a:t>
            </a:r>
            <a:r>
              <a:rPr lang="ja-JP" altLang="en-US" dirty="0"/>
              <a:t/>
            </a:r>
            <a:br>
              <a:rPr lang="ja-JP" altLang="en-US" dirty="0"/>
            </a:br>
            <a:r>
              <a:rPr lang="ja-JP" altLang="en-US" dirty="0"/>
              <a:t/>
            </a:r>
            <a:br>
              <a:rPr lang="ja-JP" altLang="en-US" dirty="0"/>
            </a:br>
            <a:r>
              <a:rPr lang="en-US" altLang="ja-JP" sz="1000" dirty="0"/>
              <a:t>¥980</a:t>
            </a:r>
            <a:r>
              <a:rPr lang="ja-JP" altLang="en-US" sz="1000" dirty="0"/>
              <a:t>（税込</a:t>
            </a:r>
            <a:r>
              <a:rPr lang="ja-JP" altLang="en-US" sz="1000" dirty="0" smtClean="0"/>
              <a:t>）</a:t>
            </a:r>
            <a:endParaRPr lang="ja-JP" altLang="en-US" sz="1000" dirty="0"/>
          </a:p>
        </p:txBody>
      </p:sp>
    </p:spTree>
    <p:extLst>
      <p:ext uri="{BB962C8B-B14F-4D97-AF65-F5344CB8AC3E}">
        <p14:creationId xmlns:p14="http://schemas.microsoft.com/office/powerpoint/2010/main" val="164836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6858000" cy="666750"/>
          </a:xfrm>
          <a:solidFill>
            <a:schemeClr val="accent2">
              <a:lumMod val="20000"/>
              <a:lumOff val="80000"/>
            </a:schemeClr>
          </a:solidFill>
        </p:spPr>
        <p:txBody>
          <a:bodyPr>
            <a:normAutofit/>
          </a:bodyPr>
          <a:lstStyle/>
          <a:p>
            <a:pPr algn="ctr"/>
            <a:r>
              <a:rPr kumimoji="1" lang="ja-JP" altLang="en-US" sz="1400" dirty="0" smtClean="0">
                <a:solidFill>
                  <a:srgbClr val="FF0000"/>
                </a:solidFill>
              </a:rPr>
              <a:t>ドリンク・デザート</a:t>
            </a:r>
            <a:endParaRPr kumimoji="1" lang="ja-JP" altLang="en-US" sz="1400" dirty="0">
              <a:solidFill>
                <a:srgbClr val="FF0000"/>
              </a:solidFill>
            </a:endParaRPr>
          </a:p>
        </p:txBody>
      </p:sp>
      <p:sp>
        <p:nvSpPr>
          <p:cNvPr id="3" name="テキスト ボックス 2"/>
          <p:cNvSpPr txBox="1"/>
          <p:nvPr/>
        </p:nvSpPr>
        <p:spPr>
          <a:xfrm>
            <a:off x="0" y="735211"/>
            <a:ext cx="3638550" cy="4308872"/>
          </a:xfrm>
          <a:prstGeom prst="rect">
            <a:avLst/>
          </a:prstGeom>
          <a:noFill/>
        </p:spPr>
        <p:txBody>
          <a:bodyPr wrap="square" rtlCol="0">
            <a:spAutoFit/>
          </a:bodyPr>
          <a:lstStyle/>
          <a:p>
            <a:r>
              <a:rPr kumimoji="1" lang="ja-JP" altLang="en-US" u="sng" dirty="0" smtClean="0"/>
              <a:t>アルコール</a:t>
            </a:r>
            <a:endParaRPr kumimoji="1" lang="en-US" altLang="ja-JP" u="sng" dirty="0" smtClean="0"/>
          </a:p>
          <a:p>
            <a:r>
              <a:rPr kumimoji="1" lang="ja-JP" altLang="en-US" sz="1600" dirty="0" smtClean="0"/>
              <a:t>ビール</a:t>
            </a:r>
            <a:r>
              <a:rPr kumimoji="1" lang="en-US" altLang="ja-JP" sz="1600" dirty="0" smtClean="0"/>
              <a:t>				</a:t>
            </a:r>
            <a:r>
              <a:rPr kumimoji="1" lang="en-US" altLang="ja-JP" sz="1600" dirty="0"/>
              <a:t>	</a:t>
            </a:r>
            <a:r>
              <a:rPr kumimoji="1" lang="en-US" altLang="ja-JP" sz="1600" dirty="0" smtClean="0"/>
              <a:t>480</a:t>
            </a:r>
            <a:r>
              <a:rPr kumimoji="1" lang="ja-JP" altLang="en-US" sz="1600" dirty="0" smtClean="0"/>
              <a:t>￥</a:t>
            </a:r>
            <a:endParaRPr kumimoji="1" lang="en-US" altLang="ja-JP" sz="1600" dirty="0" smtClean="0"/>
          </a:p>
          <a:p>
            <a:r>
              <a:rPr kumimoji="1" lang="en-US" altLang="ja-JP" sz="1600" dirty="0" smtClean="0"/>
              <a:t>333</a:t>
            </a:r>
            <a:r>
              <a:rPr kumimoji="1" lang="ja-JP" altLang="en-US" sz="1600" dirty="0" smtClean="0"/>
              <a:t>ビール</a:t>
            </a:r>
            <a:r>
              <a:rPr kumimoji="1" lang="en-US" altLang="ja-JP" sz="1600" dirty="0" smtClean="0"/>
              <a:t>			580</a:t>
            </a:r>
            <a:r>
              <a:rPr kumimoji="1" lang="ja-JP" altLang="en-US" sz="1600" dirty="0" smtClean="0"/>
              <a:t>￥</a:t>
            </a:r>
            <a:endParaRPr kumimoji="1" lang="en-US" altLang="ja-JP" sz="1600" dirty="0" smtClean="0"/>
          </a:p>
          <a:p>
            <a:r>
              <a:rPr kumimoji="1" lang="ja-JP" altLang="en-US" sz="1600" dirty="0" smtClean="0"/>
              <a:t>サワープレーン</a:t>
            </a:r>
            <a:r>
              <a:rPr kumimoji="1" lang="en-US" altLang="ja-JP" sz="1600" dirty="0" smtClean="0"/>
              <a:t>		</a:t>
            </a:r>
            <a:r>
              <a:rPr kumimoji="1" lang="en-US" altLang="ja-JP" sz="1600" dirty="0"/>
              <a:t>	</a:t>
            </a:r>
            <a:r>
              <a:rPr kumimoji="1" lang="en-US" altLang="ja-JP" sz="1600" dirty="0" smtClean="0"/>
              <a:t>450</a:t>
            </a:r>
            <a:r>
              <a:rPr kumimoji="1" lang="ja-JP" altLang="en-US" sz="1600" dirty="0" smtClean="0"/>
              <a:t>￥</a:t>
            </a:r>
            <a:endParaRPr kumimoji="1" lang="en-US" altLang="ja-JP" sz="1600" dirty="0" smtClean="0"/>
          </a:p>
          <a:p>
            <a:r>
              <a:rPr kumimoji="1" lang="ja-JP" altLang="en-US" sz="1600" dirty="0" smtClean="0"/>
              <a:t>ハイポール</a:t>
            </a:r>
            <a:r>
              <a:rPr kumimoji="1" lang="en-US" altLang="ja-JP" sz="1600" dirty="0" smtClean="0"/>
              <a:t>			</a:t>
            </a:r>
            <a:r>
              <a:rPr kumimoji="1" lang="en-US" altLang="ja-JP" sz="1600" dirty="0"/>
              <a:t>	</a:t>
            </a:r>
            <a:r>
              <a:rPr kumimoji="1" lang="en-US" altLang="ja-JP" sz="1600" dirty="0" smtClean="0"/>
              <a:t>480</a:t>
            </a:r>
            <a:r>
              <a:rPr kumimoji="1" lang="ja-JP" altLang="en-US" sz="1600" dirty="0" smtClean="0"/>
              <a:t>￥</a:t>
            </a:r>
            <a:endParaRPr kumimoji="1" lang="en-US" altLang="ja-JP" sz="1600" dirty="0" smtClean="0"/>
          </a:p>
          <a:p>
            <a:r>
              <a:rPr kumimoji="1" lang="ja-JP" altLang="en-US" sz="1600" dirty="0" smtClean="0"/>
              <a:t>レモンサワー</a:t>
            </a:r>
            <a:r>
              <a:rPr kumimoji="1" lang="en-US" altLang="ja-JP" sz="1600" dirty="0" smtClean="0"/>
              <a:t>				480</a:t>
            </a:r>
            <a:r>
              <a:rPr kumimoji="1" lang="ja-JP" altLang="en-US" sz="1600" dirty="0" smtClean="0"/>
              <a:t>￥</a:t>
            </a:r>
            <a:endParaRPr kumimoji="1" lang="en-US" altLang="ja-JP" sz="1600" dirty="0" smtClean="0"/>
          </a:p>
          <a:p>
            <a:r>
              <a:rPr kumimoji="1" lang="ja-JP" altLang="en-US" sz="1600" dirty="0" smtClean="0"/>
              <a:t>ライムサワー</a:t>
            </a:r>
            <a:r>
              <a:rPr kumimoji="1" lang="en-US" altLang="ja-JP" sz="1600" dirty="0" smtClean="0"/>
              <a:t>				480</a:t>
            </a:r>
            <a:r>
              <a:rPr kumimoji="1" lang="ja-JP" altLang="en-US" sz="1600" dirty="0" smtClean="0"/>
              <a:t>￥</a:t>
            </a:r>
            <a:endParaRPr kumimoji="1" lang="en-US" altLang="ja-JP" sz="1600" dirty="0" smtClean="0"/>
          </a:p>
          <a:p>
            <a:r>
              <a:rPr kumimoji="1" lang="ja-JP" altLang="en-US" sz="1600" dirty="0" smtClean="0"/>
              <a:t>日本酒（冷）</a:t>
            </a:r>
            <a:r>
              <a:rPr kumimoji="1" lang="en-US" altLang="ja-JP" sz="1600" dirty="0" smtClean="0"/>
              <a:t>				800</a:t>
            </a:r>
            <a:r>
              <a:rPr kumimoji="1" lang="ja-JP" altLang="en-US" sz="1600" dirty="0" smtClean="0"/>
              <a:t>￥</a:t>
            </a:r>
            <a:endParaRPr kumimoji="1" lang="en-US" altLang="ja-JP" sz="1600" dirty="0" smtClean="0"/>
          </a:p>
          <a:p>
            <a:r>
              <a:rPr kumimoji="1" lang="ja-JP" altLang="en-US" sz="1600" dirty="0" smtClean="0"/>
              <a:t>日本酒（温）</a:t>
            </a:r>
            <a:r>
              <a:rPr kumimoji="1" lang="en-US" altLang="ja-JP" sz="1600" dirty="0" smtClean="0"/>
              <a:t>				580</a:t>
            </a:r>
            <a:r>
              <a:rPr kumimoji="1" lang="ja-JP" altLang="en-US" sz="1600" dirty="0" smtClean="0"/>
              <a:t>￥</a:t>
            </a:r>
            <a:endParaRPr kumimoji="1" lang="en-US" altLang="ja-JP" sz="1600" dirty="0" smtClean="0"/>
          </a:p>
          <a:p>
            <a:r>
              <a:rPr kumimoji="1" lang="ja-JP" altLang="en-US" sz="1600" dirty="0" smtClean="0"/>
              <a:t>焼酎（令・温）</a:t>
            </a:r>
            <a:r>
              <a:rPr kumimoji="1" lang="en-US" altLang="ja-JP" sz="1600" dirty="0" smtClean="0"/>
              <a:t>			480</a:t>
            </a:r>
            <a:r>
              <a:rPr kumimoji="1" lang="ja-JP" altLang="en-US" sz="1600" dirty="0" smtClean="0"/>
              <a:t>￥</a:t>
            </a:r>
            <a:endParaRPr kumimoji="1" lang="en-US" altLang="ja-JP" sz="1600" dirty="0" smtClean="0"/>
          </a:p>
          <a:p>
            <a:r>
              <a:rPr lang="ja-JP" altLang="en-US" sz="1600" dirty="0" smtClean="0"/>
              <a:t>カシスオレンジ</a:t>
            </a:r>
            <a:r>
              <a:rPr lang="en-US" altLang="ja-JP" sz="1600" dirty="0" smtClean="0"/>
              <a:t>			580</a:t>
            </a:r>
            <a:r>
              <a:rPr lang="ja-JP" altLang="en-US" sz="1600" dirty="0" smtClean="0"/>
              <a:t>￥</a:t>
            </a:r>
            <a:endParaRPr lang="en-US" altLang="ja-JP" sz="1600" dirty="0" smtClean="0"/>
          </a:p>
          <a:p>
            <a:r>
              <a:rPr lang="ja-JP" altLang="en-US" sz="1600" dirty="0" smtClean="0"/>
              <a:t>カンパリオレンジ</a:t>
            </a:r>
            <a:r>
              <a:rPr lang="en-US" altLang="ja-JP" sz="1600" dirty="0" smtClean="0"/>
              <a:t>			580</a:t>
            </a:r>
            <a:r>
              <a:rPr lang="ja-JP" altLang="en-US" sz="1600" dirty="0" smtClean="0"/>
              <a:t>￥</a:t>
            </a:r>
            <a:endParaRPr lang="en-US" altLang="ja-JP" sz="1600" dirty="0" smtClean="0"/>
          </a:p>
          <a:p>
            <a:r>
              <a:rPr lang="ja-JP" altLang="en-US" sz="1600" dirty="0" smtClean="0"/>
              <a:t>ブルドッグ</a:t>
            </a:r>
            <a:r>
              <a:rPr kumimoji="1" lang="en-US" altLang="ja-JP" sz="1600" dirty="0" smtClean="0"/>
              <a:t>				580</a:t>
            </a:r>
            <a:r>
              <a:rPr kumimoji="1" lang="ja-JP" altLang="en-US" sz="1600" dirty="0" smtClean="0"/>
              <a:t>￥</a:t>
            </a:r>
            <a:endParaRPr kumimoji="1" lang="en-US" altLang="ja-JP" sz="1600" dirty="0" smtClean="0"/>
          </a:p>
          <a:p>
            <a:r>
              <a:rPr lang="ja-JP" altLang="en-US" sz="1600" dirty="0" smtClean="0"/>
              <a:t>パクチーモヒート</a:t>
            </a:r>
            <a:r>
              <a:rPr lang="en-US" altLang="ja-JP" sz="1600" dirty="0"/>
              <a:t>	</a:t>
            </a:r>
            <a:r>
              <a:rPr lang="en-US" altLang="ja-JP" sz="1600" dirty="0" smtClean="0"/>
              <a:t>		580</a:t>
            </a:r>
            <a:r>
              <a:rPr lang="ja-JP" altLang="en-US" sz="1600" dirty="0" smtClean="0"/>
              <a:t>￥</a:t>
            </a:r>
            <a:endParaRPr lang="en-US" altLang="ja-JP" sz="1600" dirty="0" smtClean="0"/>
          </a:p>
          <a:p>
            <a:r>
              <a:rPr lang="ja-JP" altLang="en-US" sz="1600" dirty="0"/>
              <a:t>ライト・オン・</a:t>
            </a:r>
            <a:r>
              <a:rPr lang="ja-JP" altLang="en-US" sz="1600" dirty="0" smtClean="0"/>
              <a:t>ディタ</a:t>
            </a:r>
            <a:r>
              <a:rPr lang="en-US" altLang="ja-JP" sz="1600" dirty="0" smtClean="0"/>
              <a:t>		580</a:t>
            </a:r>
            <a:r>
              <a:rPr lang="ja-JP" altLang="en-US" sz="1600" dirty="0" smtClean="0"/>
              <a:t>￥</a:t>
            </a:r>
            <a:endParaRPr lang="en-US" altLang="ja-JP" sz="1600" dirty="0" smtClean="0"/>
          </a:p>
          <a:p>
            <a:r>
              <a:rPr lang="ja-JP" altLang="en-US" sz="1600" dirty="0" smtClean="0"/>
              <a:t>梅酒</a:t>
            </a:r>
            <a:r>
              <a:rPr lang="ja-JP" altLang="en-US" sz="1600" dirty="0"/>
              <a:t>（ソーダー・</a:t>
            </a:r>
            <a:r>
              <a:rPr lang="ja-JP" altLang="en-US" sz="1600" dirty="0" smtClean="0"/>
              <a:t>ロック</a:t>
            </a:r>
            <a:r>
              <a:rPr lang="en-US" altLang="ja-JP" sz="1600" dirty="0" smtClean="0"/>
              <a:t>		580</a:t>
            </a:r>
            <a:r>
              <a:rPr lang="ja-JP" altLang="en-US" sz="1600" dirty="0" smtClean="0"/>
              <a:t>￥</a:t>
            </a:r>
            <a:endParaRPr lang="en-US" altLang="ja-JP" sz="1600" dirty="0" smtClean="0"/>
          </a:p>
          <a:p>
            <a:r>
              <a:rPr lang="ja-JP" altLang="en-US" sz="1600" dirty="0"/>
              <a:t>ライチ（ソーダー・</a:t>
            </a:r>
            <a:r>
              <a:rPr lang="ja-JP" altLang="en-US" sz="1600" dirty="0" smtClean="0"/>
              <a:t>ロック）</a:t>
            </a:r>
            <a:r>
              <a:rPr lang="en-US" altLang="ja-JP" sz="1600" dirty="0" smtClean="0"/>
              <a:t>	580</a:t>
            </a:r>
            <a:r>
              <a:rPr lang="ja-JP" altLang="en-US" sz="1600" dirty="0"/>
              <a:t>￥</a:t>
            </a:r>
            <a:endParaRPr kumimoji="1" lang="en-US" altLang="ja-JP" sz="1600" dirty="0" smtClean="0"/>
          </a:p>
        </p:txBody>
      </p:sp>
      <p:sp>
        <p:nvSpPr>
          <p:cNvPr id="6" name="テキスト ボックス 5"/>
          <p:cNvSpPr txBox="1"/>
          <p:nvPr/>
        </p:nvSpPr>
        <p:spPr>
          <a:xfrm>
            <a:off x="3638550" y="741045"/>
            <a:ext cx="3429000" cy="2339102"/>
          </a:xfrm>
          <a:prstGeom prst="rect">
            <a:avLst/>
          </a:prstGeom>
          <a:noFill/>
        </p:spPr>
        <p:txBody>
          <a:bodyPr wrap="square" rtlCol="0">
            <a:spAutoFit/>
          </a:bodyPr>
          <a:lstStyle/>
          <a:p>
            <a:r>
              <a:rPr kumimoji="1" lang="ja-JP" altLang="en-US" u="sng" dirty="0" smtClean="0"/>
              <a:t>ソフトドリング</a:t>
            </a:r>
            <a:endParaRPr kumimoji="1" lang="en-US" altLang="ja-JP" u="sng" dirty="0" smtClean="0"/>
          </a:p>
          <a:p>
            <a:r>
              <a:rPr kumimoji="1" lang="ja-JP" altLang="en-US" sz="1600" dirty="0" smtClean="0"/>
              <a:t>コーラ</a:t>
            </a:r>
            <a:r>
              <a:rPr kumimoji="1" lang="en-US" altLang="ja-JP" sz="1600" dirty="0" smtClean="0"/>
              <a:t>				380</a:t>
            </a:r>
            <a:r>
              <a:rPr kumimoji="1" lang="ja-JP" altLang="en-US" sz="1600" dirty="0" smtClean="0"/>
              <a:t>￥</a:t>
            </a:r>
            <a:endParaRPr kumimoji="1" lang="en-US" altLang="ja-JP" sz="1600" dirty="0" smtClean="0"/>
          </a:p>
          <a:p>
            <a:r>
              <a:rPr kumimoji="1" lang="ja-JP" altLang="en-US" sz="1600" dirty="0" smtClean="0"/>
              <a:t>ジンジャーエール</a:t>
            </a:r>
            <a:r>
              <a:rPr kumimoji="1" lang="en-US" altLang="ja-JP" sz="1600" dirty="0" smtClean="0"/>
              <a:t>		380</a:t>
            </a:r>
            <a:r>
              <a:rPr kumimoji="1" lang="ja-JP" altLang="en-US" sz="1600" dirty="0" smtClean="0"/>
              <a:t>￥</a:t>
            </a:r>
            <a:endParaRPr kumimoji="1" lang="en-US" altLang="ja-JP" sz="1600" dirty="0" smtClean="0"/>
          </a:p>
          <a:p>
            <a:r>
              <a:rPr kumimoji="1" lang="ja-JP" altLang="en-US" sz="1600" dirty="0" smtClean="0"/>
              <a:t>カルピス</a:t>
            </a:r>
            <a:r>
              <a:rPr kumimoji="1" lang="en-US" altLang="ja-JP" sz="1600" dirty="0" smtClean="0"/>
              <a:t>				380</a:t>
            </a:r>
            <a:r>
              <a:rPr kumimoji="1" lang="ja-JP" altLang="en-US" sz="1600" dirty="0" smtClean="0"/>
              <a:t>￥</a:t>
            </a:r>
            <a:endParaRPr kumimoji="1" lang="en-US" altLang="ja-JP" sz="1600" dirty="0" smtClean="0"/>
          </a:p>
          <a:p>
            <a:r>
              <a:rPr kumimoji="1" lang="ja-JP" altLang="en-US" sz="1600" dirty="0" smtClean="0"/>
              <a:t>オレンジジュース</a:t>
            </a:r>
            <a:r>
              <a:rPr kumimoji="1" lang="en-US" altLang="ja-JP" sz="1600" dirty="0" smtClean="0"/>
              <a:t>		380</a:t>
            </a:r>
            <a:r>
              <a:rPr kumimoji="1" lang="ja-JP" altLang="en-US" sz="1600" dirty="0" smtClean="0"/>
              <a:t>￥</a:t>
            </a:r>
            <a:endParaRPr kumimoji="1" lang="en-US" altLang="ja-JP" sz="1600" dirty="0" smtClean="0"/>
          </a:p>
          <a:p>
            <a:r>
              <a:rPr kumimoji="1" lang="ja-JP" altLang="en-US" sz="1600" dirty="0" smtClean="0"/>
              <a:t>りんごジュース</a:t>
            </a:r>
            <a:r>
              <a:rPr kumimoji="1" lang="en-US" altLang="ja-JP" sz="1600" dirty="0" smtClean="0"/>
              <a:t>		380</a:t>
            </a:r>
            <a:r>
              <a:rPr kumimoji="1" lang="ja-JP" altLang="en-US" sz="1600" dirty="0" smtClean="0"/>
              <a:t>￥</a:t>
            </a:r>
            <a:endParaRPr kumimoji="1" lang="en-US" altLang="ja-JP" sz="1600" dirty="0" smtClean="0"/>
          </a:p>
          <a:p>
            <a:r>
              <a:rPr kumimoji="1" lang="ja-JP" altLang="en-US" sz="1600" dirty="0"/>
              <a:t>ウーロン</a:t>
            </a:r>
            <a:r>
              <a:rPr kumimoji="1" lang="ja-JP" altLang="en-US" sz="1600" dirty="0" smtClean="0"/>
              <a:t>茶</a:t>
            </a:r>
            <a:r>
              <a:rPr kumimoji="1" lang="en-US" altLang="ja-JP" sz="1600" dirty="0" smtClean="0"/>
              <a:t>			380</a:t>
            </a:r>
            <a:r>
              <a:rPr kumimoji="1" lang="ja-JP" altLang="en-US" sz="1600" dirty="0" smtClean="0"/>
              <a:t>￥</a:t>
            </a:r>
            <a:endParaRPr kumimoji="1" lang="en-US" altLang="ja-JP" sz="1600" dirty="0" smtClean="0"/>
          </a:p>
          <a:p>
            <a:r>
              <a:rPr kumimoji="1" lang="ja-JP" altLang="en-US" sz="1600" dirty="0"/>
              <a:t>生姜</a:t>
            </a:r>
            <a:r>
              <a:rPr kumimoji="1" lang="ja-JP" altLang="en-US" sz="1600" dirty="0" smtClean="0"/>
              <a:t>甘酒</a:t>
            </a:r>
            <a:r>
              <a:rPr kumimoji="1" lang="en-US" altLang="ja-JP" sz="1600" dirty="0" smtClean="0"/>
              <a:t>				580</a:t>
            </a:r>
            <a:r>
              <a:rPr kumimoji="1" lang="ja-JP" altLang="en-US" sz="1600" dirty="0" smtClean="0"/>
              <a:t>￥</a:t>
            </a:r>
            <a:endParaRPr kumimoji="1" lang="en-US" altLang="ja-JP" sz="1600" dirty="0" smtClean="0"/>
          </a:p>
          <a:p>
            <a:r>
              <a:rPr kumimoji="1" lang="ja-JP" altLang="en-US" sz="1600" dirty="0" smtClean="0"/>
              <a:t>ベトナムコーヒー</a:t>
            </a:r>
            <a:r>
              <a:rPr kumimoji="1" lang="en-US" altLang="ja-JP" sz="1600" dirty="0" smtClean="0"/>
              <a:t>		480</a:t>
            </a:r>
            <a:r>
              <a:rPr kumimoji="1" lang="ja-JP" altLang="en-US" sz="1600" dirty="0" smtClean="0"/>
              <a:t>￥</a:t>
            </a:r>
            <a:endParaRPr kumimoji="1" lang="ja-JP" altLang="en-US" sz="1600"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12544"/>
            <a:ext cx="6858000" cy="1745456"/>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09" y="7076480"/>
            <a:ext cx="2090737" cy="1566797"/>
          </a:xfrm>
          <a:prstGeom prst="rect">
            <a:avLst/>
          </a:prstGeom>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97743" y="7076480"/>
            <a:ext cx="2093282" cy="1566797"/>
          </a:xfrm>
          <a:prstGeom prst="rect">
            <a:avLst/>
          </a:prstGeom>
        </p:spPr>
      </p:pic>
      <p:pic>
        <p:nvPicPr>
          <p:cNvPr id="10" name="図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0418" y="7076480"/>
            <a:ext cx="2080115" cy="1558837"/>
          </a:xfrm>
          <a:prstGeom prst="rect">
            <a:avLst/>
          </a:prstGeom>
        </p:spPr>
      </p:pic>
      <p:sp>
        <p:nvSpPr>
          <p:cNvPr id="11" name="テキスト ボックス 10"/>
          <p:cNvSpPr txBox="1"/>
          <p:nvPr/>
        </p:nvSpPr>
        <p:spPr>
          <a:xfrm>
            <a:off x="-13576" y="8726938"/>
            <a:ext cx="2181621" cy="1323439"/>
          </a:xfrm>
          <a:prstGeom prst="rect">
            <a:avLst/>
          </a:prstGeom>
          <a:noFill/>
        </p:spPr>
        <p:txBody>
          <a:bodyPr wrap="square" rtlCol="0">
            <a:spAutoFit/>
          </a:bodyPr>
          <a:lstStyle/>
          <a:p>
            <a:pPr fontAlgn="base"/>
            <a:r>
              <a:rPr lang="ja-JP" altLang="en-US" sz="1100" b="1" dirty="0"/>
              <a:t>ベトナムコーヒーゼリー</a:t>
            </a:r>
            <a:br>
              <a:rPr lang="ja-JP" altLang="en-US" sz="1100" b="1" dirty="0"/>
            </a:br>
            <a:r>
              <a:rPr lang="ja-JP" altLang="en-US" sz="1100" b="1" dirty="0"/>
              <a:t>バニラアイス添え</a:t>
            </a:r>
          </a:p>
          <a:p>
            <a:pPr fontAlgn="base"/>
            <a:r>
              <a:rPr lang="ja-JP" altLang="en-US" sz="1000" dirty="0"/>
              <a:t>ビターなコーヒーゼリーと甘いバニラアイスを一緒に食べると超美味しい！</a:t>
            </a:r>
            <a:br>
              <a:rPr lang="ja-JP" altLang="en-US" sz="1000" dirty="0"/>
            </a:br>
            <a:r>
              <a:rPr lang="en-US" altLang="ja-JP" sz="1000" dirty="0"/>
              <a:t>¥480</a:t>
            </a:r>
            <a:r>
              <a:rPr lang="ja-JP" altLang="en-US" sz="1000" dirty="0"/>
              <a:t>（税込）</a:t>
            </a:r>
          </a:p>
          <a:p>
            <a:endParaRPr kumimoji="1" lang="ja-JP" altLang="en-US" dirty="0"/>
          </a:p>
        </p:txBody>
      </p:sp>
      <p:sp>
        <p:nvSpPr>
          <p:cNvPr id="12" name="テキスト ボックス 11"/>
          <p:cNvSpPr txBox="1"/>
          <p:nvPr/>
        </p:nvSpPr>
        <p:spPr>
          <a:xfrm>
            <a:off x="2297743" y="8726938"/>
            <a:ext cx="2093282" cy="1323439"/>
          </a:xfrm>
          <a:prstGeom prst="rect">
            <a:avLst/>
          </a:prstGeom>
          <a:noFill/>
        </p:spPr>
        <p:txBody>
          <a:bodyPr wrap="square" rtlCol="0">
            <a:spAutoFit/>
          </a:bodyPr>
          <a:lstStyle/>
          <a:p>
            <a:pPr fontAlgn="base"/>
            <a:r>
              <a:rPr lang="ja-JP" altLang="en-US" sz="1100" b="1" dirty="0"/>
              <a:t>ストロベリーソースの</a:t>
            </a:r>
            <a:br>
              <a:rPr lang="ja-JP" altLang="en-US" sz="1100" b="1" dirty="0"/>
            </a:br>
            <a:r>
              <a:rPr lang="ja-JP" altLang="en-US" sz="1100" b="1" dirty="0"/>
              <a:t>ヨーグルト</a:t>
            </a:r>
          </a:p>
          <a:p>
            <a:pPr fontAlgn="base"/>
            <a:r>
              <a:rPr lang="ja-JP" altLang="en-US" sz="1000" dirty="0"/>
              <a:t>甘酸っぱいソースとヨーグルトをコーンフレークにからめて食べたら超美味しい！</a:t>
            </a:r>
            <a:br>
              <a:rPr lang="ja-JP" altLang="en-US" sz="1000" dirty="0"/>
            </a:br>
            <a:r>
              <a:rPr lang="en-US" altLang="ja-JP" sz="1000" dirty="0"/>
              <a:t>¥</a:t>
            </a:r>
            <a:r>
              <a:rPr lang="en-US" altLang="ja-JP" sz="1000" dirty="0" smtClean="0"/>
              <a:t>380</a:t>
            </a:r>
            <a:r>
              <a:rPr lang="ja-JP" altLang="en-US" sz="1000" dirty="0"/>
              <a:t>（税込）</a:t>
            </a:r>
          </a:p>
          <a:p>
            <a:endParaRPr kumimoji="1" lang="ja-JP" altLang="en-US" dirty="0"/>
          </a:p>
        </p:txBody>
      </p:sp>
      <p:sp>
        <p:nvSpPr>
          <p:cNvPr id="13" name="テキスト ボックス 12"/>
          <p:cNvSpPr txBox="1"/>
          <p:nvPr/>
        </p:nvSpPr>
        <p:spPr>
          <a:xfrm>
            <a:off x="4663993" y="8665383"/>
            <a:ext cx="2066540" cy="1446550"/>
          </a:xfrm>
          <a:prstGeom prst="rect">
            <a:avLst/>
          </a:prstGeom>
          <a:noFill/>
        </p:spPr>
        <p:txBody>
          <a:bodyPr wrap="square" rtlCol="0">
            <a:spAutoFit/>
          </a:bodyPr>
          <a:lstStyle/>
          <a:p>
            <a:pPr fontAlgn="base"/>
            <a:r>
              <a:rPr lang="ja-JP" altLang="en-US" sz="1100" b="1" dirty="0"/>
              <a:t>マーマレードソースの</a:t>
            </a:r>
            <a:br>
              <a:rPr lang="ja-JP" altLang="en-US" sz="1100" b="1" dirty="0"/>
            </a:br>
            <a:r>
              <a:rPr lang="ja-JP" altLang="en-US" sz="1100" b="1" dirty="0"/>
              <a:t>ヨーグルト</a:t>
            </a:r>
          </a:p>
          <a:p>
            <a:pPr fontAlgn="base"/>
            <a:r>
              <a:rPr lang="ja-JP" altLang="en-US" sz="1000" dirty="0"/>
              <a:t>甘さ控えめのマーマレードソースをコーンフレークにからめて食べたら超美味しい！</a:t>
            </a:r>
            <a:br>
              <a:rPr lang="ja-JP" altLang="en-US" sz="1000" dirty="0"/>
            </a:br>
            <a:r>
              <a:rPr lang="en-US" altLang="ja-JP" sz="1000" dirty="0"/>
              <a:t>¥380</a:t>
            </a:r>
            <a:r>
              <a:rPr lang="ja-JP" altLang="en-US" sz="1000" dirty="0"/>
              <a:t>（税込</a:t>
            </a:r>
            <a:r>
              <a:rPr lang="ja-JP" altLang="en-US" dirty="0"/>
              <a:t>）</a:t>
            </a:r>
          </a:p>
          <a:p>
            <a:endParaRPr kumimoji="1" lang="ja-JP" altLang="en-US" dirty="0"/>
          </a:p>
        </p:txBody>
      </p:sp>
    </p:spTree>
    <p:extLst>
      <p:ext uri="{BB962C8B-B14F-4D97-AF65-F5344CB8AC3E}">
        <p14:creationId xmlns:p14="http://schemas.microsoft.com/office/powerpoint/2010/main" val="252741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662239" y="3301917"/>
            <a:ext cx="4217193" cy="1536782"/>
          </a:xfrm>
        </p:spPr>
        <p:txBody>
          <a:bodyPr>
            <a:noAutofit/>
          </a:bodyPr>
          <a:lstStyle/>
          <a:p>
            <a:pPr fontAlgn="base"/>
            <a:r>
              <a:rPr lang="ja-JP" altLang="ja-JP" sz="1100" dirty="0" smtClean="0"/>
              <a:t>名前</a:t>
            </a:r>
            <a:r>
              <a:rPr lang="en-US" altLang="ja-JP" sz="1100" dirty="0"/>
              <a:t>	</a:t>
            </a:r>
            <a:r>
              <a:rPr lang="ja-JP" altLang="ja-JP" sz="1100" dirty="0" smtClean="0"/>
              <a:t>ふぉ</a:t>
            </a:r>
            <a:r>
              <a:rPr lang="ja-JP" altLang="ja-JP" sz="1100" dirty="0"/>
              <a:t>ーの店 本町店</a:t>
            </a:r>
            <a:br>
              <a:rPr lang="ja-JP" altLang="ja-JP" sz="1100" dirty="0"/>
            </a:br>
            <a:r>
              <a:rPr lang="ja-JP" altLang="ja-JP" sz="1100" dirty="0" smtClean="0"/>
              <a:t>住所</a:t>
            </a:r>
            <a:r>
              <a:rPr lang="en-US" altLang="ja-JP" sz="1100" dirty="0"/>
              <a:t>	</a:t>
            </a:r>
            <a:r>
              <a:rPr lang="ja-JP" altLang="ja-JP" sz="1100" dirty="0" smtClean="0"/>
              <a:t>〒</a:t>
            </a:r>
            <a:r>
              <a:rPr lang="en-US" altLang="ja-JP" sz="1100" dirty="0"/>
              <a:t>541-0054</a:t>
            </a:r>
            <a:r>
              <a:rPr lang="ja-JP" altLang="ja-JP" sz="1100" dirty="0"/>
              <a:t>　大阪市中央区南本町</a:t>
            </a:r>
            <a:r>
              <a:rPr lang="en-US" altLang="ja-JP" sz="1100" dirty="0"/>
              <a:t>3-5-5 </a:t>
            </a:r>
            <a:r>
              <a:rPr lang="ja-JP" altLang="ja-JP" sz="1100" dirty="0"/>
              <a:t>プラスビル</a:t>
            </a:r>
            <a:br>
              <a:rPr lang="ja-JP" altLang="ja-JP" sz="1100" dirty="0"/>
            </a:br>
            <a:r>
              <a:rPr lang="ja-JP" altLang="ja-JP" sz="1100" dirty="0" smtClean="0"/>
              <a:t>アクセス</a:t>
            </a:r>
            <a:r>
              <a:rPr lang="en-US" altLang="ja-JP" sz="1100" dirty="0"/>
              <a:t>	</a:t>
            </a:r>
            <a:r>
              <a:rPr lang="ja-JP" altLang="ja-JP" sz="1100" dirty="0" smtClean="0"/>
              <a:t>地下鉄</a:t>
            </a:r>
            <a:r>
              <a:rPr lang="ja-JP" altLang="ja-JP" sz="1100" dirty="0"/>
              <a:t>本町駅</a:t>
            </a:r>
            <a:r>
              <a:rPr lang="en-US" altLang="ja-JP" sz="1100" dirty="0"/>
              <a:t>7</a:t>
            </a:r>
            <a:r>
              <a:rPr lang="ja-JP" altLang="ja-JP" sz="1100" dirty="0"/>
              <a:t>番出口スグ</a:t>
            </a:r>
            <a:br>
              <a:rPr lang="ja-JP" altLang="ja-JP" sz="1100" dirty="0"/>
            </a:br>
            <a:r>
              <a:rPr lang="ja-JP" altLang="ja-JP" sz="1100" dirty="0"/>
              <a:t>営業</a:t>
            </a:r>
            <a:r>
              <a:rPr lang="ja-JP" altLang="ja-JP" sz="1100" dirty="0" smtClean="0"/>
              <a:t>時間</a:t>
            </a:r>
            <a:r>
              <a:rPr lang="en-US" altLang="ja-JP" sz="1100" dirty="0"/>
              <a:t>	</a:t>
            </a:r>
            <a:r>
              <a:rPr lang="en-US" altLang="ja-JP" sz="1100" dirty="0" smtClean="0"/>
              <a:t>11</a:t>
            </a:r>
            <a:r>
              <a:rPr lang="ja-JP" altLang="ja-JP" sz="1100" dirty="0"/>
              <a:t>：</a:t>
            </a:r>
            <a:r>
              <a:rPr lang="en-US" altLang="ja-JP" sz="1100" dirty="0"/>
              <a:t>00</a:t>
            </a:r>
            <a:r>
              <a:rPr lang="ja-JP" altLang="ja-JP" sz="1100" dirty="0"/>
              <a:t>～</a:t>
            </a:r>
            <a:r>
              <a:rPr lang="en-US" altLang="ja-JP" sz="1100" dirty="0"/>
              <a:t>23</a:t>
            </a:r>
            <a:r>
              <a:rPr lang="ja-JP" altLang="ja-JP" sz="1100" dirty="0"/>
              <a:t>：</a:t>
            </a:r>
            <a:r>
              <a:rPr lang="en-US" altLang="ja-JP" sz="1100" dirty="0"/>
              <a:t>00</a:t>
            </a:r>
            <a:br>
              <a:rPr lang="en-US" altLang="ja-JP" sz="1100" dirty="0"/>
            </a:br>
            <a:r>
              <a:rPr lang="en-US" altLang="ja-JP" sz="1100" dirty="0"/>
              <a:t>	</a:t>
            </a:r>
            <a:r>
              <a:rPr lang="ja-JP" altLang="ja-JP" sz="1100" dirty="0" smtClean="0"/>
              <a:t>ランチ</a:t>
            </a:r>
            <a:r>
              <a:rPr lang="en-US" altLang="ja-JP" sz="1100" dirty="0"/>
              <a:t>11</a:t>
            </a:r>
            <a:r>
              <a:rPr lang="ja-JP" altLang="ja-JP" sz="1100" dirty="0"/>
              <a:t>：</a:t>
            </a:r>
            <a:r>
              <a:rPr lang="en-US" altLang="ja-JP" sz="1100" dirty="0"/>
              <a:t>00</a:t>
            </a:r>
            <a:r>
              <a:rPr lang="ja-JP" altLang="ja-JP" sz="1100" dirty="0"/>
              <a:t>～</a:t>
            </a:r>
            <a:r>
              <a:rPr lang="en-US" altLang="ja-JP" sz="1100" dirty="0"/>
              <a:t>15</a:t>
            </a:r>
            <a:r>
              <a:rPr lang="ja-JP" altLang="ja-JP" sz="1100" dirty="0"/>
              <a:t>：</a:t>
            </a:r>
            <a:r>
              <a:rPr lang="en-US" altLang="ja-JP" sz="1100" dirty="0"/>
              <a:t>00</a:t>
            </a:r>
            <a:r>
              <a:rPr lang="ja-JP" altLang="ja-JP" sz="1100" dirty="0"/>
              <a:t>（ラストオーダー</a:t>
            </a:r>
            <a:r>
              <a:rPr lang="en-US" altLang="ja-JP" sz="1100" dirty="0"/>
              <a:t>14</a:t>
            </a:r>
            <a:r>
              <a:rPr lang="ja-JP" altLang="ja-JP" sz="1100" dirty="0"/>
              <a:t>：</a:t>
            </a:r>
            <a:r>
              <a:rPr lang="en-US" altLang="ja-JP" sz="1100" dirty="0"/>
              <a:t>30</a:t>
            </a:r>
            <a:r>
              <a:rPr lang="ja-JP" altLang="ja-JP" sz="1100" dirty="0"/>
              <a:t>）</a:t>
            </a:r>
            <a:br>
              <a:rPr lang="ja-JP" altLang="ja-JP" sz="1100" dirty="0"/>
            </a:br>
            <a:r>
              <a:rPr lang="en-US" altLang="ja-JP" sz="1100" dirty="0" smtClean="0"/>
              <a:t>	</a:t>
            </a:r>
            <a:r>
              <a:rPr lang="ja-JP" altLang="ja-JP" sz="1100" dirty="0" smtClean="0"/>
              <a:t>ディナー</a:t>
            </a:r>
            <a:r>
              <a:rPr lang="en-US" altLang="ja-JP" sz="1100" dirty="0"/>
              <a:t>17</a:t>
            </a:r>
            <a:r>
              <a:rPr lang="ja-JP" altLang="ja-JP" sz="1100" dirty="0"/>
              <a:t>：</a:t>
            </a:r>
            <a:r>
              <a:rPr lang="en-US" altLang="ja-JP" sz="1100" dirty="0"/>
              <a:t>30</a:t>
            </a:r>
            <a:r>
              <a:rPr lang="ja-JP" altLang="ja-JP" sz="1100" dirty="0"/>
              <a:t>～</a:t>
            </a:r>
            <a:r>
              <a:rPr lang="en-US" altLang="ja-JP" sz="1100" dirty="0"/>
              <a:t>22</a:t>
            </a:r>
            <a:r>
              <a:rPr lang="ja-JP" altLang="ja-JP" sz="1100" dirty="0"/>
              <a:t>：</a:t>
            </a:r>
            <a:r>
              <a:rPr lang="en-US" altLang="ja-JP" sz="1100" dirty="0"/>
              <a:t>00</a:t>
            </a:r>
            <a:r>
              <a:rPr lang="ja-JP" altLang="ja-JP" sz="1100" dirty="0"/>
              <a:t>（ラストオーダー</a:t>
            </a:r>
            <a:r>
              <a:rPr lang="en-US" altLang="ja-JP" sz="1100" dirty="0"/>
              <a:t>21</a:t>
            </a:r>
            <a:r>
              <a:rPr lang="ja-JP" altLang="ja-JP" sz="1100" dirty="0"/>
              <a:t>：</a:t>
            </a:r>
            <a:r>
              <a:rPr lang="en-US" altLang="ja-JP" sz="1100" dirty="0"/>
              <a:t>30</a:t>
            </a:r>
            <a:r>
              <a:rPr lang="ja-JP" altLang="ja-JP" sz="1100" dirty="0" smtClean="0"/>
              <a:t>）</a:t>
            </a:r>
            <a:r>
              <a:rPr lang="ja-JP" altLang="ja-JP" sz="1100" dirty="0"/>
              <a:t/>
            </a:r>
            <a:br>
              <a:rPr lang="ja-JP" altLang="ja-JP" sz="1100" dirty="0"/>
            </a:br>
            <a:r>
              <a:rPr lang="ja-JP" altLang="ja-JP" sz="1100" dirty="0" smtClean="0"/>
              <a:t>定休日</a:t>
            </a:r>
            <a:r>
              <a:rPr lang="en-US" altLang="ja-JP" sz="1100" dirty="0" smtClean="0"/>
              <a:t>	</a:t>
            </a:r>
            <a:r>
              <a:rPr lang="ja-JP" altLang="ja-JP" sz="1100" dirty="0" smtClean="0"/>
              <a:t>日曜</a:t>
            </a:r>
            <a:r>
              <a:rPr lang="ja-JP" altLang="ja-JP" sz="1100" dirty="0"/>
              <a:t>・祝日休</a:t>
            </a:r>
            <a:br>
              <a:rPr lang="ja-JP" altLang="ja-JP" sz="1100" dirty="0"/>
            </a:br>
            <a:r>
              <a:rPr lang="ja-JP" altLang="ja-JP" sz="1100" dirty="0" smtClean="0"/>
              <a:t>電話番号</a:t>
            </a:r>
            <a:r>
              <a:rPr lang="en-US" altLang="ja-JP" sz="1100" dirty="0" smtClean="0"/>
              <a:t>	</a:t>
            </a:r>
            <a:r>
              <a:rPr lang="en-US" altLang="ja-JP" sz="1100" dirty="0" smtClean="0">
                <a:hlinkClick r:id="rId2"/>
              </a:rPr>
              <a:t>06-6258-8837</a:t>
            </a:r>
            <a:endParaRPr lang="ja-JP" altLang="ja-JP" sz="1100" dirty="0"/>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61147"/>
            <a:ext cx="6858000" cy="2599547"/>
          </a:xfrm>
          <a:prstGeom prst="rect">
            <a:avLst/>
          </a:prstGeom>
        </p:spPr>
      </p:pic>
      <p:pic>
        <p:nvPicPr>
          <p:cNvPr id="4" name="図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288" y="3395048"/>
            <a:ext cx="2245519" cy="2116626"/>
          </a:xfrm>
          <a:prstGeom prst="rect">
            <a:avLst/>
          </a:prstGeom>
        </p:spPr>
      </p:pic>
      <p:cxnSp>
        <p:nvCxnSpPr>
          <p:cNvPr id="8" name="直線コネクタ 7"/>
          <p:cNvCxnSpPr/>
          <p:nvPr/>
        </p:nvCxnSpPr>
        <p:spPr>
          <a:xfrm>
            <a:off x="395288" y="3111418"/>
            <a:ext cx="611981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1807369" y="2719849"/>
            <a:ext cx="3295650" cy="400110"/>
          </a:xfrm>
          <a:prstGeom prst="rect">
            <a:avLst/>
          </a:prstGeom>
          <a:noFill/>
        </p:spPr>
        <p:txBody>
          <a:bodyPr wrap="square" rtlCol="0">
            <a:spAutoFit/>
          </a:bodyPr>
          <a:lstStyle/>
          <a:p>
            <a:pPr algn="ctr"/>
            <a:r>
              <a:rPr lang="ja-JP" altLang="en-US" sz="2000" b="1" dirty="0"/>
              <a:t>店舗</a:t>
            </a:r>
            <a:r>
              <a:rPr lang="ja-JP" altLang="en-US" sz="2000" b="1" dirty="0" smtClean="0"/>
              <a:t>情報</a:t>
            </a:r>
            <a:endParaRPr lang="ja-JP" altLang="en-US" sz="2000" b="1" dirty="0"/>
          </a:p>
        </p:txBody>
      </p:sp>
      <p:sp>
        <p:nvSpPr>
          <p:cNvPr id="11" name="正方形/長方形 10"/>
          <p:cNvSpPr/>
          <p:nvPr/>
        </p:nvSpPr>
        <p:spPr>
          <a:xfrm>
            <a:off x="260747" y="6229350"/>
            <a:ext cx="6388894" cy="140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地図</a:t>
            </a:r>
            <a:endParaRPr kumimoji="1" lang="ja-JP" altLang="en-US" dirty="0"/>
          </a:p>
        </p:txBody>
      </p:sp>
    </p:spTree>
    <p:extLst>
      <p:ext uri="{BB962C8B-B14F-4D97-AF65-F5344CB8AC3E}">
        <p14:creationId xmlns:p14="http://schemas.microsoft.com/office/powerpoint/2010/main" val="305970288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447</TotalTime>
  <Words>106</Words>
  <Application>Microsoft Office PowerPoint</Application>
  <PresentationFormat>A4 210 x 297 mm</PresentationFormat>
  <Paragraphs>63</Paragraphs>
  <Slides>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游ゴシック</vt:lpstr>
      <vt:lpstr>游ゴシック Light</vt:lpstr>
      <vt:lpstr>Arial</vt:lpstr>
      <vt:lpstr>Calibri</vt:lpstr>
      <vt:lpstr>Calibri Light</vt:lpstr>
      <vt:lpstr>Office テーマ</vt:lpstr>
      <vt:lpstr>乾麺が多く使われるなか、あえて生麺にこだわりました。 原料は安全な100%国産米粉と大自然の清冽な天然水。 自家の生麺製法で丁寧につくりました。 コシがあり、乾麺では味わえない食感。 あっさりおいしいスープにとてもよく合います。 うれしいことに米粉のでんぷん質は良質なエネルギー源に。 そして体内でつくられるタンパク質は美容に。 女性にも喜ばれる生麺をぜひ「ふぉーの店」でご堪能ください。</vt:lpstr>
      <vt:lpstr>セットメニュー</vt:lpstr>
      <vt:lpstr>ドリンク・デザート</vt:lpstr>
      <vt:lpstr>名前 ふぉーの店 本町店 住所 〒541-0054　大阪市中央区南本町3-5-5 プラスビル アクセス 地下鉄本町駅7番出口スグ 営業時間 11：00～23：00  ランチ11：00～15：00（ラストオーダー14：30）  ディナー17：30～22：00（ラストオーダー21：30） 定休日 日曜・祝日休 電話番号 06-6258-8837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学生</dc:creator>
  <cp:lastModifiedBy>学生</cp:lastModifiedBy>
  <cp:revision>32</cp:revision>
  <dcterms:created xsi:type="dcterms:W3CDTF">2019-09-06T01:30:24Z</dcterms:created>
  <dcterms:modified xsi:type="dcterms:W3CDTF">2019-11-21T03:17:03Z</dcterms:modified>
</cp:coreProperties>
</file>