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191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26BA0-9EF9-47EC-9265-5F91178B5B76}" type="datetimeFigureOut">
              <a:rPr kumimoji="1" lang="ja-JP" altLang="en-US" smtClean="0"/>
              <a:t>2019/9/26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1AE5-9E85-47CF-9154-BC56399F7A0D}" type="slidenum">
              <a:rPr kumimoji="1" lang="ja-JP" altLang="en-US" smtClean="0"/>
              <a:t>‹#›</a:t>
            </a:fld>
            <a:endParaRPr kumimoji="1" lang="ja-JP" altLang="en-US"/>
          </a:p>
        </p:txBody>
      </p:sp>
    </p:spTree>
    <p:extLst>
      <p:ext uri="{BB962C8B-B14F-4D97-AF65-F5344CB8AC3E}">
        <p14:creationId xmlns:p14="http://schemas.microsoft.com/office/powerpoint/2010/main" val="31355792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410742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29178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47281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97509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15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51479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244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94809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274367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407974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23CE7D-F762-4C26-A6BF-32E3DC264888}" type="datetimeFigureOut">
              <a:rPr kumimoji="1" lang="ja-JP" altLang="en-US" smtClean="0"/>
              <a:t>2019/9/26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91863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3CE7D-F762-4C26-A6BF-32E3DC264888}" type="datetimeFigureOut">
              <a:rPr kumimoji="1" lang="ja-JP" altLang="en-US" smtClean="0"/>
              <a:t>2019/9/26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445B3-EA51-40B5-BD50-1C92077ECC57}" type="slidenum">
              <a:rPr kumimoji="1" lang="ja-JP" altLang="en-US" smtClean="0"/>
              <a:t>‹#›</a:t>
            </a:fld>
            <a:endParaRPr kumimoji="1" lang="ja-JP" altLang="en-US"/>
          </a:p>
        </p:txBody>
      </p:sp>
    </p:spTree>
    <p:extLst>
      <p:ext uri="{BB962C8B-B14F-4D97-AF65-F5344CB8AC3E}">
        <p14:creationId xmlns:p14="http://schemas.microsoft.com/office/powerpoint/2010/main" val="1779517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4.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aphicFrame>
        <p:nvGraphicFramePr>
          <p:cNvPr id="10" name="表 9"/>
          <p:cNvGraphicFramePr>
            <a:graphicFrameLocks noGrp="1"/>
          </p:cNvGraphicFramePr>
          <p:nvPr>
            <p:extLst>
              <p:ext uri="{D42A27DB-BD31-4B8C-83A1-F6EECF244321}">
                <p14:modId xmlns:p14="http://schemas.microsoft.com/office/powerpoint/2010/main" val="2853282194"/>
              </p:ext>
            </p:extLst>
          </p:nvPr>
        </p:nvGraphicFramePr>
        <p:xfrm>
          <a:off x="182876" y="4794068"/>
          <a:ext cx="11534505" cy="701040"/>
        </p:xfrm>
        <a:graphic>
          <a:graphicData uri="http://schemas.openxmlformats.org/drawingml/2006/table">
            <a:tbl>
              <a:tblPr firstRow="1" bandRow="1">
                <a:tableStyleId>{5C22544A-7EE6-4342-B048-85BDC9FD1C3A}</a:tableStyleId>
              </a:tblPr>
              <a:tblGrid>
                <a:gridCol w="2306901">
                  <a:extLst>
                    <a:ext uri="{9D8B030D-6E8A-4147-A177-3AD203B41FA5}">
                      <a16:colId xmlns:a16="http://schemas.microsoft.com/office/drawing/2014/main" val="2402032351"/>
                    </a:ext>
                  </a:extLst>
                </a:gridCol>
                <a:gridCol w="2306901">
                  <a:extLst>
                    <a:ext uri="{9D8B030D-6E8A-4147-A177-3AD203B41FA5}">
                      <a16:colId xmlns:a16="http://schemas.microsoft.com/office/drawing/2014/main" val="561969066"/>
                    </a:ext>
                  </a:extLst>
                </a:gridCol>
                <a:gridCol w="2306901">
                  <a:extLst>
                    <a:ext uri="{9D8B030D-6E8A-4147-A177-3AD203B41FA5}">
                      <a16:colId xmlns:a16="http://schemas.microsoft.com/office/drawing/2014/main" val="3569098669"/>
                    </a:ext>
                  </a:extLst>
                </a:gridCol>
                <a:gridCol w="2306901">
                  <a:extLst>
                    <a:ext uri="{9D8B030D-6E8A-4147-A177-3AD203B41FA5}">
                      <a16:colId xmlns:a16="http://schemas.microsoft.com/office/drawing/2014/main" val="1409993013"/>
                    </a:ext>
                  </a:extLst>
                </a:gridCol>
                <a:gridCol w="2306901">
                  <a:extLst>
                    <a:ext uri="{9D8B030D-6E8A-4147-A177-3AD203B41FA5}">
                      <a16:colId xmlns:a16="http://schemas.microsoft.com/office/drawing/2014/main" val="967102735"/>
                    </a:ext>
                  </a:extLst>
                </a:gridCol>
              </a:tblGrid>
              <a:tr h="339635">
                <a:tc>
                  <a:txBody>
                    <a:bodyPr/>
                    <a:lstStyle/>
                    <a:p>
                      <a:pPr algn="ctr"/>
                      <a:r>
                        <a:rPr kumimoji="1" lang="ja-JP" altLang="en-US" sz="2000" b="1" dirty="0" smtClean="0">
                          <a:solidFill>
                            <a:schemeClr val="bg1"/>
                          </a:solidFill>
                          <a:latin typeface="HG正楷書体-PRO" panose="03000600000000000000" pitchFamily="66" charset="-128"/>
                          <a:ea typeface="HG正楷書体-PRO" panose="03000600000000000000" pitchFamily="66" charset="-128"/>
                        </a:rPr>
                        <a:t>フォーについて</a:t>
                      </a:r>
                      <a:endParaRPr kumimoji="1" lang="ja-JP" altLang="en-US" sz="2000" b="1" dirty="0">
                        <a:solidFill>
                          <a:schemeClr val="bg1"/>
                        </a:solidFill>
                        <a:latin typeface="HG正楷書体-PRO" panose="03000600000000000000" pitchFamily="66" charset="-128"/>
                        <a:ea typeface="HG正楷書体-PRO" panose="03000600000000000000" pitchFamily="66"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9139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bg1"/>
                          </a:solidFill>
                          <a:latin typeface="HG正楷書体-PRO" panose="03000600000000000000" pitchFamily="66" charset="-128"/>
                          <a:ea typeface="HG正楷書体-PRO" panose="03000600000000000000" pitchFamily="66" charset="-128"/>
                        </a:rPr>
                        <a:t>おすすめフォー</a:t>
                      </a:r>
                    </a:p>
                    <a:p>
                      <a:pPr algn="ctr"/>
                      <a:endParaRPr kumimoji="1" lang="ja-JP" altLang="en-US" sz="2000" b="1" dirty="0">
                        <a:solidFill>
                          <a:schemeClr val="bg1"/>
                        </a:solidFill>
                        <a:latin typeface="HG正楷書体-PRO" panose="03000600000000000000" pitchFamily="66" charset="-128"/>
                        <a:ea typeface="HG正楷書体-PRO" panose="03000600000000000000" pitchFamily="66"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9139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bg1"/>
                          </a:solidFill>
                          <a:latin typeface="HG正楷書体-PRO" panose="03000600000000000000" pitchFamily="66" charset="-128"/>
                          <a:ea typeface="HG正楷書体-PRO" panose="03000600000000000000" pitchFamily="66" charset="-128"/>
                        </a:rPr>
                        <a:t>商品メニュー</a:t>
                      </a:r>
                    </a:p>
                    <a:p>
                      <a:pPr algn="ctr"/>
                      <a:endParaRPr kumimoji="1" lang="ja-JP" altLang="en-US" sz="2000" b="1" dirty="0">
                        <a:solidFill>
                          <a:schemeClr val="bg1"/>
                        </a:solidFill>
                        <a:latin typeface="HG正楷書体-PRO" panose="03000600000000000000" pitchFamily="66" charset="-128"/>
                        <a:ea typeface="HG正楷書体-PRO" panose="03000600000000000000" pitchFamily="66"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91395"/>
                    </a:solidFill>
                  </a:tcPr>
                </a:tc>
                <a:tc>
                  <a:txBody>
                    <a:bodyPr/>
                    <a:lstStyle/>
                    <a:p>
                      <a:pPr algn="ctr"/>
                      <a:r>
                        <a:rPr kumimoji="1" lang="ja-JP" altLang="en-US" sz="2000" b="1" dirty="0" smtClean="0">
                          <a:solidFill>
                            <a:schemeClr val="bg1"/>
                          </a:solidFill>
                          <a:latin typeface="HG正楷書体-PRO" panose="03000600000000000000" pitchFamily="66" charset="-128"/>
                          <a:ea typeface="HG正楷書体-PRO" panose="03000600000000000000" pitchFamily="66" charset="-128"/>
                        </a:rPr>
                        <a:t>写真</a:t>
                      </a:r>
                      <a:endParaRPr kumimoji="1" lang="ja-JP" altLang="en-US" sz="2000" b="1" dirty="0">
                        <a:solidFill>
                          <a:schemeClr val="bg1"/>
                        </a:solidFill>
                        <a:latin typeface="HG正楷書体-PRO" panose="03000600000000000000" pitchFamily="66" charset="-128"/>
                        <a:ea typeface="HG正楷書体-PRO" panose="03000600000000000000" pitchFamily="66"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9139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smtClean="0">
                          <a:solidFill>
                            <a:schemeClr val="bg1"/>
                          </a:solidFill>
                          <a:latin typeface="HG正楷書体-PRO" panose="03000600000000000000" pitchFamily="66" charset="-128"/>
                          <a:ea typeface="HG正楷書体-PRO" panose="03000600000000000000" pitchFamily="66" charset="-128"/>
                        </a:rPr>
                        <a:t>地図</a:t>
                      </a:r>
                    </a:p>
                    <a:p>
                      <a:pPr algn="ctr"/>
                      <a:endParaRPr kumimoji="1" lang="ja-JP" altLang="en-US" sz="2000" b="1" dirty="0">
                        <a:solidFill>
                          <a:schemeClr val="bg1"/>
                        </a:solidFill>
                        <a:latin typeface="HG正楷書体-PRO" panose="03000600000000000000" pitchFamily="66" charset="-128"/>
                        <a:ea typeface="HG正楷書体-PRO" panose="03000600000000000000" pitchFamily="66"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91395"/>
                    </a:solidFill>
                  </a:tcPr>
                </a:tc>
                <a:extLst>
                  <a:ext uri="{0D108BD9-81ED-4DB2-BD59-A6C34878D82A}">
                    <a16:rowId xmlns:a16="http://schemas.microsoft.com/office/drawing/2014/main" val="3569381608"/>
                  </a:ext>
                </a:extLst>
              </a:tr>
            </a:tbl>
          </a:graphicData>
        </a:graphic>
      </p:graphicFrame>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97" y="191362"/>
            <a:ext cx="6558235" cy="4372157"/>
          </a:xfrm>
          <a:prstGeom prst="rect">
            <a:avLst/>
          </a:prstGeom>
        </p:spPr>
      </p:pic>
      <p:sp>
        <p:nvSpPr>
          <p:cNvPr id="4" name="テキスト ボックス 3"/>
          <p:cNvSpPr txBox="1"/>
          <p:nvPr/>
        </p:nvSpPr>
        <p:spPr>
          <a:xfrm>
            <a:off x="2462722" y="3451833"/>
            <a:ext cx="6739562" cy="1015663"/>
          </a:xfrm>
          <a:prstGeom prst="rect">
            <a:avLst/>
          </a:prstGeom>
          <a:noFill/>
        </p:spPr>
        <p:txBody>
          <a:bodyPr wrap="square" rtlCol="0">
            <a:spAutoFit/>
          </a:bodyPr>
          <a:lstStyle/>
          <a:p>
            <a:r>
              <a:rPr kumimoji="1" lang="ja-JP" altLang="en-US" sz="6000" b="1" dirty="0" smtClean="0">
                <a:solidFill>
                  <a:srgbClr val="0070C0"/>
                </a:solidFill>
                <a:latin typeface="HGP教科書体" panose="02020600000000000000" pitchFamily="18" charset="-128"/>
                <a:ea typeface="HGP教科書体" panose="02020600000000000000" pitchFamily="18" charset="-128"/>
              </a:rPr>
              <a:t>ベトナム料理フォー</a:t>
            </a:r>
            <a:endParaRPr kumimoji="1" lang="ja-JP" altLang="en-US" sz="6000" b="1" dirty="0">
              <a:solidFill>
                <a:srgbClr val="0070C0"/>
              </a:solidFill>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1915241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73966" y="150438"/>
            <a:ext cx="10515600" cy="1325563"/>
          </a:xfrm>
        </p:spPr>
        <p:txBody>
          <a:bodyPr/>
          <a:lstStyle/>
          <a:p>
            <a:r>
              <a:rPr kumimoji="1" lang="ja-JP" altLang="en-US" dirty="0" smtClean="0">
                <a:latin typeface="HGP行書体" panose="03000600000000000000" pitchFamily="66" charset="-128"/>
                <a:ea typeface="HGP行書体" panose="03000600000000000000" pitchFamily="66" charset="-128"/>
              </a:rPr>
              <a:t>フォーにつて</a:t>
            </a:r>
            <a:endParaRPr kumimoji="1" lang="ja-JP" altLang="en-US" dirty="0">
              <a:latin typeface="HGP行書体" panose="03000600000000000000" pitchFamily="66" charset="-128"/>
              <a:ea typeface="HGP行書体" panose="03000600000000000000" pitchFamily="66" charset="-128"/>
            </a:endParaRPr>
          </a:p>
        </p:txBody>
      </p:sp>
      <p:sp>
        <p:nvSpPr>
          <p:cNvPr id="3" name="コンテンツ プレースホルダー 2"/>
          <p:cNvSpPr>
            <a:spLocks noGrp="1"/>
          </p:cNvSpPr>
          <p:nvPr>
            <p:ph idx="1"/>
          </p:nvPr>
        </p:nvSpPr>
        <p:spPr>
          <a:xfrm>
            <a:off x="140677" y="1476001"/>
            <a:ext cx="6850966" cy="5801451"/>
          </a:xfrm>
        </p:spPr>
        <p:txBody>
          <a:bodyPr wrap="square" lIns="72000" tIns="72000" rIns="216000">
            <a:spAutoFit/>
          </a:bodyPr>
          <a:lstStyle/>
          <a:p>
            <a:r>
              <a:rPr lang="ja-JP" altLang="en-US" sz="1400" dirty="0"/>
              <a:t>フォーはベトナムを代表する国民的料理です</a:t>
            </a:r>
            <a:r>
              <a:rPr lang="ja-JP" altLang="en-US" sz="1400" dirty="0" smtClean="0"/>
              <a:t>。ベトナム人</a:t>
            </a:r>
            <a:r>
              <a:rPr lang="ja-JP" altLang="en-US" sz="1400" dirty="0"/>
              <a:t>にとってソウルフードであり、一日</a:t>
            </a:r>
            <a:r>
              <a:rPr lang="en-US" altLang="ja-JP" sz="1400" dirty="0"/>
              <a:t>3</a:t>
            </a:r>
            <a:r>
              <a:rPr lang="ja-JP" altLang="en-US" sz="1400" dirty="0"/>
              <a:t>食フォーで済ませる人もいるほど生活に密着している料理です。</a:t>
            </a:r>
            <a:br>
              <a:rPr lang="ja-JP" altLang="en-US" sz="1400" dirty="0"/>
            </a:br>
            <a:r>
              <a:rPr lang="ja-JP" altLang="en-US" sz="1400" dirty="0"/>
              <a:t>路上の屋台からレストラン、ホテルの朝食などベトナムのあらゆるところでフォーは食べられています。</a:t>
            </a:r>
            <a:br>
              <a:rPr lang="ja-JP" altLang="en-US" sz="1400" dirty="0"/>
            </a:br>
            <a:r>
              <a:rPr lang="ja-JP" altLang="en-US" sz="1400" dirty="0"/>
              <a:t>原材料は米粉と水で、日本ではうどんに似ていることからベトナムうどんとも呼ばれています。</a:t>
            </a:r>
            <a:br>
              <a:rPr lang="ja-JP" altLang="en-US" sz="1400" dirty="0"/>
            </a:br>
            <a:r>
              <a:rPr lang="ja-JP" altLang="en-US" sz="1400" dirty="0"/>
              <a:t>日本のうどんの中でも特に名古屋のきしめんに似ています。</a:t>
            </a:r>
          </a:p>
          <a:p>
            <a:r>
              <a:rPr lang="en-US" altLang="ja-JP" sz="1400" dirty="0"/>
              <a:t>1</a:t>
            </a:r>
            <a:r>
              <a:rPr lang="ja-JP" altLang="en-US" sz="1400" dirty="0"/>
              <a:t>年で米が</a:t>
            </a:r>
            <a:r>
              <a:rPr lang="en-US" altLang="ja-JP" sz="1400" dirty="0"/>
              <a:t>3</a:t>
            </a:r>
            <a:r>
              <a:rPr lang="ja-JP" altLang="en-US" sz="1400" dirty="0"/>
              <a:t>回も収穫されているベトナム。</a:t>
            </a:r>
            <a:br>
              <a:rPr lang="ja-JP" altLang="en-US" sz="1400" dirty="0"/>
            </a:br>
            <a:r>
              <a:rPr lang="ja-JP" altLang="en-US" sz="1400" dirty="0"/>
              <a:t>特に首都のハノイ北部では稲作が盛んにおこなわれています。</a:t>
            </a:r>
          </a:p>
          <a:p>
            <a:r>
              <a:rPr lang="ja-JP" altLang="en-US" sz="1400" dirty="0"/>
              <a:t>そんな米粉を使った料理といえばフォーです。</a:t>
            </a:r>
            <a:br>
              <a:rPr lang="ja-JP" altLang="en-US" sz="1400" dirty="0"/>
            </a:br>
            <a:r>
              <a:rPr lang="ja-JP" altLang="en-US" sz="1400" dirty="0"/>
              <a:t>フォーはベトナムを代表する国民的料理で、ベトナム人にとってのソウルフードです。</a:t>
            </a:r>
            <a:br>
              <a:rPr lang="ja-JP" altLang="en-US" sz="1400" dirty="0"/>
            </a:br>
            <a:r>
              <a:rPr lang="ja-JP" altLang="en-US" sz="1400" dirty="0"/>
              <a:t>一日</a:t>
            </a:r>
            <a:r>
              <a:rPr lang="en-US" altLang="ja-JP" sz="1400" dirty="0"/>
              <a:t>3</a:t>
            </a:r>
            <a:r>
              <a:rPr lang="ja-JP" altLang="en-US" sz="1400" dirty="0"/>
              <a:t>食フォーで済ませる人もいるほど生活に密着している料理で、路上の屋台からレストラン、ホテルの朝食などベトナムのあらゆるところでフォーは食べられています。</a:t>
            </a:r>
          </a:p>
          <a:p>
            <a:r>
              <a:rPr lang="ja-JP" altLang="en-US" sz="1400" dirty="0"/>
              <a:t>屋台やレストランでどこでもフォーを食べられるほど愛されている食べ物です。</a:t>
            </a:r>
            <a:br>
              <a:rPr lang="ja-JP" altLang="en-US" sz="1400" dirty="0"/>
            </a:br>
            <a:r>
              <a:rPr lang="ja-JP" altLang="en-US" sz="1400" dirty="0"/>
              <a:t>ただ、ベトナムの一般家庭で作られることは少なく、基本的にはフォーは外食の食べ物なのです。</a:t>
            </a:r>
          </a:p>
          <a:p>
            <a:r>
              <a:rPr lang="ja-JP" altLang="en-US" sz="1400" dirty="0"/>
              <a:t>フォーは米麺といって水に漬けた米粉をペースト状にして金属板の上で熱したものを麺に形状にします。</a:t>
            </a:r>
            <a:br>
              <a:rPr lang="ja-JP" altLang="en-US" sz="1400" dirty="0"/>
            </a:br>
            <a:r>
              <a:rPr lang="ja-JP" altLang="en-US" sz="1400" dirty="0"/>
              <a:t>米粉と水を練りこみ、平らな麺が特徴で、麺の細さは日本のうどんを少し細くしたほどです。</a:t>
            </a:r>
            <a:br>
              <a:rPr lang="ja-JP" altLang="en-US" sz="1400" dirty="0"/>
            </a:br>
            <a:r>
              <a:rPr lang="ja-JP" altLang="en-US" sz="1400" dirty="0"/>
              <a:t>原材料は米粉と水で、日本ではうどんに似ていることからベトナムうどんとも呼ばれています。</a:t>
            </a:r>
          </a:p>
          <a:p>
            <a:pPr marL="0" indent="0">
              <a:buNone/>
            </a:pPr>
            <a:endParaRPr kumimoji="1" lang="ja-JP" altLang="en-US" dirty="0"/>
          </a:p>
        </p:txBody>
      </p:sp>
      <p:cxnSp>
        <p:nvCxnSpPr>
          <p:cNvPr id="7" name="直線コネクタ 6"/>
          <p:cNvCxnSpPr/>
          <p:nvPr/>
        </p:nvCxnSpPr>
        <p:spPr>
          <a:xfrm>
            <a:off x="373966" y="120982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9" y="0"/>
            <a:ext cx="4898571" cy="6858000"/>
          </a:xfrm>
          <a:prstGeom prst="rect">
            <a:avLst/>
          </a:prstGeom>
        </p:spPr>
      </p:pic>
    </p:spTree>
    <p:extLst>
      <p:ext uri="{BB962C8B-B14F-4D97-AF65-F5344CB8AC3E}">
        <p14:creationId xmlns:p14="http://schemas.microsoft.com/office/powerpoint/2010/main" val="373469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9175" y="0"/>
            <a:ext cx="10515600" cy="1325563"/>
          </a:xfrm>
        </p:spPr>
        <p:txBody>
          <a:bodyPr/>
          <a:lstStyle/>
          <a:p>
            <a:r>
              <a:rPr kumimoji="1" lang="ja-JP" altLang="en-US" dirty="0" smtClean="0">
                <a:latin typeface="HGP行書体" panose="03000600000000000000" pitchFamily="66" charset="-128"/>
                <a:ea typeface="HGP行書体" panose="03000600000000000000" pitchFamily="66" charset="-128"/>
              </a:rPr>
              <a:t>おすすめフォー</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725656" y="1181698"/>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43001">
            <a:off x="611604" y="1491859"/>
            <a:ext cx="5262827" cy="374132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760" y="1181698"/>
            <a:ext cx="4124399" cy="245196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464" y="4359990"/>
            <a:ext cx="4604642" cy="1795682"/>
          </a:xfrm>
          <a:prstGeom prst="rect">
            <a:avLst/>
          </a:prstGeom>
        </p:spPr>
      </p:pic>
      <p:sp>
        <p:nvSpPr>
          <p:cNvPr id="8" name="テキスト ボックス 7"/>
          <p:cNvSpPr txBox="1"/>
          <p:nvPr/>
        </p:nvSpPr>
        <p:spPr>
          <a:xfrm>
            <a:off x="1645919" y="5486398"/>
            <a:ext cx="2405577" cy="707886"/>
          </a:xfrm>
          <a:prstGeom prst="rect">
            <a:avLst/>
          </a:prstGeom>
          <a:noFill/>
        </p:spPr>
        <p:txBody>
          <a:bodyPr wrap="square" rtlCol="0">
            <a:spAutoFit/>
          </a:bodyPr>
          <a:lstStyle/>
          <a:p>
            <a:r>
              <a:rPr kumimoji="1" lang="ja-JP" altLang="en-US" sz="3200" dirty="0" smtClean="0">
                <a:latin typeface="HGP行書体" panose="03000600000000000000" pitchFamily="66" charset="-128"/>
                <a:ea typeface="HGP行書体" panose="03000600000000000000" pitchFamily="66" charset="-128"/>
              </a:rPr>
              <a:t>牛肉</a:t>
            </a:r>
            <a:r>
              <a:rPr kumimoji="1" lang="ja-JP" altLang="en-US" sz="4000" dirty="0" smtClean="0">
                <a:latin typeface="HGP行書体" panose="03000600000000000000" pitchFamily="66" charset="-128"/>
                <a:ea typeface="HGP行書体" panose="03000600000000000000" pitchFamily="66" charset="-128"/>
              </a:rPr>
              <a:t>フォー</a:t>
            </a:r>
            <a:endParaRPr kumimoji="1" lang="ja-JP" altLang="en-US" sz="4000" dirty="0">
              <a:latin typeface="HGP行書体" panose="03000600000000000000" pitchFamily="66" charset="-128"/>
              <a:ea typeface="HGP行書体" panose="03000600000000000000" pitchFamily="66" charset="-128"/>
            </a:endParaRPr>
          </a:p>
        </p:txBody>
      </p:sp>
      <p:sp>
        <p:nvSpPr>
          <p:cNvPr id="9" name="テキスト ボックス 8"/>
          <p:cNvSpPr txBox="1"/>
          <p:nvPr/>
        </p:nvSpPr>
        <p:spPr>
          <a:xfrm>
            <a:off x="6907238" y="3530989"/>
            <a:ext cx="2616590" cy="707886"/>
          </a:xfrm>
          <a:prstGeom prst="rect">
            <a:avLst/>
          </a:prstGeom>
          <a:noFill/>
        </p:spPr>
        <p:txBody>
          <a:bodyPr wrap="square" rtlCol="0">
            <a:spAutoFit/>
          </a:bodyPr>
          <a:lstStyle/>
          <a:p>
            <a:r>
              <a:rPr kumimoji="1" lang="ja-JP" altLang="en-US" sz="4000" dirty="0" smtClean="0">
                <a:latin typeface="HGP行書体" panose="03000600000000000000" pitchFamily="66" charset="-128"/>
                <a:ea typeface="HGP行書体" panose="03000600000000000000" pitchFamily="66" charset="-128"/>
              </a:rPr>
              <a:t>鶏肉フォー</a:t>
            </a:r>
            <a:endParaRPr kumimoji="1" lang="ja-JP" altLang="en-US" sz="4000" dirty="0">
              <a:latin typeface="HGP行書体" panose="03000600000000000000" pitchFamily="66" charset="-128"/>
              <a:ea typeface="HGP行書体" panose="03000600000000000000" pitchFamily="66" charset="-128"/>
            </a:endParaRPr>
          </a:p>
        </p:txBody>
      </p:sp>
      <p:sp>
        <p:nvSpPr>
          <p:cNvPr id="10" name="テキスト ボックス 9"/>
          <p:cNvSpPr txBox="1"/>
          <p:nvPr/>
        </p:nvSpPr>
        <p:spPr>
          <a:xfrm>
            <a:off x="6780627" y="6122037"/>
            <a:ext cx="3981158" cy="707886"/>
          </a:xfrm>
          <a:prstGeom prst="rect">
            <a:avLst/>
          </a:prstGeom>
          <a:noFill/>
        </p:spPr>
        <p:txBody>
          <a:bodyPr wrap="square" rtlCol="0">
            <a:spAutoFit/>
          </a:bodyPr>
          <a:lstStyle/>
          <a:p>
            <a:r>
              <a:rPr kumimoji="1" lang="ja-JP" altLang="en-US" sz="4000" dirty="0" smtClean="0">
                <a:latin typeface="HGP行書体" panose="03000600000000000000" pitchFamily="66" charset="-128"/>
                <a:ea typeface="HGP行書体" panose="03000600000000000000" pitchFamily="66" charset="-128"/>
              </a:rPr>
              <a:t>フォー海老春巻</a:t>
            </a:r>
            <a:endParaRPr kumimoji="1" lang="ja-JP" altLang="en-US" sz="4000" dirty="0">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1091541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商品メニュー</a:t>
            </a:r>
            <a:endParaRPr kumimoji="1" lang="ja-JP" altLang="en-US" dirty="0">
              <a:latin typeface="HGP行書体" panose="03000600000000000000" pitchFamily="66" charset="-128"/>
              <a:ea typeface="HGP行書体" panose="03000600000000000000" pitchFamily="66"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373717250"/>
              </p:ext>
            </p:extLst>
          </p:nvPr>
        </p:nvGraphicFramePr>
        <p:xfrm>
          <a:off x="548641" y="1941338"/>
          <a:ext cx="5331654" cy="3291844"/>
        </p:xfrm>
        <a:graphic>
          <a:graphicData uri="http://schemas.openxmlformats.org/drawingml/2006/table">
            <a:tbl>
              <a:tblPr firstRow="1" bandRow="1">
                <a:tableStyleId>{5C22544A-7EE6-4342-B048-85BDC9FD1C3A}</a:tableStyleId>
              </a:tblPr>
              <a:tblGrid>
                <a:gridCol w="2665827">
                  <a:extLst>
                    <a:ext uri="{9D8B030D-6E8A-4147-A177-3AD203B41FA5}">
                      <a16:colId xmlns:a16="http://schemas.microsoft.com/office/drawing/2014/main" val="3725188619"/>
                    </a:ext>
                  </a:extLst>
                </a:gridCol>
                <a:gridCol w="2665827">
                  <a:extLst>
                    <a:ext uri="{9D8B030D-6E8A-4147-A177-3AD203B41FA5}">
                      <a16:colId xmlns:a16="http://schemas.microsoft.com/office/drawing/2014/main" val="3830758628"/>
                    </a:ext>
                  </a:extLst>
                </a:gridCol>
              </a:tblGrid>
              <a:tr h="822961">
                <a:tc>
                  <a:txBody>
                    <a:bodyPr/>
                    <a:lstStyle/>
                    <a:p>
                      <a:pPr algn="ctr"/>
                      <a:r>
                        <a:rPr kumimoji="1" lang="ja-JP" altLang="en-US" sz="4000" dirty="0" smtClean="0">
                          <a:solidFill>
                            <a:schemeClr val="tx1"/>
                          </a:solidFill>
                          <a:latin typeface="HGP行書体" panose="03000600000000000000" pitchFamily="66" charset="-128"/>
                          <a:ea typeface="HGP行書体" panose="03000600000000000000" pitchFamily="66" charset="-128"/>
                        </a:rPr>
                        <a:t>料理</a:t>
                      </a:r>
                      <a:endParaRPr kumimoji="1" lang="ja-JP" altLang="en-US" sz="4000" dirty="0">
                        <a:solidFill>
                          <a:schemeClr val="tx1"/>
                        </a:solidFill>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4000" dirty="0" smtClean="0">
                          <a:solidFill>
                            <a:schemeClr val="tx1"/>
                          </a:solidFill>
                          <a:latin typeface="HGP行書体" panose="03000600000000000000" pitchFamily="66" charset="-128"/>
                          <a:ea typeface="HGP行書体" panose="03000600000000000000" pitchFamily="66" charset="-128"/>
                        </a:rPr>
                        <a:t>価格</a:t>
                      </a:r>
                      <a:endParaRPr kumimoji="1" lang="ja-JP" altLang="en-US" sz="4000" dirty="0">
                        <a:solidFill>
                          <a:schemeClr val="tx1"/>
                        </a:solidFill>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463829329"/>
                  </a:ext>
                </a:extLst>
              </a:tr>
              <a:tr h="822961">
                <a:tc>
                  <a:txBody>
                    <a:bodyPr/>
                    <a:lstStyle/>
                    <a:p>
                      <a:pPr algn="l"/>
                      <a:r>
                        <a:rPr kumimoji="1" lang="ja-JP" altLang="en-US" dirty="0" smtClean="0"/>
                        <a:t>牛肉フォー　</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800</a:t>
                      </a:r>
                      <a:r>
                        <a:rPr kumimoji="1" lang="ja-JP" altLang="en-US" dirty="0" smtClean="0"/>
                        <a:t>円</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1030552"/>
                  </a:ext>
                </a:extLst>
              </a:tr>
              <a:tr h="822961">
                <a:tc>
                  <a:txBody>
                    <a:bodyPr/>
                    <a:lstStyle/>
                    <a:p>
                      <a:r>
                        <a:rPr kumimoji="1" lang="ja-JP" altLang="en-US" dirty="0" smtClean="0"/>
                        <a:t>鶏肉フォー</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600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4647358"/>
                  </a:ext>
                </a:extLst>
              </a:tr>
              <a:tr h="822961">
                <a:tc>
                  <a:txBody>
                    <a:bodyPr/>
                    <a:lstStyle/>
                    <a:p>
                      <a:r>
                        <a:rPr kumimoji="1" lang="ja-JP" altLang="en-US" dirty="0" smtClean="0"/>
                        <a:t>フォー海老春巻</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350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244135"/>
                  </a:ext>
                </a:extLst>
              </a:tr>
            </a:tbl>
          </a:graphicData>
        </a:graphic>
      </p:graphicFrame>
      <p:cxnSp>
        <p:nvCxnSpPr>
          <p:cNvPr id="5" name="直線コネクタ 4"/>
          <p:cNvCxnSpPr/>
          <p:nvPr/>
        </p:nvCxnSpPr>
        <p:spPr>
          <a:xfrm>
            <a:off x="731519" y="139270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 name="表 5"/>
          <p:cNvGraphicFramePr>
            <a:graphicFrameLocks noGrp="1"/>
          </p:cNvGraphicFramePr>
          <p:nvPr>
            <p:extLst>
              <p:ext uri="{D42A27DB-BD31-4B8C-83A1-F6EECF244321}">
                <p14:modId xmlns:p14="http://schemas.microsoft.com/office/powerpoint/2010/main" val="1444700417"/>
              </p:ext>
            </p:extLst>
          </p:nvPr>
        </p:nvGraphicFramePr>
        <p:xfrm>
          <a:off x="6316394" y="1924920"/>
          <a:ext cx="5641144" cy="3308261"/>
        </p:xfrm>
        <a:graphic>
          <a:graphicData uri="http://schemas.openxmlformats.org/drawingml/2006/table">
            <a:tbl>
              <a:tblPr firstRow="1" bandRow="1">
                <a:tableStyleId>{5C22544A-7EE6-4342-B048-85BDC9FD1C3A}</a:tableStyleId>
              </a:tblPr>
              <a:tblGrid>
                <a:gridCol w="2820572">
                  <a:extLst>
                    <a:ext uri="{9D8B030D-6E8A-4147-A177-3AD203B41FA5}">
                      <a16:colId xmlns:a16="http://schemas.microsoft.com/office/drawing/2014/main" val="3725188619"/>
                    </a:ext>
                  </a:extLst>
                </a:gridCol>
                <a:gridCol w="2820572">
                  <a:extLst>
                    <a:ext uri="{9D8B030D-6E8A-4147-A177-3AD203B41FA5}">
                      <a16:colId xmlns:a16="http://schemas.microsoft.com/office/drawing/2014/main" val="3830758628"/>
                    </a:ext>
                  </a:extLst>
                </a:gridCol>
              </a:tblGrid>
              <a:tr h="993929">
                <a:tc>
                  <a:txBody>
                    <a:bodyPr/>
                    <a:lstStyle/>
                    <a:p>
                      <a:pPr algn="ctr"/>
                      <a:r>
                        <a:rPr kumimoji="1" lang="ja-JP" altLang="en-US" sz="4000" dirty="0" smtClean="0">
                          <a:solidFill>
                            <a:schemeClr val="tx1"/>
                          </a:solidFill>
                          <a:latin typeface="HGP行書体" panose="03000600000000000000" pitchFamily="66" charset="-128"/>
                          <a:ea typeface="HGP行書体" panose="03000600000000000000" pitchFamily="66" charset="-128"/>
                        </a:rPr>
                        <a:t>ドリンク</a:t>
                      </a:r>
                      <a:endParaRPr kumimoji="1" lang="ja-JP" altLang="en-US" sz="4000" dirty="0">
                        <a:solidFill>
                          <a:schemeClr val="tx1"/>
                        </a:solidFill>
                        <a:latin typeface="HGP行書体" panose="03000600000000000000" pitchFamily="66" charset="-128"/>
                        <a:ea typeface="HGP行書体" panose="03000600000000000000" pitchFamily="66"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dirty="0" smtClean="0">
                          <a:solidFill>
                            <a:schemeClr val="tx1"/>
                          </a:solidFill>
                          <a:latin typeface="HGP行書体" panose="03000600000000000000" pitchFamily="66" charset="-128"/>
                          <a:ea typeface="HGP行書体" panose="03000600000000000000" pitchFamily="66" charset="-128"/>
                        </a:rPr>
                        <a:t>価格</a:t>
                      </a:r>
                    </a:p>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463829329"/>
                  </a:ext>
                </a:extLst>
              </a:tr>
              <a:tr h="771444">
                <a:tc>
                  <a:txBody>
                    <a:bodyPr/>
                    <a:lstStyle/>
                    <a:p>
                      <a:r>
                        <a:rPr kumimoji="1" lang="ja-JP" altLang="en-US" dirty="0" smtClean="0"/>
                        <a:t>白桃紅茶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200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1030552"/>
                  </a:ext>
                </a:extLst>
              </a:tr>
              <a:tr h="771444">
                <a:tc>
                  <a:txBody>
                    <a:bodyPr/>
                    <a:lstStyle/>
                    <a:p>
                      <a:r>
                        <a:rPr kumimoji="1" lang="ja-JP" altLang="en-US" dirty="0" smtClean="0"/>
                        <a:t>鳥龍茶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150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4647358"/>
                  </a:ext>
                </a:extLst>
              </a:tr>
              <a:tr h="771444">
                <a:tc>
                  <a:txBody>
                    <a:bodyPr/>
                    <a:lstStyle/>
                    <a:p>
                      <a:r>
                        <a:rPr kumimoji="1" lang="ja-JP" altLang="en-US" dirty="0" smtClean="0"/>
                        <a:t>麦茶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150</a:t>
                      </a:r>
                      <a:r>
                        <a:rPr kumimoji="1" lang="ja-JP" altLang="en-US" dirty="0" smtClean="0"/>
                        <a:t>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244135"/>
                  </a:ext>
                </a:extLst>
              </a:tr>
            </a:tbl>
          </a:graphicData>
        </a:graphic>
      </p:graphicFrame>
    </p:spTree>
    <p:extLst>
      <p:ext uri="{BB962C8B-B14F-4D97-AF65-F5344CB8AC3E}">
        <p14:creationId xmlns:p14="http://schemas.microsoft.com/office/powerpoint/2010/main" val="1182901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写真</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838200" y="1448984"/>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828925" cy="161925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51641"/>
            <a:ext cx="2828925" cy="189547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8010" y="1690689"/>
            <a:ext cx="3049392" cy="161925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445" y="3551641"/>
            <a:ext cx="3078957" cy="1895475"/>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8287" y="1690688"/>
            <a:ext cx="2693159" cy="1792175"/>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8287" y="3749603"/>
            <a:ext cx="2771775" cy="1647825"/>
          </a:xfrm>
          <a:prstGeom prst="rect">
            <a:avLst/>
          </a:prstGeom>
        </p:spPr>
      </p:pic>
    </p:spTree>
    <p:extLst>
      <p:ext uri="{BB962C8B-B14F-4D97-AF65-F5344CB8AC3E}">
        <p14:creationId xmlns:p14="http://schemas.microsoft.com/office/powerpoint/2010/main" val="897434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行書体" panose="03000600000000000000" pitchFamily="66" charset="-128"/>
                <a:ea typeface="HGP行書体" panose="03000600000000000000" pitchFamily="66" charset="-128"/>
              </a:rPr>
              <a:t>地図</a:t>
            </a:r>
            <a:endParaRPr kumimoji="1" lang="ja-JP" altLang="en-US" dirty="0">
              <a:latin typeface="HGP行書体" panose="03000600000000000000" pitchFamily="66" charset="-128"/>
              <a:ea typeface="HGP行書体" panose="03000600000000000000" pitchFamily="66" charset="-128"/>
            </a:endParaRPr>
          </a:p>
        </p:txBody>
      </p:sp>
      <p:cxnSp>
        <p:nvCxnSpPr>
          <p:cNvPr id="4" name="直線コネクタ 3"/>
          <p:cNvCxnSpPr/>
          <p:nvPr/>
        </p:nvCxnSpPr>
        <p:spPr>
          <a:xfrm>
            <a:off x="731519" y="1392702"/>
            <a:ext cx="5148775" cy="0"/>
          </a:xfrm>
          <a:prstGeom prst="line">
            <a:avLst/>
          </a:prstGeom>
          <a:ln w="22225" cmpd="sng">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838200" y="1913206"/>
            <a:ext cx="6040902" cy="923330"/>
          </a:xfrm>
          <a:prstGeom prst="rect">
            <a:avLst/>
          </a:prstGeom>
          <a:noFill/>
        </p:spPr>
        <p:txBody>
          <a:bodyPr wrap="square" rtlCol="0">
            <a:spAutoFit/>
          </a:bodyPr>
          <a:lstStyle/>
          <a:p>
            <a:r>
              <a:rPr lang="zh-TW" altLang="en-US" dirty="0"/>
              <a:t>住所：福岡県福岡市中央区春吉</a:t>
            </a:r>
            <a:r>
              <a:rPr lang="en-US" altLang="zh-TW" dirty="0"/>
              <a:t>2-18-24</a:t>
            </a:r>
            <a:r>
              <a:rPr lang="zh-TW" altLang="en-US" dirty="0" smtClean="0"/>
              <a:t/>
            </a:r>
            <a:br>
              <a:rPr lang="zh-TW" altLang="en-US" dirty="0" smtClean="0"/>
            </a:br>
            <a:r>
              <a:rPr lang="zh-TW" altLang="en-US" dirty="0"/>
              <a:t>電話番号：</a:t>
            </a:r>
            <a:r>
              <a:rPr lang="en-US" altLang="zh-TW" dirty="0"/>
              <a:t>070-4369-0364</a:t>
            </a:r>
            <a:r>
              <a:rPr lang="zh-TW" altLang="en-US" dirty="0" smtClean="0"/>
              <a:t/>
            </a:r>
            <a:br>
              <a:rPr lang="zh-TW" altLang="en-US" dirty="0" smtClean="0"/>
            </a:br>
            <a:r>
              <a:rPr lang="zh-TW" altLang="en-US" dirty="0"/>
              <a:t>営業時間</a:t>
            </a:r>
            <a:r>
              <a:rPr lang="zh-TW" altLang="en-US" dirty="0" smtClean="0"/>
              <a:t>：</a:t>
            </a:r>
            <a:r>
              <a:rPr lang="ja-JP" altLang="en-US" dirty="0" smtClean="0"/>
              <a:t>年中無休　</a:t>
            </a:r>
            <a:r>
              <a:rPr lang="en-US" altLang="zh-TW" dirty="0" smtClean="0"/>
              <a:t>9:00 </a:t>
            </a:r>
            <a:r>
              <a:rPr lang="zh-TW" altLang="en-US" dirty="0"/>
              <a:t>～ </a:t>
            </a:r>
            <a:r>
              <a:rPr lang="en-US" altLang="zh-TW" dirty="0"/>
              <a:t>21:00</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36536"/>
            <a:ext cx="4358460" cy="3292414"/>
          </a:xfrm>
          <a:prstGeom prst="rect">
            <a:avLst/>
          </a:prstGeom>
        </p:spPr>
      </p:pic>
    </p:spTree>
    <p:extLst>
      <p:ext uri="{BB962C8B-B14F-4D97-AF65-F5344CB8AC3E}">
        <p14:creationId xmlns:p14="http://schemas.microsoft.com/office/powerpoint/2010/main" val="2296074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100</Words>
  <Application>Microsoft Office PowerPoint</Application>
  <PresentationFormat>ワイド画面</PresentationFormat>
  <Paragraphs>36</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vt:i4>
      </vt:variant>
    </vt:vector>
  </HeadingPairs>
  <TitlesOfParts>
    <vt:vector size="16" baseType="lpstr">
      <vt:lpstr>HGP教科書体</vt:lpstr>
      <vt:lpstr>HGP行書体</vt:lpstr>
      <vt:lpstr>HG正楷書体-PRO</vt:lpstr>
      <vt:lpstr>新細明體</vt:lpstr>
      <vt:lpstr>游ゴシック</vt:lpstr>
      <vt:lpstr>游ゴシック Light</vt:lpstr>
      <vt:lpstr>Arial</vt:lpstr>
      <vt:lpstr>Calibri</vt:lpstr>
      <vt:lpstr>Calibri Light</vt:lpstr>
      <vt:lpstr>Office Theme</vt:lpstr>
      <vt:lpstr>PowerPoint プレゼンテーション</vt:lpstr>
      <vt:lpstr>フォーにつて</vt:lpstr>
      <vt:lpstr>おすすめフォー</vt:lpstr>
      <vt:lpstr>商品メニュー</vt:lpstr>
      <vt:lpstr>写真</vt:lpstr>
      <vt:lpstr>地図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20</cp:revision>
  <dcterms:created xsi:type="dcterms:W3CDTF">2019-09-06T02:14:59Z</dcterms:created>
  <dcterms:modified xsi:type="dcterms:W3CDTF">2019-09-26T03:22:06Z</dcterms:modified>
</cp:coreProperties>
</file>