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学生" initials="学生" lastIdx="0" clrIdx="0">
    <p:extLst>
      <p:ext uri="{19B8F6BF-5375-455C-9EA6-DF929625EA0E}">
        <p15:presenceInfo xmlns:p15="http://schemas.microsoft.com/office/powerpoint/2012/main" userId="学生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2A7F-3C10-4382-8083-C572263DAB15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0E62-BFAC-4024-B8E4-16299DA6E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56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2A7F-3C10-4382-8083-C572263DAB15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0E62-BFAC-4024-B8E4-16299DA6E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62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2A7F-3C10-4382-8083-C572263DAB15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0E62-BFAC-4024-B8E4-16299DA6E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91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2A7F-3C10-4382-8083-C572263DAB15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0E62-BFAC-4024-B8E4-16299DA6E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07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2A7F-3C10-4382-8083-C572263DAB15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0E62-BFAC-4024-B8E4-16299DA6E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09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2A7F-3C10-4382-8083-C572263DAB15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0E62-BFAC-4024-B8E4-16299DA6E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62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2A7F-3C10-4382-8083-C572263DAB15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0E62-BFAC-4024-B8E4-16299DA6E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06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2A7F-3C10-4382-8083-C572263DAB15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0E62-BFAC-4024-B8E4-16299DA6E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43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2A7F-3C10-4382-8083-C572263DAB15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0E62-BFAC-4024-B8E4-16299DA6E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48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2A7F-3C10-4382-8083-C572263DAB15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0E62-BFAC-4024-B8E4-16299DA6E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26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2A7F-3C10-4382-8083-C572263DAB15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0E62-BFAC-4024-B8E4-16299DA6E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59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42A7F-3C10-4382-8083-C572263DAB15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90E62-BFAC-4024-B8E4-16299DA6E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97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kotobank.jp/word/%E9%95%B7%E8%A1%AB-568425" TargetMode="External"/><Relationship Id="rId13" Type="http://schemas.openxmlformats.org/officeDocument/2006/relationships/hyperlink" Target="https://kotobank.jp/word/%E8%A1%A3%E6%9C%8D-32044" TargetMode="External"/><Relationship Id="rId3" Type="http://schemas.openxmlformats.org/officeDocument/2006/relationships/hyperlink" Target="https://kotobank.jp/word/%E3%83%99%E3%83%88%E3%83%8A%E3%83%A0-129736" TargetMode="External"/><Relationship Id="rId7" Type="http://schemas.openxmlformats.org/officeDocument/2006/relationships/hyperlink" Target="https://kotobank.jp/word/%E4%B8%8A%E8%A1%A3-530561" TargetMode="External"/><Relationship Id="rId12" Type="http://schemas.openxmlformats.org/officeDocument/2006/relationships/hyperlink" Target="https://kotobank.jp/word/%E8%BF%91%E6%9D%A5-481940" TargetMode="External"/><Relationship Id="rId2" Type="http://schemas.openxmlformats.org/officeDocument/2006/relationships/hyperlink" Target="https://kotobank.jp/word/%E6%B0%91%E6%97%8F%E6%9C%8D-14012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tobank.jp/word/%E5%89%8D%E9%96%8B%E3%81%8D-633193" TargetMode="External"/><Relationship Id="rId11" Type="http://schemas.openxmlformats.org/officeDocument/2006/relationships/hyperlink" Target="https://kotobank.jp/word/%E7%AC%A0%E5%BD%A2-1288944" TargetMode="External"/><Relationship Id="rId5" Type="http://schemas.openxmlformats.org/officeDocument/2006/relationships/hyperlink" Target="https://kotobank.jp/word/%E4%B8%AD%E5%9B%BD%E6%9C%8D-97220" TargetMode="External"/><Relationship Id="rId10" Type="http://schemas.openxmlformats.org/officeDocument/2006/relationships/hyperlink" Target="https://kotobank.jp/word/%E3%82%B9%E3%83%AA%E3%83%83%E3%83%88-85215" TargetMode="External"/><Relationship Id="rId4" Type="http://schemas.openxmlformats.org/officeDocument/2006/relationships/hyperlink" Target="https://kotobank.jp/word/%E6%B0%91%E6%97%8F%E6%80%A7-640667" TargetMode="External"/><Relationship Id="rId9" Type="http://schemas.openxmlformats.org/officeDocument/2006/relationships/hyperlink" Target="https://kotobank.jp/word/%E3%82%BA%E3%83%9C%E3%83%B3-84894" TargetMode="External"/><Relationship Id="rId14" Type="http://schemas.openxmlformats.org/officeDocument/2006/relationships/hyperlink" Target="https://kotobank.jp/word/%E7%A4%BC%E8%A3%85-66108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.jp/review/create-review/ref=acr_dpproductdetail_solicit?ie=UTF8&amp;asin=B07FLNW54V" TargetMode="External"/><Relationship Id="rId2" Type="http://schemas.openxmlformats.org/officeDocument/2006/relationships/hyperlink" Target="https://www.amazon.co.jp/%E3%83%99%E3%83%88%E3%83%8A%E3%83%A0%E3%81%AEAO-DAI%E3%80%82-%E3%82%B9%E3%83%A9%E3%82%A4%E3%83%898-NGUYEN-TIEN-ebook/dp/B07FLNW54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　　　　　　　　　　　　　　　　　　　　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954" y="1821906"/>
            <a:ext cx="2355669" cy="3468189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3672115" y="753031"/>
            <a:ext cx="435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ベトナムの</a:t>
            </a:r>
            <a:r>
              <a:rPr lang="en-US" altLang="ja-JP" sz="3600" dirty="0"/>
              <a:t> </a:t>
            </a:r>
            <a:r>
              <a:rPr lang="en-US" altLang="ja-JP" sz="3600" dirty="0" smtClean="0"/>
              <a:t>AO DAI</a:t>
            </a:r>
            <a:endParaRPr kumimoji="1" lang="ja-JP" altLang="en-US" sz="3600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070041"/>
              </p:ext>
            </p:extLst>
          </p:nvPr>
        </p:nvGraphicFramePr>
        <p:xfrm>
          <a:off x="1640112" y="5500914"/>
          <a:ext cx="81715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309">
                  <a:extLst>
                    <a:ext uri="{9D8B030D-6E8A-4147-A177-3AD203B41FA5}">
                      <a16:colId xmlns:a16="http://schemas.microsoft.com/office/drawing/2014/main" val="3288590144"/>
                    </a:ext>
                  </a:extLst>
                </a:gridCol>
                <a:gridCol w="1634309">
                  <a:extLst>
                    <a:ext uri="{9D8B030D-6E8A-4147-A177-3AD203B41FA5}">
                      <a16:colId xmlns:a16="http://schemas.microsoft.com/office/drawing/2014/main" val="2577358807"/>
                    </a:ext>
                  </a:extLst>
                </a:gridCol>
                <a:gridCol w="1634309">
                  <a:extLst>
                    <a:ext uri="{9D8B030D-6E8A-4147-A177-3AD203B41FA5}">
                      <a16:colId xmlns:a16="http://schemas.microsoft.com/office/drawing/2014/main" val="2815754435"/>
                    </a:ext>
                  </a:extLst>
                </a:gridCol>
                <a:gridCol w="1634309">
                  <a:extLst>
                    <a:ext uri="{9D8B030D-6E8A-4147-A177-3AD203B41FA5}">
                      <a16:colId xmlns:a16="http://schemas.microsoft.com/office/drawing/2014/main" val="4119950227"/>
                    </a:ext>
                  </a:extLst>
                </a:gridCol>
                <a:gridCol w="1634309">
                  <a:extLst>
                    <a:ext uri="{9D8B030D-6E8A-4147-A177-3AD203B41FA5}">
                      <a16:colId xmlns:a16="http://schemas.microsoft.com/office/drawing/2014/main" val="3314876448"/>
                    </a:ext>
                  </a:extLst>
                </a:gridCol>
              </a:tblGrid>
              <a:tr h="58057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</a:t>
                      </a: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AO</a:t>
                      </a:r>
                      <a:r>
                        <a:rPr kumimoji="1" lang="en-US" altLang="ja-JP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baseline="0" dirty="0" err="1" smtClean="0">
                          <a:solidFill>
                            <a:schemeClr val="tx1"/>
                          </a:solidFill>
                        </a:rPr>
                        <a:t>dai</a:t>
                      </a:r>
                      <a:r>
                        <a:rPr kumimoji="1" lang="en-US" altLang="ja-JP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ja-JP" altLang="en-US" baseline="0" dirty="0" smtClean="0">
                          <a:solidFill>
                            <a:schemeClr val="tx1"/>
                          </a:solidFill>
                        </a:rPr>
                        <a:t>について</a:t>
                      </a:r>
                      <a:endParaRPr kumimoji="1" lang="en-US" altLang="ja-JP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Ｓｙ</a:t>
                      </a:r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写真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おすすめ 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ao</a:t>
                      </a: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dai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有名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地図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140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19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有名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28" y="1590494"/>
            <a:ext cx="1559303" cy="2338955"/>
          </a:xfrm>
        </p:spPr>
      </p:pic>
    </p:spTree>
    <p:extLst>
      <p:ext uri="{BB962C8B-B14F-4D97-AF65-F5344CB8AC3E}">
        <p14:creationId xmlns:p14="http://schemas.microsoft.com/office/powerpoint/2010/main" val="283348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AO </a:t>
            </a:r>
            <a:r>
              <a:rPr lang="en-US" altLang="ja-JP" dirty="0" err="1" smtClean="0"/>
              <a:t>dai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/>
              <a:t>ベトナム女性の伝統的</a:t>
            </a:r>
            <a:r>
              <a:rPr lang="ja-JP" altLang="en-US" u="sng" dirty="0">
                <a:hlinkClick r:id="rId2"/>
              </a:rPr>
              <a:t>民族服</a:t>
            </a:r>
            <a:r>
              <a:rPr lang="ja-JP" altLang="en-US" dirty="0"/>
              <a:t>。中国の伝統服を</a:t>
            </a:r>
            <a:r>
              <a:rPr lang="ja-JP" altLang="en-US" u="sng" dirty="0">
                <a:hlinkClick r:id="rId3"/>
              </a:rPr>
              <a:t>ベトナム</a:t>
            </a:r>
            <a:r>
              <a:rPr lang="ja-JP" altLang="en-US" dirty="0"/>
              <a:t>の風土と</a:t>
            </a:r>
            <a:r>
              <a:rPr lang="ja-JP" altLang="en-US" u="sng" dirty="0">
                <a:hlinkClick r:id="rId4"/>
              </a:rPr>
              <a:t>民族性</a:t>
            </a:r>
            <a:r>
              <a:rPr lang="ja-JP" altLang="en-US" dirty="0"/>
              <a:t>とに同化させてできたもの。</a:t>
            </a:r>
            <a:r>
              <a:rPr lang="ja-JP" altLang="en-US" u="sng" dirty="0">
                <a:hlinkClick r:id="rId5"/>
              </a:rPr>
              <a:t>中国服</a:t>
            </a:r>
            <a:r>
              <a:rPr lang="ja-JP" altLang="en-US" dirty="0"/>
              <a:t>風の襟と</a:t>
            </a:r>
            <a:r>
              <a:rPr lang="ja-JP" altLang="en-US" u="sng" dirty="0">
                <a:hlinkClick r:id="rId6"/>
              </a:rPr>
              <a:t>前開き</a:t>
            </a:r>
            <a:r>
              <a:rPr lang="ja-JP" altLang="en-US" dirty="0"/>
              <a:t>から成る丈長の</a:t>
            </a:r>
            <a:r>
              <a:rPr lang="ja-JP" altLang="en-US" u="sng" dirty="0">
                <a:hlinkClick r:id="rId7"/>
              </a:rPr>
              <a:t>上衣</a:t>
            </a:r>
            <a:r>
              <a:rPr lang="ja-JP" altLang="en-US" dirty="0"/>
              <a:t>チョーサン </a:t>
            </a:r>
            <a:r>
              <a:rPr lang="en-US" altLang="ja-JP" dirty="0"/>
              <a:t>(</a:t>
            </a:r>
            <a:r>
              <a:rPr lang="ja-JP" altLang="en-US" u="sng" dirty="0">
                <a:hlinkClick r:id="rId8"/>
              </a:rPr>
              <a:t>長衫</a:t>
            </a:r>
            <a:r>
              <a:rPr lang="en-US" altLang="ja-JP" dirty="0"/>
              <a:t>) </a:t>
            </a:r>
            <a:r>
              <a:rPr lang="ja-JP" altLang="en-US" dirty="0"/>
              <a:t>と，ゆったりした</a:t>
            </a:r>
            <a:r>
              <a:rPr lang="ja-JP" altLang="en-US" u="sng" dirty="0">
                <a:hlinkClick r:id="rId9"/>
              </a:rPr>
              <a:t>ズボン</a:t>
            </a:r>
            <a:r>
              <a:rPr lang="ja-JP" altLang="en-US" dirty="0"/>
              <a:t>のクーツーとから成る。チョーサンは身体にぴったり添わせて仕立てられ，裾から腰にかけて</a:t>
            </a:r>
            <a:r>
              <a:rPr lang="ja-JP" altLang="en-US" u="sng" dirty="0">
                <a:hlinkClick r:id="rId10"/>
              </a:rPr>
              <a:t>スリット</a:t>
            </a:r>
            <a:r>
              <a:rPr lang="ja-JP" altLang="en-US" dirty="0"/>
              <a:t>がある。柄や色，生地は好みや流行によって多様である。クーツーは前後同形で，幅広にゆったりと仕立てられ，通常白無地のサテンが使われるが，最近は異なる場合も多くなった。外出の際にはこれに</a:t>
            </a:r>
            <a:r>
              <a:rPr lang="ja-JP" altLang="en-US" u="sng" dirty="0">
                <a:hlinkClick r:id="rId11"/>
              </a:rPr>
              <a:t>笠形</a:t>
            </a:r>
            <a:r>
              <a:rPr lang="ja-JP" altLang="en-US" dirty="0"/>
              <a:t>の日よけ帽子をかぶり，サンダルまたは草履をはくが，</a:t>
            </a:r>
            <a:r>
              <a:rPr lang="ja-JP" altLang="en-US" u="sng" dirty="0">
                <a:hlinkClick r:id="rId12"/>
              </a:rPr>
              <a:t>近来</a:t>
            </a:r>
            <a:r>
              <a:rPr lang="ja-JP" altLang="en-US" dirty="0"/>
              <a:t>は笠を略すことも多い。元来は上流階級の</a:t>
            </a:r>
            <a:r>
              <a:rPr lang="ja-JP" altLang="en-US" u="sng" dirty="0">
                <a:hlinkClick r:id="rId13"/>
              </a:rPr>
              <a:t>衣服</a:t>
            </a:r>
            <a:r>
              <a:rPr lang="ja-JP" altLang="en-US" dirty="0"/>
              <a:t>であったが，今日では日常着としても，また</a:t>
            </a:r>
            <a:r>
              <a:rPr lang="ja-JP" altLang="en-US" u="sng" dirty="0">
                <a:hlinkClick r:id="rId14"/>
              </a:rPr>
              <a:t>礼装</a:t>
            </a:r>
            <a:r>
              <a:rPr lang="ja-JP" altLang="en-US" dirty="0"/>
              <a:t>としても一般化している。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1020726" y="1275907"/>
            <a:ext cx="4657060" cy="2126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65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写真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747" y="928688"/>
            <a:ext cx="2029968" cy="3048000"/>
          </a:xfrm>
        </p:spPr>
      </p:pic>
      <p:cxnSp>
        <p:nvCxnSpPr>
          <p:cNvPr id="5" name="直線コネクタ 4"/>
          <p:cNvCxnSpPr/>
          <p:nvPr/>
        </p:nvCxnSpPr>
        <p:spPr>
          <a:xfrm>
            <a:off x="838200" y="1233377"/>
            <a:ext cx="3010786" cy="42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172" y="166688"/>
            <a:ext cx="2286000" cy="3048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262" y="2307376"/>
            <a:ext cx="2205794" cy="333862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13125"/>
            <a:ext cx="2059172" cy="3269734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71" y="2877823"/>
            <a:ext cx="2873910" cy="326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おすす</a:t>
            </a:r>
            <a:r>
              <a:rPr lang="ja-JP" altLang="en-US" dirty="0"/>
              <a:t>め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14" y="1168173"/>
            <a:ext cx="2870625" cy="4351338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68" y="2247831"/>
            <a:ext cx="2210053" cy="282182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111" y="1004826"/>
            <a:ext cx="3022053" cy="192886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292" y="3099697"/>
            <a:ext cx="2022173" cy="303556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814251" y="5157805"/>
            <a:ext cx="1053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伝統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140926" y="6453051"/>
            <a:ext cx="995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smtClean="0"/>
              <a:t>近代</a:t>
            </a:r>
            <a:endParaRPr kumimoji="1" lang="ja-JP" altLang="en-US" sz="280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126480" y="3099697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古典</a:t>
            </a:r>
            <a:endParaRPr kumimoji="1" lang="ja-JP" altLang="en-US" sz="2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379131" y="5873649"/>
            <a:ext cx="1554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smtClean="0"/>
              <a:t>結婚式</a:t>
            </a:r>
            <a:endParaRPr kumimoji="1" lang="ja-JP" altLang="en-US" sz="2800"/>
          </a:p>
        </p:txBody>
      </p:sp>
      <p:cxnSp>
        <p:nvCxnSpPr>
          <p:cNvPr id="13" name="直線コネクタ 12"/>
          <p:cNvCxnSpPr/>
          <p:nvPr/>
        </p:nvCxnSpPr>
        <p:spPr>
          <a:xfrm>
            <a:off x="1005840" y="1332411"/>
            <a:ext cx="2847703" cy="52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10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38999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地図</a:t>
            </a:r>
            <a:endParaRPr kumimoji="1" lang="ja-JP" altLang="en-US" dirty="0"/>
          </a:p>
        </p:txBody>
      </p:sp>
      <p:graphicFrame>
        <p:nvGraphicFramePr>
          <p:cNvPr id="14" name="コンテンツ プレースホルダー 13"/>
          <p:cNvGraphicFramePr>
            <a:graphicFrameLocks noGrp="1"/>
          </p:cNvGraphicFramePr>
          <p:nvPr>
            <p:ph idx="1"/>
          </p:nvPr>
        </p:nvGraphicFramePr>
        <p:xfrm>
          <a:off x="838200" y="2218214"/>
          <a:ext cx="10515600" cy="35661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9594414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ja-JP" altLang="en-US" b="0" dirty="0">
                          <a:effectLst/>
                        </a:rPr>
                        <a:t>登録情報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b="1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フォーマット：</a:t>
                      </a:r>
                      <a:r>
                        <a:rPr lang="ja-JP" altLang="en-US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r>
                        <a:rPr lang="en-US" altLang="ja-JP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Kindle</a:t>
                      </a:r>
                      <a:r>
                        <a:rPr lang="ja-JP" altLang="en-US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版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b="1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ファイルサイズ：</a:t>
                      </a:r>
                      <a:r>
                        <a:rPr lang="ja-JP" altLang="en-US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r>
                        <a:rPr lang="en-US" altLang="ja-JP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31579 KB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b="1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同時に利用できる端末数</a:t>
                      </a:r>
                      <a:r>
                        <a:rPr lang="en-US" altLang="ja-JP" b="1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:</a:t>
                      </a:r>
                      <a:r>
                        <a:rPr lang="ja-JP" altLang="en-US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 無制限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b="1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販売：</a:t>
                      </a:r>
                      <a:r>
                        <a:rPr lang="ja-JP" altLang="en-US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r>
                        <a:rPr lang="en-US" altLang="ja-JP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Amazon Services International, Inc.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b="1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言語</a:t>
                      </a:r>
                      <a:r>
                        <a:rPr lang="en-US" altLang="ja-JP" b="1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:</a:t>
                      </a:r>
                      <a:r>
                        <a:rPr lang="ja-JP" altLang="en-US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 日本語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b="1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ASIN:</a:t>
                      </a:r>
                      <a:r>
                        <a:rPr lang="ja-JP" altLang="en-US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r>
                        <a:rPr lang="en-US" altLang="ja-JP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B07FLNW54V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b="1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Text-to-Speech</a:t>
                      </a:r>
                      <a:r>
                        <a:rPr lang="ja-JP" altLang="en-US" b="1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（テキスト読み上げ機能）</a:t>
                      </a:r>
                      <a:r>
                        <a:rPr lang="en-US" altLang="ja-JP" b="1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: </a:t>
                      </a:r>
                      <a:r>
                        <a:rPr lang="ja-JP" altLang="en-US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hlinkClick r:id="rId2"/>
                        </a:rPr>
                        <a:t>有効 </a:t>
                      </a:r>
                      <a:endParaRPr lang="ja-JP" altLang="en-US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b="1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X-Ray:</a:t>
                      </a:r>
                      <a:endParaRPr lang="ja-JP" altLang="en-US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hlinkClick r:id="rId2"/>
                        </a:rPr>
                        <a:t>有効にされていません </a:t>
                      </a:r>
                      <a:endParaRPr lang="ja-JP" altLang="en-US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b="1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Word Wise:</a:t>
                      </a:r>
                      <a:r>
                        <a:rPr lang="ja-JP" altLang="en-US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 有効にされていません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b="1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おすすめ度：</a:t>
                      </a:r>
                      <a:r>
                        <a:rPr lang="ja-JP" altLang="en-US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r>
                        <a:rPr lang="ja-JP" altLang="en-US" u="none" strike="noStrike" dirty="0">
                          <a:solidFill>
                            <a:srgbClr val="0066C0"/>
                          </a:solidFill>
                          <a:effectLst/>
                          <a:latin typeface="verdana" panose="020B0604030504040204" pitchFamily="34" charset="0"/>
                          <a:hlinkClick r:id="rId3"/>
                        </a:rPr>
                        <a:t>この商品の最初のレビューを書き込んでください。</a:t>
                      </a:r>
                      <a:endParaRPr lang="ja-JP" altLang="en-US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fontAlgn="t"/>
                      <a:r>
                        <a:rPr lang="ja-JP" altLang="en-US" b="1" u="none" strike="noStrike" dirty="0">
                          <a:solidFill>
                            <a:srgbClr val="0066C0"/>
                          </a:solidFill>
                          <a:effectLst/>
                          <a:latin typeface="verdana" panose="020B0604030504040204" pitchFamily="34" charset="0"/>
                          <a:hlinkClick r:id="rId2"/>
                        </a:rPr>
                        <a:t>さらに安い価格について知らせる</a:t>
                      </a:r>
                      <a:endParaRPr lang="ja-JP" altLang="en-US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348819"/>
                  </a:ext>
                </a:extLst>
              </a:tr>
            </a:tbl>
          </a:graphicData>
        </a:graphic>
      </p:graphicFrame>
      <p:pic>
        <p:nvPicPr>
          <p:cNvPr id="1036" name="Picture 12" descr="https://images-fe.ssl-images-amazon.com/images/G/09/x-locale/common/carrot._CB192261693_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7738"/>
            <a:ext cx="1047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s://images-fe.ssl-images-amazon.com/images/G/09/x-locale/common/carrot._CB192261693_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7738"/>
            <a:ext cx="1047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hlinkClick r:id="rId2"/>
          </p:cNvPr>
          <p:cNvSpPr>
            <a:spLocks noChangeArrowheads="1"/>
          </p:cNvSpPr>
          <p:nvPr/>
        </p:nvSpPr>
        <p:spPr bwMode="auto">
          <a:xfrm>
            <a:off x="838200" y="2217738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764290"/>
              </p:ext>
            </p:extLst>
          </p:nvPr>
        </p:nvGraphicFramePr>
        <p:xfrm>
          <a:off x="838200" y="2218214"/>
          <a:ext cx="10515600" cy="35661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720513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ja-JP" altLang="en-US" b="0" dirty="0">
                          <a:effectLst/>
                        </a:rPr>
                        <a:t>登録情報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b="1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フォーマット：</a:t>
                      </a:r>
                      <a:r>
                        <a:rPr lang="ja-JP" altLang="en-US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r>
                        <a:rPr lang="en-US" altLang="ja-JP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Kindle</a:t>
                      </a:r>
                      <a:r>
                        <a:rPr lang="ja-JP" altLang="en-US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版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b="1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ファイルサイズ：</a:t>
                      </a:r>
                      <a:r>
                        <a:rPr lang="ja-JP" altLang="en-US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r>
                        <a:rPr lang="en-US" altLang="ja-JP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31579 KB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b="1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同時に利用できる端末数</a:t>
                      </a:r>
                      <a:r>
                        <a:rPr lang="en-US" altLang="ja-JP" b="1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:</a:t>
                      </a:r>
                      <a:r>
                        <a:rPr lang="ja-JP" altLang="en-US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 無制限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b="1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販売：</a:t>
                      </a:r>
                      <a:r>
                        <a:rPr lang="ja-JP" altLang="en-US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r>
                        <a:rPr lang="en-US" altLang="ja-JP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Amazon Services International, Inc.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b="1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言語</a:t>
                      </a:r>
                      <a:r>
                        <a:rPr lang="en-US" altLang="ja-JP" b="1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:</a:t>
                      </a:r>
                      <a:r>
                        <a:rPr lang="ja-JP" altLang="en-US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 日本語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b="1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ASIN:</a:t>
                      </a:r>
                      <a:r>
                        <a:rPr lang="ja-JP" altLang="en-US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r>
                        <a:rPr lang="en-US" altLang="ja-JP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B07FLNW54V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b="1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Text-to-Speech</a:t>
                      </a:r>
                      <a:r>
                        <a:rPr lang="ja-JP" altLang="en-US" b="1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（テキスト読み上げ機能）</a:t>
                      </a:r>
                      <a:r>
                        <a:rPr lang="en-US" altLang="ja-JP" b="1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: </a:t>
                      </a:r>
                      <a:r>
                        <a:rPr lang="ja-JP" altLang="en-US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hlinkClick r:id="rId2"/>
                        </a:rPr>
                        <a:t>有効 </a:t>
                      </a:r>
                      <a:endParaRPr lang="ja-JP" altLang="en-US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b="1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X-Ray:</a:t>
                      </a:r>
                      <a:endParaRPr lang="ja-JP" altLang="en-US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hlinkClick r:id="rId2"/>
                        </a:rPr>
                        <a:t>有効にされていません </a:t>
                      </a:r>
                      <a:endParaRPr lang="ja-JP" altLang="en-US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b="1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Word Wise:</a:t>
                      </a:r>
                      <a:r>
                        <a:rPr lang="ja-JP" altLang="en-US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 有効にされていません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b="1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おすすめ度：</a:t>
                      </a:r>
                      <a:r>
                        <a:rPr lang="ja-JP" altLang="en-US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r>
                        <a:rPr lang="ja-JP" altLang="en-US" u="none" strike="noStrike" dirty="0">
                          <a:solidFill>
                            <a:srgbClr val="0066C0"/>
                          </a:solidFill>
                          <a:effectLst/>
                          <a:latin typeface="verdana" panose="020B0604030504040204" pitchFamily="34" charset="0"/>
                          <a:hlinkClick r:id="rId3"/>
                        </a:rPr>
                        <a:t>この商品の最初のレビューを書き込んでください。</a:t>
                      </a:r>
                      <a:endParaRPr lang="ja-JP" altLang="en-US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fontAlgn="t"/>
                      <a:r>
                        <a:rPr lang="ja-JP" altLang="en-US" b="1" u="none" strike="noStrike" dirty="0">
                          <a:solidFill>
                            <a:srgbClr val="0066C0"/>
                          </a:solidFill>
                          <a:effectLst/>
                          <a:latin typeface="verdana" panose="020B0604030504040204" pitchFamily="34" charset="0"/>
                          <a:hlinkClick r:id="rId2"/>
                        </a:rPr>
                        <a:t>さらに安い価格について知らせる</a:t>
                      </a:r>
                      <a:endParaRPr lang="ja-JP" altLang="en-US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30830"/>
                  </a:ext>
                </a:extLst>
              </a:tr>
            </a:tbl>
          </a:graphicData>
        </a:graphic>
      </p:graphicFrame>
      <p:pic>
        <p:nvPicPr>
          <p:cNvPr id="1039" name="Picture 15" descr="https://images-fe.ssl-images-amazon.com/images/G/09/x-locale/common/carrot._CB192261693_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7738"/>
            <a:ext cx="1047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images-fe.ssl-images-amazon.com/images/G/09/x-locale/common/carrot._CB192261693_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7738"/>
            <a:ext cx="1047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7">
            <a:hlinkClick r:id="rId2"/>
          </p:cNvPr>
          <p:cNvSpPr>
            <a:spLocks noChangeArrowheads="1"/>
          </p:cNvSpPr>
          <p:nvPr/>
        </p:nvSpPr>
        <p:spPr bwMode="auto">
          <a:xfrm>
            <a:off x="838200" y="2217738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9" name="直線コネクタ 18"/>
          <p:cNvCxnSpPr/>
          <p:nvPr/>
        </p:nvCxnSpPr>
        <p:spPr>
          <a:xfrm>
            <a:off x="942975" y="1436914"/>
            <a:ext cx="2231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18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36</Words>
  <Application>Microsoft Office PowerPoint</Application>
  <PresentationFormat>ワイド画面</PresentationFormat>
  <Paragraphs>46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verdana</vt:lpstr>
      <vt:lpstr>Office テーマ</vt:lpstr>
      <vt:lpstr>　　　　　　　　　　　　　　　　　　　　</vt:lpstr>
      <vt:lpstr>有名</vt:lpstr>
      <vt:lpstr>AO dai について</vt:lpstr>
      <vt:lpstr>写真</vt:lpstr>
      <vt:lpstr>おすすめ</vt:lpstr>
      <vt:lpstr>地図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　　　　　　　　　　　　　　　　　　　</dc:title>
  <dc:creator>学生</dc:creator>
  <cp:lastModifiedBy>gakusei</cp:lastModifiedBy>
  <cp:revision>12</cp:revision>
  <dcterms:created xsi:type="dcterms:W3CDTF">2019-09-19T01:07:42Z</dcterms:created>
  <dcterms:modified xsi:type="dcterms:W3CDTF">2019-10-24T02:53:42Z</dcterms:modified>
</cp:coreProperties>
</file>