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0" r:id="rId4"/>
    <p:sldId id="261" r:id="rId5"/>
    <p:sldId id="262" r:id="rId6"/>
    <p:sldId id="263" r:id="rId7"/>
    <p:sldId id="264" r:id="rId8"/>
    <p:sldId id="265" r:id="rId9"/>
    <p:sldId id="266"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6C60B4F-1B50-4ED3-8028-62771276DFD3}" type="datetimeFigureOut">
              <a:rPr kumimoji="1" lang="ja-JP" altLang="en-US" smtClean="0"/>
              <a:t>2019/9/26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9B6D8D-67A2-4CCE-BA51-93587DC51691}" type="slidenum">
              <a:rPr kumimoji="1" lang="ja-JP" altLang="en-US" smtClean="0"/>
              <a:t>‹#›</a:t>
            </a:fld>
            <a:endParaRPr kumimoji="1" lang="ja-JP" altLang="en-US"/>
          </a:p>
        </p:txBody>
      </p:sp>
    </p:spTree>
    <p:extLst>
      <p:ext uri="{BB962C8B-B14F-4D97-AF65-F5344CB8AC3E}">
        <p14:creationId xmlns:p14="http://schemas.microsoft.com/office/powerpoint/2010/main" val="114825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6C60B4F-1B50-4ED3-8028-62771276DFD3}" type="datetimeFigureOut">
              <a:rPr kumimoji="1" lang="ja-JP" altLang="en-US" smtClean="0"/>
              <a:t>2019/9/26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9B6D8D-67A2-4CCE-BA51-93587DC51691}" type="slidenum">
              <a:rPr kumimoji="1" lang="ja-JP" altLang="en-US" smtClean="0"/>
              <a:t>‹#›</a:t>
            </a:fld>
            <a:endParaRPr kumimoji="1" lang="ja-JP" altLang="en-US"/>
          </a:p>
        </p:txBody>
      </p:sp>
    </p:spTree>
    <p:extLst>
      <p:ext uri="{BB962C8B-B14F-4D97-AF65-F5344CB8AC3E}">
        <p14:creationId xmlns:p14="http://schemas.microsoft.com/office/powerpoint/2010/main" val="305725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6C60B4F-1B50-4ED3-8028-62771276DFD3}" type="datetimeFigureOut">
              <a:rPr kumimoji="1" lang="ja-JP" altLang="en-US" smtClean="0"/>
              <a:t>2019/9/26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9B6D8D-67A2-4CCE-BA51-93587DC51691}" type="slidenum">
              <a:rPr kumimoji="1" lang="ja-JP" altLang="en-US" smtClean="0"/>
              <a:t>‹#›</a:t>
            </a:fld>
            <a:endParaRPr kumimoji="1" lang="ja-JP" altLang="en-US"/>
          </a:p>
        </p:txBody>
      </p:sp>
    </p:spTree>
    <p:extLst>
      <p:ext uri="{BB962C8B-B14F-4D97-AF65-F5344CB8AC3E}">
        <p14:creationId xmlns:p14="http://schemas.microsoft.com/office/powerpoint/2010/main" val="209353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6C60B4F-1B50-4ED3-8028-62771276DFD3}" type="datetimeFigureOut">
              <a:rPr kumimoji="1" lang="ja-JP" altLang="en-US" smtClean="0"/>
              <a:t>2019/9/26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9B6D8D-67A2-4CCE-BA51-93587DC51691}" type="slidenum">
              <a:rPr kumimoji="1" lang="ja-JP" altLang="en-US" smtClean="0"/>
              <a:t>‹#›</a:t>
            </a:fld>
            <a:endParaRPr kumimoji="1" lang="ja-JP" altLang="en-US"/>
          </a:p>
        </p:txBody>
      </p:sp>
    </p:spTree>
    <p:extLst>
      <p:ext uri="{BB962C8B-B14F-4D97-AF65-F5344CB8AC3E}">
        <p14:creationId xmlns:p14="http://schemas.microsoft.com/office/powerpoint/2010/main" val="3012941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6C60B4F-1B50-4ED3-8028-62771276DFD3}" type="datetimeFigureOut">
              <a:rPr kumimoji="1" lang="ja-JP" altLang="en-US" smtClean="0"/>
              <a:t>2019/9/26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9B6D8D-67A2-4CCE-BA51-93587DC51691}" type="slidenum">
              <a:rPr kumimoji="1" lang="ja-JP" altLang="en-US" smtClean="0"/>
              <a:t>‹#›</a:t>
            </a:fld>
            <a:endParaRPr kumimoji="1" lang="ja-JP" altLang="en-US"/>
          </a:p>
        </p:txBody>
      </p:sp>
    </p:spTree>
    <p:extLst>
      <p:ext uri="{BB962C8B-B14F-4D97-AF65-F5344CB8AC3E}">
        <p14:creationId xmlns:p14="http://schemas.microsoft.com/office/powerpoint/2010/main" val="365570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6C60B4F-1B50-4ED3-8028-62771276DFD3}" type="datetimeFigureOut">
              <a:rPr kumimoji="1" lang="ja-JP" altLang="en-US" smtClean="0"/>
              <a:t>2019/9/26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9B6D8D-67A2-4CCE-BA51-93587DC51691}" type="slidenum">
              <a:rPr kumimoji="1" lang="ja-JP" altLang="en-US" smtClean="0"/>
              <a:t>‹#›</a:t>
            </a:fld>
            <a:endParaRPr kumimoji="1" lang="ja-JP" altLang="en-US"/>
          </a:p>
        </p:txBody>
      </p:sp>
    </p:spTree>
    <p:extLst>
      <p:ext uri="{BB962C8B-B14F-4D97-AF65-F5344CB8AC3E}">
        <p14:creationId xmlns:p14="http://schemas.microsoft.com/office/powerpoint/2010/main" val="269027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6C60B4F-1B50-4ED3-8028-62771276DFD3}" type="datetimeFigureOut">
              <a:rPr kumimoji="1" lang="ja-JP" altLang="en-US" smtClean="0"/>
              <a:t>2019/9/26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F9B6D8D-67A2-4CCE-BA51-93587DC51691}" type="slidenum">
              <a:rPr kumimoji="1" lang="ja-JP" altLang="en-US" smtClean="0"/>
              <a:t>‹#›</a:t>
            </a:fld>
            <a:endParaRPr kumimoji="1" lang="ja-JP" altLang="en-US"/>
          </a:p>
        </p:txBody>
      </p:sp>
    </p:spTree>
    <p:extLst>
      <p:ext uri="{BB962C8B-B14F-4D97-AF65-F5344CB8AC3E}">
        <p14:creationId xmlns:p14="http://schemas.microsoft.com/office/powerpoint/2010/main" val="36562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6C60B4F-1B50-4ED3-8028-62771276DFD3}" type="datetimeFigureOut">
              <a:rPr kumimoji="1" lang="ja-JP" altLang="en-US" smtClean="0"/>
              <a:t>2019/9/26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F9B6D8D-67A2-4CCE-BA51-93587DC51691}" type="slidenum">
              <a:rPr kumimoji="1" lang="ja-JP" altLang="en-US" smtClean="0"/>
              <a:t>‹#›</a:t>
            </a:fld>
            <a:endParaRPr kumimoji="1" lang="ja-JP" altLang="en-US"/>
          </a:p>
        </p:txBody>
      </p:sp>
    </p:spTree>
    <p:extLst>
      <p:ext uri="{BB962C8B-B14F-4D97-AF65-F5344CB8AC3E}">
        <p14:creationId xmlns:p14="http://schemas.microsoft.com/office/powerpoint/2010/main" val="262364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6C60B4F-1B50-4ED3-8028-62771276DFD3}" type="datetimeFigureOut">
              <a:rPr kumimoji="1" lang="ja-JP" altLang="en-US" smtClean="0"/>
              <a:t>2019/9/26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F9B6D8D-67A2-4CCE-BA51-93587DC51691}" type="slidenum">
              <a:rPr kumimoji="1" lang="ja-JP" altLang="en-US" smtClean="0"/>
              <a:t>‹#›</a:t>
            </a:fld>
            <a:endParaRPr kumimoji="1" lang="ja-JP" altLang="en-US"/>
          </a:p>
        </p:txBody>
      </p:sp>
    </p:spTree>
    <p:extLst>
      <p:ext uri="{BB962C8B-B14F-4D97-AF65-F5344CB8AC3E}">
        <p14:creationId xmlns:p14="http://schemas.microsoft.com/office/powerpoint/2010/main" val="400918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6C60B4F-1B50-4ED3-8028-62771276DFD3}" type="datetimeFigureOut">
              <a:rPr kumimoji="1" lang="ja-JP" altLang="en-US" smtClean="0"/>
              <a:t>2019/9/26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9B6D8D-67A2-4CCE-BA51-93587DC51691}" type="slidenum">
              <a:rPr kumimoji="1" lang="ja-JP" altLang="en-US" smtClean="0"/>
              <a:t>‹#›</a:t>
            </a:fld>
            <a:endParaRPr kumimoji="1" lang="ja-JP" altLang="en-US"/>
          </a:p>
        </p:txBody>
      </p:sp>
    </p:spTree>
    <p:extLst>
      <p:ext uri="{BB962C8B-B14F-4D97-AF65-F5344CB8AC3E}">
        <p14:creationId xmlns:p14="http://schemas.microsoft.com/office/powerpoint/2010/main" val="357027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6C60B4F-1B50-4ED3-8028-62771276DFD3}" type="datetimeFigureOut">
              <a:rPr kumimoji="1" lang="ja-JP" altLang="en-US" smtClean="0"/>
              <a:t>2019/9/26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9B6D8D-67A2-4CCE-BA51-93587DC51691}" type="slidenum">
              <a:rPr kumimoji="1" lang="ja-JP" altLang="en-US" smtClean="0"/>
              <a:t>‹#›</a:t>
            </a:fld>
            <a:endParaRPr kumimoji="1" lang="ja-JP" altLang="en-US"/>
          </a:p>
        </p:txBody>
      </p:sp>
    </p:spTree>
    <p:extLst>
      <p:ext uri="{BB962C8B-B14F-4D97-AF65-F5344CB8AC3E}">
        <p14:creationId xmlns:p14="http://schemas.microsoft.com/office/powerpoint/2010/main" val="816283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60B4F-1B50-4ED3-8028-62771276DFD3}" type="datetimeFigureOut">
              <a:rPr kumimoji="1" lang="ja-JP" altLang="en-US" smtClean="0"/>
              <a:t>2019/9/26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B6D8D-67A2-4CCE-BA51-93587DC51691}" type="slidenum">
              <a:rPr kumimoji="1" lang="ja-JP" altLang="en-US" smtClean="0"/>
              <a:t>‹#›</a:t>
            </a:fld>
            <a:endParaRPr kumimoji="1" lang="ja-JP" altLang="en-US"/>
          </a:p>
        </p:txBody>
      </p:sp>
    </p:spTree>
    <p:extLst>
      <p:ext uri="{BB962C8B-B14F-4D97-AF65-F5344CB8AC3E}">
        <p14:creationId xmlns:p14="http://schemas.microsoft.com/office/powerpoint/2010/main" val="1083761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10.jpg"/><Relationship Id="rId7" Type="http://schemas.openxmlformats.org/officeDocument/2006/relationships/image" Target="../media/image12.gif"/><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hyperlink" Target="https://dacsandongthapmuoi.vn/share/?p=gplus&amp;u=https%3A%2F%2Fdacsandongthapmuoi.vn%2Fr%2Fve-dong-thap-an-banh-xeo-cao-lanh.html%3F&amp;t=Chi%20ti%E1%BA%BFt%20%7C%20DACSANDONGTHAPMUOI.VN%20%7C%20Hat%20sen%2C%20Tim%20sen%2C%20La%20sen%2C%20Sua%20sen%2C%20au%2C%20nem%2C%20kho%2C%20lua%20say%2C%20pia%2C%20dong%20thap%2C%20cung%20cap%2C%20si%20le%2C%20re%20nhat%20VN" TargetMode="External"/><Relationship Id="rId5" Type="http://schemas.openxmlformats.org/officeDocument/2006/relationships/hyperlink" Target="https://dacsandongthapmuoi.vn/share/?p=twitter&amp;u=https%3A%2F%2Fdacsandongthapmuoi.vn%2Fr%2Fve-dong-thap-an-banh-xeo-cao-lanh.html%3F&amp;t=Chi%20ti%E1%BA%BFt%20%7C%20DACSANDONGTHAPMUOI.VN%20%7C%20Hat%20sen%2C%20Tim%20sen%2C%20La%20sen%2C%20Sua%20sen%2C%20au%2C%20nem%2C%20kho%2C%20lua%20say%2C%20pia%2C%20dong%20thap%2C%20cung%20cap%2C%20si%20le%2C%20re%20nhat%20VN" TargetMode="External"/><Relationship Id="rId4" Type="http://schemas.openxmlformats.org/officeDocument/2006/relationships/image" Target="../media/image11.jpeg"/><Relationship Id="rId9"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154" y="0"/>
            <a:ext cx="9444446" cy="5290457"/>
          </a:xfrm>
        </p:spPr>
      </p:pic>
      <p:graphicFrame>
        <p:nvGraphicFramePr>
          <p:cNvPr id="10" name="表 9"/>
          <p:cNvGraphicFramePr>
            <a:graphicFrameLocks noGrp="1"/>
          </p:cNvGraphicFramePr>
          <p:nvPr>
            <p:extLst>
              <p:ext uri="{D42A27DB-BD31-4B8C-83A1-F6EECF244321}">
                <p14:modId xmlns:p14="http://schemas.microsoft.com/office/powerpoint/2010/main" val="357439243"/>
              </p:ext>
            </p:extLst>
          </p:nvPr>
        </p:nvGraphicFramePr>
        <p:xfrm>
          <a:off x="1452154" y="5548745"/>
          <a:ext cx="7555556" cy="918577"/>
        </p:xfrm>
        <a:graphic>
          <a:graphicData uri="http://schemas.openxmlformats.org/drawingml/2006/table">
            <a:tbl>
              <a:tblPr firstRow="1" bandRow="1">
                <a:tableStyleId>{93296810-A885-4BE3-A3E7-6D5BEEA58F35}</a:tableStyleId>
              </a:tblPr>
              <a:tblGrid>
                <a:gridCol w="1888889">
                  <a:extLst>
                    <a:ext uri="{9D8B030D-6E8A-4147-A177-3AD203B41FA5}">
                      <a16:colId xmlns:a16="http://schemas.microsoft.com/office/drawing/2014/main" val="2036178871"/>
                    </a:ext>
                  </a:extLst>
                </a:gridCol>
                <a:gridCol w="1888889">
                  <a:extLst>
                    <a:ext uri="{9D8B030D-6E8A-4147-A177-3AD203B41FA5}">
                      <a16:colId xmlns:a16="http://schemas.microsoft.com/office/drawing/2014/main" val="3962411859"/>
                    </a:ext>
                  </a:extLst>
                </a:gridCol>
                <a:gridCol w="1888889">
                  <a:extLst>
                    <a:ext uri="{9D8B030D-6E8A-4147-A177-3AD203B41FA5}">
                      <a16:colId xmlns:a16="http://schemas.microsoft.com/office/drawing/2014/main" val="1496058709"/>
                    </a:ext>
                  </a:extLst>
                </a:gridCol>
                <a:gridCol w="1888889">
                  <a:extLst>
                    <a:ext uri="{9D8B030D-6E8A-4147-A177-3AD203B41FA5}">
                      <a16:colId xmlns:a16="http://schemas.microsoft.com/office/drawing/2014/main" val="324795905"/>
                    </a:ext>
                  </a:extLst>
                </a:gridCol>
              </a:tblGrid>
              <a:tr h="918577">
                <a:tc>
                  <a:txBody>
                    <a:bodyPr/>
                    <a:lstStyle/>
                    <a:p>
                      <a:pPr algn="ctr"/>
                      <a:r>
                        <a:rPr lang="fr-FR" altLang="ja-JP" sz="1800" b="1" i="1" dirty="0" smtClean="0">
                          <a:latin typeface="Times New Roman" panose="02020603050405020304" pitchFamily="18" charset="0"/>
                          <a:cs typeface="Times New Roman" panose="02020603050405020304" pitchFamily="18" charset="0"/>
                        </a:rPr>
                        <a:t>Địa chỉ khu du lịch              </a:t>
                      </a:r>
                      <a:endParaRPr kumimoji="1" lang="en-US" altLang="ja-JP" sz="1800" b="1" i="0" kern="1200" dirty="0">
                        <a:solidFill>
                          <a:schemeClr val="lt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i="1" baseline="0" dirty="0" smtClean="0">
                          <a:latin typeface="Times New Roman" panose="02020603050405020304" pitchFamily="18" charset="0"/>
                          <a:cs typeface="Times New Roman" panose="02020603050405020304" pitchFamily="18" charset="0"/>
                        </a:rPr>
                        <a:t> </a:t>
                      </a:r>
                      <a:r>
                        <a:rPr kumimoji="1" lang="en-US" altLang="ja-JP" sz="1800" b="1" i="1" kern="1200" dirty="0" err="1" smtClean="0">
                          <a:solidFill>
                            <a:schemeClr val="lt1"/>
                          </a:solidFill>
                          <a:effectLst/>
                          <a:latin typeface="Times New Roman" panose="02020603050405020304" pitchFamily="18" charset="0"/>
                          <a:ea typeface="+mn-ea"/>
                          <a:cs typeface="Times New Roman" panose="02020603050405020304" pitchFamily="18" charset="0"/>
                        </a:rPr>
                        <a:t>Đặc</a:t>
                      </a:r>
                      <a:r>
                        <a:rPr kumimoji="1" lang="en-US" altLang="ja-JP" sz="1800" b="1" i="1" kern="1200" dirty="0" smtClean="0">
                          <a:solidFill>
                            <a:schemeClr val="lt1"/>
                          </a:solidFill>
                          <a:effectLst/>
                          <a:latin typeface="Times New Roman" panose="02020603050405020304" pitchFamily="18" charset="0"/>
                          <a:ea typeface="+mn-ea"/>
                          <a:cs typeface="Times New Roman" panose="02020603050405020304" pitchFamily="18" charset="0"/>
                        </a:rPr>
                        <a:t> </a:t>
                      </a:r>
                      <a:r>
                        <a:rPr kumimoji="1" lang="en-US" altLang="ja-JP" sz="1800" b="1" i="1" kern="1200" dirty="0" err="1" smtClean="0">
                          <a:solidFill>
                            <a:schemeClr val="lt1"/>
                          </a:solidFill>
                          <a:effectLst/>
                          <a:latin typeface="Times New Roman" panose="02020603050405020304" pitchFamily="18" charset="0"/>
                          <a:ea typeface="+mn-ea"/>
                          <a:cs typeface="Times New Roman" panose="02020603050405020304" pitchFamily="18" charset="0"/>
                        </a:rPr>
                        <a:t>Sản</a:t>
                      </a:r>
                      <a:r>
                        <a:rPr kumimoji="1" lang="en-US" altLang="ja-JP" sz="1800" b="1" i="1" kern="1200" dirty="0" smtClean="0">
                          <a:solidFill>
                            <a:schemeClr val="lt1"/>
                          </a:solidFill>
                          <a:effectLst/>
                          <a:latin typeface="Times New Roman" panose="02020603050405020304" pitchFamily="18" charset="0"/>
                          <a:ea typeface="+mn-ea"/>
                          <a:cs typeface="Times New Roman" panose="02020603050405020304" pitchFamily="18" charset="0"/>
                        </a:rPr>
                        <a:t> </a:t>
                      </a:r>
                      <a:r>
                        <a:rPr kumimoji="1" lang="en-US" altLang="ja-JP" sz="1800" b="1" i="1" kern="1200" dirty="0" err="1" smtClean="0">
                          <a:solidFill>
                            <a:schemeClr val="lt1"/>
                          </a:solidFill>
                          <a:effectLst/>
                          <a:latin typeface="Times New Roman" panose="02020603050405020304" pitchFamily="18" charset="0"/>
                          <a:ea typeface="+mn-ea"/>
                          <a:cs typeface="Times New Roman" panose="02020603050405020304" pitchFamily="18" charset="0"/>
                        </a:rPr>
                        <a:t>Đồng</a:t>
                      </a:r>
                      <a:r>
                        <a:rPr kumimoji="1" lang="en-US" altLang="ja-JP" sz="1800" b="1" i="1" kern="1200" dirty="0" smtClean="0">
                          <a:solidFill>
                            <a:schemeClr val="lt1"/>
                          </a:solidFill>
                          <a:effectLst/>
                          <a:latin typeface="Times New Roman" panose="02020603050405020304" pitchFamily="18" charset="0"/>
                          <a:ea typeface="+mn-ea"/>
                          <a:cs typeface="Times New Roman" panose="02020603050405020304" pitchFamily="18" charset="0"/>
                        </a:rPr>
                        <a:t> </a:t>
                      </a:r>
                      <a:r>
                        <a:rPr kumimoji="1" lang="en-US" altLang="ja-JP" sz="1800" b="1" i="1" kern="1200" dirty="0" err="1" smtClean="0">
                          <a:solidFill>
                            <a:schemeClr val="lt1"/>
                          </a:solidFill>
                          <a:effectLst/>
                          <a:latin typeface="Times New Roman" panose="02020603050405020304" pitchFamily="18" charset="0"/>
                          <a:ea typeface="+mn-ea"/>
                          <a:cs typeface="Times New Roman" panose="02020603050405020304" pitchFamily="18" charset="0"/>
                        </a:rPr>
                        <a:t>Tháp</a:t>
                      </a:r>
                      <a:endParaRPr kumimoji="1" lang="ja-JP" altLang="en-US" b="1" i="1" dirty="0" smtClean="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36722761"/>
                  </a:ext>
                </a:extLst>
              </a:tr>
            </a:tbl>
          </a:graphicData>
        </a:graphic>
      </p:graphicFrame>
    </p:spTree>
    <p:extLst>
      <p:ext uri="{BB962C8B-B14F-4D97-AF65-F5344CB8AC3E}">
        <p14:creationId xmlns:p14="http://schemas.microsoft.com/office/powerpoint/2010/main" val="421119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0" y="2638696"/>
            <a:ext cx="6078583" cy="4170531"/>
          </a:xfrm>
        </p:spPr>
      </p:pic>
      <p:pic>
        <p:nvPicPr>
          <p:cNvPr id="5"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726" y="80748"/>
            <a:ext cx="3823064" cy="3213465"/>
          </a:xfrm>
          <a:prstGeom prst="rect">
            <a:avLst/>
          </a:prstGeom>
        </p:spPr>
      </p:pic>
      <p:pic>
        <p:nvPicPr>
          <p:cNvPr id="6" name="コンテンツ プレースホルダー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6354" y="3430568"/>
            <a:ext cx="3805645" cy="3389982"/>
          </a:xfrm>
          <a:prstGeom prst="rect">
            <a:avLst/>
          </a:prstGeom>
        </p:spPr>
      </p:pic>
      <p:sp>
        <p:nvSpPr>
          <p:cNvPr id="7" name="テキスト ボックス 6"/>
          <p:cNvSpPr txBox="1"/>
          <p:nvPr/>
        </p:nvSpPr>
        <p:spPr>
          <a:xfrm>
            <a:off x="6117771" y="2020309"/>
            <a:ext cx="2255520" cy="1600438"/>
          </a:xfrm>
          <a:prstGeom prst="rect">
            <a:avLst/>
          </a:prstGeom>
          <a:noFill/>
        </p:spPr>
        <p:txBody>
          <a:bodyPr wrap="square" rtlCol="0">
            <a:spAutoFit/>
          </a:bodyPr>
          <a:lstStyle/>
          <a:p>
            <a:r>
              <a:rPr lang="vi-VN" altLang="ja-JP" sz="1400" dirty="0" smtClean="0">
                <a:latin typeface="+mj-lt"/>
              </a:rPr>
              <a:t>Lai </a:t>
            </a:r>
            <a:r>
              <a:rPr lang="vi-VN" altLang="ja-JP" sz="1400" dirty="0">
                <a:latin typeface="+mj-lt"/>
              </a:rPr>
              <a:t>Vung được thiên nhiên ban tặng nguồn nước ngọt và lượng phù sa mầu mỡ, nên từ lâu đã trở thành vùng cây lành, trái ngọt, đặc biệt là trái quýt hồng đặc sản nổi tiếng cả nước</a:t>
            </a:r>
            <a:endParaRPr kumimoji="1" lang="ja-JP" altLang="en-US" sz="1400" dirty="0">
              <a:latin typeface="+mj-lt"/>
            </a:endParaRPr>
          </a:p>
        </p:txBody>
      </p:sp>
      <p:sp>
        <p:nvSpPr>
          <p:cNvPr id="8" name="テキスト ボックス 7"/>
          <p:cNvSpPr txBox="1"/>
          <p:nvPr/>
        </p:nvSpPr>
        <p:spPr>
          <a:xfrm>
            <a:off x="6531" y="1883955"/>
            <a:ext cx="6163491" cy="738664"/>
          </a:xfrm>
          <a:prstGeom prst="rect">
            <a:avLst/>
          </a:prstGeom>
          <a:noFill/>
        </p:spPr>
        <p:txBody>
          <a:bodyPr wrap="square" rtlCol="0">
            <a:spAutoFit/>
          </a:bodyPr>
          <a:lstStyle/>
          <a:p>
            <a:r>
              <a:rPr lang="vi-VN" altLang="ja-JP" sz="1400" dirty="0">
                <a:latin typeface="+mj-lt"/>
              </a:rPr>
              <a:t>Nằm cách thị xã Tân An khoảng 50 km, thuộc địa phận các huyện Thạnh Hóa, Mộc Hóa, Vĩnh Hưng và huyện Tân Thạnh. Nơi đây được xem là thiên đường của loài hoa sen, một trong những loài hoa gắn liền với tên tuổi Đồng Tháp Mười:</a:t>
            </a:r>
            <a:endParaRPr kumimoji="1" lang="ja-JP" altLang="en-US" sz="1400" dirty="0">
              <a:latin typeface="+mj-lt"/>
            </a:endParaRPr>
          </a:p>
        </p:txBody>
      </p:sp>
      <p:sp>
        <p:nvSpPr>
          <p:cNvPr id="9" name="テキスト ボックス 8"/>
          <p:cNvSpPr txBox="1"/>
          <p:nvPr/>
        </p:nvSpPr>
        <p:spPr>
          <a:xfrm>
            <a:off x="6207034" y="3627000"/>
            <a:ext cx="2048692" cy="2893100"/>
          </a:xfrm>
          <a:prstGeom prst="rect">
            <a:avLst/>
          </a:prstGeom>
          <a:noFill/>
        </p:spPr>
        <p:txBody>
          <a:bodyPr wrap="square" rtlCol="0">
            <a:spAutoFit/>
          </a:bodyPr>
          <a:lstStyle/>
          <a:p>
            <a:r>
              <a:rPr lang="vi-VN" altLang="ja-JP" sz="1400" dirty="0">
                <a:latin typeface="+mj-lt"/>
              </a:rPr>
              <a:t>Thuộc địa phận huyện Tam Nông, tỉnh Đồng Tháp, khu vườn có khung quan thiên nhiên tuyệt đẹp với hệ sinh thái vô cùng phong phú và đa dạng.với khoảng 130 loài thực vật. Là nơi trú ngụ của hơn 100 loài động vật có xương sống, 40 loài cá, 147 loài chim nước và một số loài chim quý hiếm khác</a:t>
            </a:r>
            <a:endParaRPr kumimoji="1" lang="ja-JP" altLang="en-US" sz="1400" dirty="0">
              <a:latin typeface="+mj-lt"/>
            </a:endParaRPr>
          </a:p>
        </p:txBody>
      </p:sp>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1" y="357176"/>
            <a:ext cx="7234646" cy="1453705"/>
          </a:xfrm>
          <a:prstGeom prst="rect">
            <a:avLst/>
          </a:prstGeom>
        </p:spPr>
      </p:pic>
      <p:sp>
        <p:nvSpPr>
          <p:cNvPr id="14" name="テキスト ボックス 13"/>
          <p:cNvSpPr txBox="1"/>
          <p:nvPr/>
        </p:nvSpPr>
        <p:spPr>
          <a:xfrm>
            <a:off x="2812542" y="135973"/>
            <a:ext cx="3640509" cy="523220"/>
          </a:xfrm>
          <a:prstGeom prst="rect">
            <a:avLst/>
          </a:prstGeom>
          <a:noFill/>
        </p:spPr>
        <p:txBody>
          <a:bodyPr wrap="square" rtlCol="0">
            <a:spAutoFit/>
          </a:bodyPr>
          <a:lstStyle/>
          <a:p>
            <a:r>
              <a:rPr lang="fr-FR" altLang="ja-JP" sz="2800" b="1" i="1" dirty="0">
                <a:solidFill>
                  <a:schemeClr val="accent6"/>
                </a:solidFill>
                <a:latin typeface="Times New Roman" panose="02020603050405020304" pitchFamily="18" charset="0"/>
                <a:cs typeface="Times New Roman" panose="02020603050405020304" pitchFamily="18" charset="0"/>
              </a:rPr>
              <a:t>Địa chỉ khu du lịch </a:t>
            </a:r>
            <a:endParaRPr kumimoji="1" lang="ja-JP" altLang="en-US" sz="2800" dirty="0">
              <a:solidFill>
                <a:schemeClr val="accent6"/>
              </a:solidFill>
            </a:endParaRPr>
          </a:p>
        </p:txBody>
      </p:sp>
    </p:spTree>
    <p:extLst>
      <p:ext uri="{BB962C8B-B14F-4D97-AF65-F5344CB8AC3E}">
        <p14:creationId xmlns:p14="http://schemas.microsoft.com/office/powerpoint/2010/main" val="272623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7463" y="404314"/>
            <a:ext cx="9130937" cy="1325563"/>
          </a:xfrm>
        </p:spPr>
        <p:txBody>
          <a:bodyPr>
            <a:normAutofit fontScale="90000"/>
          </a:bodyPr>
          <a:lstStyle/>
          <a:p>
            <a:r>
              <a:rPr lang="vi-VN" altLang="ja-JP" sz="2700" b="1" i="1" dirty="0"/>
              <a:t>Khu du lịch sinh thái Đồng Tháp Mười – Bức tranh thiên nhiên đầy màu </a:t>
            </a:r>
            <a:r>
              <a:rPr lang="vi-VN" altLang="ja-JP" sz="2700" b="1" i="1" dirty="0" smtClean="0"/>
              <a:t>sắc</a:t>
            </a:r>
            <a:r>
              <a:rPr lang="en-US" altLang="ja-JP" dirty="0" smtClean="0"/>
              <a:t/>
            </a:r>
            <a:br>
              <a:rPr lang="en-US" altLang="ja-JP" dirty="0" smtClean="0"/>
            </a:br>
            <a:r>
              <a:rPr lang="vi-VN" altLang="ja-JP" sz="2000" dirty="0"/>
              <a:t>Trong thời gian gần đây, khu du lịch sinh thái Đồng Tháp Mười đang là điểm đến yêu thích của rất du khách trong và ngoài nước. Một trong những địa điểm lý tưởng để bạn có thế tránh xa khỏi cuộc sống náo nhiệt nơi thành thì và tìm đến với không gian yên tĩnh, thanh bình nơi vùng thôn quê dân dã. Nếu bạn có những câu hỏi nào về khu du lịch sinh thái Đồng Tháp Mười Tiền Giang thì có thể tham khảo bài viết sau đây.</a:t>
            </a: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463" y="2090058"/>
            <a:ext cx="9130937" cy="4245428"/>
          </a:xfrm>
        </p:spPr>
      </p:pic>
      <p:sp>
        <p:nvSpPr>
          <p:cNvPr id="5" name="テキスト ボックス 4"/>
          <p:cNvSpPr txBox="1"/>
          <p:nvPr/>
        </p:nvSpPr>
        <p:spPr>
          <a:xfrm flipH="1">
            <a:off x="927463" y="6335486"/>
            <a:ext cx="4428308" cy="369332"/>
          </a:xfrm>
          <a:prstGeom prst="rect">
            <a:avLst/>
          </a:prstGeom>
          <a:noFill/>
        </p:spPr>
        <p:txBody>
          <a:bodyPr wrap="square" rtlCol="0">
            <a:spAutoFit/>
          </a:bodyPr>
          <a:lstStyle/>
          <a:p>
            <a:r>
              <a:rPr lang="vi-VN" altLang="ja-JP" sz="1400" dirty="0"/>
              <a:t>Khu du lịch sinh thái Đồng Tháp Mười (Ảnh ST</a:t>
            </a:r>
            <a:r>
              <a:rPr lang="vi-VN" altLang="ja-JP" dirty="0"/>
              <a:t>)</a:t>
            </a:r>
            <a:endParaRPr kumimoji="1" lang="ja-JP" altLang="en-US" dirty="0"/>
          </a:p>
        </p:txBody>
      </p:sp>
    </p:spTree>
    <p:extLst>
      <p:ext uri="{BB962C8B-B14F-4D97-AF65-F5344CB8AC3E}">
        <p14:creationId xmlns:p14="http://schemas.microsoft.com/office/powerpoint/2010/main" val="418396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0634" y="221434"/>
            <a:ext cx="9716590" cy="1325563"/>
          </a:xfrm>
        </p:spPr>
        <p:txBody>
          <a:bodyPr>
            <a:normAutofit/>
          </a:bodyPr>
          <a:lstStyle/>
          <a:p>
            <a:r>
              <a:rPr lang="fr-FR" altLang="ja-JP" sz="2400" b="1" i="1" dirty="0">
                <a:latin typeface="Times New Roman" panose="02020603050405020304" pitchFamily="18" charset="0"/>
                <a:cs typeface="Times New Roman" panose="02020603050405020304" pitchFamily="18" charset="0"/>
              </a:rPr>
              <a:t>Địa chỉ khu du lịch</a:t>
            </a:r>
            <a:br>
              <a:rPr lang="fr-FR" altLang="ja-JP" sz="2400" b="1" i="1" dirty="0">
                <a:latin typeface="Times New Roman" panose="02020603050405020304" pitchFamily="18" charset="0"/>
                <a:cs typeface="Times New Roman" panose="02020603050405020304" pitchFamily="18" charset="0"/>
              </a:rPr>
            </a:br>
            <a:r>
              <a:rPr lang="vi-VN" altLang="ja-JP" sz="1800" dirty="0" smtClean="0"/>
              <a:t>Nằm cách thị xã Tân An khoảng 50 km, thuộc địa phận các huyện Thạnh Hóa, Mộc Hóa, Vĩnh Hưng và huyện Tân Thạnh. Nơi đây được xem là thiên đường của loài hoa sen, một trong những loài hoa gắn liền với tên tuổi Đồng Tháp Mười:</a:t>
            </a:r>
            <a:endParaRPr kumimoji="1" lang="ja-JP" altLang="en-US" sz="1800" b="1"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150" y="1716814"/>
            <a:ext cx="9575074" cy="4592546"/>
          </a:xfrm>
        </p:spPr>
      </p:pic>
      <p:sp>
        <p:nvSpPr>
          <p:cNvPr id="5" name="テキスト ボックス 4"/>
          <p:cNvSpPr txBox="1"/>
          <p:nvPr/>
        </p:nvSpPr>
        <p:spPr>
          <a:xfrm>
            <a:off x="720634" y="6309360"/>
            <a:ext cx="6008915" cy="369332"/>
          </a:xfrm>
          <a:prstGeom prst="rect">
            <a:avLst/>
          </a:prstGeom>
          <a:noFill/>
        </p:spPr>
        <p:txBody>
          <a:bodyPr wrap="square" rtlCol="0">
            <a:spAutoFit/>
          </a:bodyPr>
          <a:lstStyle/>
          <a:p>
            <a:r>
              <a:rPr lang="vi-VN" altLang="ja-JP" sz="1400" dirty="0"/>
              <a:t>Vẻ đẹp như tranh tại đầm sen Đồng Tháp Mười (Ảnh ST</a:t>
            </a:r>
            <a:r>
              <a:rPr lang="vi-VN" altLang="ja-JP" dirty="0"/>
              <a:t>)</a:t>
            </a:r>
            <a:endParaRPr kumimoji="1" lang="ja-JP" altLang="en-US" dirty="0"/>
          </a:p>
        </p:txBody>
      </p:sp>
    </p:spTree>
    <p:extLst>
      <p:ext uri="{BB962C8B-B14F-4D97-AF65-F5344CB8AC3E}">
        <p14:creationId xmlns:p14="http://schemas.microsoft.com/office/powerpoint/2010/main" val="187927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9559834" cy="1325563"/>
          </a:xfrm>
        </p:spPr>
        <p:txBody>
          <a:bodyPr>
            <a:normAutofit fontScale="90000"/>
          </a:bodyPr>
          <a:lstStyle/>
          <a:p>
            <a:r>
              <a:rPr lang="en-US" altLang="ja-JP" sz="2000" b="1" i="1" dirty="0" err="1" smtClean="0">
                <a:latin typeface="Times New Roman" panose="02020603050405020304" pitchFamily="18" charset="0"/>
                <a:cs typeface="Times New Roman" panose="02020603050405020304" pitchFamily="18" charset="0"/>
              </a:rPr>
              <a:t>Làng</a:t>
            </a:r>
            <a:r>
              <a:rPr lang="en-US" altLang="ja-JP" sz="2000" b="1" i="1" dirty="0" smtClean="0">
                <a:latin typeface="Times New Roman" panose="02020603050405020304" pitchFamily="18" charset="0"/>
                <a:cs typeface="Times New Roman" panose="02020603050405020304" pitchFamily="18" charset="0"/>
              </a:rPr>
              <a:t> </a:t>
            </a:r>
            <a:r>
              <a:rPr lang="en-US" altLang="ja-JP" sz="2000" b="1" i="1" dirty="0" err="1" smtClean="0">
                <a:latin typeface="Times New Roman" panose="02020603050405020304" pitchFamily="18" charset="0"/>
                <a:cs typeface="Times New Roman" panose="02020603050405020304" pitchFamily="18" charset="0"/>
              </a:rPr>
              <a:t>hoa</a:t>
            </a:r>
            <a:r>
              <a:rPr lang="en-US" altLang="ja-JP" sz="2000" b="1" i="1" dirty="0" smtClean="0">
                <a:latin typeface="Times New Roman" panose="02020603050405020304" pitchFamily="18" charset="0"/>
                <a:cs typeface="Times New Roman" panose="02020603050405020304" pitchFamily="18" charset="0"/>
              </a:rPr>
              <a:t> </a:t>
            </a:r>
            <a:r>
              <a:rPr lang="en-US" altLang="ja-JP" sz="2000" b="1" i="1" dirty="0" err="1" smtClean="0">
                <a:latin typeface="Times New Roman" panose="02020603050405020304" pitchFamily="18" charset="0"/>
                <a:cs typeface="Times New Roman" panose="02020603050405020304" pitchFamily="18" charset="0"/>
              </a:rPr>
              <a:t>kiểng</a:t>
            </a:r>
            <a:r>
              <a:rPr lang="en-US" altLang="ja-JP" sz="2000" b="1" i="1" dirty="0" smtClean="0">
                <a:latin typeface="Times New Roman" panose="02020603050405020304" pitchFamily="18" charset="0"/>
                <a:cs typeface="Times New Roman" panose="02020603050405020304" pitchFamily="18" charset="0"/>
              </a:rPr>
              <a:t> Sa </a:t>
            </a:r>
            <a:r>
              <a:rPr lang="en-US" altLang="ja-JP" sz="2000" b="1" i="1" dirty="0" err="1" smtClean="0">
                <a:latin typeface="Times New Roman" panose="02020603050405020304" pitchFamily="18" charset="0"/>
                <a:cs typeface="Times New Roman" panose="02020603050405020304" pitchFamily="18" charset="0"/>
              </a:rPr>
              <a:t>Đéc</a:t>
            </a:r>
            <a:r>
              <a:rPr lang="en-US" altLang="ja-JP" sz="2000" b="1" i="1" dirty="0" smtClean="0">
                <a:latin typeface="Times New Roman" panose="02020603050405020304" pitchFamily="18" charset="0"/>
                <a:cs typeface="Times New Roman" panose="02020603050405020304" pitchFamily="18" charset="0"/>
              </a:rPr>
              <a:t/>
            </a:r>
            <a:br>
              <a:rPr lang="en-US" altLang="ja-JP" sz="2000" b="1" i="1" dirty="0" smtClean="0">
                <a:latin typeface="Times New Roman" panose="02020603050405020304" pitchFamily="18" charset="0"/>
                <a:cs typeface="Times New Roman" panose="02020603050405020304" pitchFamily="18" charset="0"/>
              </a:rPr>
            </a:br>
            <a:r>
              <a:rPr lang="en-US" altLang="ja-JP" sz="1800" dirty="0"/>
              <a:t/>
            </a:r>
            <a:br>
              <a:rPr lang="en-US" altLang="ja-JP" sz="1800" dirty="0"/>
            </a:br>
            <a:r>
              <a:rPr lang="vi-VN" altLang="ja-JP" sz="1800" dirty="0"/>
              <a:t>Đến đây, du khách sẽ được đắm chìm vào </a:t>
            </a:r>
            <a:r>
              <a:rPr lang="vi-VN" altLang="ja-JP" sz="1800" dirty="0" smtClean="0"/>
              <a:t>trong </a:t>
            </a:r>
            <a:r>
              <a:rPr lang="vi-VN" altLang="ja-JP" sz="1800" dirty="0"/>
              <a:t>thế giới màu sắc của muôn hoa với hương thơm vô cùng quyến rũ. Với hơn 50 giống hoa trên diện tính trồng lên tới 60ha tạo nên một khung cảnh vô cùng ấn tượng chỉ có tại làng hoa kiểng Sa Đéc – Đồng Tháp Mười.</a:t>
            </a:r>
            <a:endParaRPr kumimoji="1" lang="ja-JP" altLang="en-US" sz="1800"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08551"/>
            <a:ext cx="9405258" cy="4509815"/>
          </a:xfrm>
        </p:spPr>
      </p:pic>
    </p:spTree>
    <p:extLst>
      <p:ext uri="{BB962C8B-B14F-4D97-AF65-F5344CB8AC3E}">
        <p14:creationId xmlns:p14="http://schemas.microsoft.com/office/powerpoint/2010/main" val="315015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9181011" cy="2082240"/>
          </a:xfrm>
        </p:spPr>
        <p:txBody>
          <a:bodyPr>
            <a:normAutofit fontScale="90000"/>
          </a:bodyPr>
          <a:lstStyle/>
          <a:p>
            <a:pPr>
              <a:lnSpc>
                <a:spcPct val="100000"/>
              </a:lnSpc>
            </a:pPr>
            <a:r>
              <a:rPr lang="vi-VN" altLang="ja-JP" sz="2200" b="1" i="1" dirty="0"/>
              <a:t>Vườn quýt hồng Lai </a:t>
            </a:r>
            <a:r>
              <a:rPr lang="vi-VN" altLang="ja-JP" sz="2200" b="1" i="1" dirty="0" smtClean="0"/>
              <a:t>Vung</a:t>
            </a:r>
            <a:r>
              <a:rPr lang="en-US" altLang="ja-JP" sz="2000" dirty="0" smtClean="0"/>
              <a:t/>
            </a:r>
            <a:br>
              <a:rPr lang="en-US" altLang="ja-JP" sz="2000" dirty="0" smtClean="0"/>
            </a:br>
            <a:r>
              <a:rPr lang="vi-VN" altLang="ja-JP" sz="2000" dirty="0"/>
              <a:t/>
            </a:r>
            <a:br>
              <a:rPr lang="vi-VN" altLang="ja-JP" sz="2000" dirty="0"/>
            </a:br>
            <a:r>
              <a:rPr lang="vi-VN" altLang="ja-JP" sz="2000" dirty="0"/>
              <a:t>Là vùng đất nằm giữa hai con sông lớn ở Nam bộ là sông Tiền và sông Hậu, Lai Vung được thiên nhiên ban tặng nguồn nước ngọt và lượng phù sa mầu mỡ, nên từ lâu đã trở thành vùng cây lành, trái ngọt, đặc biệt là trái quýt hồng đặc sản nổi tiếng cả nước. Cách thành phố Sa Đéc, tỉnh Đồng Tháp chừng hơn chục km về phía Tây, Lai Vung từ lâu đã được người miền Tây ví như “vương quốc quít hồng”. Từ cổng chào dẫn vào trung tâm huyện đã thấy biểu tượng của vùng đất Lai Vung, đó là trái quýt hồng. </a:t>
            </a:r>
            <a:r>
              <a:rPr lang="vi-VN" altLang="ja-JP" sz="2000" dirty="0" smtClean="0"/>
              <a:t> </a:t>
            </a:r>
            <a:endParaRPr kumimoji="1" lang="ja-JP" altLang="en-US" sz="2000"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940" y="2657907"/>
            <a:ext cx="9009271" cy="3978024"/>
          </a:xfrm>
        </p:spPr>
      </p:pic>
    </p:spTree>
    <p:extLst>
      <p:ext uri="{BB962C8B-B14F-4D97-AF65-F5344CB8AC3E}">
        <p14:creationId xmlns:p14="http://schemas.microsoft.com/office/powerpoint/2010/main" val="3594069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9181011" cy="1685744"/>
          </a:xfrm>
        </p:spPr>
        <p:txBody>
          <a:bodyPr>
            <a:normAutofit fontScale="90000"/>
          </a:bodyPr>
          <a:lstStyle/>
          <a:p>
            <a:r>
              <a:rPr lang="vi-VN" altLang="ja-JP" sz="2700" b="1" i="1" dirty="0"/>
              <a:t>Rừng Tràm – Đồng Tháp </a:t>
            </a:r>
            <a:r>
              <a:rPr lang="vi-VN" altLang="ja-JP" sz="2700" b="1" i="1" dirty="0" smtClean="0"/>
              <a:t>Mười</a:t>
            </a:r>
            <a:r>
              <a:rPr lang="en-US" altLang="ja-JP" dirty="0" smtClean="0"/>
              <a:t/>
            </a:r>
            <a:br>
              <a:rPr lang="en-US" altLang="ja-JP" dirty="0" smtClean="0"/>
            </a:br>
            <a:r>
              <a:rPr lang="vi-VN" altLang="ja-JP" sz="2000" dirty="0"/>
              <a:t>Vào khoảng tháng 8 đến tháng 11 chính là mùa nước nổi, do đó nếu bạn du lịch tới đây vào mùa này sẽ có dịp được ngắm sen nở và cảm nhận mùi hương thơm dịu dàng của sen. Với sắc hồng êm dịu của lá sen, sắc vàng của nhụy kết hợp với sắc xanh mát của lá tạo nên một bức tranh đẹp thơ mộng và nên thơ. Bạn sẽ không tìm thấy đâu một vẻ đẹp vừa giản dị vừa rực rỡ tại đầm hoa sen Đồng Tháp Mười.</a:t>
            </a:r>
            <a:endParaRPr kumimoji="1" lang="ja-JP" altLang="en-US" sz="2000"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525" y="2502520"/>
            <a:ext cx="9170126" cy="4198725"/>
          </a:xfrm>
        </p:spPr>
      </p:pic>
    </p:spTree>
    <p:extLst>
      <p:ext uri="{BB962C8B-B14F-4D97-AF65-F5344CB8AC3E}">
        <p14:creationId xmlns:p14="http://schemas.microsoft.com/office/powerpoint/2010/main" val="173942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4657" y="652853"/>
            <a:ext cx="8906691" cy="1325563"/>
          </a:xfrm>
        </p:spPr>
        <p:txBody>
          <a:bodyPr>
            <a:normAutofit fontScale="90000"/>
          </a:bodyPr>
          <a:lstStyle/>
          <a:p>
            <a:r>
              <a:rPr lang="vi-VN" altLang="ja-JP" sz="2400" b="1" i="1" dirty="0"/>
              <a:t>Vườn quốc gia Tràm </a:t>
            </a:r>
            <a:r>
              <a:rPr lang="vi-VN" altLang="ja-JP" sz="2400" b="1" i="1" dirty="0" smtClean="0"/>
              <a:t>Chim</a:t>
            </a:r>
            <a:r>
              <a:rPr lang="en-US" altLang="ja-JP" sz="2400" b="1" i="1" dirty="0" smtClean="0"/>
              <a:t/>
            </a:r>
            <a:br>
              <a:rPr lang="en-US" altLang="ja-JP" sz="2400" b="1" i="1" dirty="0" smtClean="0"/>
            </a:br>
            <a:r>
              <a:rPr lang="en-US" altLang="ja-JP" sz="2400" b="1" i="1" dirty="0" smtClean="0"/>
              <a:t/>
            </a:r>
            <a:br>
              <a:rPr lang="en-US" altLang="ja-JP" sz="2400" b="1" i="1" dirty="0" smtClean="0"/>
            </a:br>
            <a:r>
              <a:rPr lang="vi-VN" altLang="ja-JP" sz="2000" dirty="0"/>
              <a:t>Thuộc địa phận huyện Tam Nông, tỉnh Đồng Tháp, khu vườn có khung quan thiên nhiên tuyệt đẹp với hệ sinh thái vô cùng phong phú và đa dạng.với khoảng 130 loài thực vật. Là nơi trú ngụ của hơn 100 loài động vật có xương sống, 40 loài cá, 147 loài chim nước và một số loài chim quý hiếm khác</a:t>
            </a:r>
            <a:r>
              <a:rPr lang="vi-VN" altLang="ja-JP" dirty="0"/>
              <a:t/>
            </a:r>
            <a:br>
              <a:rPr lang="vi-VN" altLang="ja-JP" dirty="0"/>
            </a:br>
            <a:endParaRPr kumimoji="1" lang="ja-JP" altLang="en-US" dirty="0"/>
          </a:p>
        </p:txBody>
      </p:sp>
      <p:sp>
        <p:nvSpPr>
          <p:cNvPr id="5" name="テキスト ボックス 4"/>
          <p:cNvSpPr txBox="1"/>
          <p:nvPr/>
        </p:nvSpPr>
        <p:spPr>
          <a:xfrm>
            <a:off x="794657" y="6420999"/>
            <a:ext cx="6385560" cy="276999"/>
          </a:xfrm>
          <a:prstGeom prst="rect">
            <a:avLst/>
          </a:prstGeom>
          <a:noFill/>
        </p:spPr>
        <p:txBody>
          <a:bodyPr wrap="square" rtlCol="0">
            <a:spAutoFit/>
          </a:bodyPr>
          <a:lstStyle/>
          <a:p>
            <a:r>
              <a:rPr lang="vi-VN" altLang="ja-JP" sz="1200" dirty="0"/>
              <a:t>Sếu đầu đỏ – Loài chim quý hiếm cần được bảo tồn</a:t>
            </a:r>
            <a:endParaRPr kumimoji="1" lang="ja-JP" altLang="en-US" sz="1200" dirty="0"/>
          </a:p>
        </p:txBody>
      </p:sp>
      <p:pic>
        <p:nvPicPr>
          <p:cNvPr id="14" name="コンテンツ プレースホルダー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868" y="2076993"/>
            <a:ext cx="8283257" cy="4245429"/>
          </a:xfrm>
        </p:spPr>
      </p:pic>
    </p:spTree>
    <p:extLst>
      <p:ext uri="{BB962C8B-B14F-4D97-AF65-F5344CB8AC3E}">
        <p14:creationId xmlns:p14="http://schemas.microsoft.com/office/powerpoint/2010/main" val="9528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6600" b="1" i="1" dirty="0" err="1">
                <a:solidFill>
                  <a:srgbClr val="FF0000"/>
                </a:solidFill>
                <a:latin typeface="Times New Roman" panose="02020603050405020304" pitchFamily="18" charset="0"/>
                <a:cs typeface="Times New Roman" panose="02020603050405020304" pitchFamily="18" charset="0"/>
              </a:rPr>
              <a:t>Đặc</a:t>
            </a:r>
            <a:r>
              <a:rPr lang="en-US" altLang="ja-JP" sz="6600" b="1" i="1" dirty="0">
                <a:solidFill>
                  <a:srgbClr val="FF0000"/>
                </a:solidFill>
                <a:latin typeface="Times New Roman" panose="02020603050405020304" pitchFamily="18" charset="0"/>
                <a:cs typeface="Times New Roman" panose="02020603050405020304" pitchFamily="18" charset="0"/>
              </a:rPr>
              <a:t> </a:t>
            </a:r>
            <a:r>
              <a:rPr lang="en-US" altLang="ja-JP" sz="6600" b="1" i="1" dirty="0" err="1">
                <a:solidFill>
                  <a:srgbClr val="FF0000"/>
                </a:solidFill>
                <a:latin typeface="Times New Roman" panose="02020603050405020304" pitchFamily="18" charset="0"/>
                <a:cs typeface="Times New Roman" panose="02020603050405020304" pitchFamily="18" charset="0"/>
              </a:rPr>
              <a:t>Sản</a:t>
            </a:r>
            <a:r>
              <a:rPr lang="en-US" altLang="ja-JP" sz="6600" b="1" i="1" dirty="0">
                <a:solidFill>
                  <a:srgbClr val="FF0000"/>
                </a:solidFill>
                <a:latin typeface="Times New Roman" panose="02020603050405020304" pitchFamily="18" charset="0"/>
                <a:cs typeface="Times New Roman" panose="02020603050405020304" pitchFamily="18" charset="0"/>
              </a:rPr>
              <a:t> </a:t>
            </a:r>
            <a:r>
              <a:rPr lang="en-US" altLang="ja-JP" sz="6600" b="1" i="1" dirty="0" err="1">
                <a:solidFill>
                  <a:srgbClr val="FF0000"/>
                </a:solidFill>
                <a:latin typeface="Times New Roman" panose="02020603050405020304" pitchFamily="18" charset="0"/>
                <a:cs typeface="Times New Roman" panose="02020603050405020304" pitchFamily="18" charset="0"/>
              </a:rPr>
              <a:t>Đồng</a:t>
            </a:r>
            <a:r>
              <a:rPr lang="en-US" altLang="ja-JP" sz="6600" b="1" i="1" dirty="0">
                <a:solidFill>
                  <a:srgbClr val="FF0000"/>
                </a:solidFill>
                <a:latin typeface="Times New Roman" panose="02020603050405020304" pitchFamily="18" charset="0"/>
                <a:cs typeface="Times New Roman" panose="02020603050405020304" pitchFamily="18" charset="0"/>
              </a:rPr>
              <a:t> </a:t>
            </a:r>
            <a:r>
              <a:rPr lang="en-US" altLang="ja-JP" sz="6600" b="1" i="1" dirty="0" err="1">
                <a:solidFill>
                  <a:srgbClr val="FF0000"/>
                </a:solidFill>
                <a:latin typeface="Times New Roman" panose="02020603050405020304" pitchFamily="18" charset="0"/>
                <a:cs typeface="Times New Roman" panose="02020603050405020304" pitchFamily="18" charset="0"/>
              </a:rPr>
              <a:t>Tháp</a:t>
            </a:r>
            <a:r>
              <a:rPr lang="en-US" altLang="ja-JP" sz="6600" b="1" i="1" dirty="0">
                <a:solidFill>
                  <a:srgbClr val="FF0000"/>
                </a:solidFill>
                <a:latin typeface="Times New Roman" panose="02020603050405020304" pitchFamily="18" charset="0"/>
                <a:cs typeface="Times New Roman" panose="02020603050405020304" pitchFamily="18" charset="0"/>
              </a:rPr>
              <a:t> </a:t>
            </a:r>
            <a:endParaRPr kumimoji="1" lang="ja-JP" altLang="en-US" sz="6600" i="1" dirty="0">
              <a:solidFill>
                <a:srgbClr val="FF0000"/>
              </a:solidFill>
              <a:latin typeface="Times New Roman" panose="02020603050405020304" pitchFamily="18" charset="0"/>
              <a:cs typeface="Times New Roman" panose="02020603050405020304" pitchFamily="18" charset="0"/>
            </a:endParaRPr>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24917" y="2840971"/>
            <a:ext cx="4510072" cy="3968135"/>
          </a:xfr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867" y="1760158"/>
            <a:ext cx="3752457" cy="3314739"/>
          </a:xfrm>
          <a:prstGeom prst="rect">
            <a:avLst/>
          </a:prstGeom>
        </p:spPr>
      </p:pic>
      <p:pic>
        <p:nvPicPr>
          <p:cNvPr id="1026" name="Picture 2" descr="関連画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60158"/>
            <a:ext cx="3737749" cy="353840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8425543" y="5199643"/>
            <a:ext cx="3651339" cy="1169551"/>
          </a:xfrm>
          <a:prstGeom prst="rect">
            <a:avLst/>
          </a:prstGeom>
          <a:noFill/>
        </p:spPr>
        <p:txBody>
          <a:bodyPr wrap="square" rtlCol="0">
            <a:spAutoFit/>
          </a:bodyPr>
          <a:lstStyle/>
          <a:p>
            <a:r>
              <a:rPr lang="vi-VN" altLang="ja-JP" sz="1400" b="1" dirty="0">
                <a:latin typeface="+mj-lt"/>
              </a:rPr>
              <a:t>Hủ tiếu </a:t>
            </a:r>
            <a:r>
              <a:rPr lang="vi-VN" altLang="ja-JP" sz="1400" dirty="0">
                <a:latin typeface="+mj-lt"/>
              </a:rPr>
              <a:t>là một trong những món ngon đặc sản nổi tiếng và phổ biến ở Đồng Tháp. Hủ tiếu Sa Đéc có sợi mềm, không bở, không dai, màu trắng sữa và rất thơm. Đặc biệt, nước dùng rất thơm, ngọt thanh nhưng không quá béo ngậy.</a:t>
            </a:r>
            <a:endParaRPr kumimoji="1" lang="ja-JP" altLang="en-US" sz="1400" dirty="0">
              <a:latin typeface="+mj-lt"/>
            </a:endParaRPr>
          </a:p>
        </p:txBody>
      </p:sp>
      <p:sp>
        <p:nvSpPr>
          <p:cNvPr id="10" name="Rectangle 3"/>
          <p:cNvSpPr>
            <a:spLocks noChangeArrowheads="1"/>
          </p:cNvSpPr>
          <p:nvPr/>
        </p:nvSpPr>
        <p:spPr bwMode="auto">
          <a:xfrm>
            <a:off x="3905794" y="1367227"/>
            <a:ext cx="4245428" cy="14737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smtClean="0">
                <a:ln>
                  <a:noFill/>
                </a:ln>
                <a:solidFill>
                  <a:srgbClr val="2E3338"/>
                </a:solidFill>
                <a:effectLst/>
                <a:latin typeface="Times New Roman" panose="02020603050405020304" pitchFamily="18" charset="0"/>
                <a:cs typeface="Times New Roman" panose="02020603050405020304" pitchFamily="18" charset="0"/>
              </a:rPr>
              <a:t> </a:t>
            </a:r>
            <a:r>
              <a:rPr kumimoji="0" lang="ja-JP" altLang="ja-JP" sz="1400" b="0" i="0" u="none" strike="noStrike" cap="none" normalizeH="0" baseline="0" dirty="0" smtClean="0">
                <a:ln>
                  <a:noFill/>
                </a:ln>
                <a:solidFill>
                  <a:srgbClr val="3C9D32"/>
                </a:solidFill>
                <a:effectLst/>
                <a:latin typeface="Times New Roman" panose="02020603050405020304" pitchFamily="18" charset="0"/>
                <a:cs typeface="Times New Roman" panose="02020603050405020304" pitchFamily="18" charset="0"/>
                <a:hlinkClick r:id="rId5" tooltip="Chia sẻ trên Twitter"/>
              </a:rPr>
              <a:t>  </a:t>
            </a:r>
            <a:r>
              <a:rPr kumimoji="0" lang="ja-JP" altLang="ja-JP" sz="1400" b="0" i="0" u="none" strike="noStrike" cap="none" normalizeH="0" baseline="0" dirty="0" smtClean="0">
                <a:ln>
                  <a:noFill/>
                </a:ln>
                <a:solidFill>
                  <a:srgbClr val="2E3338"/>
                </a:solidFill>
                <a:effectLst/>
                <a:latin typeface="Times New Roman" panose="02020603050405020304" pitchFamily="18" charset="0"/>
                <a:cs typeface="Times New Roman" panose="02020603050405020304" pitchFamily="18" charset="0"/>
              </a:rPr>
              <a:t> </a:t>
            </a:r>
            <a:r>
              <a:rPr kumimoji="0" lang="ja-JP" altLang="ja-JP" sz="1400" b="0" i="0" u="none" strike="noStrike" cap="none" normalizeH="0" baseline="0" dirty="0" smtClean="0">
                <a:ln>
                  <a:noFill/>
                </a:ln>
                <a:solidFill>
                  <a:srgbClr val="3C9D32"/>
                </a:solidFill>
                <a:effectLst/>
                <a:latin typeface="Times New Roman" panose="02020603050405020304" pitchFamily="18" charset="0"/>
                <a:cs typeface="Times New Roman" panose="02020603050405020304" pitchFamily="18" charset="0"/>
                <a:hlinkClick r:id="rId6" tooltip="Chia sẻ trên Google +"/>
              </a:rPr>
              <a:t>  </a:t>
            </a:r>
            <a:endParaRPr kumimoji="0" lang="ja-JP" altLang="ja-JP"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400" b="0" i="0" u="none" strike="noStrike" cap="none" normalizeH="0" baseline="0" dirty="0" smtClean="0">
              <a:ln>
                <a:noFill/>
              </a:ln>
              <a:solidFill>
                <a:srgbClr val="000000"/>
              </a:solidFill>
              <a:effectLst/>
              <a:latin typeface="Times New Roman" panose="02020603050405020304" pitchFamily="18" charset="0"/>
              <a:ea typeface="inheri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smtClean="0">
                <a:ln>
                  <a:noFill/>
                </a:ln>
                <a:solidFill>
                  <a:srgbClr val="000000"/>
                </a:solidFill>
                <a:effectLst/>
                <a:latin typeface="Times New Roman" panose="02020603050405020304" pitchFamily="18" charset="0"/>
                <a:ea typeface="inherit"/>
                <a:cs typeface="Times New Roman" panose="02020603050405020304" pitchFamily="18" charset="0"/>
              </a:rPr>
              <a:t>Về Đồng Tháp ăn </a:t>
            </a:r>
            <a:r>
              <a:rPr kumimoji="0" lang="ja-JP" altLang="ja-JP" sz="1400" b="1" i="0" u="none" strike="noStrike" cap="none" normalizeH="0" baseline="0" dirty="0" smtClean="0">
                <a:ln>
                  <a:noFill/>
                </a:ln>
                <a:solidFill>
                  <a:srgbClr val="000000"/>
                </a:solidFill>
                <a:effectLst/>
                <a:latin typeface="Times New Roman" panose="02020603050405020304" pitchFamily="18" charset="0"/>
                <a:ea typeface="inherit"/>
                <a:cs typeface="Times New Roman" panose="02020603050405020304" pitchFamily="18" charset="0"/>
              </a:rPr>
              <a:t>bánh xèo </a:t>
            </a:r>
            <a:r>
              <a:rPr kumimoji="0" lang="ja-JP" altLang="ja-JP" sz="1400" b="0" i="0" u="none" strike="noStrike" cap="none" normalizeH="0" baseline="0" dirty="0" smtClean="0">
                <a:ln>
                  <a:noFill/>
                </a:ln>
                <a:solidFill>
                  <a:srgbClr val="000000"/>
                </a:solidFill>
                <a:effectLst/>
                <a:latin typeface="Times New Roman" panose="02020603050405020304" pitchFamily="18" charset="0"/>
                <a:ea typeface="inherit"/>
                <a:cs typeface="Times New Roman" panose="02020603050405020304" pitchFamily="18" charset="0"/>
              </a:rPr>
              <a:t>Cao Lãnh</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smtClean="0">
                <a:ln>
                  <a:noFill/>
                </a:ln>
                <a:solidFill>
                  <a:srgbClr val="2E3338"/>
                </a:solidFill>
                <a:effectLst/>
                <a:latin typeface="Times New Roman" panose="02020603050405020304" pitchFamily="18" charset="0"/>
                <a:cs typeface="Times New Roman" panose="02020603050405020304" pitchFamily="18" charset="0"/>
              </a:rPr>
              <a:t>Bánh xèo Cao Lãnh, Đồng Tháp không những nổi tiếng bỡi loại bánh làm từ bột gạo, đổ thật mỏng trong chảo nhô</a:t>
            </a:r>
            <a:r>
              <a:rPr kumimoji="0" lang="ja-JP" altLang="ja-JP" sz="1400" b="0" i="0" u="none" strike="noStrike" cap="none" normalizeH="0" baseline="0" dirty="0" err="1" smtClean="0">
                <a:ln>
                  <a:noFill/>
                </a:ln>
                <a:solidFill>
                  <a:srgbClr val="2E3338"/>
                </a:solidFill>
                <a:effectLst/>
                <a:latin typeface="Times New Roman" panose="02020603050405020304" pitchFamily="18" charset="0"/>
                <a:cs typeface="Times New Roman" panose="02020603050405020304" pitchFamily="18" charset="0"/>
              </a:rPr>
              <a:t>m</a:t>
            </a:r>
            <a:r>
              <a:rPr kumimoji="0" lang="ja-JP" altLang="ja-JP" sz="1400" b="0" i="0" u="none" strike="noStrike" cap="none" normalizeH="0" baseline="0" dirty="0" smtClean="0">
                <a:ln>
                  <a:noFill/>
                </a:ln>
                <a:solidFill>
                  <a:srgbClr val="2E3338"/>
                </a:solidFill>
                <a:effectLst/>
                <a:latin typeface="Times New Roman" panose="02020603050405020304" pitchFamily="18" charset="0"/>
                <a:cs typeface="Times New Roman" panose="02020603050405020304" pitchFamily="18" charset="0"/>
              </a:rPr>
              <a:t>, được đốt trên lò củi, mà trên hết là bánh với nhân từ thịt vịt</a:t>
            </a:r>
            <a:endParaRPr kumimoji="0" lang="ja-JP" altLang="ja-JP" sz="1400" b="0" i="0" u="none" strike="noStrike" cap="none" normalizeH="0" baseline="0" dirty="0" smtClean="0">
              <a:ln>
                <a:noFill/>
              </a:ln>
              <a:solidFill>
                <a:srgbClr val="3C9D32"/>
              </a:solidFill>
              <a:effectLst/>
              <a:latin typeface="Times New Roman" panose="02020603050405020304" pitchFamily="18" charset="0"/>
              <a:cs typeface="Times New Roman" panose="02020603050405020304" pitchFamily="18" charset="0"/>
            </a:endParaRPr>
          </a:p>
        </p:txBody>
      </p:sp>
      <p:pic>
        <p:nvPicPr>
          <p:cNvPr id="1028" name="Picture 4" descr="https://dacsandongthapmuoi.vn/assets/contao/images/twitter.gif">
            <a:hlinkClick r:id="rId5" tooltip="Chia sẻ trên Twitter"/>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0" y="-167005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s://dacsandongthapmuoi.vn/assets/contao/images/gplus.gif">
            <a:hlinkClick r:id="rId6" tooltip="Chia sẻ trên Google +"/>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50" y="-16700500"/>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0" y="5473005"/>
            <a:ext cx="3636631" cy="1384995"/>
          </a:xfrm>
          <a:prstGeom prst="rect">
            <a:avLst/>
          </a:prstGeom>
          <a:noFill/>
        </p:spPr>
        <p:txBody>
          <a:bodyPr wrap="square" rtlCol="0">
            <a:spAutoFit/>
          </a:bodyPr>
          <a:lstStyle/>
          <a:p>
            <a:r>
              <a:rPr lang="vi-VN" altLang="ja-JP" sz="1400" dirty="0">
                <a:latin typeface="+mj-lt"/>
              </a:rPr>
              <a:t>Du khách gần xa khi qua cầu bắc đến với Lai Vung sẽ mang về cho bà con mình món đặc sản đó là </a:t>
            </a:r>
            <a:r>
              <a:rPr lang="vi-VN" altLang="ja-JP" sz="1400" b="1" dirty="0">
                <a:latin typeface="+mj-lt"/>
              </a:rPr>
              <a:t>Nem Lai Vung</a:t>
            </a:r>
            <a:r>
              <a:rPr lang="vi-VN" altLang="ja-JP" sz="1400" dirty="0">
                <a:latin typeface="+mj-lt"/>
              </a:rPr>
              <a:t> là thứ nem chua làm tại huyện Lai Vung, Đồng Tháp. Nhìn từ ngoài vào trong ta sẽ thấy nem có màu đỏ hồng tươi, được gói</a:t>
            </a:r>
            <a:endParaRPr kumimoji="1" lang="ja-JP" altLang="en-US" sz="1400" dirty="0">
              <a:latin typeface="+mj-lt"/>
            </a:endParaRPr>
          </a:p>
        </p:txBody>
      </p:sp>
      <p:pic>
        <p:nvPicPr>
          <p:cNvPr id="12" name="図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9267" y="30438"/>
            <a:ext cx="3757615" cy="1728679"/>
          </a:xfrm>
          <a:prstGeom prst="rect">
            <a:avLst/>
          </a:prstGeom>
        </p:spPr>
      </p:pic>
    </p:spTree>
    <p:extLst>
      <p:ext uri="{BB962C8B-B14F-4D97-AF65-F5344CB8AC3E}">
        <p14:creationId xmlns:p14="http://schemas.microsoft.com/office/powerpoint/2010/main" val="13271650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267</Words>
  <Application>Microsoft Office PowerPoint</Application>
  <PresentationFormat>ワイド画面</PresentationFormat>
  <Paragraphs>22</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inherit</vt:lpstr>
      <vt:lpstr>游ゴシック</vt:lpstr>
      <vt:lpstr>游ゴシック Light</vt:lpstr>
      <vt:lpstr>Arial</vt:lpstr>
      <vt:lpstr>Times New Roman</vt:lpstr>
      <vt:lpstr>Office テーマ</vt:lpstr>
      <vt:lpstr>PowerPoint プレゼンテーション</vt:lpstr>
      <vt:lpstr>PowerPoint プレゼンテーション</vt:lpstr>
      <vt:lpstr>Khu du lịch sinh thái Đồng Tháp Mười – Bức tranh thiên nhiên đầy màu sắc Trong thời gian gần đây, khu du lịch sinh thái Đồng Tháp Mười đang là điểm đến yêu thích của rất du khách trong và ngoài nước. Một trong những địa điểm lý tưởng để bạn có thế tránh xa khỏi cuộc sống náo nhiệt nơi thành thì và tìm đến với không gian yên tĩnh, thanh bình nơi vùng thôn quê dân dã. Nếu bạn có những câu hỏi nào về khu du lịch sinh thái Đồng Tháp Mười Tiền Giang thì có thể tham khảo bài viết sau đây.</vt:lpstr>
      <vt:lpstr>Địa chỉ khu du lịch Nằm cách thị xã Tân An khoảng 50 km, thuộc địa phận các huyện Thạnh Hóa, Mộc Hóa, Vĩnh Hưng và huyện Tân Thạnh. Nơi đây được xem là thiên đường của loài hoa sen, một trong những loài hoa gắn liền với tên tuổi Đồng Tháp Mười:</vt:lpstr>
      <vt:lpstr>Làng hoa kiểng Sa Đéc  Đến đây, du khách sẽ được đắm chìm vào trong thế giới màu sắc của muôn hoa với hương thơm vô cùng quyến rũ. Với hơn 50 giống hoa trên diện tính trồng lên tới 60ha tạo nên một khung cảnh vô cùng ấn tượng chỉ có tại làng hoa kiểng Sa Đéc – Đồng Tháp Mười.</vt:lpstr>
      <vt:lpstr>Vườn quýt hồng Lai Vung  Là vùng đất nằm giữa hai con sông lớn ở Nam bộ là sông Tiền và sông Hậu, Lai Vung được thiên nhiên ban tặng nguồn nước ngọt và lượng phù sa mầu mỡ, nên từ lâu đã trở thành vùng cây lành, trái ngọt, đặc biệt là trái quýt hồng đặc sản nổi tiếng cả nước. Cách thành phố Sa Đéc, tỉnh Đồng Tháp chừng hơn chục km về phía Tây, Lai Vung từ lâu đã được người miền Tây ví như “vương quốc quít hồng”. Từ cổng chào dẫn vào trung tâm huyện đã thấy biểu tượng của vùng đất Lai Vung, đó là trái quýt hồng.  </vt:lpstr>
      <vt:lpstr>Rừng Tràm – Đồng Tháp Mười Vào khoảng tháng 8 đến tháng 11 chính là mùa nước nổi, do đó nếu bạn du lịch tới đây vào mùa này sẽ có dịp được ngắm sen nở và cảm nhận mùi hương thơm dịu dàng của sen. Với sắc hồng êm dịu của lá sen, sắc vàng của nhụy kết hợp với sắc xanh mát của lá tạo nên một bức tranh đẹp thơ mộng và nên thơ. Bạn sẽ không tìm thấy đâu một vẻ đẹp vừa giản dị vừa rực rỡ tại đầm hoa sen Đồng Tháp Mười.</vt:lpstr>
      <vt:lpstr>Vườn quốc gia Tràm Chim  Thuộc địa phận huyện Tam Nông, tỉnh Đồng Tháp, khu vườn có khung quan thiên nhiên tuyệt đẹp với hệ sinh thái vô cùng phong phú và đa dạng.với khoảng 130 loài thực vật. Là nơi trú ngụ của hơn 100 loài động vật có xương sống, 40 loài cá, 147 loài chim nước và một số loài chim quý hiếm khác </vt:lpstr>
      <vt:lpstr>Đặc Sản Đồng Tháp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Đồng Tháp Mười</dc:title>
  <dc:creator>学生</dc:creator>
  <cp:lastModifiedBy>学生</cp:lastModifiedBy>
  <cp:revision>22</cp:revision>
  <dcterms:created xsi:type="dcterms:W3CDTF">2019-09-19T00:58:54Z</dcterms:created>
  <dcterms:modified xsi:type="dcterms:W3CDTF">2019-09-26T02:30:57Z</dcterms:modified>
</cp:coreProperties>
</file>