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61" r:id="rId4"/>
    <p:sldId id="262" r:id="rId5"/>
    <p:sldId id="260"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10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D26BA0-9EF9-47EC-9265-5F91178B5B76}" type="datetimeFigureOut">
              <a:rPr kumimoji="1" lang="ja-JP" altLang="en-US" smtClean="0"/>
              <a:t>2019/9/26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671AE5-9E85-47CF-9154-BC56399F7A0D}" type="slidenum">
              <a:rPr kumimoji="1" lang="ja-JP" altLang="en-US" smtClean="0"/>
              <a:t>‹#›</a:t>
            </a:fld>
            <a:endParaRPr kumimoji="1" lang="ja-JP" altLang="en-US"/>
          </a:p>
        </p:txBody>
      </p:sp>
    </p:spTree>
    <p:extLst>
      <p:ext uri="{BB962C8B-B14F-4D97-AF65-F5344CB8AC3E}">
        <p14:creationId xmlns:p14="http://schemas.microsoft.com/office/powerpoint/2010/main" val="313557929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0C23CE7D-F762-4C26-A6BF-32E3DC264888}" type="datetimeFigureOut">
              <a:rPr kumimoji="1" lang="ja-JP" altLang="en-US" smtClean="0"/>
              <a:t>2019/9/26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5C445B3-EA51-40B5-BD50-1C92077ECC57}" type="slidenum">
              <a:rPr kumimoji="1" lang="ja-JP" altLang="en-US" smtClean="0"/>
              <a:t>‹#›</a:t>
            </a:fld>
            <a:endParaRPr kumimoji="1" lang="ja-JP" altLang="en-US"/>
          </a:p>
        </p:txBody>
      </p:sp>
    </p:spTree>
    <p:extLst>
      <p:ext uri="{BB962C8B-B14F-4D97-AF65-F5344CB8AC3E}">
        <p14:creationId xmlns:p14="http://schemas.microsoft.com/office/powerpoint/2010/main" val="3278113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C23CE7D-F762-4C26-A6BF-32E3DC264888}" type="datetimeFigureOut">
              <a:rPr kumimoji="1" lang="ja-JP" altLang="en-US" smtClean="0"/>
              <a:t>2019/9/26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5C445B3-EA51-40B5-BD50-1C92077ECC57}" type="slidenum">
              <a:rPr kumimoji="1" lang="ja-JP" altLang="en-US" smtClean="0"/>
              <a:t>‹#›</a:t>
            </a:fld>
            <a:endParaRPr kumimoji="1" lang="ja-JP" altLang="en-US"/>
          </a:p>
        </p:txBody>
      </p:sp>
    </p:spTree>
    <p:extLst>
      <p:ext uri="{BB962C8B-B14F-4D97-AF65-F5344CB8AC3E}">
        <p14:creationId xmlns:p14="http://schemas.microsoft.com/office/powerpoint/2010/main" val="3103126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C23CE7D-F762-4C26-A6BF-32E3DC264888}" type="datetimeFigureOut">
              <a:rPr kumimoji="1" lang="ja-JP" altLang="en-US" smtClean="0"/>
              <a:t>2019/9/26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5C445B3-EA51-40B5-BD50-1C92077ECC57}" type="slidenum">
              <a:rPr kumimoji="1" lang="ja-JP" altLang="en-US" smtClean="0"/>
              <a:t>‹#›</a:t>
            </a:fld>
            <a:endParaRPr kumimoji="1" lang="ja-JP" altLang="en-US"/>
          </a:p>
        </p:txBody>
      </p:sp>
    </p:spTree>
    <p:extLst>
      <p:ext uri="{BB962C8B-B14F-4D97-AF65-F5344CB8AC3E}">
        <p14:creationId xmlns:p14="http://schemas.microsoft.com/office/powerpoint/2010/main" val="408412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C23CE7D-F762-4C26-A6BF-32E3DC264888}" type="datetimeFigureOut">
              <a:rPr kumimoji="1" lang="ja-JP" altLang="en-US" smtClean="0"/>
              <a:t>2019/9/26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5C445B3-EA51-40B5-BD50-1C92077ECC57}" type="slidenum">
              <a:rPr kumimoji="1" lang="ja-JP" altLang="en-US" smtClean="0"/>
              <a:t>‹#›</a:t>
            </a:fld>
            <a:endParaRPr kumimoji="1" lang="ja-JP" altLang="en-US"/>
          </a:p>
        </p:txBody>
      </p:sp>
    </p:spTree>
    <p:extLst>
      <p:ext uri="{BB962C8B-B14F-4D97-AF65-F5344CB8AC3E}">
        <p14:creationId xmlns:p14="http://schemas.microsoft.com/office/powerpoint/2010/main" val="697712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0C23CE7D-F762-4C26-A6BF-32E3DC264888}" type="datetimeFigureOut">
              <a:rPr kumimoji="1" lang="ja-JP" altLang="en-US" smtClean="0"/>
              <a:t>2019/9/26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5C445B3-EA51-40B5-BD50-1C92077ECC57}" type="slidenum">
              <a:rPr kumimoji="1" lang="ja-JP" altLang="en-US" smtClean="0"/>
              <a:t>‹#›</a:t>
            </a:fld>
            <a:endParaRPr kumimoji="1" lang="ja-JP" altLang="en-US"/>
          </a:p>
        </p:txBody>
      </p:sp>
    </p:spTree>
    <p:extLst>
      <p:ext uri="{BB962C8B-B14F-4D97-AF65-F5344CB8AC3E}">
        <p14:creationId xmlns:p14="http://schemas.microsoft.com/office/powerpoint/2010/main" val="1889175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0C23CE7D-F762-4C26-A6BF-32E3DC264888}" type="datetimeFigureOut">
              <a:rPr kumimoji="1" lang="ja-JP" altLang="en-US" smtClean="0"/>
              <a:t>2019/9/26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5C445B3-EA51-40B5-BD50-1C92077ECC57}" type="slidenum">
              <a:rPr kumimoji="1" lang="ja-JP" altLang="en-US" smtClean="0"/>
              <a:t>‹#›</a:t>
            </a:fld>
            <a:endParaRPr kumimoji="1" lang="ja-JP" altLang="en-US"/>
          </a:p>
        </p:txBody>
      </p:sp>
    </p:spTree>
    <p:extLst>
      <p:ext uri="{BB962C8B-B14F-4D97-AF65-F5344CB8AC3E}">
        <p14:creationId xmlns:p14="http://schemas.microsoft.com/office/powerpoint/2010/main" val="1700423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0C23CE7D-F762-4C26-A6BF-32E3DC264888}" type="datetimeFigureOut">
              <a:rPr kumimoji="1" lang="ja-JP" altLang="en-US" smtClean="0"/>
              <a:t>2019/9/26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35C445B3-EA51-40B5-BD50-1C92077ECC57}" type="slidenum">
              <a:rPr kumimoji="1" lang="ja-JP" altLang="en-US" smtClean="0"/>
              <a:t>‹#›</a:t>
            </a:fld>
            <a:endParaRPr kumimoji="1" lang="ja-JP" altLang="en-US"/>
          </a:p>
        </p:txBody>
      </p:sp>
    </p:spTree>
    <p:extLst>
      <p:ext uri="{BB962C8B-B14F-4D97-AF65-F5344CB8AC3E}">
        <p14:creationId xmlns:p14="http://schemas.microsoft.com/office/powerpoint/2010/main" val="1084519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0C23CE7D-F762-4C26-A6BF-32E3DC264888}" type="datetimeFigureOut">
              <a:rPr kumimoji="1" lang="ja-JP" altLang="en-US" smtClean="0"/>
              <a:t>2019/9/26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35C445B3-EA51-40B5-BD50-1C92077ECC57}" type="slidenum">
              <a:rPr kumimoji="1" lang="ja-JP" altLang="en-US" smtClean="0"/>
              <a:t>‹#›</a:t>
            </a:fld>
            <a:endParaRPr kumimoji="1" lang="ja-JP" altLang="en-US"/>
          </a:p>
        </p:txBody>
      </p:sp>
    </p:spTree>
    <p:extLst>
      <p:ext uri="{BB962C8B-B14F-4D97-AF65-F5344CB8AC3E}">
        <p14:creationId xmlns:p14="http://schemas.microsoft.com/office/powerpoint/2010/main" val="3529886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C23CE7D-F762-4C26-A6BF-32E3DC264888}" type="datetimeFigureOut">
              <a:rPr kumimoji="1" lang="ja-JP" altLang="en-US" smtClean="0"/>
              <a:t>2019/9/26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5C445B3-EA51-40B5-BD50-1C92077ECC57}" type="slidenum">
              <a:rPr kumimoji="1" lang="ja-JP" altLang="en-US" smtClean="0"/>
              <a:t>‹#›</a:t>
            </a:fld>
            <a:endParaRPr kumimoji="1" lang="ja-JP" altLang="en-US"/>
          </a:p>
        </p:txBody>
      </p:sp>
    </p:spTree>
    <p:extLst>
      <p:ext uri="{BB962C8B-B14F-4D97-AF65-F5344CB8AC3E}">
        <p14:creationId xmlns:p14="http://schemas.microsoft.com/office/powerpoint/2010/main" val="3697942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0C23CE7D-F762-4C26-A6BF-32E3DC264888}" type="datetimeFigureOut">
              <a:rPr kumimoji="1" lang="ja-JP" altLang="en-US" smtClean="0"/>
              <a:t>2019/9/26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5C445B3-EA51-40B5-BD50-1C92077ECC57}" type="slidenum">
              <a:rPr kumimoji="1" lang="ja-JP" altLang="en-US" smtClean="0"/>
              <a:t>‹#›</a:t>
            </a:fld>
            <a:endParaRPr kumimoji="1" lang="ja-JP" altLang="en-US"/>
          </a:p>
        </p:txBody>
      </p:sp>
    </p:spTree>
    <p:extLst>
      <p:ext uri="{BB962C8B-B14F-4D97-AF65-F5344CB8AC3E}">
        <p14:creationId xmlns:p14="http://schemas.microsoft.com/office/powerpoint/2010/main" val="2202004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0C23CE7D-F762-4C26-A6BF-32E3DC264888}" type="datetimeFigureOut">
              <a:rPr kumimoji="1" lang="ja-JP" altLang="en-US" smtClean="0"/>
              <a:t>2019/9/26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5C445B3-EA51-40B5-BD50-1C92077ECC57}" type="slidenum">
              <a:rPr kumimoji="1" lang="ja-JP" altLang="en-US" smtClean="0"/>
              <a:t>‹#›</a:t>
            </a:fld>
            <a:endParaRPr kumimoji="1" lang="ja-JP" altLang="en-US"/>
          </a:p>
        </p:txBody>
      </p:sp>
    </p:spTree>
    <p:extLst>
      <p:ext uri="{BB962C8B-B14F-4D97-AF65-F5344CB8AC3E}">
        <p14:creationId xmlns:p14="http://schemas.microsoft.com/office/powerpoint/2010/main" val="1863314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23CE7D-F762-4C26-A6BF-32E3DC264888}" type="datetimeFigureOut">
              <a:rPr kumimoji="1" lang="ja-JP" altLang="en-US" smtClean="0"/>
              <a:t>2019/9/26</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C445B3-EA51-40B5-BD50-1C92077ECC57}" type="slidenum">
              <a:rPr kumimoji="1" lang="ja-JP" altLang="en-US" smtClean="0"/>
              <a:t>‹#›</a:t>
            </a:fld>
            <a:endParaRPr kumimoji="1" lang="ja-JP" altLang="en-US"/>
          </a:p>
        </p:txBody>
      </p:sp>
    </p:spTree>
    <p:extLst>
      <p:ext uri="{BB962C8B-B14F-4D97-AF65-F5344CB8AC3E}">
        <p14:creationId xmlns:p14="http://schemas.microsoft.com/office/powerpoint/2010/main" val="3030515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7" Type="http://schemas.openxmlformats.org/officeDocument/2006/relationships/image" Target="../media/image8.jp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4.jp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330968" y="192153"/>
            <a:ext cx="5865219" cy="707886"/>
          </a:xfrm>
          <a:prstGeom prst="rect">
            <a:avLst/>
          </a:prstGeom>
          <a:noFill/>
        </p:spPr>
        <p:txBody>
          <a:bodyPr wrap="square" rtlCol="0">
            <a:spAutoFit/>
          </a:bodyPr>
          <a:lstStyle/>
          <a:p>
            <a:r>
              <a:rPr kumimoji="1" lang="ja-JP" altLang="en-US" sz="4000" dirty="0" smtClean="0">
                <a:solidFill>
                  <a:srgbClr val="002060"/>
                </a:solidFill>
                <a:latin typeface="HGP教科書体" panose="02020600000000000000" pitchFamily="18" charset="-128"/>
                <a:ea typeface="HGP教科書体" panose="02020600000000000000" pitchFamily="18" charset="-128"/>
              </a:rPr>
              <a:t>ベトナムの飲み物</a:t>
            </a:r>
            <a:endParaRPr kumimoji="1" lang="ja-JP" altLang="en-US" sz="4000" dirty="0">
              <a:solidFill>
                <a:srgbClr val="002060"/>
              </a:solidFill>
              <a:latin typeface="HGP教科書体" panose="02020600000000000000" pitchFamily="18" charset="-128"/>
              <a:ea typeface="HGP教科書体" panose="02020600000000000000" pitchFamily="18" charset="-128"/>
            </a:endParaRPr>
          </a:p>
        </p:txBody>
      </p:sp>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1892" y="2005004"/>
            <a:ext cx="5087711" cy="3423416"/>
          </a:xfrm>
          <a:prstGeom prst="rect">
            <a:avLst/>
          </a:prstGeom>
        </p:spPr>
      </p:pic>
    </p:spTree>
    <p:extLst>
      <p:ext uri="{BB962C8B-B14F-4D97-AF65-F5344CB8AC3E}">
        <p14:creationId xmlns:p14="http://schemas.microsoft.com/office/powerpoint/2010/main" val="191524148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3966" y="150438"/>
            <a:ext cx="10515600" cy="1325563"/>
          </a:xfrm>
        </p:spPr>
        <p:txBody>
          <a:bodyPr/>
          <a:lstStyle/>
          <a:p>
            <a:r>
              <a:rPr lang="ja-JP" altLang="en-US" dirty="0">
                <a:latin typeface="HGP行書体" panose="03000600000000000000" pitchFamily="66" charset="-128"/>
                <a:ea typeface="HGP行書体" panose="03000600000000000000" pitchFamily="66" charset="-128"/>
              </a:rPr>
              <a:t>飲み物</a:t>
            </a:r>
            <a:r>
              <a:rPr kumimoji="1" lang="ja-JP" altLang="en-US" dirty="0" smtClean="0">
                <a:latin typeface="HGP行書体" panose="03000600000000000000" pitchFamily="66" charset="-128"/>
                <a:ea typeface="HGP行書体" panose="03000600000000000000" pitchFamily="66" charset="-128"/>
              </a:rPr>
              <a:t>につて</a:t>
            </a:r>
            <a:endParaRPr kumimoji="1" lang="ja-JP" altLang="en-US" dirty="0">
              <a:latin typeface="HGP行書体" panose="03000600000000000000" pitchFamily="66" charset="-128"/>
              <a:ea typeface="HGP行書体" panose="03000600000000000000" pitchFamily="66" charset="-128"/>
            </a:endParaRPr>
          </a:p>
        </p:txBody>
      </p:sp>
      <p:sp>
        <p:nvSpPr>
          <p:cNvPr id="3" name="コンテンツ プレースホルダー 2"/>
          <p:cNvSpPr>
            <a:spLocks noGrp="1"/>
          </p:cNvSpPr>
          <p:nvPr>
            <p:ph idx="1"/>
          </p:nvPr>
        </p:nvSpPr>
        <p:spPr>
          <a:xfrm>
            <a:off x="140677" y="1351310"/>
            <a:ext cx="6850966" cy="44752627"/>
          </a:xfrm>
        </p:spPr>
        <p:txBody>
          <a:bodyPr wrap="square" lIns="72000" tIns="72000" rIns="216000">
            <a:spAutoFit/>
          </a:bodyPr>
          <a:lstStyle/>
          <a:p>
            <a:pPr marL="0" indent="0">
              <a:buNone/>
            </a:pPr>
            <a:r>
              <a:rPr kumimoji="1" lang="en-US" altLang="ja-JP" sz="3600" dirty="0" smtClean="0"/>
              <a:t>1:</a:t>
            </a:r>
            <a:r>
              <a:rPr lang="ja-JP" altLang="en-US" sz="3600" b="1" dirty="0"/>
              <a:t>スムージージュース</a:t>
            </a:r>
          </a:p>
          <a:p>
            <a:r>
              <a:rPr kumimoji="1" lang="ja-JP" altLang="en-US" dirty="0" smtClean="0"/>
              <a:t>　</a:t>
            </a:r>
            <a:r>
              <a:rPr lang="ja-JP" altLang="en-US" dirty="0"/>
              <a:t>シントーとはベトナム名物の飲み物で、好きなフルーツ（一部野菜）を選び、コンデンスミルクと共にミキサーにかけるフルーツのスムージージュースです。マンゴーやパパイヤ、パイナップル、バナナといろんな種類のフルーツから選べます。ベトナム語では、「</a:t>
            </a:r>
            <a:r>
              <a:rPr lang="en-US" altLang="ja-JP" dirty="0" err="1"/>
              <a:t>Sinh</a:t>
            </a:r>
            <a:r>
              <a:rPr lang="en-US" altLang="ja-JP" dirty="0"/>
              <a:t> To</a:t>
            </a:r>
            <a:r>
              <a:rPr lang="ja-JP" altLang="en-US" dirty="0"/>
              <a:t>」と書くので、ベトナムの街の屋台やお店から</a:t>
            </a:r>
            <a:r>
              <a:rPr lang="en-US" altLang="ja-JP" dirty="0" err="1"/>
              <a:t>Sinh</a:t>
            </a:r>
            <a:r>
              <a:rPr lang="en-US" altLang="ja-JP" dirty="0"/>
              <a:t> To</a:t>
            </a:r>
            <a:r>
              <a:rPr lang="ja-JP" altLang="en-US" dirty="0" err="1"/>
              <a:t>を提</a:t>
            </a:r>
            <a:r>
              <a:rPr lang="ja-JP" altLang="en-US" dirty="0"/>
              <a:t>供している飲み物屋を探してみてください。</a:t>
            </a:r>
          </a:p>
          <a:p>
            <a:r>
              <a:rPr lang="ja-JP" altLang="en-US" dirty="0"/>
              <a:t>中でもオススメは、アボカドです！最初は美味しくなさそうと思っていましたが、意外とコンデンスミルクや氷との相性もバッチリです。アボカドは、コレステロール値を下げる効果のあるオレイン酸の他に、ビタミン</a:t>
            </a:r>
            <a:r>
              <a:rPr lang="en-US" altLang="ja-JP" dirty="0"/>
              <a:t>E</a:t>
            </a:r>
            <a:r>
              <a:rPr lang="ja-JP" altLang="en-US" dirty="0"/>
              <a:t>・</a:t>
            </a:r>
            <a:r>
              <a:rPr lang="en-US" altLang="ja-JP" dirty="0"/>
              <a:t>C</a:t>
            </a:r>
            <a:r>
              <a:rPr lang="ja-JP" altLang="en-US" dirty="0" err="1"/>
              <a:t>、</a:t>
            </a:r>
            <a:r>
              <a:rPr lang="ja-JP" altLang="en-US" dirty="0"/>
              <a:t>カリウムなどのミネラルを沢山含みます。</a:t>
            </a:r>
          </a:p>
          <a:p>
            <a:r>
              <a:rPr lang="ja-JP" altLang="en-US" dirty="0"/>
              <a:t>シントーは、屋台で大体</a:t>
            </a:r>
            <a:r>
              <a:rPr lang="en-US" altLang="ja-JP" dirty="0"/>
              <a:t>15,000</a:t>
            </a:r>
            <a:r>
              <a:rPr lang="ja-JP" altLang="en-US" dirty="0"/>
              <a:t>～</a:t>
            </a:r>
            <a:r>
              <a:rPr lang="en-US" altLang="ja-JP" dirty="0"/>
              <a:t>20,000VND</a:t>
            </a:r>
            <a:r>
              <a:rPr lang="ja-JP" altLang="en-US" dirty="0"/>
              <a:t>（約</a:t>
            </a:r>
            <a:r>
              <a:rPr lang="en-US" altLang="ja-JP" dirty="0"/>
              <a:t>80</a:t>
            </a:r>
            <a:r>
              <a:rPr lang="ja-JP" altLang="en-US" dirty="0"/>
              <a:t>～</a:t>
            </a:r>
            <a:r>
              <a:rPr lang="en-US" altLang="ja-JP" dirty="0"/>
              <a:t>100</a:t>
            </a:r>
            <a:r>
              <a:rPr lang="ja-JP" altLang="en-US" dirty="0"/>
              <a:t>円）で売られています。高くないので、暑いベトナムをシントーを飲んで乗り越えましょう</a:t>
            </a:r>
          </a:p>
          <a:p>
            <a:r>
              <a:rPr kumimoji="1" lang="en-US" altLang="ja-JP" dirty="0" smtClean="0"/>
              <a:t>  </a:t>
            </a:r>
            <a:r>
              <a:rPr kumimoji="1" lang="en-US" altLang="ja-JP" sz="3600" dirty="0" smtClean="0"/>
              <a:t>2:</a:t>
            </a:r>
            <a:r>
              <a:rPr lang="ja-JP" altLang="en-US" sz="3600" b="1" dirty="0"/>
              <a:t>ココナッツジュース</a:t>
            </a:r>
            <a:br>
              <a:rPr lang="ja-JP" altLang="en-US" sz="3600" b="1" dirty="0"/>
            </a:br>
            <a:r>
              <a:rPr lang="ja-JP" altLang="en-US" dirty="0"/>
              <a:t>ココナッツジュースは、ココナッツの実の上の部分をナタで切り落とし、中に入っているフレッシュジュースをそのままストローで飲む飲み物です。ココナッツということで甘いんじゃないかと思われると思いますが、甘すぎずスッキリした味の飲み物で、ぐびぐび飲んじゃう系のあっさりした飲み物です。ベトナム人には大人気で、毎日</a:t>
            </a:r>
            <a:r>
              <a:rPr lang="en-US" altLang="ja-JP" dirty="0"/>
              <a:t>1</a:t>
            </a:r>
            <a:r>
              <a:rPr lang="ja-JP" altLang="en-US" dirty="0"/>
              <a:t>個飲む人も多いんだとか。</a:t>
            </a:r>
          </a:p>
          <a:p>
            <a:r>
              <a:rPr lang="ja-JP" altLang="en-US" dirty="0"/>
              <a:t>ココナッツには、カリウム、動脈硬化の予防に効くマグネシウムなどが含まれていて、値段は屋台で</a:t>
            </a:r>
            <a:r>
              <a:rPr lang="en-US" altLang="ja-JP" dirty="0"/>
              <a:t>5,000</a:t>
            </a:r>
            <a:r>
              <a:rPr lang="ja-JP" altLang="en-US" dirty="0"/>
              <a:t>～</a:t>
            </a:r>
            <a:r>
              <a:rPr lang="en-US" altLang="ja-JP" dirty="0"/>
              <a:t>7,000VND</a:t>
            </a:r>
            <a:r>
              <a:rPr lang="ja-JP" altLang="en-US" dirty="0"/>
              <a:t>（約</a:t>
            </a:r>
            <a:r>
              <a:rPr lang="en-US" altLang="ja-JP" dirty="0"/>
              <a:t>30</a:t>
            </a:r>
            <a:r>
              <a:rPr lang="ja-JP" altLang="en-US" dirty="0"/>
              <a:t>～</a:t>
            </a:r>
            <a:r>
              <a:rPr lang="en-US" altLang="ja-JP" dirty="0"/>
              <a:t>40</a:t>
            </a:r>
            <a:r>
              <a:rPr lang="ja-JP" altLang="en-US" dirty="0"/>
              <a:t>円）で売られています。ちなみにベトナム語でココナッツジュースを</a:t>
            </a:r>
            <a:r>
              <a:rPr lang="en-US" altLang="ja-JP" dirty="0" err="1"/>
              <a:t>Nuoc</a:t>
            </a:r>
            <a:r>
              <a:rPr lang="en-US" altLang="ja-JP" dirty="0"/>
              <a:t> </a:t>
            </a:r>
            <a:r>
              <a:rPr lang="en-US" altLang="ja-JP" dirty="0" err="1"/>
              <a:t>Dua</a:t>
            </a:r>
            <a:r>
              <a:rPr lang="en-US" altLang="ja-JP" dirty="0"/>
              <a:t>(</a:t>
            </a:r>
            <a:r>
              <a:rPr lang="ja-JP" altLang="en-US" dirty="0"/>
              <a:t>ヌック ドゥア</a:t>
            </a:r>
            <a:r>
              <a:rPr lang="en-US" altLang="ja-JP" dirty="0"/>
              <a:t>)</a:t>
            </a:r>
            <a:r>
              <a:rPr lang="ja-JP" altLang="en-US" dirty="0"/>
              <a:t>と呼びます</a:t>
            </a:r>
          </a:p>
          <a:p>
            <a:pPr marL="0" indent="0">
              <a:buNone/>
            </a:pPr>
            <a:r>
              <a:rPr lang="en-US" altLang="ja-JP" sz="3600" b="1" dirty="0" smtClean="0"/>
              <a:t>3:</a:t>
            </a:r>
            <a:r>
              <a:rPr lang="ja-JP" altLang="en-US" b="1" dirty="0"/>
              <a:t>ベトナムコーヒー</a:t>
            </a:r>
          </a:p>
          <a:p>
            <a:r>
              <a:rPr lang="ja-JP" altLang="en-US" dirty="0"/>
              <a:t>ベトナムの飲み物といったらベトナムコーヒーを連想する方も多いのではないでしょうか？実際、ベトナムはコーヒー大国で街中いたるところにカフェがあります。日本もカフェが多いと思いますが、ベトナムは屋台も入れると日本の</a:t>
            </a:r>
            <a:r>
              <a:rPr lang="en-US" altLang="ja-JP" dirty="0"/>
              <a:t>5</a:t>
            </a:r>
            <a:r>
              <a:rPr lang="ja-JP" altLang="en-US" dirty="0"/>
              <a:t>倍ぐらいあるかもしれません。それもそのはず。ベトナムは、コーヒー豆の生産量と輸出量共に、ブラジルに次ぐ世界</a:t>
            </a:r>
            <a:r>
              <a:rPr lang="en-US" altLang="ja-JP" dirty="0"/>
              <a:t>2</a:t>
            </a:r>
            <a:r>
              <a:rPr lang="ja-JP" altLang="en-US" dirty="0"/>
              <a:t>位でベトナム人にとってコーヒーは身近な存在です。ベトナムコーヒーはとにかく甘いのが特徴で、甘いコーヒーが苦手な方、特に日本人男性にはベトナムコーヒーが飲めないという方が多いです。しかし、一方で甘いもの好きの方にはたまらないコーヒーのようです。</a:t>
            </a:r>
          </a:p>
          <a:p>
            <a:r>
              <a:rPr lang="ja-JP" altLang="en-US" dirty="0"/>
              <a:t>ベトナムではコーヒーのことを「</a:t>
            </a:r>
            <a:r>
              <a:rPr lang="en-US" altLang="ja-JP" dirty="0"/>
              <a:t>Ca </a:t>
            </a:r>
            <a:r>
              <a:rPr lang="en-US" altLang="ja-JP" dirty="0" err="1"/>
              <a:t>phe</a:t>
            </a:r>
            <a:r>
              <a:rPr lang="en-US" altLang="ja-JP" dirty="0"/>
              <a:t>(</a:t>
            </a:r>
            <a:r>
              <a:rPr lang="ja-JP" altLang="en-US" dirty="0"/>
              <a:t>カフェ</a:t>
            </a:r>
            <a:r>
              <a:rPr lang="en-US" altLang="ja-JP" dirty="0"/>
              <a:t>)</a:t>
            </a:r>
            <a:r>
              <a:rPr lang="ja-JP" altLang="en-US" dirty="0"/>
              <a:t>」と呼んでおり、アイスコーヒーをベトナム語で「</a:t>
            </a:r>
            <a:r>
              <a:rPr lang="en-US" altLang="ja-JP" dirty="0"/>
              <a:t>Ca </a:t>
            </a:r>
            <a:r>
              <a:rPr lang="en-US" altLang="ja-JP" dirty="0" err="1"/>
              <a:t>phe</a:t>
            </a:r>
            <a:r>
              <a:rPr lang="en-US" altLang="ja-JP" dirty="0"/>
              <a:t> da(</a:t>
            </a:r>
            <a:r>
              <a:rPr lang="ja-JP" altLang="en-US" dirty="0"/>
              <a:t>カフェ ダー</a:t>
            </a:r>
            <a:r>
              <a:rPr lang="en-US" altLang="ja-JP" dirty="0"/>
              <a:t>)</a:t>
            </a:r>
            <a:r>
              <a:rPr lang="ja-JP" altLang="en-US" dirty="0"/>
              <a:t>」、ホットコーヒーを「</a:t>
            </a:r>
            <a:r>
              <a:rPr lang="en-US" altLang="ja-JP" dirty="0"/>
              <a:t>Ca </a:t>
            </a:r>
            <a:r>
              <a:rPr lang="en-US" altLang="ja-JP" dirty="0" err="1"/>
              <a:t>phe</a:t>
            </a:r>
            <a:r>
              <a:rPr lang="en-US" altLang="ja-JP" dirty="0"/>
              <a:t> </a:t>
            </a:r>
            <a:r>
              <a:rPr lang="en-US" altLang="ja-JP" dirty="0" err="1"/>
              <a:t>nong</a:t>
            </a:r>
            <a:r>
              <a:rPr lang="en-US" altLang="ja-JP" dirty="0"/>
              <a:t>(</a:t>
            </a:r>
            <a:r>
              <a:rPr lang="ja-JP" altLang="en-US" dirty="0"/>
              <a:t>カフェ ノン</a:t>
            </a:r>
            <a:r>
              <a:rPr lang="en-US" altLang="ja-JP" dirty="0"/>
              <a:t>)</a:t>
            </a:r>
            <a:r>
              <a:rPr lang="ja-JP" altLang="en-US" dirty="0"/>
              <a:t>」と言います。</a:t>
            </a:r>
            <a:r>
              <a:rPr lang="en-US" altLang="ja-JP" dirty="0"/>
              <a:t>da(</a:t>
            </a:r>
            <a:r>
              <a:rPr lang="ja-JP" altLang="en-US" dirty="0"/>
              <a:t>ダー</a:t>
            </a:r>
            <a:r>
              <a:rPr lang="en-US" altLang="ja-JP" dirty="0"/>
              <a:t>)</a:t>
            </a:r>
            <a:r>
              <a:rPr lang="ja-JP" altLang="en-US" dirty="0"/>
              <a:t>が氷という意味で冷たいという意味で、</a:t>
            </a:r>
            <a:r>
              <a:rPr lang="en-US" altLang="ja-JP" dirty="0" err="1"/>
              <a:t>nong</a:t>
            </a:r>
            <a:r>
              <a:rPr lang="en-US" altLang="ja-JP" dirty="0"/>
              <a:t>(</a:t>
            </a:r>
            <a:r>
              <a:rPr lang="ja-JP" altLang="en-US" dirty="0"/>
              <a:t>ノン</a:t>
            </a:r>
            <a:r>
              <a:rPr lang="en-US" altLang="ja-JP" dirty="0"/>
              <a:t>)</a:t>
            </a:r>
            <a:r>
              <a:rPr lang="ja-JP" altLang="en-US" dirty="0"/>
              <a:t>が温かいという意味です。ベトナムコーヒーには、練乳（コンデンスミルク）を入れて飲む人が多く、練乳のことをベトナム語で「</a:t>
            </a:r>
            <a:r>
              <a:rPr lang="en-US" altLang="ja-JP" dirty="0" err="1"/>
              <a:t>sua</a:t>
            </a:r>
            <a:r>
              <a:rPr lang="en-US" altLang="ja-JP" dirty="0"/>
              <a:t>(</a:t>
            </a:r>
            <a:r>
              <a:rPr lang="ja-JP" altLang="en-US" dirty="0"/>
              <a:t>スア</a:t>
            </a:r>
            <a:r>
              <a:rPr lang="en-US" altLang="ja-JP" dirty="0"/>
              <a:t>)</a:t>
            </a:r>
            <a:r>
              <a:rPr lang="ja-JP" altLang="en-US" dirty="0"/>
              <a:t>」と呼んでいます。そのため、練乳入りアイスコーヒーは「</a:t>
            </a:r>
            <a:r>
              <a:rPr lang="en-US" altLang="ja-JP" dirty="0"/>
              <a:t>Ca </a:t>
            </a:r>
            <a:r>
              <a:rPr lang="en-US" altLang="ja-JP" dirty="0" err="1"/>
              <a:t>phe</a:t>
            </a:r>
            <a:r>
              <a:rPr lang="en-US" altLang="ja-JP" dirty="0"/>
              <a:t> </a:t>
            </a:r>
            <a:r>
              <a:rPr lang="en-US" altLang="ja-JP" dirty="0" err="1"/>
              <a:t>sua</a:t>
            </a:r>
            <a:r>
              <a:rPr lang="en-US" altLang="ja-JP" dirty="0"/>
              <a:t> da(</a:t>
            </a:r>
            <a:r>
              <a:rPr lang="ja-JP" altLang="en-US" dirty="0"/>
              <a:t>カフェ スア ダー</a:t>
            </a:r>
            <a:r>
              <a:rPr lang="en-US" altLang="ja-JP" dirty="0"/>
              <a:t>)</a:t>
            </a:r>
            <a:r>
              <a:rPr lang="ja-JP" altLang="en-US" dirty="0"/>
              <a:t>」となります。</a:t>
            </a:r>
          </a:p>
          <a:p>
            <a:r>
              <a:rPr lang="ja-JP" altLang="en-US" dirty="0"/>
              <a:t>ベトナムコーヒーは、何も言わないと砂糖をたっぷり入れて提供されるので、甘いのが苦手な方でブラックで飲みたい方は「</a:t>
            </a:r>
            <a:r>
              <a:rPr lang="en-US" altLang="ja-JP" dirty="0" err="1"/>
              <a:t>Khong</a:t>
            </a:r>
            <a:r>
              <a:rPr lang="en-US" altLang="ja-JP" dirty="0"/>
              <a:t> </a:t>
            </a:r>
            <a:r>
              <a:rPr lang="en-US" altLang="ja-JP" dirty="0" err="1"/>
              <a:t>duong</a:t>
            </a:r>
            <a:r>
              <a:rPr lang="en-US" altLang="ja-JP" dirty="0"/>
              <a:t>(</a:t>
            </a:r>
            <a:r>
              <a:rPr lang="ja-JP" altLang="en-US" dirty="0"/>
              <a:t>コン ドゥン</a:t>
            </a:r>
            <a:r>
              <a:rPr lang="en-US" altLang="ja-JP" dirty="0"/>
              <a:t>)</a:t>
            </a:r>
            <a:r>
              <a:rPr lang="ja-JP" altLang="en-US" dirty="0"/>
              <a:t>」「砂糖抜きで！」と伝えるのを忘れないようにしましょう。</a:t>
            </a:r>
          </a:p>
          <a:p>
            <a:pPr marL="0" indent="0">
              <a:buNone/>
            </a:pPr>
            <a:r>
              <a:rPr lang="en-US" altLang="ja-JP" b="1" dirty="0" smtClean="0"/>
              <a:t>4:</a:t>
            </a:r>
            <a:r>
              <a:rPr lang="ja-JP" altLang="en-US" b="1" dirty="0" smtClean="0"/>
              <a:t>サトウキビジュース</a:t>
            </a:r>
            <a:endParaRPr lang="ja-JP" altLang="en-US" b="1" dirty="0"/>
          </a:p>
          <a:p>
            <a:pPr marL="0" indent="0">
              <a:buNone/>
            </a:pPr>
            <a:endParaRPr lang="ja-JP" altLang="en-US" sz="3600" b="1" dirty="0"/>
          </a:p>
          <a:p>
            <a:pPr marL="0" indent="0">
              <a:buNone/>
            </a:pPr>
            <a:r>
              <a:rPr lang="ja-JP" altLang="en-US" b="1" dirty="0"/>
              <a:t>甘くて美味しい！必飲ドリンク！</a:t>
            </a:r>
            <a:r>
              <a:rPr lang="ja-JP" altLang="en-US" dirty="0"/>
              <a:t/>
            </a:r>
            <a:br>
              <a:rPr lang="ja-JP" altLang="en-US" dirty="0"/>
            </a:br>
            <a:r>
              <a:rPr lang="ja-JP" altLang="en-US" dirty="0"/>
              <a:t>サトウキビ</a:t>
            </a:r>
            <a:r>
              <a:rPr lang="en-US" altLang="ja-JP" dirty="0"/>
              <a:t>100%</a:t>
            </a:r>
            <a:r>
              <a:rPr lang="ja-JP" altLang="en-US" dirty="0"/>
              <a:t>生絞りのジュース。</a:t>
            </a:r>
            <a:br>
              <a:rPr lang="ja-JP" altLang="en-US" dirty="0"/>
            </a:br>
            <a:r>
              <a:rPr lang="ja-JP" altLang="en-US" dirty="0"/>
              <a:t>これが甘い！甘すぎる！</a:t>
            </a:r>
            <a:br>
              <a:rPr lang="ja-JP" altLang="en-US" dirty="0"/>
            </a:br>
            <a:r>
              <a:rPr lang="ja-JP" altLang="en-US" dirty="0"/>
              <a:t>自然の甘さの美味しさを堪能できる必飲のドリンク！</a:t>
            </a:r>
            <a:br>
              <a:rPr lang="ja-JP" altLang="en-US" dirty="0"/>
            </a:br>
            <a:r>
              <a:rPr lang="ja-JP" altLang="en-US" dirty="0"/>
              <a:t>氷で冷やしたジュースは暑いベトナムの気候にぴったり！</a:t>
            </a:r>
            <a:br>
              <a:rPr lang="ja-JP" altLang="en-US" dirty="0"/>
            </a:br>
            <a:r>
              <a:rPr lang="ja-JP" altLang="en-US" dirty="0"/>
              <a:t>個人的にはこのドリンクは本当に美味しい</a:t>
            </a:r>
            <a:r>
              <a:rPr lang="ja-JP" altLang="en-US" dirty="0" smtClean="0"/>
              <a:t>と思う。</a:t>
            </a:r>
            <a:endParaRPr lang="en-US" altLang="ja-JP" dirty="0" smtClean="0"/>
          </a:p>
          <a:p>
            <a:pPr marL="0" indent="0" fontAlgn="base">
              <a:buNone/>
            </a:pPr>
            <a:r>
              <a:rPr lang="en-US" altLang="ja-JP" b="1" dirty="0" smtClean="0"/>
              <a:t> 5:</a:t>
            </a:r>
            <a:r>
              <a:rPr lang="ja-JP" altLang="en-US" b="1" dirty="0" smtClean="0"/>
              <a:t>バクシウ：バクシュー</a:t>
            </a:r>
            <a:r>
              <a:rPr lang="en-US" altLang="ja-JP" b="1" dirty="0" smtClean="0"/>
              <a:t>(</a:t>
            </a:r>
            <a:r>
              <a:rPr lang="en-US" altLang="ja-JP" b="1" dirty="0" err="1" smtClean="0"/>
              <a:t>Bạc</a:t>
            </a:r>
            <a:r>
              <a:rPr lang="en-US" altLang="ja-JP" b="1" dirty="0" smtClean="0"/>
              <a:t> </a:t>
            </a:r>
            <a:r>
              <a:rPr lang="en-US" altLang="ja-JP" b="1" dirty="0" err="1" smtClean="0"/>
              <a:t>xỉu</a:t>
            </a:r>
            <a:r>
              <a:rPr lang="en-US" altLang="ja-JP" b="1" dirty="0" smtClean="0"/>
              <a:t>)</a:t>
            </a:r>
            <a:r>
              <a:rPr lang="ja-JP" altLang="en-US" b="1" dirty="0" smtClean="0"/>
              <a:t/>
            </a:r>
            <a:br>
              <a:rPr lang="ja-JP" altLang="en-US" b="1" dirty="0" smtClean="0"/>
            </a:br>
            <a:r>
              <a:rPr lang="ja-JP" altLang="en-US" dirty="0" smtClean="0"/>
              <a:t>約</a:t>
            </a:r>
            <a:r>
              <a:rPr lang="en-US" altLang="ja-JP" dirty="0" smtClean="0"/>
              <a:t>100</a:t>
            </a:r>
            <a:r>
              <a:rPr lang="ja-JP" altLang="en-US" dirty="0" smtClean="0"/>
              <a:t>円（</a:t>
            </a:r>
            <a:r>
              <a:rPr lang="en-US" altLang="ja-JP" dirty="0" smtClean="0"/>
              <a:t>25.000VND</a:t>
            </a:r>
            <a:r>
              <a:rPr lang="ja-JP" altLang="en-US" dirty="0" smtClean="0"/>
              <a:t>）～</a:t>
            </a:r>
            <a:r>
              <a:rPr lang="en-US" altLang="ja-JP" dirty="0" smtClean="0"/>
              <a:t>200</a:t>
            </a:r>
            <a:r>
              <a:rPr lang="ja-JP" altLang="en-US" dirty="0" smtClean="0"/>
              <a:t>円（</a:t>
            </a:r>
            <a:r>
              <a:rPr lang="en-US" altLang="ja-JP" dirty="0" smtClean="0"/>
              <a:t>50.000VND</a:t>
            </a:r>
            <a:r>
              <a:rPr lang="ja-JP" altLang="en-US" dirty="0" smtClean="0"/>
              <a:t>）前後</a:t>
            </a:r>
            <a:r>
              <a:rPr lang="ja-JP" altLang="en-US" b="1" dirty="0" smtClean="0"/>
              <a:t/>
            </a:r>
            <a:br>
              <a:rPr lang="ja-JP" altLang="en-US" b="1" dirty="0" smtClean="0"/>
            </a:br>
            <a:r>
              <a:rPr lang="ja-JP" altLang="en-US" dirty="0" smtClean="0"/>
              <a:t>コーヒー、練乳、ミルク、氷です。</a:t>
            </a:r>
          </a:p>
          <a:p>
            <a:pPr fontAlgn="base"/>
            <a:r>
              <a:rPr lang="ja-JP" altLang="en-US" dirty="0" smtClean="0"/>
              <a:t>その</a:t>
            </a:r>
            <a:r>
              <a:rPr lang="ja-JP" altLang="en-US" dirty="0"/>
              <a:t>ほとんどがアイスで提供されていますが過去一度だけホットで提供しているお店もありました。</a:t>
            </a:r>
          </a:p>
          <a:p>
            <a:pPr fontAlgn="base"/>
            <a:r>
              <a:rPr lang="ja-JP" altLang="en-US" dirty="0"/>
              <a:t>上記のベトナムコーヒーと大きく違うのは、練乳の量です。</a:t>
            </a:r>
          </a:p>
          <a:p>
            <a:pPr fontAlgn="base"/>
            <a:r>
              <a:rPr lang="ja-JP" altLang="en-US" dirty="0"/>
              <a:t>バクシウは練乳の量が半分を占めるのが特徴で、フランスの植民地時代の時代、新鮮な牛乳はかなり高価だったことから</a:t>
            </a:r>
            <a:r>
              <a:rPr lang="en-US" altLang="ja-JP" dirty="0" err="1"/>
              <a:t>BạcXỉu</a:t>
            </a:r>
            <a:r>
              <a:rPr lang="ja-JP" altLang="en-US" dirty="0"/>
              <a:t>が生まれたとされています。</a:t>
            </a:r>
          </a:p>
          <a:p>
            <a:pPr fontAlgn="base"/>
            <a:r>
              <a:rPr lang="ja-JP" altLang="en-US" dirty="0"/>
              <a:t>定番のメニューのため簡単に見つけることができるはずです。</a:t>
            </a:r>
          </a:p>
          <a:p>
            <a:pPr marL="0" indent="0">
              <a:buNone/>
            </a:pPr>
            <a:r>
              <a:rPr lang="ja-JP" altLang="en-US" dirty="0" smtClean="0"/>
              <a:t/>
            </a:r>
            <a:br>
              <a:rPr lang="ja-JP" altLang="en-US" dirty="0" smtClean="0"/>
            </a:br>
            <a:endParaRPr kumimoji="1" lang="ja-JP" altLang="en-US" dirty="0"/>
          </a:p>
        </p:txBody>
      </p:sp>
      <p:cxnSp>
        <p:nvCxnSpPr>
          <p:cNvPr id="7" name="直線コネクタ 6"/>
          <p:cNvCxnSpPr/>
          <p:nvPr/>
        </p:nvCxnSpPr>
        <p:spPr>
          <a:xfrm>
            <a:off x="373966" y="1209822"/>
            <a:ext cx="5148775" cy="0"/>
          </a:xfrm>
          <a:prstGeom prst="line">
            <a:avLst/>
          </a:prstGeom>
          <a:ln w="22225" cmpd="sng">
            <a:solidFill>
              <a:srgbClr val="FF0000"/>
            </a:solidFill>
            <a:prstDash val="sysDot"/>
            <a:round/>
          </a:ln>
        </p:spPr>
        <p:style>
          <a:lnRef idx="1">
            <a:schemeClr val="accent1"/>
          </a:lnRef>
          <a:fillRef idx="0">
            <a:schemeClr val="accent1"/>
          </a:fillRef>
          <a:effectRef idx="0">
            <a:schemeClr val="accent1"/>
          </a:effectRef>
          <a:fontRef idx="minor">
            <a:schemeClr val="tx1"/>
          </a:fontRef>
        </p:style>
      </p:cxn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1874" y="2076892"/>
            <a:ext cx="5133703" cy="7628811"/>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0453" y="11456126"/>
            <a:ext cx="6971673" cy="5258401"/>
          </a:xfrm>
          <a:prstGeom prst="rect">
            <a:avLst/>
          </a:prstGeom>
        </p:spPr>
      </p:pic>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91643" y="20972117"/>
            <a:ext cx="6791208" cy="4516153"/>
          </a:xfrm>
          <a:prstGeom prst="rect">
            <a:avLst/>
          </a:prstGeom>
        </p:spPr>
      </p:pic>
      <p:pic>
        <p:nvPicPr>
          <p:cNvPr id="10" name="図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92940" y="34668823"/>
            <a:ext cx="5367104" cy="3030583"/>
          </a:xfrm>
          <a:prstGeom prst="rect">
            <a:avLst/>
          </a:prstGeom>
        </p:spPr>
      </p:pic>
      <p:pic>
        <p:nvPicPr>
          <p:cNvPr id="11" name="図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30844" y="39402527"/>
            <a:ext cx="10058400" cy="6701409"/>
          </a:xfrm>
          <a:prstGeom prst="rect">
            <a:avLst/>
          </a:prstGeom>
        </p:spPr>
      </p:pic>
    </p:spTree>
    <p:extLst>
      <p:ext uri="{BB962C8B-B14F-4D97-AF65-F5344CB8AC3E}">
        <p14:creationId xmlns:p14="http://schemas.microsoft.com/office/powerpoint/2010/main" val="37346971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HGP行書体" panose="03000600000000000000" pitchFamily="66" charset="-128"/>
                <a:ea typeface="HGP行書体" panose="03000600000000000000" pitchFamily="66" charset="-128"/>
              </a:rPr>
              <a:t>写真</a:t>
            </a:r>
            <a:endParaRPr kumimoji="1" lang="ja-JP" altLang="en-US" dirty="0">
              <a:latin typeface="HGP行書体" panose="03000600000000000000" pitchFamily="66" charset="-128"/>
              <a:ea typeface="HGP行書体" panose="03000600000000000000" pitchFamily="66" charset="-128"/>
            </a:endParaRPr>
          </a:p>
        </p:txBody>
      </p:sp>
      <p:cxnSp>
        <p:nvCxnSpPr>
          <p:cNvPr id="4" name="直線コネクタ 3"/>
          <p:cNvCxnSpPr/>
          <p:nvPr/>
        </p:nvCxnSpPr>
        <p:spPr>
          <a:xfrm>
            <a:off x="838200" y="1448984"/>
            <a:ext cx="5148775" cy="0"/>
          </a:xfrm>
          <a:prstGeom prst="line">
            <a:avLst/>
          </a:prstGeom>
          <a:ln w="22225" cmpd="sng">
            <a:solidFill>
              <a:srgbClr val="FF0000"/>
            </a:solidFill>
            <a:prstDash val="sysDot"/>
            <a:round/>
          </a:ln>
        </p:spPr>
        <p:style>
          <a:lnRef idx="1">
            <a:schemeClr val="accent1"/>
          </a:lnRef>
          <a:fillRef idx="0">
            <a:schemeClr val="accent1"/>
          </a:fillRef>
          <a:effectRef idx="0">
            <a:schemeClr val="accent1"/>
          </a:effectRef>
          <a:fontRef idx="minor">
            <a:schemeClr val="tx1"/>
          </a:fontRef>
        </p:style>
      </p:cxnSp>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448984"/>
            <a:ext cx="3211286" cy="2025736"/>
          </a:xfrm>
          <a:prstGeom prst="rect">
            <a:avLst/>
          </a:prstGeom>
        </p:spPr>
      </p:pic>
      <p:pic>
        <p:nvPicPr>
          <p:cNvPr id="11" name="図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2019" y="1444534"/>
            <a:ext cx="3551821" cy="2030186"/>
          </a:xfrm>
          <a:prstGeom prst="rect">
            <a:avLst/>
          </a:prstGeom>
        </p:spPr>
      </p:pic>
      <p:pic>
        <p:nvPicPr>
          <p:cNvPr id="12" name="図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3761287"/>
            <a:ext cx="2286000" cy="2000250"/>
          </a:xfrm>
          <a:prstGeom prst="rect">
            <a:avLst/>
          </a:prstGeom>
        </p:spPr>
      </p:pic>
      <p:pic>
        <p:nvPicPr>
          <p:cNvPr id="13" name="図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12019" y="3761287"/>
            <a:ext cx="3551821" cy="2089648"/>
          </a:xfrm>
          <a:prstGeom prst="rect">
            <a:avLst/>
          </a:prstGeom>
        </p:spPr>
      </p:pic>
      <p:pic>
        <p:nvPicPr>
          <p:cNvPr id="14" name="図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405774" y="1444533"/>
            <a:ext cx="2948026" cy="2030187"/>
          </a:xfrm>
          <a:prstGeom prst="rect">
            <a:avLst/>
          </a:prstGeom>
        </p:spPr>
      </p:pic>
      <p:pic>
        <p:nvPicPr>
          <p:cNvPr id="15" name="図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05774" y="3761287"/>
            <a:ext cx="2948026" cy="2273753"/>
          </a:xfrm>
          <a:prstGeom prst="rect">
            <a:avLst/>
          </a:prstGeom>
        </p:spPr>
      </p:pic>
    </p:spTree>
    <p:extLst>
      <p:ext uri="{BB962C8B-B14F-4D97-AF65-F5344CB8AC3E}">
        <p14:creationId xmlns:p14="http://schemas.microsoft.com/office/powerpoint/2010/main" val="8974344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値段</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1957369405"/>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591555248"/>
                    </a:ext>
                  </a:extLst>
                </a:gridCol>
                <a:gridCol w="5257800">
                  <a:extLst>
                    <a:ext uri="{9D8B030D-6E8A-4147-A177-3AD203B41FA5}">
                      <a16:colId xmlns:a16="http://schemas.microsoft.com/office/drawing/2014/main" val="328475859"/>
                    </a:ext>
                  </a:extLst>
                </a:gridCol>
              </a:tblGrid>
              <a:tr h="370840">
                <a:tc>
                  <a:txBody>
                    <a:bodyPr/>
                    <a:lstStyle/>
                    <a:p>
                      <a:r>
                        <a:rPr kumimoji="1" lang="ja-JP" altLang="en-US" dirty="0" smtClean="0"/>
                        <a:t>名</a:t>
                      </a:r>
                      <a:endParaRPr kumimoji="1" lang="ja-JP" altLang="en-US" dirty="0"/>
                    </a:p>
                  </a:txBody>
                  <a:tcPr/>
                </a:tc>
                <a:tc>
                  <a:txBody>
                    <a:bodyPr/>
                    <a:lstStyle/>
                    <a:p>
                      <a:r>
                        <a:rPr kumimoji="1" lang="ja-JP" altLang="en-US" dirty="0" smtClean="0"/>
                        <a:t>値段</a:t>
                      </a:r>
                      <a:endParaRPr kumimoji="1" lang="ja-JP" altLang="en-US" dirty="0"/>
                    </a:p>
                  </a:txBody>
                  <a:tcPr/>
                </a:tc>
                <a:extLst>
                  <a:ext uri="{0D108BD9-81ED-4DB2-BD59-A6C34878D82A}">
                    <a16:rowId xmlns:a16="http://schemas.microsoft.com/office/drawing/2014/main" val="3096471756"/>
                  </a:ext>
                </a:extLst>
              </a:tr>
              <a:tr h="370840">
                <a:tc>
                  <a:txBody>
                    <a:bodyPr/>
                    <a:lstStyle/>
                    <a:p>
                      <a:pPr marL="0" indent="0">
                        <a:buNone/>
                      </a:pPr>
                      <a:r>
                        <a:rPr lang="ja-JP" altLang="en-US" sz="1800" b="1" dirty="0" smtClean="0"/>
                        <a:t>スムージージュース</a:t>
                      </a:r>
                      <a:endParaRPr lang="ja-JP" altLang="en-US" sz="1800" b="1" dirty="0"/>
                    </a:p>
                  </a:txBody>
                  <a:tcPr/>
                </a:tc>
                <a:tc>
                  <a:txBody>
                    <a:bodyPr/>
                    <a:lstStyle/>
                    <a:p>
                      <a:r>
                        <a:rPr kumimoji="1" lang="en-US" altLang="ja-JP" dirty="0" smtClean="0"/>
                        <a:t>390</a:t>
                      </a:r>
                      <a:endParaRPr kumimoji="1" lang="ja-JP" altLang="en-US" dirty="0"/>
                    </a:p>
                  </a:txBody>
                  <a:tcPr/>
                </a:tc>
                <a:extLst>
                  <a:ext uri="{0D108BD9-81ED-4DB2-BD59-A6C34878D82A}">
                    <a16:rowId xmlns:a16="http://schemas.microsoft.com/office/drawing/2014/main" val="1341295299"/>
                  </a:ext>
                </a:extLst>
              </a:tr>
              <a:tr h="370840">
                <a:tc>
                  <a:txBody>
                    <a:bodyPr/>
                    <a:lstStyle/>
                    <a:p>
                      <a:r>
                        <a:rPr lang="ja-JP" altLang="en-US" sz="1800" b="1" dirty="0" smtClean="0"/>
                        <a:t>ココナッツジュース</a:t>
                      </a:r>
                      <a:endParaRPr kumimoji="1" lang="ja-JP" altLang="en-US" dirty="0"/>
                    </a:p>
                  </a:txBody>
                  <a:tcPr/>
                </a:tc>
                <a:tc>
                  <a:txBody>
                    <a:bodyPr/>
                    <a:lstStyle/>
                    <a:p>
                      <a:r>
                        <a:rPr kumimoji="1" lang="en-US" altLang="ja-JP" dirty="0" smtClean="0"/>
                        <a:t>490</a:t>
                      </a:r>
                      <a:endParaRPr kumimoji="1" lang="ja-JP" altLang="en-US" dirty="0"/>
                    </a:p>
                  </a:txBody>
                  <a:tcPr/>
                </a:tc>
                <a:extLst>
                  <a:ext uri="{0D108BD9-81ED-4DB2-BD59-A6C34878D82A}">
                    <a16:rowId xmlns:a16="http://schemas.microsoft.com/office/drawing/2014/main" val="2929076285"/>
                  </a:ext>
                </a:extLst>
              </a:tr>
              <a:tr h="370840">
                <a:tc>
                  <a:txBody>
                    <a:bodyPr/>
                    <a:lstStyle/>
                    <a:p>
                      <a:r>
                        <a:rPr lang="ja-JP" altLang="en-US" b="1" dirty="0" smtClean="0"/>
                        <a:t>コーヒ</a:t>
                      </a:r>
                      <a:endParaRPr kumimoji="1" lang="ja-JP" altLang="en-US" dirty="0"/>
                    </a:p>
                  </a:txBody>
                  <a:tcPr/>
                </a:tc>
                <a:tc>
                  <a:txBody>
                    <a:bodyPr/>
                    <a:lstStyle/>
                    <a:p>
                      <a:r>
                        <a:rPr kumimoji="1" lang="en-US" altLang="ja-JP" dirty="0" smtClean="0"/>
                        <a:t>490</a:t>
                      </a:r>
                      <a:endParaRPr kumimoji="1" lang="ja-JP" altLang="en-US" dirty="0"/>
                    </a:p>
                  </a:txBody>
                  <a:tcPr/>
                </a:tc>
                <a:extLst>
                  <a:ext uri="{0D108BD9-81ED-4DB2-BD59-A6C34878D82A}">
                    <a16:rowId xmlns:a16="http://schemas.microsoft.com/office/drawing/2014/main" val="3385431462"/>
                  </a:ext>
                </a:extLst>
              </a:tr>
              <a:tr h="370840">
                <a:tc>
                  <a:txBody>
                    <a:bodyPr/>
                    <a:lstStyle/>
                    <a:p>
                      <a:pPr marL="0" indent="0">
                        <a:buNone/>
                      </a:pPr>
                      <a:r>
                        <a:rPr lang="ja-JP" altLang="en-US" b="1" dirty="0" smtClean="0"/>
                        <a:t>サトウキビジュース</a:t>
                      </a:r>
                      <a:endParaRPr lang="ja-JP" altLang="en-US" b="1" dirty="0"/>
                    </a:p>
                  </a:txBody>
                  <a:tcPr/>
                </a:tc>
                <a:tc>
                  <a:txBody>
                    <a:bodyPr/>
                    <a:lstStyle/>
                    <a:p>
                      <a:r>
                        <a:rPr kumimoji="1" lang="en-US" altLang="ja-JP" dirty="0" smtClean="0"/>
                        <a:t>390</a:t>
                      </a:r>
                      <a:endParaRPr kumimoji="1" lang="ja-JP" altLang="en-US" dirty="0"/>
                    </a:p>
                  </a:txBody>
                  <a:tcPr/>
                </a:tc>
                <a:extLst>
                  <a:ext uri="{0D108BD9-81ED-4DB2-BD59-A6C34878D82A}">
                    <a16:rowId xmlns:a16="http://schemas.microsoft.com/office/drawing/2014/main" val="3228334928"/>
                  </a:ext>
                </a:extLst>
              </a:tr>
              <a:tr h="370840">
                <a:tc>
                  <a:txBody>
                    <a:bodyPr/>
                    <a:lstStyle/>
                    <a:p>
                      <a:r>
                        <a:rPr lang="ja-JP" altLang="en-US" b="1" dirty="0" smtClean="0"/>
                        <a:t>バクシウ：バクシュー</a:t>
                      </a:r>
                      <a:endParaRPr kumimoji="1" lang="ja-JP" altLang="en-US" dirty="0"/>
                    </a:p>
                  </a:txBody>
                  <a:tcPr/>
                </a:tc>
                <a:tc>
                  <a:txBody>
                    <a:bodyPr/>
                    <a:lstStyle/>
                    <a:p>
                      <a:r>
                        <a:rPr kumimoji="1" lang="en-US" altLang="ja-JP" dirty="0" smtClean="0"/>
                        <a:t>550</a:t>
                      </a:r>
                      <a:endParaRPr kumimoji="1" lang="ja-JP" altLang="en-US" dirty="0"/>
                    </a:p>
                  </a:txBody>
                  <a:tcPr/>
                </a:tc>
                <a:extLst>
                  <a:ext uri="{0D108BD9-81ED-4DB2-BD59-A6C34878D82A}">
                    <a16:rowId xmlns:a16="http://schemas.microsoft.com/office/drawing/2014/main" val="3524187170"/>
                  </a:ext>
                </a:extLst>
              </a:tr>
            </a:tbl>
          </a:graphicData>
        </a:graphic>
      </p:graphicFrame>
    </p:spTree>
    <p:extLst>
      <p:ext uri="{BB962C8B-B14F-4D97-AF65-F5344CB8AC3E}">
        <p14:creationId xmlns:p14="http://schemas.microsoft.com/office/powerpoint/2010/main" val="1406887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HGP行書体" panose="03000600000000000000" pitchFamily="66" charset="-128"/>
                <a:ea typeface="HGP行書体" panose="03000600000000000000" pitchFamily="66" charset="-128"/>
              </a:rPr>
              <a:t>地図</a:t>
            </a:r>
            <a:endParaRPr kumimoji="1" lang="ja-JP" altLang="en-US" dirty="0">
              <a:latin typeface="HGP行書体" panose="03000600000000000000" pitchFamily="66" charset="-128"/>
              <a:ea typeface="HGP行書体" panose="03000600000000000000" pitchFamily="66" charset="-128"/>
            </a:endParaRPr>
          </a:p>
        </p:txBody>
      </p:sp>
      <p:cxnSp>
        <p:nvCxnSpPr>
          <p:cNvPr id="4" name="直線コネクタ 3"/>
          <p:cNvCxnSpPr/>
          <p:nvPr/>
        </p:nvCxnSpPr>
        <p:spPr>
          <a:xfrm>
            <a:off x="731519" y="1392702"/>
            <a:ext cx="5148775" cy="0"/>
          </a:xfrm>
          <a:prstGeom prst="line">
            <a:avLst/>
          </a:prstGeom>
          <a:ln w="22225" cmpd="sng">
            <a:solidFill>
              <a:srgbClr val="FF0000"/>
            </a:solidFill>
            <a:prstDash val="sysDot"/>
            <a:round/>
          </a:ln>
        </p:spPr>
        <p:style>
          <a:lnRef idx="1">
            <a:schemeClr val="accent1"/>
          </a:lnRef>
          <a:fillRef idx="0">
            <a:schemeClr val="accent1"/>
          </a:fillRef>
          <a:effectRef idx="0">
            <a:schemeClr val="accent1"/>
          </a:effectRef>
          <a:fontRef idx="minor">
            <a:schemeClr val="tx1"/>
          </a:fontRef>
        </p:style>
      </p:cxnSp>
      <p:sp>
        <p:nvSpPr>
          <p:cNvPr id="5" name="テキスト ボックス 4"/>
          <p:cNvSpPr txBox="1"/>
          <p:nvPr/>
        </p:nvSpPr>
        <p:spPr>
          <a:xfrm>
            <a:off x="838200" y="1913206"/>
            <a:ext cx="6040902" cy="923330"/>
          </a:xfrm>
          <a:prstGeom prst="rect">
            <a:avLst/>
          </a:prstGeom>
          <a:noFill/>
        </p:spPr>
        <p:txBody>
          <a:bodyPr wrap="square" rtlCol="0">
            <a:spAutoFit/>
          </a:bodyPr>
          <a:lstStyle/>
          <a:p>
            <a:r>
              <a:rPr lang="zh-TW" altLang="en-US" dirty="0"/>
              <a:t>住所：福岡県</a:t>
            </a:r>
            <a:r>
              <a:rPr lang="zh-TW" altLang="en-US" dirty="0" smtClean="0"/>
              <a:t>福岡市</a:t>
            </a:r>
            <a:r>
              <a:rPr lang="ja-JP" altLang="en-US" dirty="0" smtClean="0"/>
              <a:t>南区塩原</a:t>
            </a:r>
            <a:r>
              <a:rPr lang="en-US" altLang="ja-JP" dirty="0" smtClean="0"/>
              <a:t>3-1-21</a:t>
            </a:r>
            <a:r>
              <a:rPr lang="zh-TW" altLang="en-US" dirty="0" smtClean="0"/>
              <a:t/>
            </a:r>
            <a:br>
              <a:rPr lang="zh-TW" altLang="en-US" dirty="0" smtClean="0"/>
            </a:br>
            <a:r>
              <a:rPr lang="zh-TW" altLang="en-US" dirty="0"/>
              <a:t>電話番号</a:t>
            </a:r>
            <a:r>
              <a:rPr lang="zh-TW" altLang="en-US" dirty="0" smtClean="0"/>
              <a:t>：</a:t>
            </a:r>
            <a:r>
              <a:rPr lang="en-US" altLang="ja-JP" dirty="0" smtClean="0"/>
              <a:t>050</a:t>
            </a:r>
            <a:r>
              <a:rPr lang="ja-JP" altLang="en-US" dirty="0"/>
              <a:t> </a:t>
            </a:r>
            <a:r>
              <a:rPr lang="en-US" altLang="ja-JP" dirty="0" smtClean="0"/>
              <a:t>6866</a:t>
            </a:r>
            <a:r>
              <a:rPr lang="ja-JP" altLang="en-US" dirty="0"/>
              <a:t> </a:t>
            </a:r>
            <a:r>
              <a:rPr lang="en-US" altLang="ja-JP" dirty="0" smtClean="0"/>
              <a:t>3956</a:t>
            </a:r>
            <a:r>
              <a:rPr lang="ja-JP" altLang="en-US" dirty="0"/>
              <a:t> </a:t>
            </a:r>
            <a:r>
              <a:rPr lang="zh-TW" altLang="en-US" dirty="0" smtClean="0"/>
              <a:t/>
            </a:r>
            <a:br>
              <a:rPr lang="zh-TW" altLang="en-US" dirty="0" smtClean="0"/>
            </a:br>
            <a:r>
              <a:rPr lang="zh-TW" altLang="en-US" dirty="0"/>
              <a:t>営業時間</a:t>
            </a:r>
            <a:r>
              <a:rPr lang="zh-TW" altLang="en-US" dirty="0" smtClean="0"/>
              <a:t>：</a:t>
            </a:r>
            <a:r>
              <a:rPr lang="ja-JP" altLang="en-US" dirty="0" smtClean="0"/>
              <a:t>年中無休　</a:t>
            </a:r>
            <a:r>
              <a:rPr lang="en-US" altLang="ja-JP" dirty="0" smtClean="0"/>
              <a:t>10:00~23:00</a:t>
            </a:r>
            <a:endParaRPr kumimoji="1" lang="ja-JP" altLang="en-US"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4110" y="1800811"/>
            <a:ext cx="4406998" cy="3720662"/>
          </a:xfrm>
          <a:prstGeom prst="rect">
            <a:avLst/>
          </a:prstGeom>
        </p:spPr>
      </p:pic>
    </p:spTree>
    <p:extLst>
      <p:ext uri="{BB962C8B-B14F-4D97-AF65-F5344CB8AC3E}">
        <p14:creationId xmlns:p14="http://schemas.microsoft.com/office/powerpoint/2010/main" val="22960748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TotalTime>
  <Words>32</Words>
  <Application>Microsoft Office PowerPoint</Application>
  <PresentationFormat>ワイド画面</PresentationFormat>
  <Paragraphs>37</Paragraphs>
  <Slides>5</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5</vt:i4>
      </vt:variant>
    </vt:vector>
  </HeadingPairs>
  <TitlesOfParts>
    <vt:vector size="12" baseType="lpstr">
      <vt:lpstr>HGP教科書体</vt:lpstr>
      <vt:lpstr>HGP行書体</vt:lpstr>
      <vt:lpstr>新細明體</vt:lpstr>
      <vt:lpstr>游ゴシック</vt:lpstr>
      <vt:lpstr>游ゴシック Light</vt:lpstr>
      <vt:lpstr>Arial</vt:lpstr>
      <vt:lpstr>Office テーマ</vt:lpstr>
      <vt:lpstr>PowerPoint プレゼンテーション</vt:lpstr>
      <vt:lpstr>飲み物につて</vt:lpstr>
      <vt:lpstr>写真</vt:lpstr>
      <vt:lpstr>値段</vt:lpstr>
      <vt:lpstr>地図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学生</dc:creator>
  <cp:lastModifiedBy>gakusei</cp:lastModifiedBy>
  <cp:revision>21</cp:revision>
  <dcterms:created xsi:type="dcterms:W3CDTF">2019-09-06T02:14:59Z</dcterms:created>
  <dcterms:modified xsi:type="dcterms:W3CDTF">2019-09-26T02:23:11Z</dcterms:modified>
</cp:coreProperties>
</file>