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899953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56" d="100"/>
          <a:sy n="56" d="100"/>
        </p:scale>
        <p:origin x="14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1DAA3-AD4D-4E81-B069-26BC6569ABC8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43000"/>
            <a:ext cx="4181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E9043-47F0-4B52-8698-80CE2FEC1D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0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C537-AB30-4BC7-828C-77E54DF39F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A83B-F305-4AE1-BDBC-6F73EEE07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41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C537-AB30-4BC7-828C-77E54DF39F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A83B-F305-4AE1-BDBC-6F73EEE07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8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C537-AB30-4BC7-828C-77E54DF39F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A83B-F305-4AE1-BDBC-6F73EEE07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8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C537-AB30-4BC7-828C-77E54DF39F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A83B-F305-4AE1-BDBC-6F73EEE07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8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C537-AB30-4BC7-828C-77E54DF39F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A83B-F305-4AE1-BDBC-6F73EEE07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06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C537-AB30-4BC7-828C-77E54DF39F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A83B-F305-4AE1-BDBC-6F73EEE07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2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C537-AB30-4BC7-828C-77E54DF39F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A83B-F305-4AE1-BDBC-6F73EEE07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08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C537-AB30-4BC7-828C-77E54DF39F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A83B-F305-4AE1-BDBC-6F73EEE07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65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C537-AB30-4BC7-828C-77E54DF39F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A83B-F305-4AE1-BDBC-6F73EEE07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61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C537-AB30-4BC7-828C-77E54DF39F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A83B-F305-4AE1-BDBC-6F73EEE07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19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C537-AB30-4BC7-828C-77E54DF39F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A83B-F305-4AE1-BDBC-6F73EEE07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C537-AB30-4BC7-828C-77E54DF39F49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A83B-F305-4AE1-BDBC-6F73EEE07B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50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kumimoji="1"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kumimoji="1"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aku-hana.jp/" TargetMode="External"/><Relationship Id="rId2" Type="http://schemas.openxmlformats.org/officeDocument/2006/relationships/hyperlink" Target="tel:0927114424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aku-hana.jp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aku-hana.jp/" TargetMode="External"/><Relationship Id="rId2" Type="http://schemas.openxmlformats.org/officeDocument/2006/relationships/hyperlink" Target="tel:092711442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05645" y="-178758"/>
            <a:ext cx="7679603" cy="1182796"/>
          </a:xfrm>
        </p:spPr>
        <p:txBody>
          <a:bodyPr>
            <a:normAutofit/>
          </a:bodyPr>
          <a:lstStyle/>
          <a:p>
            <a:r>
              <a:rPr lang="ja-JP" altLang="en-US" sz="6000" u="sng" dirty="0">
                <a:solidFill>
                  <a:schemeClr val="bg2">
                    <a:lumMod val="10000"/>
                  </a:schemeClr>
                </a:solidFill>
              </a:rPr>
              <a:t>福岡城桜</a:t>
            </a:r>
            <a:r>
              <a:rPr lang="ja-JP" altLang="en-US" sz="6000" u="sng" dirty="0" smtClean="0">
                <a:solidFill>
                  <a:schemeClr val="bg2">
                    <a:lumMod val="10000"/>
                  </a:schemeClr>
                </a:solidFill>
              </a:rPr>
              <a:t>城まつり</a:t>
            </a:r>
            <a:endParaRPr kumimoji="1" lang="ja-JP" altLang="en-US" sz="6000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420455" y="1040149"/>
            <a:ext cx="5049982" cy="542247"/>
          </a:xfrm>
        </p:spPr>
        <p:txBody>
          <a:bodyPr>
            <a:noAutofit/>
          </a:bodyPr>
          <a:lstStyle/>
          <a:p>
            <a:r>
              <a:rPr lang="en-US" altLang="ja-JP" sz="1400" dirty="0">
                <a:latin typeface="+mj-lt"/>
              </a:rPr>
              <a:t>Menu  </a:t>
            </a:r>
            <a:r>
              <a:rPr lang="en-US" altLang="ja-JP" sz="1400" dirty="0" err="1" smtClean="0">
                <a:latin typeface="+mj-lt"/>
              </a:rPr>
              <a:t>menu</a:t>
            </a:r>
            <a:r>
              <a:rPr lang="en-US" altLang="ja-JP" sz="1400" dirty="0" smtClean="0">
                <a:latin typeface="+mj-lt"/>
              </a:rPr>
              <a:t>  </a:t>
            </a:r>
            <a:r>
              <a:rPr lang="en-US" altLang="ja-JP" sz="1400" dirty="0" err="1" smtClean="0">
                <a:latin typeface="+mj-lt"/>
              </a:rPr>
              <a:t>menu</a:t>
            </a:r>
            <a:r>
              <a:rPr lang="en-US" altLang="ja-JP" sz="1400" dirty="0" smtClean="0">
                <a:latin typeface="+mj-lt"/>
              </a:rPr>
              <a:t>  </a:t>
            </a:r>
            <a:r>
              <a:rPr lang="en-US" altLang="ja-JP" sz="1400" dirty="0" err="1" smtClean="0">
                <a:latin typeface="+mj-lt"/>
              </a:rPr>
              <a:t>menu</a:t>
            </a:r>
            <a:r>
              <a:rPr lang="en-US" altLang="ja-JP" sz="1400" dirty="0" smtClean="0">
                <a:latin typeface="+mj-lt"/>
              </a:rPr>
              <a:t>  </a:t>
            </a:r>
            <a:r>
              <a:rPr lang="en-US" altLang="ja-JP" sz="1400" dirty="0">
                <a:latin typeface="+mj-lt"/>
              </a:rPr>
              <a:t>menu</a:t>
            </a:r>
            <a:endParaRPr lang="ja-JP" altLang="en-US" sz="1400" dirty="0">
              <a:latin typeface="+mj-lt"/>
            </a:endParaRPr>
          </a:p>
          <a:p>
            <a:r>
              <a:rPr kumimoji="1" lang="en-US" altLang="ja-JP" sz="1400" dirty="0" smtClean="0">
                <a:latin typeface="+mj-lt"/>
              </a:rPr>
              <a:t> </a:t>
            </a:r>
            <a:endParaRPr kumimoji="1" lang="ja-JP" altLang="en-US" sz="1400" dirty="0">
              <a:latin typeface="+mj-lt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821"/>
            <a:ext cx="4587399" cy="469593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75" y="1793821"/>
            <a:ext cx="4876826" cy="469593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 flipH="1">
            <a:off x="240632" y="6795746"/>
            <a:ext cx="1152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舞鶴公園は福岡県内の人気が高いお花見スポットです。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88717" y="7292108"/>
            <a:ext cx="11628000" cy="11886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362" dirty="0">
                <a:solidFill>
                  <a:srgbClr val="0070C0"/>
                </a:solidFill>
              </a:rPr>
              <a:t>福岡桜</a:t>
            </a:r>
            <a:r>
              <a:rPr lang="ja-JP" altLang="en-US" sz="1200" dirty="0">
                <a:solidFill>
                  <a:srgbClr val="0070C0"/>
                </a:solidFill>
              </a:rPr>
              <a:t>まつりは</a:t>
            </a:r>
            <a:r>
              <a:rPr lang="en-US" altLang="ja-JP" sz="1200" dirty="0">
                <a:solidFill>
                  <a:srgbClr val="0070C0"/>
                </a:solidFill>
              </a:rPr>
              <a:t>3</a:t>
            </a:r>
            <a:r>
              <a:rPr lang="ja-JP" altLang="en-US" sz="1200" dirty="0">
                <a:solidFill>
                  <a:srgbClr val="0070C0"/>
                </a:solidFill>
              </a:rPr>
              <a:t>月２３日から！</a:t>
            </a:r>
            <a:endParaRPr lang="en-US" altLang="ja-JP" sz="1200" dirty="0">
              <a:solidFill>
                <a:srgbClr val="0070C0"/>
              </a:solidFill>
            </a:endParaRPr>
          </a:p>
          <a:p>
            <a:r>
              <a:rPr lang="ja-JP" altLang="en-US" sz="1200" dirty="0">
                <a:solidFill>
                  <a:srgbClr val="0070C0"/>
                </a:solidFill>
              </a:rPr>
              <a:t>舞鶴公園は、ソメイヨシノに先駆け、多聞櫓前のしだれ桜が３月１８日に開花した発表されます。</a:t>
            </a:r>
            <a:endParaRPr lang="en-US" altLang="ja-JP" sz="1200" dirty="0">
              <a:solidFill>
                <a:srgbClr val="0070C0"/>
              </a:solidFill>
            </a:endParaRPr>
          </a:p>
          <a:p>
            <a:r>
              <a:rPr lang="ja-JP" altLang="en-US" sz="1200" dirty="0">
                <a:solidFill>
                  <a:srgbClr val="0070C0"/>
                </a:solidFill>
              </a:rPr>
              <a:t>詳しい開花状況は福岡城桜まつり</a:t>
            </a:r>
            <a:r>
              <a:rPr lang="en-US" altLang="ja-JP" sz="1200" dirty="0" err="1">
                <a:solidFill>
                  <a:srgbClr val="0070C0"/>
                </a:solidFill>
              </a:rPr>
              <a:t>hp</a:t>
            </a:r>
            <a:r>
              <a:rPr lang="ja-JP" altLang="en-US" sz="1200" dirty="0">
                <a:solidFill>
                  <a:srgbClr val="0070C0"/>
                </a:solidFill>
              </a:rPr>
              <a:t>でご確認おねがいします</a:t>
            </a:r>
            <a:endParaRPr lang="en-US" altLang="ja-JP" sz="1200" dirty="0">
              <a:solidFill>
                <a:srgbClr val="0070C0"/>
              </a:solidFill>
            </a:endParaRPr>
          </a:p>
          <a:p>
            <a:endParaRPr lang="ja-JP" altLang="en-US" sz="2362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372" y="1788113"/>
            <a:ext cx="4084892" cy="3932140"/>
          </a:xfrm>
          <a:prstGeom prst="rect">
            <a:avLst/>
          </a:prstGeom>
        </p:spPr>
      </p:pic>
      <p:sp>
        <p:nvSpPr>
          <p:cNvPr id="18" name="AutoShape 2" descr="ãããããã®ç»åæ¤ç´¢çµæ"/>
          <p:cNvSpPr>
            <a:spLocks noChangeAspect="1" noChangeArrowheads="1"/>
          </p:cNvSpPr>
          <p:nvPr/>
        </p:nvSpPr>
        <p:spPr bwMode="auto">
          <a:xfrm>
            <a:off x="-1699432" y="-189572"/>
            <a:ext cx="399979" cy="39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9994" tIns="59997" rIns="119994" bIns="59997" numCol="1" anchor="t" anchorCtr="0" compatLnSpc="1">
            <a:prstTxWarp prst="textNoShape">
              <a:avLst/>
            </a:prstTxWarp>
          </a:bodyPr>
          <a:lstStyle/>
          <a:p>
            <a:endParaRPr lang="ja-JP" altLang="en-US" sz="2362"/>
          </a:p>
        </p:txBody>
      </p:sp>
      <p:sp>
        <p:nvSpPr>
          <p:cNvPr id="19" name="AutoShape 4" descr="ãããããã®ç»åæ¤ç´¢çµæ"/>
          <p:cNvSpPr>
            <a:spLocks noChangeAspect="1" noChangeArrowheads="1"/>
          </p:cNvSpPr>
          <p:nvPr/>
        </p:nvSpPr>
        <p:spPr bwMode="auto">
          <a:xfrm>
            <a:off x="-1499443" y="10419"/>
            <a:ext cx="399979" cy="39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9994" tIns="59997" rIns="119994" bIns="59997" numCol="1" anchor="t" anchorCtr="0" compatLnSpc="1">
            <a:prstTxWarp prst="textNoShape">
              <a:avLst/>
            </a:prstTxWarp>
          </a:bodyPr>
          <a:lstStyle/>
          <a:p>
            <a:endParaRPr lang="ja-JP" altLang="en-US" sz="2362"/>
          </a:p>
        </p:txBody>
      </p:sp>
    </p:spTree>
    <p:extLst>
      <p:ext uri="{BB962C8B-B14F-4D97-AF65-F5344CB8AC3E}">
        <p14:creationId xmlns:p14="http://schemas.microsoft.com/office/powerpoint/2010/main" val="14010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500332"/>
            <a:ext cx="7867340" cy="154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62" dirty="0"/>
              <a:t>桜まつりライトアップや約</a:t>
            </a:r>
            <a:r>
              <a:rPr lang="en-US" altLang="ja-JP" sz="2362" dirty="0"/>
              <a:t>90</a:t>
            </a:r>
            <a:r>
              <a:rPr lang="ja-JP" altLang="en-US" sz="2362" dirty="0"/>
              <a:t>軒以上にもなるグルメ屋台が登場。楽しいイベントも盛りだくさん。</a:t>
            </a:r>
            <a:endParaRPr lang="en-US" altLang="ja-JP" sz="2362" dirty="0"/>
          </a:p>
          <a:p>
            <a:r>
              <a:rPr lang="ja-JP" altLang="en-US" sz="2362" dirty="0"/>
              <a:t>日時：</a:t>
            </a:r>
            <a:r>
              <a:rPr lang="en-US" altLang="ja-JP" sz="2362" dirty="0"/>
              <a:t>2020</a:t>
            </a:r>
            <a:r>
              <a:rPr lang="ja-JP" altLang="en-US" sz="2362" dirty="0"/>
              <a:t>年３月２３日</a:t>
            </a:r>
            <a:r>
              <a:rPr lang="en-US" altLang="ja-JP" sz="2362" dirty="0"/>
              <a:t>(</a:t>
            </a:r>
            <a:r>
              <a:rPr lang="ja-JP" altLang="en-US" sz="2362" dirty="0"/>
              <a:t>土</a:t>
            </a:r>
            <a:r>
              <a:rPr lang="en-US" altLang="ja-JP" sz="2362" dirty="0"/>
              <a:t>)</a:t>
            </a:r>
            <a:r>
              <a:rPr lang="ja-JP" altLang="en-US" sz="2362" dirty="0"/>
              <a:t>～</a:t>
            </a:r>
            <a:r>
              <a:rPr lang="en-US" altLang="ja-JP" sz="2362" dirty="0"/>
              <a:t>4</a:t>
            </a:r>
            <a:r>
              <a:rPr lang="ja-JP" altLang="en-US" sz="2362" dirty="0"/>
              <a:t>月１日</a:t>
            </a:r>
            <a:r>
              <a:rPr lang="en-US" altLang="ja-JP" sz="2362" dirty="0"/>
              <a:t>(</a:t>
            </a:r>
            <a:r>
              <a:rPr lang="ja-JP" altLang="en-US" sz="2362" dirty="0"/>
              <a:t>月</a:t>
            </a:r>
            <a:r>
              <a:rPr lang="en-US" altLang="ja-JP" sz="2362" dirty="0"/>
              <a:t>)</a:t>
            </a:r>
          </a:p>
          <a:p>
            <a:r>
              <a:rPr lang="ja-JP" altLang="en-US" sz="2362" dirty="0"/>
              <a:t>場所：舞鶴公園</a:t>
            </a:r>
            <a:r>
              <a:rPr lang="en-US" altLang="ja-JP" sz="2362" dirty="0"/>
              <a:t>(</a:t>
            </a:r>
            <a:r>
              <a:rPr lang="ja-JP" altLang="en-US" sz="2362" dirty="0"/>
              <a:t>国指定史跡福岡城跡）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5142596"/>
            <a:ext cx="7627354" cy="4454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62" dirty="0"/>
              <a:t>春になると約</a:t>
            </a:r>
            <a:r>
              <a:rPr lang="en-US" altLang="ja-JP" sz="2362" dirty="0"/>
              <a:t>1,000</a:t>
            </a:r>
            <a:r>
              <a:rPr lang="ja-JP" altLang="en-US" sz="2362" dirty="0"/>
              <a:t>本の桜が咲き誇る舞鶴公園は、</a:t>
            </a:r>
            <a:br>
              <a:rPr lang="ja-JP" altLang="en-US" sz="2362" dirty="0"/>
            </a:br>
            <a:r>
              <a:rPr lang="ja-JP" altLang="en-US" sz="2362" dirty="0"/>
              <a:t>鴻臚館や福岡城、そして平和台野球場といったそれぞれの時代の象徴が</a:t>
            </a:r>
            <a:br>
              <a:rPr lang="ja-JP" altLang="en-US" sz="2362" dirty="0"/>
            </a:br>
            <a:r>
              <a:rPr lang="ja-JP" altLang="en-US" sz="2362" dirty="0"/>
              <a:t>幾層にも重なった歴史的にも非常に貴重な意味を持つ公園です。</a:t>
            </a:r>
            <a:br>
              <a:rPr lang="ja-JP" altLang="en-US" sz="2362" dirty="0"/>
            </a:br>
            <a:r>
              <a:rPr lang="ja-JP" altLang="en-US" sz="2362" dirty="0"/>
              <a:t>福岡藩祖の黒田官兵衛は先祖の故地・備前福岡（岡山県瀬戸内市）にちなんで、</a:t>
            </a:r>
            <a:br>
              <a:rPr lang="ja-JP" altLang="en-US" sz="2362" dirty="0"/>
            </a:br>
            <a:r>
              <a:rPr lang="ja-JP" altLang="en-US" sz="2362" dirty="0"/>
              <a:t>築城したこの地を“福岡”と名付けたと言われています。</a:t>
            </a:r>
            <a:br>
              <a:rPr lang="ja-JP" altLang="en-US" sz="2362" dirty="0"/>
            </a:br>
            <a:r>
              <a:rPr lang="ja-JP" altLang="en-US" sz="2362" dirty="0"/>
              <a:t>桜花爛漫うららかなこの季節に、城跡と桜のライトアップを通して、</a:t>
            </a:r>
            <a:br>
              <a:rPr lang="ja-JP" altLang="en-US" sz="2362" dirty="0"/>
            </a:br>
            <a:r>
              <a:rPr lang="ja-JP" altLang="en-US" sz="2362" dirty="0"/>
              <a:t>福岡城</a:t>
            </a:r>
            <a:r>
              <a:rPr lang="en-US" altLang="ja-JP" sz="2362" dirty="0"/>
              <a:t>400</a:t>
            </a:r>
            <a:r>
              <a:rPr lang="ja-JP" altLang="en-US" sz="2362" dirty="0"/>
              <a:t>年の歴史と、福岡の繁栄を願った官兵衛の想いをお伝えいたします。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7437573" y="1040582"/>
            <a:ext cx="4564647" cy="7673576"/>
          </a:xfrm>
          <a:prstGeom prst="rect">
            <a:avLst/>
          </a:prstGeom>
          <a:solidFill>
            <a:srgbClr val="D5A0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ja-JP" altLang="ja-JP" sz="2362" dirty="0">
                <a:solidFill>
                  <a:srgbClr val="FFFFFF"/>
                </a:solidFill>
                <a:ea typeface="游ゴシック体"/>
              </a:rPr>
              <a:t>主催</a:t>
            </a:r>
          </a:p>
          <a:p>
            <a:endParaRPr kumimoji="0" lang="ja-JP" altLang="ja-JP" sz="1968" dirty="0">
              <a:solidFill>
                <a:srgbClr val="FFFFFF"/>
              </a:solidFill>
              <a:ea typeface="游ゴシック体"/>
            </a:endParaRPr>
          </a:p>
          <a:p>
            <a:r>
              <a:rPr kumimoji="0" lang="ja-JP" altLang="ja-JP" sz="1968" dirty="0">
                <a:solidFill>
                  <a:srgbClr val="FFFFFF"/>
                </a:solidFill>
                <a:ea typeface="游ゴシック体"/>
              </a:rPr>
              <a:t>福岡城さくらまつり実行委員会</a:t>
            </a:r>
          </a:p>
          <a:p>
            <a:r>
              <a:rPr kumimoji="0" lang="ja-JP" altLang="ja-JP" sz="1312" dirty="0">
                <a:solidFill>
                  <a:srgbClr val="FFFFFF"/>
                </a:solidFill>
                <a:ea typeface="游ゴシック体"/>
              </a:rPr>
              <a:t>福岡市／公益財団法人 福岡市緑のまちづくり協会／福岡商工会議所／</a:t>
            </a:r>
            <a:br>
              <a:rPr kumimoji="0" lang="ja-JP" altLang="ja-JP" sz="1312" dirty="0">
                <a:solidFill>
                  <a:srgbClr val="FFFFFF"/>
                </a:solidFill>
                <a:ea typeface="游ゴシック体"/>
              </a:rPr>
            </a:br>
            <a:r>
              <a:rPr kumimoji="0" lang="ja-JP" altLang="ja-JP" sz="1312" dirty="0">
                <a:solidFill>
                  <a:srgbClr val="FFFFFF"/>
                </a:solidFill>
                <a:ea typeface="游ゴシック体"/>
              </a:rPr>
              <a:t>公益財団法人 福岡観光コンベンションビューロー／NPO 法人 福岡城市民の会／赤坂校区自治協議会</a:t>
            </a:r>
            <a:endParaRPr kumimoji="0" lang="ja-JP" altLang="ja-JP" sz="2362" dirty="0">
              <a:solidFill>
                <a:srgbClr val="FFFFFF"/>
              </a:solidFill>
              <a:ea typeface="游ゴシック体"/>
            </a:endParaRPr>
          </a:p>
          <a:p>
            <a:r>
              <a:rPr kumimoji="0" lang="ja-JP" altLang="ja-JP" sz="2362" dirty="0">
                <a:solidFill>
                  <a:srgbClr val="FFFFFF"/>
                </a:solidFill>
                <a:ea typeface="游ゴシック体"/>
              </a:rPr>
              <a:t>お問い合わせ</a:t>
            </a:r>
          </a:p>
          <a:p>
            <a:endParaRPr kumimoji="0" lang="ja-JP" altLang="ja-JP" sz="1312" dirty="0">
              <a:solidFill>
                <a:srgbClr val="FFFFFF"/>
              </a:solidFill>
              <a:ea typeface="游ゴシック体"/>
            </a:endParaRPr>
          </a:p>
          <a:p>
            <a:r>
              <a:rPr kumimoji="0" lang="ja-JP" altLang="ja-JP" sz="1312" dirty="0">
                <a:solidFill>
                  <a:srgbClr val="FFFFFF"/>
                </a:solidFill>
                <a:ea typeface="游ゴシック体"/>
              </a:rPr>
              <a:t>福岡城さくらまつり実行委員会事務局（福岡市住宅都市局みどり推進課）</a:t>
            </a:r>
            <a:br>
              <a:rPr kumimoji="0" lang="ja-JP" altLang="ja-JP" sz="1312" dirty="0">
                <a:solidFill>
                  <a:srgbClr val="FFFFFF"/>
                </a:solidFill>
                <a:ea typeface="游ゴシック体"/>
              </a:rPr>
            </a:br>
            <a:r>
              <a:rPr kumimoji="0" lang="ja-JP" altLang="ja-JP" sz="1312" dirty="0">
                <a:solidFill>
                  <a:srgbClr val="FFFFFF"/>
                </a:solidFill>
                <a:ea typeface="游ゴシック体"/>
              </a:rPr>
              <a:t>TEL：</a:t>
            </a:r>
            <a:r>
              <a:rPr kumimoji="0" lang="ja-JP" altLang="ja-JP" sz="1312" dirty="0">
                <a:solidFill>
                  <a:srgbClr val="FFFFFF"/>
                </a:solidFill>
                <a:ea typeface="游ゴシック体"/>
                <a:hlinkClick r:id="rId2"/>
              </a:rPr>
              <a:t>092-711-4424</a:t>
            </a:r>
            <a:r>
              <a:rPr kumimoji="0" lang="ja-JP" altLang="ja-JP" sz="1312" dirty="0">
                <a:solidFill>
                  <a:srgbClr val="FFFFFF"/>
                </a:solidFill>
                <a:ea typeface="游ゴシック体"/>
              </a:rPr>
              <a:t>（受付時間/10:00〜17:30 ※平日のみ）</a:t>
            </a:r>
          </a:p>
          <a:p>
            <a:r>
              <a:rPr kumimoji="0" lang="ja-JP" altLang="ja-JP" sz="1575" b="1" dirty="0">
                <a:solidFill>
                  <a:srgbClr val="282828"/>
                </a:solidFill>
                <a:ea typeface="游ゴシック体"/>
                <a:hlinkClick r:id="rId3"/>
              </a:rPr>
              <a:t>  </a:t>
            </a:r>
            <a:r>
              <a:rPr kumimoji="0" lang="ja-JP" altLang="ja-JP" sz="27558" b="1" dirty="0">
                <a:solidFill>
                  <a:srgbClr val="282828"/>
                </a:solidFill>
                <a:ea typeface="游ゴシック体"/>
              </a:rPr>
              <a:t> </a:t>
            </a:r>
            <a:r>
              <a:rPr kumimoji="0" lang="ja-JP" altLang="ja-JP" sz="1575" b="1" dirty="0">
                <a:solidFill>
                  <a:srgbClr val="282828"/>
                </a:solidFill>
                <a:ea typeface="游ゴシック体"/>
              </a:rPr>
              <a:t>                                                                              </a:t>
            </a:r>
          </a:p>
          <a:p>
            <a:endParaRPr kumimoji="0" lang="ja-JP" altLang="ja-JP" sz="1575" b="1" dirty="0">
              <a:solidFill>
                <a:srgbClr val="282828"/>
              </a:solidFill>
              <a:ea typeface="游ゴシック体"/>
            </a:endParaRPr>
          </a:p>
        </p:txBody>
      </p:sp>
      <p:pic>
        <p:nvPicPr>
          <p:cNvPr id="1026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42" y="2994969"/>
            <a:ext cx="4487269" cy="437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11879"/>
            <a:ext cx="6444555" cy="2837023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00332" y="415"/>
            <a:ext cx="6184209" cy="689698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ライト</a:t>
            </a:r>
            <a:r>
              <a:rPr lang="ja-JP" altLang="en-US" dirty="0"/>
              <a:t>アップ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79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 flipH="1">
            <a:off x="-2" y="3640346"/>
            <a:ext cx="12192001" cy="40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62" b="1" dirty="0"/>
              <a:t>[</a:t>
            </a:r>
            <a:r>
              <a:rPr lang="ja-JP" altLang="en-US" sz="2362" b="1" dirty="0"/>
              <a:t>開催期間</a:t>
            </a:r>
            <a:r>
              <a:rPr lang="en-US" altLang="ja-JP" sz="2362" b="1" dirty="0"/>
              <a:t>]  2019</a:t>
            </a:r>
            <a:r>
              <a:rPr lang="ja-JP" altLang="en-US" sz="2362" b="1" dirty="0"/>
              <a:t>年</a:t>
            </a:r>
            <a:r>
              <a:rPr lang="en-US" altLang="ja-JP" sz="2362" b="1" dirty="0"/>
              <a:t>3</a:t>
            </a:r>
            <a:r>
              <a:rPr lang="ja-JP" altLang="en-US" sz="2362" b="1" dirty="0"/>
              <a:t>月</a:t>
            </a:r>
            <a:r>
              <a:rPr lang="en-US" altLang="ja-JP" sz="2362" b="1" dirty="0"/>
              <a:t>23</a:t>
            </a:r>
            <a:r>
              <a:rPr lang="ja-JP" altLang="en-US" sz="2362" b="1" dirty="0"/>
              <a:t>日（土曜日）～</a:t>
            </a:r>
            <a:r>
              <a:rPr lang="en-US" altLang="ja-JP" sz="2362" b="1" dirty="0"/>
              <a:t>4</a:t>
            </a:r>
            <a:r>
              <a:rPr lang="ja-JP" altLang="en-US" sz="2362" b="1" dirty="0"/>
              <a:t>月</a:t>
            </a:r>
            <a:r>
              <a:rPr lang="en-US" altLang="ja-JP" sz="2362" b="1" dirty="0"/>
              <a:t>5</a:t>
            </a:r>
            <a:r>
              <a:rPr lang="ja-JP" altLang="en-US" sz="2362" b="1" dirty="0"/>
              <a:t>日（金曜日）</a:t>
            </a:r>
            <a:br>
              <a:rPr lang="ja-JP" altLang="en-US" sz="2362" b="1" dirty="0"/>
            </a:br>
            <a:r>
              <a:rPr lang="ja-JP" altLang="en-US" sz="2362" b="1" dirty="0"/>
              <a:t>■ インフォメーション開設時間／</a:t>
            </a:r>
            <a:r>
              <a:rPr lang="en-US" altLang="ja-JP" sz="2362" b="1" dirty="0"/>
              <a:t>10</a:t>
            </a:r>
            <a:r>
              <a:rPr lang="ja-JP" altLang="en-US" sz="2362" b="1" dirty="0"/>
              <a:t>時～</a:t>
            </a:r>
            <a:r>
              <a:rPr lang="en-US" altLang="ja-JP" sz="2362" b="1" dirty="0"/>
              <a:t>22</a:t>
            </a:r>
            <a:r>
              <a:rPr lang="ja-JP" altLang="en-US" sz="2362" b="1" dirty="0"/>
              <a:t>時</a:t>
            </a:r>
            <a:br>
              <a:rPr lang="ja-JP" altLang="en-US" sz="2362" b="1" dirty="0"/>
            </a:br>
            <a:r>
              <a:rPr lang="ja-JP" altLang="en-US" sz="2362" b="1" dirty="0"/>
              <a:t>■ ライトアップ点灯時間／</a:t>
            </a:r>
            <a:r>
              <a:rPr lang="en-US" altLang="ja-JP" sz="2362" b="1" dirty="0"/>
              <a:t>18</a:t>
            </a:r>
            <a:r>
              <a:rPr lang="ja-JP" altLang="en-US" sz="2362" b="1" dirty="0"/>
              <a:t>時～</a:t>
            </a:r>
            <a:r>
              <a:rPr lang="en-US" altLang="ja-JP" sz="2362" b="1" dirty="0"/>
              <a:t>22</a:t>
            </a:r>
            <a:r>
              <a:rPr lang="ja-JP" altLang="en-US" sz="2362" b="1" dirty="0"/>
              <a:t>時</a:t>
            </a:r>
          </a:p>
          <a:p>
            <a:r>
              <a:rPr lang="en-US" altLang="ja-JP" sz="2362" dirty="0"/>
              <a:t>※</a:t>
            </a:r>
            <a:r>
              <a:rPr lang="ja-JP" altLang="en-US" sz="2362" dirty="0"/>
              <a:t>さくらの開花の遅れにより</a:t>
            </a:r>
            <a:r>
              <a:rPr lang="en-US" altLang="ja-JP" sz="2362" b="1" u="sng" dirty="0"/>
              <a:t>4</a:t>
            </a:r>
            <a:r>
              <a:rPr lang="ja-JP" altLang="en-US" sz="2362" b="1" u="sng" dirty="0"/>
              <a:t>月</a:t>
            </a:r>
            <a:r>
              <a:rPr lang="en-US" altLang="ja-JP" sz="2362" b="1" u="sng" dirty="0"/>
              <a:t>5</a:t>
            </a:r>
            <a:r>
              <a:rPr lang="ja-JP" altLang="en-US" sz="2362" b="1" u="sng" dirty="0"/>
              <a:t>日（金曜日）まで会期延長</a:t>
            </a:r>
            <a:r>
              <a:rPr lang="ja-JP" altLang="en-US" sz="2362" dirty="0"/>
              <a:t>となりました！</a:t>
            </a:r>
            <a:br>
              <a:rPr lang="ja-JP" altLang="en-US" sz="2362" dirty="0"/>
            </a:br>
            <a:r>
              <a:rPr lang="en-US" altLang="ja-JP" sz="2362" dirty="0"/>
              <a:t>※</a:t>
            </a:r>
            <a:r>
              <a:rPr lang="ja-JP" altLang="en-US" sz="2362" dirty="0"/>
              <a:t>一部のイベントやグルメ屋台は</a:t>
            </a:r>
            <a:r>
              <a:rPr lang="en-US" altLang="ja-JP" sz="2362" dirty="0"/>
              <a:t>4</a:t>
            </a:r>
            <a:r>
              <a:rPr lang="ja-JP" altLang="en-US" sz="2362" dirty="0"/>
              <a:t>月</a:t>
            </a:r>
            <a:r>
              <a:rPr lang="en-US" altLang="ja-JP" sz="2362" dirty="0"/>
              <a:t>1</a:t>
            </a:r>
            <a:r>
              <a:rPr lang="ja-JP" altLang="en-US" sz="2362" dirty="0"/>
              <a:t>日（月曜日）で終了となりますのでご了承ください。詳細は</a:t>
            </a:r>
            <a:r>
              <a:rPr lang="ja-JP" altLang="en-US" sz="2362" u="sng" dirty="0">
                <a:hlinkClick r:id="rId2"/>
              </a:rPr>
              <a:t>さくらまつり公式ホームページ</a:t>
            </a:r>
            <a:r>
              <a:rPr lang="ja-JP" altLang="en-US" sz="2362" dirty="0"/>
              <a:t>をご覧ください。</a:t>
            </a:r>
          </a:p>
          <a:p>
            <a:r>
              <a:rPr lang="ja-JP" altLang="en-US" sz="2362" b="1" dirty="0"/>
              <a:t>約</a:t>
            </a:r>
            <a:r>
              <a:rPr lang="en-US" altLang="ja-JP" sz="2362" b="1" dirty="0"/>
              <a:t>1,000</a:t>
            </a:r>
            <a:r>
              <a:rPr lang="ja-JP" altLang="en-US" sz="2362" b="1" dirty="0"/>
              <a:t>本の桜が咲き誇る舞鶴公園。</a:t>
            </a:r>
          </a:p>
          <a:p>
            <a:r>
              <a:rPr lang="ja-JP" altLang="en-US" sz="2362" dirty="0"/>
              <a:t>福岡藩祖の黒田官兵衛は先祖の故地・備前福岡（岡山県瀬戸内市）にちなんで、 築城したこの地を“福岡”と名付けたと言われています。</a:t>
            </a:r>
            <a:br>
              <a:rPr lang="ja-JP" altLang="en-US" sz="2362" dirty="0"/>
            </a:br>
            <a:r>
              <a:rPr lang="ja-JP" altLang="en-US" sz="2362" dirty="0"/>
              <a:t>桜花爛漫うららかなこの季節に、城跡と桜のライトアップを通して、福岡城</a:t>
            </a:r>
            <a:r>
              <a:rPr lang="en-US" altLang="ja-JP" sz="2362" dirty="0"/>
              <a:t>400</a:t>
            </a:r>
            <a:r>
              <a:rPr lang="ja-JP" altLang="en-US" sz="2362" dirty="0"/>
              <a:t>年の歴史と、福岡の繁栄を願った官兵衛の想いをお伝えいたします。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718984" cy="315412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56" y="0"/>
            <a:ext cx="2970444" cy="315412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82" y="729333"/>
            <a:ext cx="5502574" cy="2667902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261449" y="0"/>
            <a:ext cx="7040592" cy="60384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イベント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720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70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1" y="-8090"/>
            <a:ext cx="12192001" cy="963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100" dirty="0">
                <a:solidFill>
                  <a:srgbClr val="005A3C"/>
                </a:solidFill>
                <a:latin typeface="Arial" panose="020B0604020202020204" pitchFamily="34" charset="0"/>
                <a:ea typeface="Roboto Regular"/>
              </a:rPr>
              <a:t>INFORMATION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44" b="1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開催期間</a:t>
            </a:r>
          </a:p>
          <a:p>
            <a:pPr lvl="1" indent="-5999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2019年3月23日（土曜日）～4月5日（金曜日）</a:t>
            </a:r>
            <a:b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・インフォメーション開設時間／10時～22時</a:t>
            </a:r>
            <a:b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・ライトアップ点灯時間／18時～22時</a:t>
            </a:r>
            <a:b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※さくらの開花の遅れにより4月5日（金曜日）まで会期延長となりました。</a:t>
            </a:r>
            <a:b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※一部のイベントやグルメ屋台は4月1日（月曜日）で終了となりますのでご了承ください。詳細はさくらまつり公式ホームページをご覧ください。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362" b="1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開催場所</a:t>
            </a:r>
          </a:p>
          <a:p>
            <a:pPr lvl="1" indent="-5999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福岡城跡（舞鶴公園）　福岡市中央区城内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362" b="1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アクセス</a:t>
            </a:r>
          </a:p>
          <a:p>
            <a:pPr lvl="1" indent="-5999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西鉄バス</a:t>
            </a:r>
            <a:b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「大手門」「平和台鴻臚館前」下車・徒歩５～８分</a:t>
            </a:r>
            <a:b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地下鉄</a:t>
            </a:r>
            <a:b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「赤坂駅」「大濠公園駅(福岡市美術館口)」下車・徒歩８分</a:t>
            </a:r>
            <a:b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※会場周辺道路は大変混みあっておりますので、ご来園の際は公共交通機関をご利用ください。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362" b="1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予約</a:t>
            </a:r>
          </a:p>
          <a:p>
            <a:pPr lvl="1" indent="-5999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不要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362" b="1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お問い合わせ</a:t>
            </a:r>
          </a:p>
          <a:p>
            <a:pPr lvl="1" indent="-5999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福岡城さくらまつり実行委員会（福岡市住宅都市局みどり推進課）</a:t>
            </a:r>
            <a:b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0" lang="ja-JP" altLang="ja-JP" sz="2362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平日10時〜17時30分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362" b="1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TEL</a:t>
            </a:r>
          </a:p>
          <a:p>
            <a:pPr lvl="1" indent="-5999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362" u="sng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092-711-4424</a:t>
            </a:r>
            <a:endParaRPr kumimoji="0" lang="ja-JP" altLang="ja-JP" sz="2362" dirty="0">
              <a:solidFill>
                <a:srgbClr val="33333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362" b="1" dirty="0">
                <a:solidFill>
                  <a:srgbClr val="33333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詳細</a:t>
            </a:r>
          </a:p>
          <a:p>
            <a:pPr lvl="1" indent="-5999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362" u="sng" dirty="0">
                <a:solidFill>
                  <a:srgbClr val="825A32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hlinkClick r:id="rId3"/>
              </a:rPr>
              <a:t>関連サイト</a:t>
            </a:r>
            <a:endParaRPr kumimoji="0" lang="ja-JP" altLang="ja-JP" sz="2362" dirty="0">
              <a:solidFill>
                <a:srgbClr val="333333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ja-JP" sz="2362" dirty="0">
              <a:latin typeface="Arial" panose="020B0604020202020204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94626" y="-8090"/>
            <a:ext cx="4468483" cy="123304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Information</a:t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 flipH="1">
            <a:off x="12191999" y="534838"/>
            <a:ext cx="45719" cy="7570996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27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172</Words>
  <Application>Microsoft Office PowerPoint</Application>
  <PresentationFormat>ユーザー設定</PresentationFormat>
  <Paragraphs>41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Roboto Regular</vt:lpstr>
      <vt:lpstr>游ゴシック</vt:lpstr>
      <vt:lpstr>游ゴシック Light</vt:lpstr>
      <vt:lpstr>游ゴシック体</vt:lpstr>
      <vt:lpstr>Arial</vt:lpstr>
      <vt:lpstr>Calibri</vt:lpstr>
      <vt:lpstr>Calibri Light</vt:lpstr>
      <vt:lpstr>Office テーマ</vt:lpstr>
      <vt:lpstr>福岡城桜城まつり</vt:lpstr>
      <vt:lpstr>ライトアップ</vt:lpstr>
      <vt:lpstr>イベント</vt:lpstr>
      <vt:lpstr>PowerPoint プレゼンテーション</vt:lpstr>
      <vt:lpstr>Information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gakusei</cp:lastModifiedBy>
  <cp:revision>27</cp:revision>
  <dcterms:created xsi:type="dcterms:W3CDTF">2019-09-12T00:58:01Z</dcterms:created>
  <dcterms:modified xsi:type="dcterms:W3CDTF">2019-10-24T02:41:15Z</dcterms:modified>
</cp:coreProperties>
</file>