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191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26BA0-9EF9-47EC-9265-5F91178B5B76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71AE5-9E85-47CF-9154-BC56399F7A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579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CE7D-F762-4C26-A6BF-32E3DC264888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46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CE7D-F762-4C26-A6BF-32E3DC264888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83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CE7D-F762-4C26-A6BF-32E3DC264888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2453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CE7D-F762-4C26-A6BF-32E3DC264888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48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CE7D-F762-4C26-A6BF-32E3DC264888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6523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CE7D-F762-4C26-A6BF-32E3DC264888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139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CE7D-F762-4C26-A6BF-32E3DC264888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426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CE7D-F762-4C26-A6BF-32E3DC264888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93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CE7D-F762-4C26-A6BF-32E3DC264888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51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CE7D-F762-4C26-A6BF-32E3DC264888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88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CE7D-F762-4C26-A6BF-32E3DC264888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07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CE7D-F762-4C26-A6BF-32E3DC264888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09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CE7D-F762-4C26-A6BF-32E3DC264888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50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CE7D-F762-4C26-A6BF-32E3DC264888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95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CE7D-F762-4C26-A6BF-32E3DC264888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75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CE7D-F762-4C26-A6BF-32E3DC264888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32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3CE7D-F762-4C26-A6BF-32E3DC264888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65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  <p:sldLayoutId id="2147484181" r:id="rId12"/>
    <p:sldLayoutId id="2147484182" r:id="rId13"/>
    <p:sldLayoutId id="2147484183" r:id="rId14"/>
    <p:sldLayoutId id="2147484184" r:id="rId15"/>
    <p:sldLayoutId id="2147484185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ja.wikipedia.org/wiki/%E6%B5%B7%E8%80%81" TargetMode="External"/><Relationship Id="rId13" Type="http://schemas.openxmlformats.org/officeDocument/2006/relationships/hyperlink" Target="https://ja.wikipedia.org/wiki/%E9%A6%99%E8%8D%89" TargetMode="External"/><Relationship Id="rId18" Type="http://schemas.openxmlformats.org/officeDocument/2006/relationships/hyperlink" Target="https://ja.wikipedia.org/wiki/%E9%85%A2" TargetMode="External"/><Relationship Id="rId26" Type="http://schemas.openxmlformats.org/officeDocument/2006/relationships/image" Target="../media/image1.jpg"/><Relationship Id="rId3" Type="http://schemas.openxmlformats.org/officeDocument/2006/relationships/hyperlink" Target="https://ja.wikipedia.org/wiki/%E7%B1%B3%E7%B2%89" TargetMode="External"/><Relationship Id="rId21" Type="http://schemas.openxmlformats.org/officeDocument/2006/relationships/hyperlink" Target="https://ja.wikipedia.org/wiki/%E3%83%8C%E3%82%AF%E3%83%81%E3%83%A3%E3%83%A0" TargetMode="External"/><Relationship Id="rId7" Type="http://schemas.openxmlformats.org/officeDocument/2006/relationships/hyperlink" Target="https://ja.wikipedia.org/wiki/%E3%82%82%E3%82%84%E3%81%97" TargetMode="External"/><Relationship Id="rId12" Type="http://schemas.openxmlformats.org/officeDocument/2006/relationships/hyperlink" Target="https://ja.wikipedia.org/wiki/%E3%82%BF%E3%83%9E%E3%83%8D%E3%82%AE" TargetMode="External"/><Relationship Id="rId17" Type="http://schemas.openxmlformats.org/officeDocument/2006/relationships/hyperlink" Target="https://ja.wikipedia.org/wiki/%E3%83%AC%E3%82%BF%E3%82%B9" TargetMode="External"/><Relationship Id="rId25" Type="http://schemas.openxmlformats.org/officeDocument/2006/relationships/hyperlink" Target="https://ja.wikipedia.org/wiki/%E6%98%A5%E5%B7%BB%E3%81%8D" TargetMode="External"/><Relationship Id="rId2" Type="http://schemas.openxmlformats.org/officeDocument/2006/relationships/hyperlink" Target="https://ja.wikipedia.org/wiki/%E3%83%AC%E3%82%B7%E3%83%94" TargetMode="External"/><Relationship Id="rId16" Type="http://schemas.openxmlformats.org/officeDocument/2006/relationships/hyperlink" Target="https://ja.wikipedia.org/wiki/%E7%B4%AB%E8%98%87" TargetMode="External"/><Relationship Id="rId20" Type="http://schemas.openxmlformats.org/officeDocument/2006/relationships/hyperlink" Target="https://ja.wikipedia.org/wiki/%E9%AD%9A%E9%86%A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.wikipedia.org/wiki/%E8%B1%9A%E8%82%89" TargetMode="External"/><Relationship Id="rId11" Type="http://schemas.openxmlformats.org/officeDocument/2006/relationships/hyperlink" Target="https://ja.wikipedia.org/wiki/%E3%82%AD%E3%83%8E%E3%82%B3" TargetMode="External"/><Relationship Id="rId24" Type="http://schemas.openxmlformats.org/officeDocument/2006/relationships/hyperlink" Target="https://ja.wikipedia.org/wiki/%E3%83%81%E3%83%A3%E3%83%BC%E3%82%BA%E3%82%A3%E3%82%AA" TargetMode="External"/><Relationship Id="rId5" Type="http://schemas.openxmlformats.org/officeDocument/2006/relationships/hyperlink" Target="https://ja.wikipedia.org/wiki/%E3%82%BF%E3%83%BC%E3%83%A1%E3%83%AA%E3%83%83%E3%82%AF" TargetMode="External"/><Relationship Id="rId15" Type="http://schemas.openxmlformats.org/officeDocument/2006/relationships/hyperlink" Target="https://ja.wikipedia.org/wiki/%E3%83%89%E3%82%AF%E3%83%80%E3%83%9F" TargetMode="External"/><Relationship Id="rId23" Type="http://schemas.openxmlformats.org/officeDocument/2006/relationships/hyperlink" Target="https://ja.wikipedia.org/wiki/%E3%83%95%E3%82%A9%E3%83%BC" TargetMode="External"/><Relationship Id="rId10" Type="http://schemas.openxmlformats.org/officeDocument/2006/relationships/hyperlink" Target="https://ja.wikipedia.org/wiki/%E9%B6%8F%E8%82%89" TargetMode="External"/><Relationship Id="rId19" Type="http://schemas.openxmlformats.org/officeDocument/2006/relationships/hyperlink" Target="https://ja.wikipedia.org/wiki/%E3%83%8C%E3%82%AF%E3%83%9E%E3%83%A0" TargetMode="External"/><Relationship Id="rId4" Type="http://schemas.openxmlformats.org/officeDocument/2006/relationships/hyperlink" Target="https://ja.wikipedia.org/wiki/%E3%82%B3%E3%82%B3%E3%83%8A%E3%83%83%E3%83%84%E3%83%9F%E3%83%AB%E3%82%AF" TargetMode="External"/><Relationship Id="rId9" Type="http://schemas.openxmlformats.org/officeDocument/2006/relationships/hyperlink" Target="https://ja.wikipedia.org/wiki/%E3%83%AA%E3%83%A7%E3%82%AF%E3%83%88%E3%82%A6" TargetMode="External"/><Relationship Id="rId14" Type="http://schemas.openxmlformats.org/officeDocument/2006/relationships/hyperlink" Target="https://ja.wikipedia.org/wiki/%E3%83%9F%E3%83%B3%E3%83%88" TargetMode="External"/><Relationship Id="rId22" Type="http://schemas.openxmlformats.org/officeDocument/2006/relationships/hyperlink" Target="https://ja.wikipedia.org/wiki/%E3%83%9B%E3%83%BC%E3%83%81%E3%83%9F%E3%83%B3%E5%B8%8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9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769889"/>
              </p:ext>
            </p:extLst>
          </p:nvPr>
        </p:nvGraphicFramePr>
        <p:xfrm>
          <a:off x="182876" y="4794068"/>
          <a:ext cx="11534505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901">
                  <a:extLst>
                    <a:ext uri="{9D8B030D-6E8A-4147-A177-3AD203B41FA5}">
                      <a16:colId xmlns:a16="http://schemas.microsoft.com/office/drawing/2014/main" xmlns="" val="2402032351"/>
                    </a:ext>
                  </a:extLst>
                </a:gridCol>
                <a:gridCol w="2306901">
                  <a:extLst>
                    <a:ext uri="{9D8B030D-6E8A-4147-A177-3AD203B41FA5}">
                      <a16:colId xmlns:a16="http://schemas.microsoft.com/office/drawing/2014/main" xmlns="" val="561969066"/>
                    </a:ext>
                  </a:extLst>
                </a:gridCol>
                <a:gridCol w="2306901">
                  <a:extLst>
                    <a:ext uri="{9D8B030D-6E8A-4147-A177-3AD203B41FA5}">
                      <a16:colId xmlns:a16="http://schemas.microsoft.com/office/drawing/2014/main" xmlns="" val="3569098669"/>
                    </a:ext>
                  </a:extLst>
                </a:gridCol>
                <a:gridCol w="2306901">
                  <a:extLst>
                    <a:ext uri="{9D8B030D-6E8A-4147-A177-3AD203B41FA5}">
                      <a16:colId xmlns:a16="http://schemas.microsoft.com/office/drawing/2014/main" xmlns="" val="1409993013"/>
                    </a:ext>
                  </a:extLst>
                </a:gridCol>
                <a:gridCol w="2306901">
                  <a:extLst>
                    <a:ext uri="{9D8B030D-6E8A-4147-A177-3AD203B41FA5}">
                      <a16:colId xmlns:a16="http://schemas.microsoft.com/office/drawing/2014/main" xmlns="" val="967102735"/>
                    </a:ext>
                  </a:extLst>
                </a:gridCol>
              </a:tblGrid>
              <a:tr h="33963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1" dirty="0" smtClean="0">
                          <a:solidFill>
                            <a:srgbClr val="FF0000"/>
                          </a:solidFill>
                          <a:latin typeface="HGP教科書体" panose="02020600000000000000" pitchFamily="18" charset="-128"/>
                          <a:ea typeface="HGP教科書体" panose="02020600000000000000" pitchFamily="18" charset="-128"/>
                        </a:rPr>
                        <a:t>バンセオ</a:t>
                      </a:r>
                      <a:r>
                        <a:rPr kumimoji="1" lang="ja-JP" altLang="en-US" sz="2000" b="1" dirty="0" smtClean="0">
                          <a:solidFill>
                            <a:schemeClr val="bg1"/>
                          </a:solidFill>
                          <a:latin typeface="HG正楷書体-PRO" panose="03000600000000000000" pitchFamily="66" charset="-128"/>
                          <a:ea typeface="HG正楷書体-PRO" panose="03000600000000000000" pitchFamily="66" charset="-128"/>
                        </a:rPr>
                        <a:t>について</a:t>
                      </a:r>
                      <a:endParaRPr kumimoji="1" lang="ja-JP" altLang="en-US" sz="2000" b="1" dirty="0">
                        <a:solidFill>
                          <a:schemeClr val="bg1"/>
                        </a:solidFill>
                        <a:latin typeface="HG正楷書体-PRO" panose="03000600000000000000" pitchFamily="66" charset="-128"/>
                        <a:ea typeface="HG正楷書体-PRO" panose="03000600000000000000" pitchFamily="66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solidFill>
                            <a:schemeClr val="bg1"/>
                          </a:solidFill>
                          <a:latin typeface="HG正楷書体-PRO" panose="03000600000000000000" pitchFamily="66" charset="-128"/>
                          <a:ea typeface="HG正楷書体-PRO" panose="03000600000000000000" pitchFamily="66" charset="-128"/>
                        </a:rPr>
                        <a:t>おすすめ</a:t>
                      </a:r>
                      <a:r>
                        <a:rPr kumimoji="1" lang="ja-JP" altLang="en-US" sz="2000" b="1" dirty="0" smtClean="0">
                          <a:solidFill>
                            <a:srgbClr val="FF0000"/>
                          </a:solidFill>
                          <a:latin typeface="HGP教科書体" panose="02020600000000000000" pitchFamily="18" charset="-128"/>
                          <a:ea typeface="HGP教科書体" panose="02020600000000000000" pitchFamily="18" charset="-128"/>
                        </a:rPr>
                        <a:t>バンセオ</a:t>
                      </a:r>
                    </a:p>
                    <a:p>
                      <a:pPr algn="ctr"/>
                      <a:endParaRPr kumimoji="1" lang="ja-JP" altLang="en-US" sz="2000" b="1" dirty="0">
                        <a:solidFill>
                          <a:schemeClr val="bg1"/>
                        </a:solidFill>
                        <a:latin typeface="HG正楷書体-PRO" panose="03000600000000000000" pitchFamily="66" charset="-128"/>
                        <a:ea typeface="HG正楷書体-PRO" panose="03000600000000000000" pitchFamily="66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1" dirty="0" smtClean="0">
                          <a:solidFill>
                            <a:schemeClr val="bg1"/>
                          </a:solidFill>
                          <a:latin typeface="HG正楷書体-PRO" panose="03000600000000000000" pitchFamily="66" charset="-128"/>
                          <a:ea typeface="HG正楷書体-PRO" panose="03000600000000000000" pitchFamily="66" charset="-128"/>
                        </a:rPr>
                        <a:t>商品メニュー</a:t>
                      </a:r>
                    </a:p>
                    <a:p>
                      <a:pPr algn="ctr"/>
                      <a:endParaRPr kumimoji="1" lang="ja-JP" altLang="en-US" sz="2000" b="1" dirty="0">
                        <a:solidFill>
                          <a:schemeClr val="bg1"/>
                        </a:solidFill>
                        <a:latin typeface="HG正楷書体-PRO" panose="03000600000000000000" pitchFamily="66" charset="-128"/>
                        <a:ea typeface="HG正楷書体-PRO" panose="03000600000000000000" pitchFamily="66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solidFill>
                            <a:schemeClr val="bg1"/>
                          </a:solidFill>
                          <a:latin typeface="HG正楷書体-PRO" panose="03000600000000000000" pitchFamily="66" charset="-128"/>
                          <a:ea typeface="HG正楷書体-PRO" panose="03000600000000000000" pitchFamily="66" charset="-128"/>
                        </a:rPr>
                        <a:t>写真</a:t>
                      </a:r>
                      <a:endParaRPr kumimoji="1" lang="ja-JP" altLang="en-US" sz="2000" b="1" dirty="0">
                        <a:solidFill>
                          <a:schemeClr val="bg1"/>
                        </a:solidFill>
                        <a:latin typeface="HG正楷書体-PRO" panose="03000600000000000000" pitchFamily="66" charset="-128"/>
                        <a:ea typeface="HG正楷書体-PRO" panose="03000600000000000000" pitchFamily="66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1" dirty="0" smtClean="0">
                          <a:solidFill>
                            <a:schemeClr val="bg1"/>
                          </a:solidFill>
                          <a:latin typeface="HG正楷書体-PRO" panose="03000600000000000000" pitchFamily="66" charset="-128"/>
                          <a:ea typeface="HG正楷書体-PRO" panose="03000600000000000000" pitchFamily="66" charset="-128"/>
                        </a:rPr>
                        <a:t>地図</a:t>
                      </a:r>
                    </a:p>
                    <a:p>
                      <a:pPr algn="ctr"/>
                      <a:endParaRPr kumimoji="1" lang="ja-JP" altLang="en-US" sz="2000" b="1" dirty="0">
                        <a:solidFill>
                          <a:schemeClr val="bg1"/>
                        </a:solidFill>
                        <a:latin typeface="HG正楷書体-PRO" panose="03000600000000000000" pitchFamily="66" charset="-128"/>
                        <a:ea typeface="HG正楷書体-PRO" panose="03000600000000000000" pitchFamily="66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9381608"/>
                  </a:ext>
                </a:extLst>
              </a:tr>
            </a:tbl>
          </a:graphicData>
        </a:graphic>
      </p:graphicFrame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738" y="0"/>
            <a:ext cx="8477793" cy="476875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854926" y="886195"/>
            <a:ext cx="8438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solidFill>
                  <a:srgbClr val="FF0000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ベトナム料理バンセオ</a:t>
            </a:r>
          </a:p>
        </p:txBody>
      </p:sp>
    </p:spTree>
    <p:extLst>
      <p:ext uri="{BB962C8B-B14F-4D97-AF65-F5344CB8AC3E}">
        <p14:creationId xmlns:p14="http://schemas.microsoft.com/office/powerpoint/2010/main" val="191524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3966" y="150438"/>
            <a:ext cx="10515600" cy="1325563"/>
          </a:xfrm>
        </p:spPr>
        <p:txBody>
          <a:bodyPr/>
          <a:lstStyle/>
          <a:p>
            <a:r>
              <a:rPr lang="ja-JP" altLang="en-US" b="1" dirty="0" smtClean="0">
                <a:solidFill>
                  <a:srgbClr val="FF0000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バンセオ</a:t>
            </a:r>
            <a:r>
              <a:rPr kumimoji="1" lang="ja-JP" altLang="en-US" dirty="0" smtClean="0">
                <a:solidFill>
                  <a:srgbClr val="002060"/>
                </a:solidFill>
                <a:latin typeface="HGP行書体" panose="03000600000000000000" pitchFamily="66" charset="-128"/>
                <a:ea typeface="HGP行書体" panose="03000600000000000000" pitchFamily="66" charset="-128"/>
              </a:rPr>
              <a:t>につて</a:t>
            </a:r>
            <a:endParaRPr kumimoji="1" lang="ja-JP" altLang="en-US" dirty="0">
              <a:solidFill>
                <a:srgbClr val="002060"/>
              </a:solidFill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0677" y="1224768"/>
            <a:ext cx="6850966" cy="5363382"/>
          </a:xfrm>
          <a:solidFill>
            <a:srgbClr val="0070C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72000" tIns="72000" rIns="216000">
            <a:spAutoFit/>
          </a:bodyPr>
          <a:lstStyle/>
          <a:p>
            <a:r>
              <a:rPr lang="ja-JP" altLang="en-US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バンセオ</a:t>
            </a:r>
            <a:r>
              <a:rPr lang="ja-JP" altLang="en-US" sz="1600" dirty="0" smtClean="0">
                <a:solidFill>
                  <a:schemeClr val="tx1"/>
                </a:solidFill>
              </a:rPr>
              <a:t>は</a:t>
            </a:r>
            <a:r>
              <a:rPr lang="ja-JP" altLang="en-US" sz="1600" dirty="0">
                <a:solidFill>
                  <a:schemeClr val="tx1"/>
                </a:solidFill>
              </a:rPr>
              <a:t>ベトナムを代表する国民的料理です</a:t>
            </a:r>
            <a:r>
              <a:rPr lang="ja-JP" altLang="en-US" sz="1400" dirty="0" smtClean="0">
                <a:solidFill>
                  <a:schemeClr val="tx1"/>
                </a:solidFill>
              </a:rPr>
              <a:t>。</a:t>
            </a:r>
            <a:r>
              <a:rPr lang="ja-JP" altLang="en-US" sz="1600" dirty="0">
                <a:solidFill>
                  <a:schemeClr val="tx1"/>
                </a:solidFill>
              </a:rPr>
              <a:t>ベトナム北部ではあまり食べられていないが、南部では日常的な家庭料理であるため</a:t>
            </a:r>
            <a:r>
              <a:rPr lang="ja-JP" altLang="en-US" sz="1600" dirty="0">
                <a:solidFill>
                  <a:schemeClr val="tx1"/>
                </a:solidFill>
                <a:hlinkClick r:id="rId2" tooltip="レシピ"/>
              </a:rPr>
              <a:t>レシピ</a:t>
            </a:r>
            <a:r>
              <a:rPr lang="ja-JP" altLang="en-US" sz="1600" dirty="0">
                <a:solidFill>
                  <a:schemeClr val="tx1"/>
                </a:solidFill>
              </a:rPr>
              <a:t>は多彩で、中に入れる具も多様である。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基本的なレシピは、</a:t>
            </a:r>
            <a:r>
              <a:rPr lang="ja-JP" altLang="en-US" sz="1600" dirty="0">
                <a:solidFill>
                  <a:schemeClr val="tx1"/>
                </a:solidFill>
                <a:hlinkClick r:id="rId3" tooltip="米粉"/>
              </a:rPr>
              <a:t>米粉</a:t>
            </a:r>
            <a:r>
              <a:rPr lang="ja-JP" altLang="en-US" sz="1600" dirty="0">
                <a:solidFill>
                  <a:schemeClr val="tx1"/>
                </a:solidFill>
              </a:rPr>
              <a:t>と</a:t>
            </a:r>
            <a:r>
              <a:rPr lang="ja-JP" altLang="en-US" dirty="0">
                <a:solidFill>
                  <a:schemeClr val="tx1"/>
                </a:solidFill>
                <a:hlinkClick r:id="rId4" tooltip="ココナッツミルク"/>
              </a:rPr>
              <a:t>ココナッツミルク</a:t>
            </a:r>
            <a:r>
              <a:rPr lang="ja-JP" altLang="en-US" sz="1600" dirty="0">
                <a:solidFill>
                  <a:schemeClr val="tx1"/>
                </a:solidFill>
              </a:rPr>
              <a:t>をベースにした生地を</a:t>
            </a:r>
            <a:r>
              <a:rPr lang="ja-JP" altLang="en-US" sz="1600" dirty="0">
                <a:solidFill>
                  <a:schemeClr val="tx1"/>
                </a:solidFill>
                <a:hlinkClick r:id="rId5" tooltip="ターメリック"/>
              </a:rPr>
              <a:t>ターメリック</a:t>
            </a:r>
            <a:r>
              <a:rPr lang="ja-JP" altLang="en-US" sz="1600" dirty="0">
                <a:solidFill>
                  <a:schemeClr val="tx1"/>
                </a:solidFill>
              </a:rPr>
              <a:t>で黄色く着色し、大きめの専用フライパンで薄皮に焼き上げる。焼けたら</a:t>
            </a:r>
            <a:r>
              <a:rPr lang="ja-JP" altLang="en-US" sz="1600" dirty="0">
                <a:solidFill>
                  <a:schemeClr val="tx1"/>
                </a:solidFill>
                <a:hlinkClick r:id="rId6" tooltip="豚肉"/>
              </a:rPr>
              <a:t>豚肉</a:t>
            </a:r>
            <a:r>
              <a:rPr lang="ja-JP" altLang="en-US" sz="1600" dirty="0">
                <a:solidFill>
                  <a:schemeClr val="tx1"/>
                </a:solidFill>
              </a:rPr>
              <a:t>、</a:t>
            </a:r>
            <a:r>
              <a:rPr lang="ja-JP" altLang="en-US" sz="1600" dirty="0">
                <a:solidFill>
                  <a:schemeClr val="tx1"/>
                </a:solidFill>
                <a:hlinkClick r:id="rId7" tooltip="もやし"/>
              </a:rPr>
              <a:t>もやし</a:t>
            </a:r>
            <a:r>
              <a:rPr lang="ja-JP" altLang="en-US" sz="1600" dirty="0">
                <a:solidFill>
                  <a:schemeClr val="tx1"/>
                </a:solidFill>
              </a:rPr>
              <a:t>、</a:t>
            </a:r>
            <a:r>
              <a:rPr lang="ja-JP" altLang="en-US" sz="1600" dirty="0">
                <a:solidFill>
                  <a:schemeClr val="tx1"/>
                </a:solidFill>
                <a:hlinkClick r:id="rId8" tooltip="海老"/>
              </a:rPr>
              <a:t>海老</a:t>
            </a:r>
            <a:r>
              <a:rPr lang="ja-JP" altLang="en-US" sz="1600" dirty="0">
                <a:solidFill>
                  <a:schemeClr val="tx1"/>
                </a:solidFill>
              </a:rPr>
              <a:t>、</a:t>
            </a:r>
            <a:r>
              <a:rPr lang="ja-JP" altLang="en-US" sz="1600" dirty="0">
                <a:solidFill>
                  <a:schemeClr val="tx1"/>
                </a:solidFill>
                <a:hlinkClick r:id="rId9" tooltip="リョクトウ"/>
              </a:rPr>
              <a:t>緑豆</a:t>
            </a:r>
            <a:r>
              <a:rPr lang="ja-JP" altLang="en-US" sz="1600" dirty="0">
                <a:solidFill>
                  <a:schemeClr val="tx1"/>
                </a:solidFill>
              </a:rPr>
              <a:t>、あるいは</a:t>
            </a:r>
            <a:r>
              <a:rPr lang="ja-JP" altLang="en-US" sz="1600" dirty="0">
                <a:solidFill>
                  <a:schemeClr val="tx1"/>
                </a:solidFill>
                <a:hlinkClick r:id="rId10" tooltip="鶏肉"/>
              </a:rPr>
              <a:t>鶏肉</a:t>
            </a:r>
            <a:r>
              <a:rPr lang="ja-JP" altLang="en-US" sz="1600" dirty="0">
                <a:solidFill>
                  <a:schemeClr val="tx1"/>
                </a:solidFill>
              </a:rPr>
              <a:t>や</a:t>
            </a:r>
            <a:r>
              <a:rPr lang="ja-JP" altLang="en-US" sz="1600" dirty="0">
                <a:solidFill>
                  <a:schemeClr val="tx1"/>
                </a:solidFill>
                <a:hlinkClick r:id="rId11" tooltip="キノコ"/>
              </a:rPr>
              <a:t>キノコ</a:t>
            </a:r>
            <a:r>
              <a:rPr lang="ja-JP" altLang="en-US" sz="1600" dirty="0">
                <a:solidFill>
                  <a:schemeClr val="tx1"/>
                </a:solidFill>
              </a:rPr>
              <a:t>、</a:t>
            </a:r>
            <a:r>
              <a:rPr lang="ja-JP" altLang="en-US" sz="1600" dirty="0">
                <a:solidFill>
                  <a:schemeClr val="tx1"/>
                </a:solidFill>
                <a:hlinkClick r:id="rId12" tooltip="タマネギ"/>
              </a:rPr>
              <a:t>タマネギ</a:t>
            </a:r>
            <a:r>
              <a:rPr lang="ja-JP" altLang="en-US" sz="1600" dirty="0">
                <a:solidFill>
                  <a:schemeClr val="tx1"/>
                </a:solidFill>
              </a:rPr>
              <a:t>など、好みの具（肉・魚類は事前に火を通しておく）をたっぷりと乗せて二つ折りにし、軽く蒸し焼きにしてさらに油で皮をパリパリに焼く。焼き上がったものに</a:t>
            </a:r>
            <a:r>
              <a:rPr lang="ja-JP" altLang="en-US" sz="1600" dirty="0">
                <a:solidFill>
                  <a:schemeClr val="tx1"/>
                </a:solidFill>
                <a:hlinkClick r:id="rId13" tooltip="香草"/>
              </a:rPr>
              <a:t>香草</a:t>
            </a:r>
            <a:r>
              <a:rPr lang="en-US" altLang="ja-JP" sz="1600" dirty="0">
                <a:solidFill>
                  <a:schemeClr val="tx1"/>
                </a:solidFill>
              </a:rPr>
              <a:t>(</a:t>
            </a:r>
            <a:r>
              <a:rPr lang="ja-JP" altLang="en-US" sz="1600" dirty="0">
                <a:solidFill>
                  <a:schemeClr val="tx1"/>
                </a:solidFill>
                <a:hlinkClick r:id="rId14" tooltip="ミント"/>
              </a:rPr>
              <a:t>ミント</a:t>
            </a:r>
            <a:r>
              <a:rPr lang="ja-JP" altLang="en-US" sz="1600" dirty="0">
                <a:solidFill>
                  <a:schemeClr val="tx1"/>
                </a:solidFill>
              </a:rPr>
              <a:t>、</a:t>
            </a:r>
            <a:r>
              <a:rPr lang="ja-JP" altLang="en-US" sz="1600" dirty="0">
                <a:solidFill>
                  <a:schemeClr val="tx1"/>
                </a:solidFill>
                <a:hlinkClick r:id="rId15" tooltip="ドクダミ"/>
              </a:rPr>
              <a:t>ドクダミ</a:t>
            </a:r>
            <a:r>
              <a:rPr lang="ja-JP" altLang="en-US" sz="1600" dirty="0">
                <a:solidFill>
                  <a:schemeClr val="tx1"/>
                </a:solidFill>
              </a:rPr>
              <a:t>、</a:t>
            </a:r>
            <a:r>
              <a:rPr lang="ja-JP" altLang="en-US" sz="1600" dirty="0">
                <a:solidFill>
                  <a:schemeClr val="tx1"/>
                </a:solidFill>
                <a:hlinkClick r:id="rId16" tooltip="紫蘇"/>
              </a:rPr>
              <a:t>紫蘇</a:t>
            </a:r>
            <a:r>
              <a:rPr lang="ja-JP" altLang="en-US" sz="1600" dirty="0">
                <a:solidFill>
                  <a:schemeClr val="tx1"/>
                </a:solidFill>
              </a:rPr>
              <a:t>など</a:t>
            </a:r>
            <a:r>
              <a:rPr lang="en-US" altLang="ja-JP" sz="1600" dirty="0">
                <a:solidFill>
                  <a:schemeClr val="tx1"/>
                </a:solidFill>
              </a:rPr>
              <a:t>)</a:t>
            </a:r>
            <a:r>
              <a:rPr lang="ja-JP" altLang="en-US" sz="1600" dirty="0">
                <a:solidFill>
                  <a:schemeClr val="tx1"/>
                </a:solidFill>
              </a:rPr>
              <a:t>類を添えて風味を付け、一口大にちぎって</a:t>
            </a:r>
            <a:r>
              <a:rPr lang="ja-JP" altLang="en-US" sz="1600" dirty="0">
                <a:solidFill>
                  <a:schemeClr val="tx1"/>
                </a:solidFill>
                <a:hlinkClick r:id="rId17" tooltip="レタス"/>
              </a:rPr>
              <a:t>レタス</a:t>
            </a:r>
            <a:r>
              <a:rPr lang="ja-JP" altLang="en-US" sz="1600" dirty="0">
                <a:solidFill>
                  <a:schemeClr val="tx1"/>
                </a:solidFill>
              </a:rPr>
              <a:t>やサニーレタスなどの葉もの野菜でつつんだものを</a:t>
            </a:r>
            <a:r>
              <a:rPr lang="ja-JP" altLang="en-US" sz="1600" dirty="0">
                <a:solidFill>
                  <a:schemeClr val="tx1"/>
                </a:solidFill>
                <a:hlinkClick r:id="rId18" tooltip="酢"/>
              </a:rPr>
              <a:t>酢</a:t>
            </a:r>
            <a:r>
              <a:rPr lang="ja-JP" altLang="en-US" sz="1600" dirty="0">
                <a:solidFill>
                  <a:schemeClr val="tx1"/>
                </a:solidFill>
              </a:rPr>
              <a:t>や</a:t>
            </a:r>
            <a:r>
              <a:rPr lang="ja-JP" altLang="en-US" sz="1600" dirty="0">
                <a:solidFill>
                  <a:schemeClr val="tx1"/>
                </a:solidFill>
                <a:hlinkClick r:id="rId19" tooltip="ヌクマム"/>
              </a:rPr>
              <a:t>ヌクマム</a:t>
            </a:r>
            <a:r>
              <a:rPr lang="ja-JP" altLang="en-US" sz="1600" dirty="0">
                <a:solidFill>
                  <a:schemeClr val="tx1"/>
                </a:solidFill>
              </a:rPr>
              <a:t>（</a:t>
            </a:r>
            <a:r>
              <a:rPr lang="ja-JP" altLang="en-US" sz="1600" dirty="0">
                <a:solidFill>
                  <a:schemeClr val="tx1"/>
                </a:solidFill>
                <a:hlinkClick r:id="rId20" tooltip="魚醤"/>
              </a:rPr>
              <a:t>魚醤</a:t>
            </a:r>
            <a:r>
              <a:rPr lang="ja-JP" altLang="en-US" sz="1600" dirty="0">
                <a:solidFill>
                  <a:schemeClr val="tx1"/>
                </a:solidFill>
              </a:rPr>
              <a:t>）をベースにしたタレ「</a:t>
            </a:r>
            <a:r>
              <a:rPr lang="ja-JP" altLang="en-US" sz="1600" dirty="0">
                <a:solidFill>
                  <a:schemeClr val="tx1"/>
                </a:solidFill>
                <a:hlinkClick r:id="rId21" tooltip="ヌクチャム"/>
              </a:rPr>
              <a:t>ヌクチャム</a:t>
            </a:r>
            <a:r>
              <a:rPr lang="ja-JP" altLang="en-US" sz="1600" dirty="0">
                <a:solidFill>
                  <a:schemeClr val="tx1"/>
                </a:solidFill>
              </a:rPr>
              <a:t>」につけて食べる。</a:t>
            </a:r>
          </a:p>
          <a:p>
            <a:r>
              <a:rPr lang="ja-JP" altLang="en-US" sz="1600" dirty="0">
                <a:solidFill>
                  <a:schemeClr val="tx1"/>
                </a:solidFill>
                <a:hlinkClick r:id="rId22" tooltip="ホーチミン市"/>
              </a:rPr>
              <a:t>ホーチミン市</a:t>
            </a:r>
            <a:r>
              <a:rPr lang="ja-JP" altLang="en-US" sz="1600" dirty="0">
                <a:solidFill>
                  <a:schemeClr val="tx1"/>
                </a:solidFill>
              </a:rPr>
              <a:t>など都市部には専門店があるほか、屋台でも売られ、庶民的な食べ物として</a:t>
            </a:r>
            <a:r>
              <a:rPr lang="ja-JP" altLang="en-US" sz="1600" dirty="0">
                <a:solidFill>
                  <a:schemeClr val="tx1"/>
                </a:solidFill>
                <a:hlinkClick r:id="rId23" tooltip="フォー"/>
              </a:rPr>
              <a:t>フォー</a:t>
            </a:r>
            <a:r>
              <a:rPr lang="ja-JP" altLang="en-US" sz="1600" dirty="0">
                <a:solidFill>
                  <a:schemeClr val="tx1"/>
                </a:solidFill>
              </a:rPr>
              <a:t>や</a:t>
            </a:r>
            <a:r>
              <a:rPr lang="ja-JP" altLang="en-US" sz="1600" dirty="0">
                <a:solidFill>
                  <a:schemeClr val="tx1"/>
                </a:solidFill>
                <a:hlinkClick r:id="rId24" tooltip="チャーズィオ"/>
              </a:rPr>
              <a:t>チャーズィオ</a:t>
            </a:r>
            <a:r>
              <a:rPr lang="ja-JP" altLang="en-US" sz="1600" dirty="0">
                <a:solidFill>
                  <a:schemeClr val="tx1"/>
                </a:solidFill>
              </a:rPr>
              <a:t>（</a:t>
            </a:r>
            <a:r>
              <a:rPr lang="ja-JP" altLang="en-US" sz="1600" dirty="0">
                <a:solidFill>
                  <a:schemeClr val="tx1"/>
                </a:solidFill>
                <a:hlinkClick r:id="rId25" tooltip="春巻き"/>
              </a:rPr>
              <a:t>春巻き</a:t>
            </a:r>
            <a:r>
              <a:rPr lang="ja-JP" altLang="en-US" sz="1600" dirty="0">
                <a:solidFill>
                  <a:schemeClr val="tx1"/>
                </a:solidFill>
              </a:rPr>
              <a:t>）同様に旅行者の人気を集めている。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「バイン」とはパン、饅頭、ケーキなど粉をこねたもの一般を指す語で、「セオ」とは生地が熱い鉄板に触れたときにたてる音を表している。</a:t>
            </a:r>
          </a:p>
          <a:p>
            <a:pPr marL="0" indent="0">
              <a:buNone/>
            </a:pP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73966" y="1209822"/>
            <a:ext cx="5148775" cy="0"/>
          </a:xfrm>
          <a:prstGeom prst="line">
            <a:avLst/>
          </a:prstGeom>
          <a:ln w="22225" cmpd="sng">
            <a:solidFill>
              <a:srgbClr val="FF0000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600" y="1224768"/>
            <a:ext cx="5023148" cy="536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9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9175" y="0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おすすめ</a:t>
            </a:r>
            <a:r>
              <a:rPr lang="ja-JP" altLang="en-US" b="1" dirty="0">
                <a:solidFill>
                  <a:srgbClr val="FF0000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バンセオ</a:t>
            </a:r>
            <a:endParaRPr kumimoji="1" lang="ja-JP" altLang="en-US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725656" y="1181698"/>
            <a:ext cx="5148775" cy="0"/>
          </a:xfrm>
          <a:prstGeom prst="line">
            <a:avLst/>
          </a:prstGeom>
          <a:ln w="22225" cmpd="sng">
            <a:solidFill>
              <a:srgbClr val="FF0000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1645919" y="5911698"/>
            <a:ext cx="3032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海老バンセオ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907237" y="3254544"/>
            <a:ext cx="3661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鶏肉</a:t>
            </a:r>
            <a:r>
              <a:rPr lang="ja-JP" altLang="en-US" sz="4000" b="1" dirty="0">
                <a:solidFill>
                  <a:srgbClr val="FF0000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バンセオ</a:t>
            </a:r>
            <a:endParaRPr kumimoji="1" lang="ja-JP" altLang="en-US" sz="40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780627" y="6233524"/>
            <a:ext cx="3981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バインコット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2528">
            <a:off x="471924" y="1491194"/>
            <a:ext cx="5270281" cy="4330958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988" y="43403"/>
            <a:ext cx="4447787" cy="3269587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627" y="4071408"/>
            <a:ext cx="4464148" cy="221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4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商品メニュー</a:t>
            </a:r>
            <a:endParaRPr kumimoji="1" lang="ja-JP" altLang="en-US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51835"/>
              </p:ext>
            </p:extLst>
          </p:nvPr>
        </p:nvGraphicFramePr>
        <p:xfrm>
          <a:off x="548641" y="1941338"/>
          <a:ext cx="5331654" cy="3291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5827">
                  <a:extLst>
                    <a:ext uri="{9D8B030D-6E8A-4147-A177-3AD203B41FA5}">
                      <a16:colId xmlns:a16="http://schemas.microsoft.com/office/drawing/2014/main" xmlns="" val="3725188619"/>
                    </a:ext>
                  </a:extLst>
                </a:gridCol>
                <a:gridCol w="2665827">
                  <a:extLst>
                    <a:ext uri="{9D8B030D-6E8A-4147-A177-3AD203B41FA5}">
                      <a16:colId xmlns:a16="http://schemas.microsoft.com/office/drawing/2014/main" xmlns="" val="3830758628"/>
                    </a:ext>
                  </a:extLst>
                </a:gridCol>
              </a:tblGrid>
              <a:tr h="82296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>
                          <a:solidFill>
                            <a:schemeClr val="tx1"/>
                          </a:solidFill>
                          <a:latin typeface="HGP行書体" panose="03000600000000000000" pitchFamily="66" charset="-128"/>
                          <a:ea typeface="HGP行書体" panose="03000600000000000000" pitchFamily="66" charset="-128"/>
                        </a:rPr>
                        <a:t>料理</a:t>
                      </a:r>
                      <a:endParaRPr kumimoji="1" lang="ja-JP" altLang="en-US" sz="4000" dirty="0">
                        <a:solidFill>
                          <a:schemeClr val="tx1"/>
                        </a:solidFill>
                        <a:latin typeface="HGP行書体" panose="03000600000000000000" pitchFamily="66" charset="-128"/>
                        <a:ea typeface="HGP行書体" panose="03000600000000000000" pitchFamily="66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>
                          <a:solidFill>
                            <a:schemeClr val="tx1"/>
                          </a:solidFill>
                          <a:latin typeface="HGP行書体" panose="03000600000000000000" pitchFamily="66" charset="-128"/>
                          <a:ea typeface="HGP行書体" panose="03000600000000000000" pitchFamily="66" charset="-128"/>
                        </a:rPr>
                        <a:t>価格</a:t>
                      </a:r>
                      <a:endParaRPr kumimoji="1" lang="ja-JP" altLang="en-US" sz="4000" dirty="0">
                        <a:solidFill>
                          <a:schemeClr val="tx1"/>
                        </a:solidFill>
                        <a:latin typeface="HGP行書体" panose="03000600000000000000" pitchFamily="66" charset="-128"/>
                        <a:ea typeface="HGP行書体" panose="03000600000000000000" pitchFamily="66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3829329"/>
                  </a:ext>
                </a:extLst>
              </a:tr>
              <a:tr h="82296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kern="1200" dirty="0" smtClean="0">
                          <a:solidFill>
                            <a:schemeClr val="tx1"/>
                          </a:solidFill>
                          <a:latin typeface="HGP行書体" panose="03000600000000000000" pitchFamily="66" charset="-128"/>
                          <a:ea typeface="HGP行書体" panose="03000600000000000000" pitchFamily="66" charset="-128"/>
                          <a:cs typeface="+mn-cs"/>
                        </a:rPr>
                        <a:t>海老バンセオ</a:t>
                      </a:r>
                    </a:p>
                    <a:p>
                      <a:pPr algn="l"/>
                      <a:r>
                        <a:rPr kumimoji="1" lang="ja-JP" altLang="en-US" dirty="0" smtClean="0"/>
                        <a:t>　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1000</a:t>
                      </a:r>
                      <a:r>
                        <a:rPr kumimoji="1" lang="ja-JP" altLang="en-US" dirty="0" smtClean="0"/>
                        <a:t>円</a:t>
                      </a:r>
                      <a:endParaRPr kumimoji="1" lang="en-US" altLang="ja-JP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1030552"/>
                  </a:ext>
                </a:extLst>
              </a:tr>
              <a:tr h="82296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kumimoji="1" lang="ja-JP" altLang="en-US" sz="2400" b="1" kern="1200" dirty="0" smtClean="0">
                          <a:solidFill>
                            <a:schemeClr val="tx1"/>
                          </a:solidFill>
                          <a:latin typeface="HGP行書体" panose="03000600000000000000" pitchFamily="66" charset="-128"/>
                          <a:ea typeface="HGP行書体" panose="03000600000000000000" pitchFamily="66" charset="-128"/>
                          <a:cs typeface="+mn-cs"/>
                        </a:rPr>
                        <a:t>鶏肉バンセオ</a:t>
                      </a:r>
                      <a:endParaRPr kumimoji="1" lang="ja-JP" altLang="en-US" sz="2400" b="1" kern="1200" dirty="0">
                        <a:solidFill>
                          <a:schemeClr val="tx1"/>
                        </a:solidFill>
                        <a:latin typeface="HGP行書体" panose="03000600000000000000" pitchFamily="66" charset="-128"/>
                        <a:ea typeface="HGP行書体" panose="03000600000000000000" pitchFamily="66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800</a:t>
                      </a:r>
                      <a:r>
                        <a:rPr kumimoji="1" lang="ja-JP" altLang="en-US" dirty="0" smtClean="0"/>
                        <a:t>円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4647358"/>
                  </a:ext>
                </a:extLst>
              </a:tr>
              <a:tr h="82296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kumimoji="1" lang="ja-JP" altLang="en-US" sz="2400" b="1" kern="1200" dirty="0" smtClean="0">
                          <a:solidFill>
                            <a:schemeClr val="tx1"/>
                          </a:solidFill>
                          <a:latin typeface="HGP行書体" panose="03000600000000000000" pitchFamily="66" charset="-128"/>
                          <a:ea typeface="HGP行書体" panose="03000600000000000000" pitchFamily="66" charset="-128"/>
                          <a:cs typeface="+mn-cs"/>
                        </a:rPr>
                        <a:t>バインコット</a:t>
                      </a:r>
                      <a:endParaRPr kumimoji="1" lang="ja-JP" altLang="en-US" sz="2400" b="1" kern="1200" dirty="0">
                        <a:solidFill>
                          <a:schemeClr val="tx1"/>
                        </a:solidFill>
                        <a:latin typeface="HGP行書体" panose="03000600000000000000" pitchFamily="66" charset="-128"/>
                        <a:ea typeface="HGP行書体" panose="03000600000000000000" pitchFamily="66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350</a:t>
                      </a:r>
                      <a:r>
                        <a:rPr kumimoji="1" lang="ja-JP" altLang="en-US" dirty="0" smtClean="0"/>
                        <a:t>円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8244135"/>
                  </a:ext>
                </a:extLst>
              </a:tr>
            </a:tbl>
          </a:graphicData>
        </a:graphic>
      </p:graphicFrame>
      <p:cxnSp>
        <p:nvCxnSpPr>
          <p:cNvPr id="5" name="直線コネクタ 4"/>
          <p:cNvCxnSpPr/>
          <p:nvPr/>
        </p:nvCxnSpPr>
        <p:spPr>
          <a:xfrm>
            <a:off x="731519" y="1392702"/>
            <a:ext cx="5148775" cy="0"/>
          </a:xfrm>
          <a:prstGeom prst="line">
            <a:avLst/>
          </a:prstGeom>
          <a:ln w="22225" cmpd="sng">
            <a:solidFill>
              <a:srgbClr val="FF0000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557505"/>
              </p:ext>
            </p:extLst>
          </p:nvPr>
        </p:nvGraphicFramePr>
        <p:xfrm>
          <a:off x="6316394" y="1924920"/>
          <a:ext cx="5641144" cy="330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0572">
                  <a:extLst>
                    <a:ext uri="{9D8B030D-6E8A-4147-A177-3AD203B41FA5}">
                      <a16:colId xmlns:a16="http://schemas.microsoft.com/office/drawing/2014/main" xmlns="" val="3725188619"/>
                    </a:ext>
                  </a:extLst>
                </a:gridCol>
                <a:gridCol w="2820572">
                  <a:extLst>
                    <a:ext uri="{9D8B030D-6E8A-4147-A177-3AD203B41FA5}">
                      <a16:colId xmlns:a16="http://schemas.microsoft.com/office/drawing/2014/main" xmlns="" val="3830758628"/>
                    </a:ext>
                  </a:extLst>
                </a:gridCol>
              </a:tblGrid>
              <a:tr h="99392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>
                          <a:solidFill>
                            <a:schemeClr val="tx1"/>
                          </a:solidFill>
                          <a:latin typeface="HGP行書体" panose="03000600000000000000" pitchFamily="66" charset="-128"/>
                          <a:ea typeface="HGP行書体" panose="03000600000000000000" pitchFamily="66" charset="-128"/>
                        </a:rPr>
                        <a:t>ドリンク</a:t>
                      </a:r>
                      <a:endParaRPr kumimoji="1" lang="ja-JP" altLang="en-US" sz="4000" dirty="0">
                        <a:solidFill>
                          <a:schemeClr val="tx1"/>
                        </a:solidFill>
                        <a:latin typeface="HGP行書体" panose="03000600000000000000" pitchFamily="66" charset="-128"/>
                        <a:ea typeface="HGP行書体" panose="03000600000000000000" pitchFamily="66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000" dirty="0" smtClean="0">
                          <a:solidFill>
                            <a:schemeClr val="tx1"/>
                          </a:solidFill>
                          <a:latin typeface="HGP行書体" panose="03000600000000000000" pitchFamily="66" charset="-128"/>
                          <a:ea typeface="HGP行書体" panose="03000600000000000000" pitchFamily="66" charset="-128"/>
                        </a:rPr>
                        <a:t>価格</a:t>
                      </a:r>
                    </a:p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3829329"/>
                  </a:ext>
                </a:extLst>
              </a:tr>
              <a:tr h="771444"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コーラ、ラムネ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200</a:t>
                      </a:r>
                      <a:r>
                        <a:rPr kumimoji="1" lang="ja-JP" altLang="en-US" dirty="0" smtClean="0"/>
                        <a:t>円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1030552"/>
                  </a:ext>
                </a:extLst>
              </a:tr>
              <a:tr h="771444"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鳥龍茶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150</a:t>
                      </a:r>
                      <a:r>
                        <a:rPr kumimoji="1" lang="ja-JP" altLang="en-US" dirty="0" smtClean="0"/>
                        <a:t>円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4647358"/>
                  </a:ext>
                </a:extLst>
              </a:tr>
              <a:tr h="771444"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麦茶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150</a:t>
                      </a:r>
                      <a:r>
                        <a:rPr kumimoji="1" lang="ja-JP" altLang="en-US" dirty="0" smtClean="0"/>
                        <a:t>円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8244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90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4212" y="5337932"/>
            <a:ext cx="8534400" cy="1507067"/>
          </a:xfrm>
        </p:spPr>
        <p:txBody>
          <a:bodyPr/>
          <a:lstStyle/>
          <a:p>
            <a:r>
              <a:rPr kumimoji="1" lang="ja-JP" altLang="en-US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写真</a:t>
            </a:r>
            <a:endParaRPr kumimoji="1" lang="ja-JP" altLang="en-US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838200" y="1448984"/>
            <a:ext cx="5148775" cy="0"/>
          </a:xfrm>
          <a:prstGeom prst="line">
            <a:avLst/>
          </a:prstGeom>
          <a:ln w="22225" cmpd="sng">
            <a:solidFill>
              <a:srgbClr val="FF0000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2552"/>
            <a:ext cx="2828925" cy="181617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641" y="1582552"/>
            <a:ext cx="3087761" cy="181617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534" y="1582552"/>
            <a:ext cx="2908528" cy="1886895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6" y="3610455"/>
            <a:ext cx="2899144" cy="1926119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642" y="3781686"/>
            <a:ext cx="3087760" cy="1724025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669" y="3812549"/>
            <a:ext cx="2892393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3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1519" y="592406"/>
            <a:ext cx="8596668" cy="1320800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HGP行書体" panose="03000600000000000000" pitchFamily="66" charset="-128"/>
                <a:ea typeface="HGP行書体" panose="03000600000000000000" pitchFamily="66" charset="-128"/>
              </a:rPr>
              <a:t>地図</a:t>
            </a:r>
            <a:endParaRPr kumimoji="1" lang="ja-JP" altLang="en-US" dirty="0">
              <a:solidFill>
                <a:srgbClr val="FF0000"/>
              </a:solidFill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731519" y="1392702"/>
            <a:ext cx="5148775" cy="0"/>
          </a:xfrm>
          <a:prstGeom prst="line">
            <a:avLst/>
          </a:prstGeom>
          <a:ln w="22225" cmpd="sng">
            <a:solidFill>
              <a:srgbClr val="FF0000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838200" y="1913206"/>
            <a:ext cx="6040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住所：福岡県</a:t>
            </a:r>
            <a:r>
              <a:rPr lang="zh-TW" altLang="en-US" dirty="0" smtClean="0"/>
              <a:t>福岡市</a:t>
            </a:r>
            <a:r>
              <a:rPr lang="ja-JP" altLang="en-US" dirty="0" smtClean="0"/>
              <a:t>博多</a:t>
            </a:r>
            <a:r>
              <a:rPr lang="zh-TW" altLang="en-US" dirty="0" smtClean="0"/>
              <a:t>区</a:t>
            </a:r>
            <a:r>
              <a:rPr lang="ja-JP" altLang="en-US" dirty="0" smtClean="0"/>
              <a:t>春町</a:t>
            </a:r>
            <a:r>
              <a:rPr lang="en-US" altLang="ja-JP" dirty="0" smtClean="0"/>
              <a:t>1-7-13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/>
              <a:t>電話番号：</a:t>
            </a:r>
            <a:r>
              <a:rPr lang="en-US" altLang="zh-TW" dirty="0" smtClean="0"/>
              <a:t>0</a:t>
            </a:r>
            <a:r>
              <a:rPr lang="en-US" altLang="ja-JP" dirty="0" smtClean="0"/>
              <a:t>8</a:t>
            </a:r>
            <a:r>
              <a:rPr lang="en-US" altLang="zh-TW" dirty="0" smtClean="0"/>
              <a:t>0-</a:t>
            </a:r>
            <a:r>
              <a:rPr lang="en-US" altLang="ja-JP" dirty="0" smtClean="0"/>
              <a:t>6292</a:t>
            </a:r>
            <a:r>
              <a:rPr lang="en-US" altLang="zh-TW" dirty="0" smtClean="0"/>
              <a:t>-</a:t>
            </a:r>
            <a:r>
              <a:rPr lang="en-US" altLang="ja-JP" dirty="0" smtClean="0"/>
              <a:t>1532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/>
              <a:t>営業時間</a:t>
            </a:r>
            <a:r>
              <a:rPr lang="zh-TW" altLang="en-US" dirty="0" smtClean="0"/>
              <a:t>：</a:t>
            </a:r>
            <a:r>
              <a:rPr lang="ja-JP" altLang="en-US" dirty="0" smtClean="0"/>
              <a:t>年中無休　</a:t>
            </a:r>
            <a:r>
              <a:rPr lang="en-US" altLang="zh-TW" dirty="0" smtClean="0"/>
              <a:t>9:00 </a:t>
            </a:r>
            <a:r>
              <a:rPr lang="zh-TW" altLang="en-US" dirty="0"/>
              <a:t>～ </a:t>
            </a:r>
            <a:r>
              <a:rPr lang="en-US" altLang="zh-TW" dirty="0" smtClean="0"/>
              <a:t>2</a:t>
            </a:r>
            <a:r>
              <a:rPr lang="en-US" altLang="ja-JP" dirty="0" smtClean="0"/>
              <a:t>2</a:t>
            </a:r>
            <a:r>
              <a:rPr lang="en-US" altLang="zh-TW" dirty="0" smtClean="0"/>
              <a:t>:00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36536"/>
            <a:ext cx="4358460" cy="329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7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TM02900688[[fn=ファセット]]</Template>
  <TotalTime>456</TotalTime>
  <Words>318</Words>
  <Application>Microsoft Office PowerPoint</Application>
  <PresentationFormat>ワイド画面</PresentationFormat>
  <Paragraphs>42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6" baseType="lpstr">
      <vt:lpstr>HGP教科書体</vt:lpstr>
      <vt:lpstr>HGP行書体</vt:lpstr>
      <vt:lpstr>HG正楷書体-PRO</vt:lpstr>
      <vt:lpstr>微軟正黑體</vt:lpstr>
      <vt:lpstr>メイリオ</vt:lpstr>
      <vt:lpstr>游ゴシック</vt:lpstr>
      <vt:lpstr>Arial</vt:lpstr>
      <vt:lpstr>Trebuchet MS</vt:lpstr>
      <vt:lpstr>Wingdings 3</vt:lpstr>
      <vt:lpstr>ファセット</vt:lpstr>
      <vt:lpstr>PowerPoint プレゼンテーション</vt:lpstr>
      <vt:lpstr>バンセオにつて</vt:lpstr>
      <vt:lpstr>おすすめバンセオ</vt:lpstr>
      <vt:lpstr>商品メニュー</vt:lpstr>
      <vt:lpstr>写真</vt:lpstr>
      <vt:lpstr>地図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学生</dc:creator>
  <cp:lastModifiedBy>学生</cp:lastModifiedBy>
  <cp:revision>31</cp:revision>
  <dcterms:created xsi:type="dcterms:W3CDTF">2019-09-06T02:14:59Z</dcterms:created>
  <dcterms:modified xsi:type="dcterms:W3CDTF">2019-11-05T02:57:58Z</dcterms:modified>
</cp:coreProperties>
</file>