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57" r:id="rId3"/>
    <p:sldId id="264" r:id="rId4"/>
    <p:sldId id="262" r:id="rId5"/>
    <p:sldId id="263" r:id="rId6"/>
    <p:sldId id="265"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2" d="100"/>
          <a:sy n="62" d="100"/>
        </p:scale>
        <p:origin x="1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45BB6-0057-4EE9-96CB-6460F781F582}" type="datetimeFigureOut">
              <a:rPr kumimoji="1" lang="ja-JP" altLang="en-US" smtClean="0"/>
              <a:t>2020/1/21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EA22E-54C8-4853-9789-5E3B24E0D6A4}" type="slidenum">
              <a:rPr kumimoji="1" lang="ja-JP" altLang="en-US" smtClean="0"/>
              <a:t>‹#›</a:t>
            </a:fld>
            <a:endParaRPr kumimoji="1" lang="ja-JP" altLang="en-US"/>
          </a:p>
        </p:txBody>
      </p:sp>
    </p:spTree>
    <p:extLst>
      <p:ext uri="{BB962C8B-B14F-4D97-AF65-F5344CB8AC3E}">
        <p14:creationId xmlns:p14="http://schemas.microsoft.com/office/powerpoint/2010/main" val="2562236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294100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38810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650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408005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292478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109814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281870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3415766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229821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257455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45F155-985A-4278-AF5D-4263EEDC5649}"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33856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5F155-985A-4278-AF5D-4263EEDC5649}" type="datetimeFigureOut">
              <a:rPr kumimoji="1" lang="ja-JP" altLang="en-US" smtClean="0"/>
              <a:t>2020/1/21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9C08A-FE9E-4494-B6D1-511FBA1956AD}" type="slidenum">
              <a:rPr kumimoji="1" lang="ja-JP" altLang="en-US" smtClean="0"/>
              <a:t>‹#›</a:t>
            </a:fld>
            <a:endParaRPr kumimoji="1" lang="ja-JP" altLang="en-US"/>
          </a:p>
        </p:txBody>
      </p:sp>
    </p:spTree>
    <p:extLst>
      <p:ext uri="{BB962C8B-B14F-4D97-AF65-F5344CB8AC3E}">
        <p14:creationId xmlns:p14="http://schemas.microsoft.com/office/powerpoint/2010/main" val="323842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71105" y="365126"/>
            <a:ext cx="11339336" cy="1143325"/>
          </a:xfrm>
          <a:solidFill>
            <a:srgbClr val="00B050"/>
          </a:solidFill>
        </p:spPr>
        <p:txBody>
          <a:bodyPr>
            <a:normAutofit fontScale="90000"/>
          </a:bodyPr>
          <a:lstStyle/>
          <a:p>
            <a:pPr algn="ctr"/>
            <a:r>
              <a:rPr lang="ja-JP" altLang="en-US" sz="8000" b="1" dirty="0" smtClean="0"/>
              <a:t>ハノイ首都</a:t>
            </a:r>
            <a:endParaRPr kumimoji="1" lang="ja-JP" altLang="en-US" sz="8000" b="1"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05" y="1802919"/>
            <a:ext cx="5478766" cy="3063549"/>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907" y="3781586"/>
            <a:ext cx="5077534" cy="2965367"/>
          </a:xfrm>
          <a:prstGeom prst="rect">
            <a:avLst/>
          </a:prstGeom>
        </p:spPr>
      </p:pic>
      <p:sp>
        <p:nvSpPr>
          <p:cNvPr id="5" name="テキスト ボックス 4"/>
          <p:cNvSpPr txBox="1"/>
          <p:nvPr/>
        </p:nvSpPr>
        <p:spPr>
          <a:xfrm>
            <a:off x="6106332" y="2061275"/>
            <a:ext cx="5377912" cy="1477328"/>
          </a:xfrm>
          <a:prstGeom prst="rect">
            <a:avLst/>
          </a:prstGeom>
          <a:noFill/>
        </p:spPr>
        <p:txBody>
          <a:bodyPr wrap="square" rtlCol="0">
            <a:spAutoFit/>
          </a:bodyPr>
          <a:lstStyle/>
          <a:p>
            <a:r>
              <a:rPr lang="ja-JP" altLang="en-US" b="1" dirty="0"/>
              <a:t>ハノイはベトナムの首都で、</a:t>
            </a:r>
            <a:r>
              <a:rPr lang="en-US" altLang="ja-JP" b="1" dirty="0"/>
              <a:t>100 </a:t>
            </a:r>
            <a:r>
              <a:rPr lang="ja-JP" altLang="en-US" b="1" dirty="0"/>
              <a:t>年ほどの歴史がある建築物</a:t>
            </a:r>
            <a:r>
              <a:rPr lang="ja-JP" altLang="en-US" b="1" dirty="0" smtClean="0"/>
              <a:t>や東南</a:t>
            </a:r>
            <a:r>
              <a:rPr lang="ja-JP" altLang="en-US" b="1" dirty="0"/>
              <a:t>アジア、中国、フランスの影響を受けた豊かな文化で知られて</a:t>
            </a:r>
            <a:r>
              <a:rPr lang="ja-JP" altLang="en-US" b="1" dirty="0" smtClean="0"/>
              <a:t>います。中心部</a:t>
            </a:r>
            <a:r>
              <a:rPr lang="ja-JP" altLang="en-US" b="1" dirty="0"/>
              <a:t>にある旧市街は、狭い道が入り組んだ一角ですが、古くから同業組合ごとに区分</a:t>
            </a:r>
            <a:r>
              <a:rPr lang="ja-JP" altLang="en-US" b="1" dirty="0" smtClean="0"/>
              <a:t>され</a:t>
            </a:r>
            <a:r>
              <a:rPr lang="en-US" altLang="ja-JP" b="1" dirty="0" smtClean="0"/>
              <a:t>.</a:t>
            </a:r>
            <a:endParaRPr kumimoji="1" lang="ja-JP" altLang="en-US" b="1" dirty="0"/>
          </a:p>
        </p:txBody>
      </p:sp>
      <p:sp>
        <p:nvSpPr>
          <p:cNvPr id="6" name="テキスト ボックス 5"/>
          <p:cNvSpPr txBox="1"/>
          <p:nvPr/>
        </p:nvSpPr>
        <p:spPr>
          <a:xfrm>
            <a:off x="271105" y="5160936"/>
            <a:ext cx="5478766" cy="1631216"/>
          </a:xfrm>
          <a:prstGeom prst="rect">
            <a:avLst/>
          </a:prstGeom>
          <a:noFill/>
        </p:spPr>
        <p:txBody>
          <a:bodyPr wrap="square" rtlCol="0">
            <a:spAutoFit/>
          </a:bodyPr>
          <a:lstStyle/>
          <a:p>
            <a:r>
              <a:rPr lang="ja-JP" altLang="en-US" sz="2000" b="1" dirty="0"/>
              <a:t>名前に商品名の付いた通りもあります。それから、家庭用品の店や屋台が出るドンスアン市場があります</a:t>
            </a:r>
            <a:r>
              <a:rPr lang="ja-JP" altLang="en-US" sz="2000" b="1" dirty="0" smtClean="0"/>
              <a:t>。小さな</a:t>
            </a:r>
            <a:r>
              <a:rPr lang="ja-JP" altLang="en-US" sz="2000" b="1" dirty="0"/>
              <a:t>寺院も多く、そのひとつ、白馬最霊時祠には伝説の馬が祀られています</a:t>
            </a:r>
            <a:r>
              <a:rPr lang="ja-JP" altLang="en-US" sz="2000" b="1" dirty="0" smtClean="0"/>
              <a:t>。</a:t>
            </a:r>
            <a:endParaRPr kumimoji="1" lang="ja-JP" altLang="en-US" sz="2000" b="1" dirty="0"/>
          </a:p>
        </p:txBody>
      </p:sp>
    </p:spTree>
    <p:extLst>
      <p:ext uri="{BB962C8B-B14F-4D97-AF65-F5344CB8AC3E}">
        <p14:creationId xmlns:p14="http://schemas.microsoft.com/office/powerpoint/2010/main" val="102288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4807" y="41303"/>
            <a:ext cx="11724385" cy="1057925"/>
          </a:xfrm>
          <a:solidFill>
            <a:srgbClr val="00B050"/>
          </a:solidFill>
        </p:spPr>
        <p:txBody>
          <a:bodyPr>
            <a:normAutofit fontScale="90000"/>
          </a:bodyPr>
          <a:lstStyle/>
          <a:p>
            <a:pPr algn="ctr"/>
            <a:r>
              <a:rPr kumimoji="1" lang="ja-JP" altLang="en-US" sz="7200" b="1" dirty="0" smtClean="0"/>
              <a:t>ハノイの料理</a:t>
            </a:r>
            <a:endParaRPr kumimoji="1" lang="ja-JP" altLang="en-US" sz="7200" b="1"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08" y="1481571"/>
            <a:ext cx="4424684" cy="3201086"/>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127" y="1481571"/>
            <a:ext cx="4046740" cy="3090429"/>
          </a:xfrm>
          <a:prstGeom prst="rect">
            <a:avLst/>
          </a:prstGeom>
        </p:spPr>
      </p:pic>
      <p:sp>
        <p:nvSpPr>
          <p:cNvPr id="5" name="テキスト ボックス 4"/>
          <p:cNvSpPr txBox="1"/>
          <p:nvPr/>
        </p:nvSpPr>
        <p:spPr>
          <a:xfrm>
            <a:off x="306133" y="4826675"/>
            <a:ext cx="4633993" cy="2031325"/>
          </a:xfrm>
          <a:prstGeom prst="rect">
            <a:avLst/>
          </a:prstGeom>
          <a:noFill/>
        </p:spPr>
        <p:txBody>
          <a:bodyPr wrap="square" rtlCol="0">
            <a:spAutoFit/>
          </a:bodyPr>
          <a:lstStyle/>
          <a:p>
            <a:r>
              <a:rPr lang="ja-JP" altLang="en-US" b="1" dirty="0"/>
              <a:t>丸くて柔らかく、甘みのある米粉のローリングケーキ、中身、揚げたタマネギの香り豊かな味は</a:t>
            </a:r>
            <a:r>
              <a:rPr lang="ja-JP" altLang="en-US" b="1" dirty="0" smtClean="0"/>
              <a:t>、</a:t>
            </a:r>
            <a:endParaRPr lang="en-US" altLang="ja-JP" b="1" dirty="0"/>
          </a:p>
          <a:p>
            <a:r>
              <a:rPr lang="en-US" altLang="ja-JP" b="1" dirty="0"/>
              <a:t>		</a:t>
            </a:r>
            <a:r>
              <a:rPr lang="ja-JP" altLang="en-US" b="1" dirty="0"/>
              <a:t>多くのベトナム人がロールからの豊かでエレガントな風味のために選択するスナックです。 他の料理で見つけることができます</a:t>
            </a:r>
            <a:r>
              <a:rPr lang="ja-JP" altLang="en-US" b="1" dirty="0" smtClean="0"/>
              <a:t>。</a:t>
            </a:r>
            <a:endParaRPr kumimoji="1" lang="ja-JP" altLang="en-US" b="1" dirty="0"/>
          </a:p>
        </p:txBody>
      </p:sp>
      <p:sp>
        <p:nvSpPr>
          <p:cNvPr id="7" name="テキスト ボックス 6"/>
          <p:cNvSpPr txBox="1"/>
          <p:nvPr/>
        </p:nvSpPr>
        <p:spPr>
          <a:xfrm>
            <a:off x="9000683" y="1714991"/>
            <a:ext cx="2948510" cy="2585323"/>
          </a:xfrm>
          <a:prstGeom prst="rect">
            <a:avLst/>
          </a:prstGeom>
          <a:noFill/>
        </p:spPr>
        <p:txBody>
          <a:bodyPr wrap="square" rtlCol="0">
            <a:spAutoFit/>
          </a:bodyPr>
          <a:lstStyle/>
          <a:p>
            <a:r>
              <a:rPr lang="ja-JP" altLang="en-US" b="1" dirty="0"/>
              <a:t>フォーは、ベトナムの</a:t>
            </a:r>
            <a:r>
              <a:rPr lang="en-US" altLang="ja-JP" b="1" dirty="0"/>
              <a:t>3</a:t>
            </a:r>
            <a:r>
              <a:rPr lang="ja-JP" altLang="en-US" b="1" dirty="0" err="1"/>
              <a:t>つの</a:t>
            </a:r>
            <a:r>
              <a:rPr lang="ja-JP" altLang="en-US" b="1" dirty="0"/>
              <a:t>地域すべてにある料理です。 牛肉スープ（または鶏肉）の甘さが、シナモン、スターアニス、タマネギ、生、などのハーブと組み合わさることで</a:t>
            </a:r>
            <a:r>
              <a:rPr lang="ja-JP" altLang="en-US" b="1" dirty="0" smtClean="0"/>
              <a:t>、多くの人が初めてこの料理に恋をするようになります</a:t>
            </a:r>
            <a:endParaRPr kumimoji="1" lang="ja-JP" altLang="en-US" b="1" dirty="0"/>
          </a:p>
        </p:txBody>
      </p:sp>
      <p:sp>
        <p:nvSpPr>
          <p:cNvPr id="8" name="テキスト ボックス 7"/>
          <p:cNvSpPr txBox="1"/>
          <p:nvPr/>
        </p:nvSpPr>
        <p:spPr>
          <a:xfrm>
            <a:off x="7924800" y="4682657"/>
            <a:ext cx="4024393" cy="2031325"/>
          </a:xfrm>
          <a:prstGeom prst="rect">
            <a:avLst/>
          </a:prstGeom>
          <a:noFill/>
        </p:spPr>
        <p:txBody>
          <a:bodyPr wrap="square" rtlCol="0">
            <a:spAutoFit/>
          </a:bodyPr>
          <a:lstStyle/>
          <a:p>
            <a:r>
              <a:rPr lang="ja-JP" altLang="en-US" b="1" dirty="0" smtClean="0"/>
              <a:t>しかし</a:t>
            </a:r>
            <a:r>
              <a:rPr lang="ja-JP" altLang="en-US" b="1" dirty="0"/>
              <a:t>、最も人気のあるフォーはまだ北にあります。 中部地方では、フエのビーフヌードルスープまたはホイアンパンが最もよく見られます</a:t>
            </a:r>
            <a:r>
              <a:rPr lang="ja-JP" altLang="en-US" b="1" dirty="0" smtClean="0"/>
              <a:t>。一方</a:t>
            </a:r>
            <a:r>
              <a:rPr lang="ja-JP" altLang="en-US" b="1" dirty="0"/>
              <a:t>、南部の人々は、仕事に行く前に麺、砕いたご飯、またはパンを食べてコーヒーを飲むことを好む</a:t>
            </a:r>
            <a:r>
              <a:rPr lang="ja-JP" altLang="en-US" b="1" dirty="0" smtClean="0"/>
              <a:t>。</a:t>
            </a:r>
            <a:endParaRPr kumimoji="1" lang="ja-JP" altLang="en-US" b="1" dirty="0"/>
          </a:p>
        </p:txBody>
      </p:sp>
    </p:spTree>
    <p:extLst>
      <p:ext uri="{BB962C8B-B14F-4D97-AF65-F5344CB8AC3E}">
        <p14:creationId xmlns:p14="http://schemas.microsoft.com/office/powerpoint/2010/main" val="297685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4258"/>
          </a:xfrm>
          <a:solidFill>
            <a:srgbClr val="00B050"/>
          </a:solidFill>
        </p:spPr>
        <p:txBody>
          <a:bodyPr/>
          <a:lstStyle/>
          <a:p>
            <a:pPr algn="ctr"/>
            <a:r>
              <a:rPr lang="ja-JP" altLang="en-US" b="1" dirty="0" smtClean="0">
                <a:solidFill>
                  <a:sysClr val="windowText" lastClr="000000"/>
                </a:solidFill>
              </a:rPr>
              <a:t>お</a:t>
            </a:r>
            <a:r>
              <a:rPr lang="ja-JP" altLang="en-US" b="1" dirty="0">
                <a:solidFill>
                  <a:sysClr val="windowText" lastClr="000000"/>
                </a:solidFill>
              </a:rPr>
              <a:t>土産</a:t>
            </a:r>
            <a:endParaRPr kumimoji="1" lang="ja-JP" altLang="en-US" b="1" dirty="0">
              <a:solidFill>
                <a:sysClr val="windowText" lastClr="000000"/>
              </a:solidFill>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19" y="1375770"/>
            <a:ext cx="2353003" cy="1909871"/>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18" y="4176789"/>
            <a:ext cx="2353003" cy="1981476"/>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501" y="1492388"/>
            <a:ext cx="2419688" cy="1676634"/>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501" y="4176789"/>
            <a:ext cx="2425579" cy="1790057"/>
          </a:xfrm>
          <a:prstGeom prst="rect">
            <a:avLst/>
          </a:prstGeom>
        </p:spPr>
      </p:pic>
      <p:sp>
        <p:nvSpPr>
          <p:cNvPr id="7" name="テキスト ボックス 6"/>
          <p:cNvSpPr txBox="1"/>
          <p:nvPr/>
        </p:nvSpPr>
        <p:spPr>
          <a:xfrm>
            <a:off x="2696705" y="4176789"/>
            <a:ext cx="3068664" cy="2462213"/>
          </a:xfrm>
          <a:prstGeom prst="rect">
            <a:avLst/>
          </a:prstGeom>
          <a:noFill/>
        </p:spPr>
        <p:txBody>
          <a:bodyPr wrap="square" rtlCol="0">
            <a:spAutoFit/>
          </a:bodyPr>
          <a:lstStyle/>
          <a:p>
            <a:r>
              <a:rPr lang="ja-JP" altLang="en-US" sz="1400" b="1" dirty="0" smtClean="0"/>
              <a:t>緑</a:t>
            </a:r>
            <a:r>
              <a:rPr lang="ja-JP" altLang="en-US" sz="1400" b="1" dirty="0"/>
              <a:t>豆</a:t>
            </a:r>
            <a:r>
              <a:rPr lang="ja-JP" altLang="en-US" sz="1400" b="1" dirty="0" err="1"/>
              <a:t>あんは</a:t>
            </a:r>
            <a:r>
              <a:rPr lang="ja-JP" altLang="en-US" sz="1400" b="1" dirty="0"/>
              <a:t>白あん風で、</a:t>
            </a:r>
          </a:p>
          <a:p>
            <a:r>
              <a:rPr lang="ja-JP" altLang="en-US" sz="1400" b="1" dirty="0" err="1"/>
              <a:t>あんを</a:t>
            </a:r>
            <a:r>
              <a:rPr lang="ja-JP" altLang="en-US" sz="1400" b="1" dirty="0"/>
              <a:t>包むぷるぷるな生地はういろう風なので、</a:t>
            </a:r>
          </a:p>
          <a:p>
            <a:r>
              <a:rPr lang="ja-JP" altLang="en-US" sz="1400" b="1" dirty="0"/>
              <a:t>「おやおや、和菓子かな？」という雰囲気たっぷりです。</a:t>
            </a:r>
          </a:p>
          <a:p>
            <a:r>
              <a:rPr lang="ja-JP" altLang="en-US" sz="1400" b="1" dirty="0" smtClean="0"/>
              <a:t>ところで</a:t>
            </a:r>
            <a:r>
              <a:rPr lang="ja-JP" altLang="en-US" sz="1400" b="1" dirty="0"/>
              <a:t>、パッケージにある「寧源」は、有名なバイン・コム屋さんなんだとか。</a:t>
            </a:r>
          </a:p>
          <a:p>
            <a:r>
              <a:rPr lang="ja-JP" altLang="en-US" sz="1400" b="1" dirty="0"/>
              <a:t>「ネイゲン」とは読まず、ベトナムでは「グエン・ニン」なんです</a:t>
            </a:r>
          </a:p>
          <a:p>
            <a:endParaRPr kumimoji="1" lang="ja-JP" altLang="en-US" sz="1400" dirty="0"/>
          </a:p>
        </p:txBody>
      </p:sp>
      <p:sp>
        <p:nvSpPr>
          <p:cNvPr id="8" name="テキスト ボックス 7"/>
          <p:cNvSpPr txBox="1"/>
          <p:nvPr/>
        </p:nvSpPr>
        <p:spPr>
          <a:xfrm>
            <a:off x="2696705" y="1375770"/>
            <a:ext cx="3068664" cy="2462213"/>
          </a:xfrm>
          <a:prstGeom prst="rect">
            <a:avLst/>
          </a:prstGeom>
          <a:noFill/>
        </p:spPr>
        <p:txBody>
          <a:bodyPr wrap="square" rtlCol="0">
            <a:spAutoFit/>
          </a:bodyPr>
          <a:lstStyle/>
          <a:p>
            <a:r>
              <a:rPr lang="ja-JP" altLang="en-US" sz="1400" b="1" dirty="0"/>
              <a:t>ノンラ</a:t>
            </a:r>
            <a:r>
              <a:rPr lang="en-US" altLang="ja-JP" sz="1400" b="1" dirty="0"/>
              <a:t>-</a:t>
            </a:r>
            <a:r>
              <a:rPr lang="ja-JP" altLang="en-US" sz="1400" b="1" dirty="0"/>
              <a:t>観光大使は、ベトナムの女性の美しさを称えるのに不可欠な部分でもあります。ロングドレス</a:t>
            </a:r>
            <a:r>
              <a:rPr lang="en-US" altLang="ja-JP" sz="1400" b="1" dirty="0"/>
              <a:t>-</a:t>
            </a:r>
            <a:r>
              <a:rPr lang="ja-JP" altLang="en-US" sz="1400" b="1" dirty="0"/>
              <a:t>ノンラは、穏やかで繊細なベトナム人女性の標準的なイメージになっています。ロングドレスが女の子のエレガントな美しさ、優雅さと優雅さを高めている場合、ノンラは女の子に隠された美しさ、タイトではるかに魅力的なものをもたらします。</a:t>
            </a:r>
          </a:p>
          <a:p>
            <a:endParaRPr kumimoji="1" lang="ja-JP" altLang="en-US" sz="1400" dirty="0"/>
          </a:p>
        </p:txBody>
      </p:sp>
      <p:sp>
        <p:nvSpPr>
          <p:cNvPr id="9" name="テキスト ボックス 8"/>
          <p:cNvSpPr txBox="1"/>
          <p:nvPr/>
        </p:nvSpPr>
        <p:spPr>
          <a:xfrm>
            <a:off x="8865030" y="1380321"/>
            <a:ext cx="2696705" cy="2062103"/>
          </a:xfrm>
          <a:prstGeom prst="rect">
            <a:avLst/>
          </a:prstGeom>
          <a:noFill/>
        </p:spPr>
        <p:txBody>
          <a:bodyPr wrap="square" rtlCol="0">
            <a:spAutoFit/>
          </a:bodyPr>
          <a:lstStyle/>
          <a:p>
            <a:r>
              <a:rPr lang="ja-JP" altLang="en-US" sz="1600" b="1" dirty="0"/>
              <a:t>ベトナムの豊かな文化を学ぶために、外国人はそれらの衣装について学ぶのが大好きです</a:t>
            </a:r>
            <a:r>
              <a:rPr lang="en-US" altLang="ja-JP" sz="1600" b="1" dirty="0"/>
              <a:t>...</a:t>
            </a:r>
            <a:r>
              <a:rPr lang="ja-JP" altLang="en-US" sz="1600" b="1" dirty="0"/>
              <a:t>そしてドレスとノンラをかぶった人形の素敵な小さな人形は魅力的な贈り物であり、面白い空想。</a:t>
            </a:r>
          </a:p>
          <a:p>
            <a:endParaRPr kumimoji="1" lang="ja-JP" altLang="en-US" sz="1600" dirty="0"/>
          </a:p>
        </p:txBody>
      </p:sp>
      <p:sp>
        <p:nvSpPr>
          <p:cNvPr id="10" name="テキスト ボックス 9"/>
          <p:cNvSpPr txBox="1"/>
          <p:nvPr/>
        </p:nvSpPr>
        <p:spPr>
          <a:xfrm>
            <a:off x="8865029" y="4013365"/>
            <a:ext cx="2696705" cy="2308324"/>
          </a:xfrm>
          <a:prstGeom prst="rect">
            <a:avLst/>
          </a:prstGeom>
          <a:noFill/>
        </p:spPr>
        <p:txBody>
          <a:bodyPr wrap="square" rtlCol="0">
            <a:spAutoFit/>
          </a:bodyPr>
          <a:lstStyle/>
          <a:p>
            <a:r>
              <a:rPr lang="ja-JP" altLang="en-US" b="1" dirty="0" smtClean="0"/>
              <a:t>蓮</a:t>
            </a:r>
            <a:r>
              <a:rPr lang="ja-JP" altLang="en-US" b="1" dirty="0"/>
              <a:t>茶は、予防と治療の主要な治療薬と考えられています。緑茶と蓮の花から結晶化された蓮茶には、健康に非常に有益な多くの有効成分が含まれています。</a:t>
            </a:r>
          </a:p>
          <a:p>
            <a:endParaRPr kumimoji="1" lang="ja-JP" altLang="en-US" dirty="0"/>
          </a:p>
        </p:txBody>
      </p:sp>
    </p:spTree>
    <p:extLst>
      <p:ext uri="{BB962C8B-B14F-4D97-AF65-F5344CB8AC3E}">
        <p14:creationId xmlns:p14="http://schemas.microsoft.com/office/powerpoint/2010/main" val="374697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5114" y="365125"/>
            <a:ext cx="11258686" cy="575401"/>
          </a:xfrm>
          <a:solidFill>
            <a:srgbClr val="00B050"/>
          </a:solidFill>
        </p:spPr>
        <p:txBody>
          <a:bodyPr>
            <a:normAutofit fontScale="90000"/>
          </a:bodyPr>
          <a:lstStyle/>
          <a:p>
            <a:pPr algn="ctr"/>
            <a:r>
              <a:rPr lang="ja-JP" altLang="en-US" b="1" dirty="0" smtClean="0"/>
              <a:t>ベトナムのアオザイ</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14" y="1690688"/>
            <a:ext cx="1943371" cy="4077269"/>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614" y="1690688"/>
            <a:ext cx="2074668" cy="407726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411" y="1690688"/>
            <a:ext cx="2029108" cy="4077269"/>
          </a:xfrm>
          <a:prstGeom prst="rect">
            <a:avLst/>
          </a:prstGeom>
        </p:spPr>
      </p:pic>
      <p:sp>
        <p:nvSpPr>
          <p:cNvPr id="8" name="テキスト ボックス 7"/>
          <p:cNvSpPr txBox="1"/>
          <p:nvPr/>
        </p:nvSpPr>
        <p:spPr>
          <a:xfrm>
            <a:off x="6596743" y="1690688"/>
            <a:ext cx="4757057" cy="3416320"/>
          </a:xfrm>
          <a:prstGeom prst="rect">
            <a:avLst/>
          </a:prstGeom>
          <a:noFill/>
        </p:spPr>
        <p:txBody>
          <a:bodyPr wrap="square" rtlCol="0">
            <a:spAutoFit/>
          </a:bodyPr>
          <a:lstStyle/>
          <a:p>
            <a:r>
              <a:rPr lang="ja-JP" altLang="en-US" sz="2400" b="1" dirty="0">
                <a:latin typeface="+mj-ea"/>
              </a:rPr>
              <a:t>伝統的なアオザイの女性の美しさを否定することはできません。このドレスは、休暇中、講堂な​​</a:t>
            </a:r>
            <a:r>
              <a:rPr lang="ja-JP" altLang="en-US" sz="2400" b="1" dirty="0" err="1">
                <a:latin typeface="+mj-ea"/>
              </a:rPr>
              <a:t>どで</a:t>
            </a:r>
            <a:r>
              <a:rPr lang="ja-JP" altLang="en-US" sz="2400" b="1" dirty="0">
                <a:latin typeface="+mj-ea"/>
              </a:rPr>
              <a:t>女性が引き続き使用します</a:t>
            </a:r>
            <a:endParaRPr lang="en-US" altLang="ja-JP" sz="2400" b="1" dirty="0">
              <a:latin typeface="+mj-ea"/>
            </a:endParaRPr>
          </a:p>
          <a:p>
            <a:r>
              <a:rPr kumimoji="0" lang="ja-JP" altLang="ja-JP" sz="2400" b="1" dirty="0">
                <a:solidFill>
                  <a:srgbClr val="222222"/>
                </a:solidFill>
                <a:latin typeface="+mj-ea"/>
              </a:rPr>
              <a:t>現代のファッションリズムに合わせて、ドレスがリニューアルされました。シャツの一部から：襟、袖、トランク、ボタン、またはパンツを合わせて着用</a:t>
            </a:r>
            <a:r>
              <a:rPr kumimoji="0" lang="ja-JP" altLang="ja-JP" sz="2400" b="1" dirty="0">
                <a:latin typeface="+mj-ea"/>
              </a:rPr>
              <a:t> </a:t>
            </a:r>
            <a:endParaRPr kumimoji="0" lang="en-US" altLang="ja-JP" sz="2400" b="1" dirty="0">
              <a:latin typeface="+mj-ea"/>
            </a:endParaRPr>
          </a:p>
        </p:txBody>
      </p:sp>
      <p:sp>
        <p:nvSpPr>
          <p:cNvPr id="9" name="テキスト ボックス 8"/>
          <p:cNvSpPr txBox="1"/>
          <p:nvPr/>
        </p:nvSpPr>
        <p:spPr>
          <a:xfrm>
            <a:off x="1711234" y="1173383"/>
            <a:ext cx="2090057" cy="400110"/>
          </a:xfrm>
          <a:prstGeom prst="rect">
            <a:avLst/>
          </a:prstGeom>
          <a:solidFill>
            <a:schemeClr val="accent2">
              <a:lumMod val="60000"/>
              <a:lumOff val="40000"/>
            </a:schemeClr>
          </a:solidFill>
        </p:spPr>
        <p:txBody>
          <a:bodyPr wrap="square" rtlCol="0">
            <a:spAutoFit/>
          </a:bodyPr>
          <a:lstStyle/>
          <a:p>
            <a:pPr algn="ctr"/>
            <a:r>
              <a:rPr kumimoji="1" lang="ja-JP" altLang="en-US" sz="2000" b="1" dirty="0" smtClean="0">
                <a:solidFill>
                  <a:srgbClr val="C00000"/>
                </a:solidFill>
              </a:rPr>
              <a:t>新しいデザイン</a:t>
            </a:r>
            <a:endParaRPr kumimoji="1" lang="ja-JP" altLang="en-US" sz="2000" b="1" dirty="0">
              <a:solidFill>
                <a:srgbClr val="C00000"/>
              </a:solidFill>
            </a:endParaRPr>
          </a:p>
        </p:txBody>
      </p:sp>
    </p:spTree>
    <p:extLst>
      <p:ext uri="{BB962C8B-B14F-4D97-AF65-F5344CB8AC3E}">
        <p14:creationId xmlns:p14="http://schemas.microsoft.com/office/powerpoint/2010/main" val="30952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1" y="156120"/>
            <a:ext cx="10515600" cy="601526"/>
          </a:xfrm>
          <a:solidFill>
            <a:srgbClr val="00B050"/>
          </a:solidFill>
        </p:spPr>
        <p:txBody>
          <a:bodyPr>
            <a:normAutofit fontScale="90000"/>
          </a:bodyPr>
          <a:lstStyle/>
          <a:p>
            <a:pPr algn="ctr"/>
            <a:r>
              <a:rPr lang="ja-JP" altLang="en-US" b="1" dirty="0"/>
              <a:t>ベトナムのアオザイ</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13940"/>
            <a:ext cx="2845526" cy="4581912"/>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726" y="1413940"/>
            <a:ext cx="2834639" cy="4581912"/>
          </a:xfrm>
          <a:prstGeom prst="rect">
            <a:avLst/>
          </a:prstGeom>
        </p:spPr>
      </p:pic>
      <p:sp>
        <p:nvSpPr>
          <p:cNvPr id="6" name="テキスト ボックス 5"/>
          <p:cNvSpPr txBox="1"/>
          <p:nvPr/>
        </p:nvSpPr>
        <p:spPr>
          <a:xfrm>
            <a:off x="6635931" y="1541417"/>
            <a:ext cx="4717869" cy="3939540"/>
          </a:xfrm>
          <a:prstGeom prst="rect">
            <a:avLst/>
          </a:prstGeom>
          <a:noFill/>
        </p:spPr>
        <p:txBody>
          <a:bodyPr wrap="square" rtlCol="0">
            <a:spAutoFit/>
          </a:bodyPr>
          <a:lstStyle/>
          <a:p>
            <a:r>
              <a:rPr lang="ja-JP" altLang="en-US" sz="2000" b="1" dirty="0" smtClean="0">
                <a:latin typeface="+mj-ea"/>
              </a:rPr>
              <a:t>当時</a:t>
            </a:r>
            <a:r>
              <a:rPr lang="ja-JP" altLang="en-US" sz="2000" b="1" dirty="0">
                <a:latin typeface="+mj-ea"/>
              </a:rPr>
              <a:t>の製織技術はまだ初歩的なものだったため、布地は細かく織られていたため、委託シャツは徐々に</a:t>
            </a:r>
            <a:r>
              <a:rPr lang="en-US" altLang="ja-JP" sz="2000" b="1" dirty="0">
                <a:latin typeface="+mj-ea"/>
              </a:rPr>
              <a:t>4</a:t>
            </a:r>
            <a:r>
              <a:rPr lang="ja-JP" altLang="en-US" sz="2000" b="1" dirty="0">
                <a:latin typeface="+mj-ea"/>
              </a:rPr>
              <a:t>ピースのシャツになりました。シャツは背中の後ろの</a:t>
            </a:r>
            <a:r>
              <a:rPr lang="en-US" altLang="ja-JP" sz="2000" b="1" dirty="0">
                <a:latin typeface="+mj-ea"/>
              </a:rPr>
              <a:t>2</a:t>
            </a:r>
            <a:r>
              <a:rPr lang="ja-JP" altLang="en-US" sz="2000" b="1" dirty="0" err="1">
                <a:latin typeface="+mj-ea"/>
              </a:rPr>
              <a:t>つの</a:t>
            </a:r>
            <a:r>
              <a:rPr lang="ja-JP" altLang="en-US" sz="2000" b="1" dirty="0">
                <a:latin typeface="+mj-ea"/>
              </a:rPr>
              <a:t>部分で構成され、背中の間でつなぎ合わされ、前の</a:t>
            </a:r>
            <a:r>
              <a:rPr lang="en-US" altLang="ja-JP" sz="2000" b="1" dirty="0">
                <a:latin typeface="+mj-ea"/>
              </a:rPr>
              <a:t>2</a:t>
            </a:r>
            <a:r>
              <a:rPr lang="ja-JP" altLang="en-US" sz="2000" b="1" dirty="0" err="1">
                <a:latin typeface="+mj-ea"/>
              </a:rPr>
              <a:t>つの</a:t>
            </a:r>
            <a:r>
              <a:rPr lang="ja-JP" altLang="en-US" sz="2000" b="1" dirty="0">
                <a:latin typeface="+mj-ea"/>
              </a:rPr>
              <a:t>部分は縛られ、深いスカートのあるキャミソールを着て、中央の</a:t>
            </a:r>
            <a:r>
              <a:rPr lang="en-US" altLang="ja-JP" sz="2000" b="1" dirty="0">
                <a:latin typeface="+mj-ea"/>
              </a:rPr>
              <a:t>2</a:t>
            </a:r>
            <a:r>
              <a:rPr lang="ja-JP" altLang="en-US" sz="2000" b="1" dirty="0" err="1">
                <a:latin typeface="+mj-ea"/>
              </a:rPr>
              <a:t>つの</a:t>
            </a:r>
            <a:r>
              <a:rPr lang="ja-JP" altLang="en-US" sz="2000" b="1" dirty="0">
                <a:latin typeface="+mj-ea"/>
              </a:rPr>
              <a:t>フラップに落とされます。ボディースーツは、一生懸命働き、機知に富み、面倒な一年中田舎の女性に適しています。</a:t>
            </a:r>
            <a:endParaRPr kumimoji="0" lang="ja-JP" altLang="ja-JP" sz="2000" b="1" dirty="0">
              <a:latin typeface="+mj-ea"/>
            </a:endParaRPr>
          </a:p>
          <a:p>
            <a:endParaRPr lang="ja-JP" altLang="en-US" sz="1200" b="1" dirty="0">
              <a:latin typeface="+mj-ea"/>
            </a:endParaRPr>
          </a:p>
          <a:p>
            <a:endParaRPr kumimoji="1" lang="ja-JP" altLang="en-US" dirty="0"/>
          </a:p>
        </p:txBody>
      </p:sp>
      <p:sp>
        <p:nvSpPr>
          <p:cNvPr id="7" name="テキスト ボックス 6"/>
          <p:cNvSpPr txBox="1"/>
          <p:nvPr/>
        </p:nvSpPr>
        <p:spPr>
          <a:xfrm>
            <a:off x="2592976" y="964865"/>
            <a:ext cx="2508069" cy="369332"/>
          </a:xfrm>
          <a:prstGeom prst="rect">
            <a:avLst/>
          </a:prstGeom>
          <a:solidFill>
            <a:schemeClr val="accent1">
              <a:lumMod val="40000"/>
              <a:lumOff val="60000"/>
            </a:schemeClr>
          </a:solidFill>
        </p:spPr>
        <p:txBody>
          <a:bodyPr wrap="square" rtlCol="0">
            <a:spAutoFit/>
          </a:bodyPr>
          <a:lstStyle/>
          <a:p>
            <a:pPr algn="ctr"/>
            <a:r>
              <a:rPr kumimoji="1" lang="ja-JP" altLang="en-US" b="1" dirty="0" smtClean="0">
                <a:solidFill>
                  <a:srgbClr val="C00000"/>
                </a:solidFill>
              </a:rPr>
              <a:t>昔のアオザイ</a:t>
            </a:r>
            <a:endParaRPr kumimoji="1" lang="ja-JP" altLang="en-US" b="1" dirty="0">
              <a:solidFill>
                <a:srgbClr val="C00000"/>
              </a:solidFill>
            </a:endParaRPr>
          </a:p>
        </p:txBody>
      </p:sp>
    </p:spTree>
    <p:extLst>
      <p:ext uri="{BB962C8B-B14F-4D97-AF65-F5344CB8AC3E}">
        <p14:creationId xmlns:p14="http://schemas.microsoft.com/office/powerpoint/2010/main" val="17645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9145"/>
            <a:ext cx="10515600" cy="735255"/>
          </a:xfrm>
          <a:solidFill>
            <a:srgbClr val="00B050"/>
          </a:solidFill>
        </p:spPr>
        <p:txBody>
          <a:bodyPr>
            <a:normAutofit fontScale="90000"/>
          </a:bodyPr>
          <a:lstStyle/>
          <a:p>
            <a:pPr algn="ctr"/>
            <a:r>
              <a:rPr lang="en-US" altLang="ja-JP" sz="6000" b="1" dirty="0" smtClean="0"/>
              <a:t/>
            </a:r>
            <a:br>
              <a:rPr lang="en-US" altLang="ja-JP" sz="6000" b="1" dirty="0" smtClean="0"/>
            </a:br>
            <a:r>
              <a:rPr lang="ja-JP" altLang="en-US" sz="6000" b="1" dirty="0" smtClean="0"/>
              <a:t>旅行</a:t>
            </a:r>
            <a:r>
              <a:rPr lang="ja-JP" altLang="en-US" sz="6000" b="1" dirty="0"/>
              <a:t>の交通手段</a:t>
            </a:r>
            <a:r>
              <a:rPr lang="ja-JP" altLang="en-US" b="1" dirty="0"/>
              <a:t/>
            </a:r>
            <a:br>
              <a:rPr lang="ja-JP" altLang="en-US" b="1" dirty="0"/>
            </a:br>
            <a:endParaRPr kumimoji="1" lang="ja-JP" altLang="en-US" b="1"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01" y="1118145"/>
            <a:ext cx="3573458" cy="252395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01" y="3845848"/>
            <a:ext cx="3573458" cy="2734788"/>
          </a:xfrm>
          <a:prstGeom prst="rect">
            <a:avLst/>
          </a:prstGeom>
        </p:spPr>
      </p:pic>
      <p:sp>
        <p:nvSpPr>
          <p:cNvPr id="6" name="テキスト ボックス 5"/>
          <p:cNvSpPr txBox="1"/>
          <p:nvPr/>
        </p:nvSpPr>
        <p:spPr>
          <a:xfrm>
            <a:off x="4463512" y="1118145"/>
            <a:ext cx="6890288" cy="2819170"/>
          </a:xfrm>
          <a:prstGeom prst="rect">
            <a:avLst/>
          </a:prstGeom>
          <a:noFill/>
        </p:spPr>
        <p:txBody>
          <a:bodyPr wrap="square" rtlCol="0">
            <a:spAutoFit/>
          </a:bodyPr>
          <a:lstStyle/>
          <a:p>
            <a:pPr>
              <a:lnSpc>
                <a:spcPct val="150000"/>
              </a:lnSpc>
            </a:pPr>
            <a:r>
              <a:rPr lang="ja-JP" altLang="en-US" sz="2000" b="1" dirty="0"/>
              <a:t>この車両にはドライバーを含む各</a:t>
            </a:r>
            <a:r>
              <a:rPr lang="en-US" altLang="ja-JP" sz="2000" b="1" dirty="0"/>
              <a:t>8</a:t>
            </a:r>
            <a:r>
              <a:rPr lang="ja-JP" altLang="en-US" sz="2000" b="1" dirty="0"/>
              <a:t>席があり、車にはゲストが街の景色を楽しむためのドアがなく、低地にあり、低速で走るため非常に安全です。ボイスオーバースピーカーシステムもあり、ゲストが行く場所について詳しく知ることができます。</a:t>
            </a:r>
          </a:p>
          <a:p>
            <a:pPr>
              <a:lnSpc>
                <a:spcPct val="150000"/>
              </a:lnSpc>
            </a:pPr>
            <a:endParaRPr kumimoji="1" lang="ja-JP" altLang="en-US" sz="2000" dirty="0"/>
          </a:p>
        </p:txBody>
      </p:sp>
      <p:sp>
        <p:nvSpPr>
          <p:cNvPr id="7" name="テキスト ボックス 6"/>
          <p:cNvSpPr txBox="1"/>
          <p:nvPr/>
        </p:nvSpPr>
        <p:spPr>
          <a:xfrm>
            <a:off x="4463512" y="3845848"/>
            <a:ext cx="6890288" cy="2819170"/>
          </a:xfrm>
          <a:prstGeom prst="rect">
            <a:avLst/>
          </a:prstGeom>
          <a:noFill/>
        </p:spPr>
        <p:txBody>
          <a:bodyPr wrap="square" rtlCol="0">
            <a:spAutoFit/>
          </a:bodyPr>
          <a:lstStyle/>
          <a:p>
            <a:pPr>
              <a:lnSpc>
                <a:spcPct val="150000"/>
              </a:lnSpc>
            </a:pPr>
            <a:r>
              <a:rPr lang="ja-JP" altLang="en-US" sz="2000" b="1" dirty="0"/>
              <a:t>ｼｯﾛ旅行は、それがもたらす経験から、外国人旅行者に非常に興味を持っています。したがって、ハノイの旧市街やホアンキエム湖周辺を訪れると、街を探索しているｼｯﾛ観光に座っている外国人観光客のイメージを簡単に捉えることができます。</a:t>
            </a:r>
          </a:p>
          <a:p>
            <a:pPr>
              <a:lnSpc>
                <a:spcPct val="150000"/>
              </a:lnSpc>
            </a:pPr>
            <a:endParaRPr kumimoji="1" lang="ja-JP" altLang="en-US" sz="2000" dirty="0"/>
          </a:p>
        </p:txBody>
      </p:sp>
    </p:spTree>
    <p:extLst>
      <p:ext uri="{BB962C8B-B14F-4D97-AF65-F5344CB8AC3E}">
        <p14:creationId xmlns:p14="http://schemas.microsoft.com/office/powerpoint/2010/main" val="3875407258"/>
      </p:ext>
    </p:extLst>
  </p:cSld>
  <p:clrMapOvr>
    <a:masterClrMapping/>
  </p:clrMapOvr>
</p:sld>
</file>

<file path=ppt/theme/theme1.xml><?xml version="1.0" encoding="utf-8"?>
<a:theme xmlns:a="http://schemas.openxmlformats.org/drawingml/2006/main" name="Office テーマ">
  <a:themeElements>
    <a:clrScheme name="紫">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792</Words>
  <Application>Microsoft Office PowerPoint</Application>
  <PresentationFormat>ワイド画面</PresentationFormat>
  <Paragraphs>27</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ハノイ首都</vt:lpstr>
      <vt:lpstr>ハノイの料理</vt:lpstr>
      <vt:lpstr>お土産</vt:lpstr>
      <vt:lpstr>ベトナムのアオザイ</vt:lpstr>
      <vt:lpstr>ベトナムのアオザイ</vt:lpstr>
      <vt:lpstr> 旅行の交通手段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今日、アオザイはベトナムの伝統の典型的なシンボルになっており、   公式には民族衣装としては認められていませんが、この国と世界中で人気があります。   通常、生地の色は社会の人の状態を示すため、非常に重要です。 若い女性は、多くの場合、   鮮明で新鮮な色を着ることを好みます。 彼女が成熟し始めると、彼らは未婚であることを示すためにパステル色になりました。    結婚後、彼女は暗い色で服を着る権利があります。 また、青や紫など、特別な機会のための特定の色もあります。</dc:title>
  <dc:creator>学生</dc:creator>
  <cp:lastModifiedBy>学生</cp:lastModifiedBy>
  <cp:revision>15</cp:revision>
  <dcterms:created xsi:type="dcterms:W3CDTF">2019-11-06T00:34:51Z</dcterms:created>
  <dcterms:modified xsi:type="dcterms:W3CDTF">2020-01-21T02:28:19Z</dcterms:modified>
</cp:coreProperties>
</file>