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18" autoAdjust="0"/>
    <p:restoredTop sz="94660"/>
  </p:normalViewPr>
  <p:slideViewPr>
    <p:cSldViewPr snapToGrid="0">
      <p:cViewPr>
        <p:scale>
          <a:sx n="80" d="100"/>
          <a:sy n="80" d="100"/>
        </p:scale>
        <p:origin x="5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C869FB4-08AF-4665-BFD3-380D4C9C2186}" type="datetimeFigureOut">
              <a:rPr kumimoji="1" lang="ja-JP" altLang="en-US" smtClean="0"/>
              <a:t>2019/9/19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95B12E6-ED68-46E0-894B-1C5F75F3F66E}" type="slidenum">
              <a:rPr kumimoji="1" lang="ja-JP" altLang="en-US" smtClean="0"/>
              <a:t>‹#›</a:t>
            </a:fld>
            <a:endParaRPr kumimoji="1" lang="ja-JP" altLang="en-US"/>
          </a:p>
        </p:txBody>
      </p:sp>
    </p:spTree>
    <p:extLst>
      <p:ext uri="{BB962C8B-B14F-4D97-AF65-F5344CB8AC3E}">
        <p14:creationId xmlns:p14="http://schemas.microsoft.com/office/powerpoint/2010/main" val="4086682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C869FB4-08AF-4665-BFD3-380D4C9C2186}" type="datetimeFigureOut">
              <a:rPr kumimoji="1" lang="ja-JP" altLang="en-US" smtClean="0"/>
              <a:t>2019/9/19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95B12E6-ED68-46E0-894B-1C5F75F3F66E}" type="slidenum">
              <a:rPr kumimoji="1" lang="ja-JP" altLang="en-US" smtClean="0"/>
              <a:t>‹#›</a:t>
            </a:fld>
            <a:endParaRPr kumimoji="1" lang="ja-JP" altLang="en-US"/>
          </a:p>
        </p:txBody>
      </p:sp>
    </p:spTree>
    <p:extLst>
      <p:ext uri="{BB962C8B-B14F-4D97-AF65-F5344CB8AC3E}">
        <p14:creationId xmlns:p14="http://schemas.microsoft.com/office/powerpoint/2010/main" val="3020683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C869FB4-08AF-4665-BFD3-380D4C9C2186}" type="datetimeFigureOut">
              <a:rPr kumimoji="1" lang="ja-JP" altLang="en-US" smtClean="0"/>
              <a:t>2019/9/19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95B12E6-ED68-46E0-894B-1C5F75F3F66E}"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59672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6C869FB4-08AF-4665-BFD3-380D4C9C2186}" type="datetimeFigureOut">
              <a:rPr kumimoji="1" lang="ja-JP" altLang="en-US" smtClean="0"/>
              <a:t>2019/9/19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95B12E6-ED68-46E0-894B-1C5F75F3F66E}" type="slidenum">
              <a:rPr kumimoji="1" lang="ja-JP" altLang="en-US" smtClean="0"/>
              <a:t>‹#›</a:t>
            </a:fld>
            <a:endParaRPr kumimoji="1" lang="ja-JP" altLang="en-US"/>
          </a:p>
        </p:txBody>
      </p:sp>
    </p:spTree>
    <p:extLst>
      <p:ext uri="{BB962C8B-B14F-4D97-AF65-F5344CB8AC3E}">
        <p14:creationId xmlns:p14="http://schemas.microsoft.com/office/powerpoint/2010/main" val="701773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6C869FB4-08AF-4665-BFD3-380D4C9C2186}" type="datetimeFigureOut">
              <a:rPr kumimoji="1" lang="ja-JP" altLang="en-US" smtClean="0"/>
              <a:t>2019/9/19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95B12E6-ED68-46E0-894B-1C5F75F3F66E}"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64953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6C869FB4-08AF-4665-BFD3-380D4C9C2186}" type="datetimeFigureOut">
              <a:rPr kumimoji="1" lang="ja-JP" altLang="en-US" smtClean="0"/>
              <a:t>2019/9/19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95B12E6-ED68-46E0-894B-1C5F75F3F66E}" type="slidenum">
              <a:rPr kumimoji="1" lang="ja-JP" altLang="en-US" smtClean="0"/>
              <a:t>‹#›</a:t>
            </a:fld>
            <a:endParaRPr kumimoji="1" lang="ja-JP" altLang="en-US"/>
          </a:p>
        </p:txBody>
      </p:sp>
    </p:spTree>
    <p:extLst>
      <p:ext uri="{BB962C8B-B14F-4D97-AF65-F5344CB8AC3E}">
        <p14:creationId xmlns:p14="http://schemas.microsoft.com/office/powerpoint/2010/main" val="1199820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C869FB4-08AF-4665-BFD3-380D4C9C2186}" type="datetimeFigureOut">
              <a:rPr kumimoji="1" lang="ja-JP" altLang="en-US" smtClean="0"/>
              <a:t>2019/9/19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5B12E6-ED68-46E0-894B-1C5F75F3F66E}" type="slidenum">
              <a:rPr kumimoji="1" lang="ja-JP" altLang="en-US" smtClean="0"/>
              <a:t>‹#›</a:t>
            </a:fld>
            <a:endParaRPr kumimoji="1" lang="ja-JP" altLang="en-US"/>
          </a:p>
        </p:txBody>
      </p:sp>
    </p:spTree>
    <p:extLst>
      <p:ext uri="{BB962C8B-B14F-4D97-AF65-F5344CB8AC3E}">
        <p14:creationId xmlns:p14="http://schemas.microsoft.com/office/powerpoint/2010/main" val="1646214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C869FB4-08AF-4665-BFD3-380D4C9C2186}" type="datetimeFigureOut">
              <a:rPr kumimoji="1" lang="ja-JP" altLang="en-US" smtClean="0"/>
              <a:t>2019/9/19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5B12E6-ED68-46E0-894B-1C5F75F3F66E}" type="slidenum">
              <a:rPr kumimoji="1" lang="ja-JP" altLang="en-US" smtClean="0"/>
              <a:t>‹#›</a:t>
            </a:fld>
            <a:endParaRPr kumimoji="1" lang="ja-JP" altLang="en-US"/>
          </a:p>
        </p:txBody>
      </p:sp>
    </p:spTree>
    <p:extLst>
      <p:ext uri="{BB962C8B-B14F-4D97-AF65-F5344CB8AC3E}">
        <p14:creationId xmlns:p14="http://schemas.microsoft.com/office/powerpoint/2010/main" val="1831800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C869FB4-08AF-4665-BFD3-380D4C9C2186}" type="datetimeFigureOut">
              <a:rPr kumimoji="1" lang="ja-JP" altLang="en-US" smtClean="0"/>
              <a:t>2019/9/19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5B12E6-ED68-46E0-894B-1C5F75F3F66E}" type="slidenum">
              <a:rPr kumimoji="1" lang="ja-JP" altLang="en-US" smtClean="0"/>
              <a:t>‹#›</a:t>
            </a:fld>
            <a:endParaRPr kumimoji="1" lang="ja-JP" altLang="en-US"/>
          </a:p>
        </p:txBody>
      </p:sp>
    </p:spTree>
    <p:extLst>
      <p:ext uri="{BB962C8B-B14F-4D97-AF65-F5344CB8AC3E}">
        <p14:creationId xmlns:p14="http://schemas.microsoft.com/office/powerpoint/2010/main" val="216573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C869FB4-08AF-4665-BFD3-380D4C9C2186}" type="datetimeFigureOut">
              <a:rPr kumimoji="1" lang="ja-JP" altLang="en-US" smtClean="0"/>
              <a:t>2019/9/19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95B12E6-ED68-46E0-894B-1C5F75F3F66E}" type="slidenum">
              <a:rPr kumimoji="1" lang="ja-JP" altLang="en-US" smtClean="0"/>
              <a:t>‹#›</a:t>
            </a:fld>
            <a:endParaRPr kumimoji="1" lang="ja-JP" altLang="en-US"/>
          </a:p>
        </p:txBody>
      </p:sp>
    </p:spTree>
    <p:extLst>
      <p:ext uri="{BB962C8B-B14F-4D97-AF65-F5344CB8AC3E}">
        <p14:creationId xmlns:p14="http://schemas.microsoft.com/office/powerpoint/2010/main" val="2952322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C869FB4-08AF-4665-BFD3-380D4C9C2186}" type="datetimeFigureOut">
              <a:rPr kumimoji="1" lang="ja-JP" altLang="en-US" smtClean="0"/>
              <a:t>2019/9/19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95B12E6-ED68-46E0-894B-1C5F75F3F66E}" type="slidenum">
              <a:rPr kumimoji="1" lang="ja-JP" altLang="en-US" smtClean="0"/>
              <a:t>‹#›</a:t>
            </a:fld>
            <a:endParaRPr kumimoji="1" lang="ja-JP" altLang="en-US"/>
          </a:p>
        </p:txBody>
      </p:sp>
    </p:spTree>
    <p:extLst>
      <p:ext uri="{BB962C8B-B14F-4D97-AF65-F5344CB8AC3E}">
        <p14:creationId xmlns:p14="http://schemas.microsoft.com/office/powerpoint/2010/main" val="174151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C869FB4-08AF-4665-BFD3-380D4C9C2186}" type="datetimeFigureOut">
              <a:rPr kumimoji="1" lang="ja-JP" altLang="en-US" smtClean="0"/>
              <a:t>2019/9/19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95B12E6-ED68-46E0-894B-1C5F75F3F66E}" type="slidenum">
              <a:rPr kumimoji="1" lang="ja-JP" altLang="en-US" smtClean="0"/>
              <a:t>‹#›</a:t>
            </a:fld>
            <a:endParaRPr kumimoji="1" lang="ja-JP" altLang="en-US"/>
          </a:p>
        </p:txBody>
      </p:sp>
    </p:spTree>
    <p:extLst>
      <p:ext uri="{BB962C8B-B14F-4D97-AF65-F5344CB8AC3E}">
        <p14:creationId xmlns:p14="http://schemas.microsoft.com/office/powerpoint/2010/main" val="2311847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6C869FB4-08AF-4665-BFD3-380D4C9C2186}" type="datetimeFigureOut">
              <a:rPr kumimoji="1" lang="ja-JP" altLang="en-US" smtClean="0"/>
              <a:t>2019/9/19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95B12E6-ED68-46E0-894B-1C5F75F3F66E}" type="slidenum">
              <a:rPr kumimoji="1" lang="ja-JP" altLang="en-US" smtClean="0"/>
              <a:t>‹#›</a:t>
            </a:fld>
            <a:endParaRPr kumimoji="1" lang="ja-JP" altLang="en-US"/>
          </a:p>
        </p:txBody>
      </p:sp>
    </p:spTree>
    <p:extLst>
      <p:ext uri="{BB962C8B-B14F-4D97-AF65-F5344CB8AC3E}">
        <p14:creationId xmlns:p14="http://schemas.microsoft.com/office/powerpoint/2010/main" val="3386232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869FB4-08AF-4665-BFD3-380D4C9C2186}" type="datetimeFigureOut">
              <a:rPr kumimoji="1" lang="ja-JP" altLang="en-US" smtClean="0"/>
              <a:t>2019/9/19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95B12E6-ED68-46E0-894B-1C5F75F3F66E}" type="slidenum">
              <a:rPr kumimoji="1" lang="ja-JP" altLang="en-US" smtClean="0"/>
              <a:t>‹#›</a:t>
            </a:fld>
            <a:endParaRPr kumimoji="1" lang="ja-JP" altLang="en-US"/>
          </a:p>
        </p:txBody>
      </p:sp>
    </p:spTree>
    <p:extLst>
      <p:ext uri="{BB962C8B-B14F-4D97-AF65-F5344CB8AC3E}">
        <p14:creationId xmlns:p14="http://schemas.microsoft.com/office/powerpoint/2010/main" val="33232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C869FB4-08AF-4665-BFD3-380D4C9C2186}" type="datetimeFigureOut">
              <a:rPr kumimoji="1" lang="ja-JP" altLang="en-US" smtClean="0"/>
              <a:t>2019/9/19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95B12E6-ED68-46E0-894B-1C5F75F3F66E}" type="slidenum">
              <a:rPr kumimoji="1" lang="ja-JP" altLang="en-US" smtClean="0"/>
              <a:t>‹#›</a:t>
            </a:fld>
            <a:endParaRPr kumimoji="1" lang="ja-JP" altLang="en-US"/>
          </a:p>
        </p:txBody>
      </p:sp>
    </p:spTree>
    <p:extLst>
      <p:ext uri="{BB962C8B-B14F-4D97-AF65-F5344CB8AC3E}">
        <p14:creationId xmlns:p14="http://schemas.microsoft.com/office/powerpoint/2010/main" val="1663795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C869FB4-08AF-4665-BFD3-380D4C9C2186}" type="datetimeFigureOut">
              <a:rPr kumimoji="1" lang="ja-JP" altLang="en-US" smtClean="0"/>
              <a:t>2019/9/19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95B12E6-ED68-46E0-894B-1C5F75F3F66E}" type="slidenum">
              <a:rPr kumimoji="1" lang="ja-JP" altLang="en-US" smtClean="0"/>
              <a:t>‹#›</a:t>
            </a:fld>
            <a:endParaRPr kumimoji="1" lang="ja-JP" altLang="en-US"/>
          </a:p>
        </p:txBody>
      </p:sp>
    </p:spTree>
    <p:extLst>
      <p:ext uri="{BB962C8B-B14F-4D97-AF65-F5344CB8AC3E}">
        <p14:creationId xmlns:p14="http://schemas.microsoft.com/office/powerpoint/2010/main" val="2524533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C869FB4-08AF-4665-BFD3-380D4C9C2186}" type="datetimeFigureOut">
              <a:rPr kumimoji="1" lang="ja-JP" altLang="en-US" smtClean="0"/>
              <a:t>2019/9/19</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95B12E6-ED68-46E0-894B-1C5F75F3F66E}" type="slidenum">
              <a:rPr kumimoji="1" lang="ja-JP" altLang="en-US" smtClean="0"/>
              <a:t>‹#›</a:t>
            </a:fld>
            <a:endParaRPr kumimoji="1" lang="ja-JP" altLang="en-US"/>
          </a:p>
        </p:txBody>
      </p:sp>
    </p:spTree>
    <p:extLst>
      <p:ext uri="{BB962C8B-B14F-4D97-AF65-F5344CB8AC3E}">
        <p14:creationId xmlns:p14="http://schemas.microsoft.com/office/powerpoint/2010/main" val="102243200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vi.wikipedia.org/wiki/Chanh" TargetMode="External"/><Relationship Id="rId13" Type="http://schemas.openxmlformats.org/officeDocument/2006/relationships/hyperlink" Target="https://vi.wikipedia.org/wiki/H%C3%A0nh" TargetMode="External"/><Relationship Id="rId3" Type="http://schemas.openxmlformats.org/officeDocument/2006/relationships/hyperlink" Target="https://vi.wikipedia.org/wiki/B%C3%A1nh_ph%E1%BB%9F" TargetMode="External"/><Relationship Id="rId7" Type="http://schemas.openxmlformats.org/officeDocument/2006/relationships/hyperlink" Target="https://vi.wikipedia.org/wiki/H%E1%BB%93_ti%C3%AAu" TargetMode="External"/><Relationship Id="rId12" Type="http://schemas.openxmlformats.org/officeDocument/2006/relationships/hyperlink" Target="https://vi.wikipedia.org/wiki/Vi%E1%BB%87t_Nam" TargetMode="External"/><Relationship Id="rId17" Type="http://schemas.openxmlformats.org/officeDocument/2006/relationships/hyperlink" Target="https://vi.wikipedia.org/wiki/M%C3%B9i_t%C3%A0u" TargetMode="External"/><Relationship Id="rId2" Type="http://schemas.openxmlformats.org/officeDocument/2006/relationships/hyperlink" Target="https://vi.wikipedia.org/wiki/%E1%BA%A8m_th%E1%BB%B1c_Vi%E1%BB%87t_Nam" TargetMode="External"/><Relationship Id="rId16" Type="http://schemas.openxmlformats.org/officeDocument/2006/relationships/hyperlink" Target="https://vi.wikipedia.org/wiki/H%C3%BAng_qu%E1%BA%BF" TargetMode="External"/><Relationship Id="rId1" Type="http://schemas.openxmlformats.org/officeDocument/2006/relationships/slideLayout" Target="../slideLayouts/slideLayout2.xml"/><Relationship Id="rId6" Type="http://schemas.openxmlformats.org/officeDocument/2006/relationships/hyperlink" Target="https://vi.wikipedia.org/wiki/Th%E1%BB%8Bt_g%C3%A0" TargetMode="External"/><Relationship Id="rId11" Type="http://schemas.openxmlformats.org/officeDocument/2006/relationships/hyperlink" Target="https://vi.wikipedia.org/wiki/Gia_v%E1%BB%8B" TargetMode="External"/><Relationship Id="rId5" Type="http://schemas.openxmlformats.org/officeDocument/2006/relationships/hyperlink" Target="https://vi.wikipedia.org/wiki/Th%E1%BB%8Bt_b%C3%B2" TargetMode="External"/><Relationship Id="rId15" Type="http://schemas.openxmlformats.org/officeDocument/2006/relationships/hyperlink" Target="https://vi.wikipedia.org/wiki/Rau_m%C3%B9i" TargetMode="External"/><Relationship Id="rId10" Type="http://schemas.openxmlformats.org/officeDocument/2006/relationships/hyperlink" Target="https://vi.wikipedia.org/wiki/%E1%BB%9At" TargetMode="External"/><Relationship Id="rId4" Type="http://schemas.openxmlformats.org/officeDocument/2006/relationships/hyperlink" Target="https://vi.wikipedia.org/wiki/Mi%E1%BB%81n_Nam_(Vi%E1%BB%87t_Nam)" TargetMode="External"/><Relationship Id="rId9" Type="http://schemas.openxmlformats.org/officeDocument/2006/relationships/hyperlink" Target="https://vi.wikipedia.org/wiki/N%C6%B0%E1%BB%9Bc_m%E1%BA%AFm" TargetMode="External"/><Relationship Id="rId14" Type="http://schemas.openxmlformats.org/officeDocument/2006/relationships/hyperlink" Target="https://vi.wikipedia.org/wiki/Gi%C3%A1_%C4%91%E1%BB%9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3677652" y="4877385"/>
            <a:ext cx="5989320" cy="969962"/>
          </a:xfrm>
        </p:spPr>
        <p:txBody>
          <a:bodyPr>
            <a:normAutofit/>
          </a:bodyPr>
          <a:lstStyle/>
          <a:p>
            <a:r>
              <a:rPr lang="en-US" altLang="ja-JP" sz="5400" b="1" dirty="0" smtClean="0">
                <a:solidFill>
                  <a:srgbClr val="FF0000"/>
                </a:solidFill>
              </a:rPr>
              <a:t>SAI</a:t>
            </a:r>
            <a:r>
              <a:rPr lang="ja-JP" altLang="en-US" sz="5400" b="1" dirty="0" smtClean="0">
                <a:solidFill>
                  <a:srgbClr val="FF0000"/>
                </a:solidFill>
              </a:rPr>
              <a:t> </a:t>
            </a:r>
            <a:r>
              <a:rPr lang="en-US" altLang="ja-JP" sz="5400" b="1" dirty="0" smtClean="0">
                <a:solidFill>
                  <a:srgbClr val="FF0000"/>
                </a:solidFill>
              </a:rPr>
              <a:t>GON</a:t>
            </a:r>
            <a:r>
              <a:rPr lang="ja-JP" altLang="en-US" sz="5400" b="1" dirty="0" smtClean="0">
                <a:solidFill>
                  <a:srgbClr val="FF0000"/>
                </a:solidFill>
              </a:rPr>
              <a:t> </a:t>
            </a:r>
            <a:r>
              <a:rPr lang="en-US" altLang="ja-JP" sz="5400" b="1" dirty="0" smtClean="0">
                <a:solidFill>
                  <a:srgbClr val="FF0000"/>
                </a:solidFill>
              </a:rPr>
              <a:t>QUAN</a:t>
            </a:r>
            <a:endParaRPr kumimoji="1" lang="en-US" altLang="ja-JP" sz="5400" b="1" dirty="0" smtClean="0">
              <a:solidFill>
                <a:srgbClr val="FF0000"/>
              </a:solidFill>
            </a:endParaRPr>
          </a:p>
          <a:p>
            <a:endParaRPr kumimoji="1" lang="ja-JP" altLang="en-US" b="1" dirty="0">
              <a:solidFill>
                <a:srgbClr val="FF0000"/>
              </a:solidFill>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937" y="252564"/>
            <a:ext cx="8686800" cy="4259277"/>
          </a:xfrm>
          <a:prstGeom prst="rect">
            <a:avLst/>
          </a:prstGeom>
        </p:spPr>
      </p:pic>
    </p:spTree>
    <p:extLst>
      <p:ext uri="{BB962C8B-B14F-4D97-AF65-F5344CB8AC3E}">
        <p14:creationId xmlns:p14="http://schemas.microsoft.com/office/powerpoint/2010/main" val="19999440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482600"/>
          </a:xfrm>
        </p:spPr>
        <p:txBody>
          <a:bodyPr>
            <a:noAutofit/>
          </a:bodyPr>
          <a:lstStyle/>
          <a:p>
            <a:r>
              <a:rPr lang="en-US" altLang="ja-JP" sz="3200" b="1" dirty="0" smtClean="0">
                <a:solidFill>
                  <a:srgbClr val="FF0000"/>
                </a:solidFill>
              </a:rPr>
              <a:t>Pho</a:t>
            </a:r>
            <a:r>
              <a:rPr lang="ja-JP" altLang="en-US" sz="3200" b="1" dirty="0" smtClean="0">
                <a:solidFill>
                  <a:srgbClr val="FF0000"/>
                </a:solidFill>
              </a:rPr>
              <a:t>について</a:t>
            </a:r>
            <a:endParaRPr kumimoji="1" lang="ja-JP" altLang="en-US" sz="3200" b="1" dirty="0">
              <a:solidFill>
                <a:srgbClr val="FF0000"/>
              </a:solidFill>
            </a:endParaRPr>
          </a:p>
        </p:txBody>
      </p:sp>
      <p:sp>
        <p:nvSpPr>
          <p:cNvPr id="3" name="コンテンツ プレースホルダー 2"/>
          <p:cNvSpPr>
            <a:spLocks noGrp="1"/>
          </p:cNvSpPr>
          <p:nvPr>
            <p:ph idx="1"/>
          </p:nvPr>
        </p:nvSpPr>
        <p:spPr>
          <a:xfrm>
            <a:off x="838200" y="847726"/>
            <a:ext cx="10515600" cy="4351338"/>
          </a:xfrm>
        </p:spPr>
        <p:txBody>
          <a:bodyPr>
            <a:noAutofit/>
          </a:bodyPr>
          <a:lstStyle/>
          <a:p>
            <a:r>
              <a:rPr lang="vi-VN" altLang="ja-JP" sz="2400" b="1" dirty="0"/>
              <a:t>Phở</a:t>
            </a:r>
            <a:r>
              <a:rPr lang="vi-VN" altLang="ja-JP" sz="2400" dirty="0"/>
              <a:t> là một món ăn truyền thống của Việt Nam, cũng có thể xem là một trong những món ăn tiêu biểu cho nền </a:t>
            </a:r>
            <a:r>
              <a:rPr lang="vi-VN" altLang="ja-JP" sz="2400" dirty="0">
                <a:hlinkClick r:id="rId2" tooltip="Ẩm thực Việt Nam"/>
              </a:rPr>
              <a:t>ẩm thực Việt Nam</a:t>
            </a:r>
            <a:r>
              <a:rPr lang="vi-VN" altLang="ja-JP" sz="2400" dirty="0"/>
              <a:t>. Thành phần chính của phở là </a:t>
            </a:r>
            <a:r>
              <a:rPr lang="vi-VN" altLang="ja-JP" sz="2400" dirty="0">
                <a:hlinkClick r:id="rId3" tooltip="Bánh phở"/>
              </a:rPr>
              <a:t>bánh phở</a:t>
            </a:r>
            <a:r>
              <a:rPr lang="vi-VN" altLang="ja-JP" sz="2400" dirty="0"/>
              <a:t> và nước dùng (hay nước lèo theo cách gọi </a:t>
            </a:r>
            <a:r>
              <a:rPr lang="vi-VN" altLang="ja-JP" sz="2400" dirty="0">
                <a:hlinkClick r:id="rId4" tooltip="Miền Nam (Việt Nam)"/>
              </a:rPr>
              <a:t>miền Nam</a:t>
            </a:r>
            <a:r>
              <a:rPr lang="vi-VN" altLang="ja-JP" sz="2400" dirty="0"/>
              <a:t>) cùng với </a:t>
            </a:r>
            <a:r>
              <a:rPr lang="vi-VN" altLang="ja-JP" sz="2400" dirty="0">
                <a:hlinkClick r:id="rId5" tooltip="Thịt bò"/>
              </a:rPr>
              <a:t>thịt bò</a:t>
            </a:r>
            <a:r>
              <a:rPr lang="vi-VN" altLang="ja-JP" sz="2400" dirty="0"/>
              <a:t> hoặc </a:t>
            </a:r>
            <a:r>
              <a:rPr lang="vi-VN" altLang="ja-JP" sz="2400" dirty="0">
                <a:hlinkClick r:id="rId6" tooltip="Thịt gà"/>
              </a:rPr>
              <a:t>thịt gà</a:t>
            </a:r>
            <a:r>
              <a:rPr lang="vi-VN" altLang="ja-JP" sz="2400" dirty="0"/>
              <a:t> cắt lát mỏng. Ngoài ra còn kèm theo các gia vị như: tương, </a:t>
            </a:r>
            <a:r>
              <a:rPr lang="vi-VN" altLang="ja-JP" sz="2400" dirty="0">
                <a:hlinkClick r:id="rId7" tooltip="Hồ tiêu"/>
              </a:rPr>
              <a:t>tiêu</a:t>
            </a:r>
            <a:r>
              <a:rPr lang="vi-VN" altLang="ja-JP" sz="2400" dirty="0"/>
              <a:t>, </a:t>
            </a:r>
            <a:r>
              <a:rPr lang="vi-VN" altLang="ja-JP" sz="2400" dirty="0">
                <a:hlinkClick r:id="rId8" tooltip="Chanh"/>
              </a:rPr>
              <a:t>chanh</a:t>
            </a:r>
            <a:r>
              <a:rPr lang="vi-VN" altLang="ja-JP" sz="2400" dirty="0"/>
              <a:t>, </a:t>
            </a:r>
            <a:r>
              <a:rPr lang="vi-VN" altLang="ja-JP" sz="2400" dirty="0">
                <a:hlinkClick r:id="rId9" tooltip="Nước mắm"/>
              </a:rPr>
              <a:t>nước mắm</a:t>
            </a:r>
            <a:r>
              <a:rPr lang="vi-VN" altLang="ja-JP" sz="2400" dirty="0"/>
              <a:t>, </a:t>
            </a:r>
            <a:r>
              <a:rPr lang="vi-VN" altLang="ja-JP" sz="2400" dirty="0">
                <a:hlinkClick r:id="rId10" tooltip="Ớt"/>
              </a:rPr>
              <a:t>ớt</a:t>
            </a:r>
            <a:r>
              <a:rPr lang="vi-VN" altLang="ja-JP" sz="2400" dirty="0"/>
              <a:t>... Những </a:t>
            </a:r>
            <a:r>
              <a:rPr lang="vi-VN" altLang="ja-JP" sz="2400" dirty="0">
                <a:hlinkClick r:id="rId11" tooltip="Gia vị"/>
              </a:rPr>
              <a:t>gia vị</a:t>
            </a:r>
            <a:r>
              <a:rPr lang="vi-VN" altLang="ja-JP" sz="2400" dirty="0"/>
              <a:t> này được thêm vào tùy theo khẩu vị của từng người dùng. Phở thông thường dùng làm món điểm tâm buổi sáng hoặc ăn đêm, nhưng ở các thành phố lớn món ăn này được thưởng thức trong cả ngày. Các tỉnh phía Nam </a:t>
            </a:r>
            <a:r>
              <a:rPr lang="vi-VN" altLang="ja-JP" sz="2400" dirty="0">
                <a:hlinkClick r:id="rId12" tooltip="Việt Nam"/>
              </a:rPr>
              <a:t>Việt Nam</a:t>
            </a:r>
            <a:r>
              <a:rPr lang="vi-VN" altLang="ja-JP" sz="2400" dirty="0"/>
              <a:t> và một số vùng miền khác phở được bày bàn kèm cả đĩa rau thơm như </a:t>
            </a:r>
            <a:r>
              <a:rPr lang="vi-VN" altLang="ja-JP" sz="2400" dirty="0">
                <a:hlinkClick r:id="rId13" tooltip="Hành"/>
              </a:rPr>
              <a:t>hành</a:t>
            </a:r>
            <a:r>
              <a:rPr lang="vi-VN" altLang="ja-JP" sz="2400" dirty="0"/>
              <a:t>, </a:t>
            </a:r>
            <a:r>
              <a:rPr lang="vi-VN" altLang="ja-JP" sz="2400" dirty="0">
                <a:hlinkClick r:id="rId14" tooltip="Giá đỗ"/>
              </a:rPr>
              <a:t>giá</a:t>
            </a:r>
            <a:r>
              <a:rPr lang="vi-VN" altLang="ja-JP" sz="2400" dirty="0"/>
              <a:t> và những lá cây </a:t>
            </a:r>
            <a:r>
              <a:rPr lang="vi-VN" altLang="ja-JP" sz="2400" dirty="0">
                <a:hlinkClick r:id="rId15" tooltip="Rau mùi"/>
              </a:rPr>
              <a:t>rau mùi</a:t>
            </a:r>
            <a:r>
              <a:rPr lang="vi-VN" altLang="ja-JP" sz="2400" dirty="0"/>
              <a:t>, </a:t>
            </a:r>
            <a:r>
              <a:rPr lang="vi-VN" altLang="ja-JP" sz="2400" dirty="0">
                <a:hlinkClick r:id="rId16" tooltip="Húng quế"/>
              </a:rPr>
              <a:t>rau húng</a:t>
            </a:r>
            <a:r>
              <a:rPr lang="vi-VN" altLang="ja-JP" sz="2400" dirty="0"/>
              <a:t>, trong đó </a:t>
            </a:r>
            <a:r>
              <a:rPr lang="vi-VN" altLang="ja-JP" sz="2400" dirty="0">
                <a:hlinkClick r:id="rId17" tooltip="Mùi tàu"/>
              </a:rPr>
              <a:t>ngò gai</a:t>
            </a:r>
            <a:r>
              <a:rPr lang="vi-VN" altLang="ja-JP" sz="2400" dirty="0"/>
              <a:t> là loại lá đặc trưng của phở; tuy nhiên tại Hà Nội thì không có đĩa rau sống này. Phở thường là phở bò hay phở gà, nhưng đôi khi cũng có những biến thể khác như phở heo, phở tôm, phở ếch, dù không mấy thành công</a:t>
            </a:r>
            <a:endParaRPr kumimoji="1" lang="ja-JP" altLang="en-US" sz="2400" dirty="0"/>
          </a:p>
        </p:txBody>
      </p:sp>
    </p:spTree>
    <p:extLst>
      <p:ext uri="{BB962C8B-B14F-4D97-AF65-F5344CB8AC3E}">
        <p14:creationId xmlns:p14="http://schemas.microsoft.com/office/powerpoint/2010/main" val="3490813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561307"/>
          </a:xfrm>
        </p:spPr>
        <p:txBody>
          <a:bodyPr>
            <a:normAutofit fontScale="90000"/>
          </a:bodyPr>
          <a:lstStyle/>
          <a:p>
            <a:r>
              <a:rPr lang="ja-JP" altLang="en-US" sz="3200" b="1" dirty="0" smtClean="0"/>
              <a:t>おすす</a:t>
            </a:r>
            <a:r>
              <a:rPr lang="ja-JP" altLang="en-US" sz="3200" b="1" dirty="0"/>
              <a:t>め</a:t>
            </a:r>
            <a:endParaRPr kumimoji="1" lang="ja-JP" altLang="en-US" sz="3200" b="1"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523" y="1064795"/>
            <a:ext cx="3815014" cy="2207794"/>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8702" y="1064795"/>
            <a:ext cx="3756109" cy="2207794"/>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523" y="4026932"/>
            <a:ext cx="3815014" cy="2175210"/>
          </a:xfrm>
          <a:prstGeom prst="rect">
            <a:avLst/>
          </a:prstGeom>
        </p:spPr>
      </p:pic>
      <p:sp>
        <p:nvSpPr>
          <p:cNvPr id="7" name="テキスト ボックス 6"/>
          <p:cNvSpPr txBox="1"/>
          <p:nvPr/>
        </p:nvSpPr>
        <p:spPr>
          <a:xfrm>
            <a:off x="961523" y="3513221"/>
            <a:ext cx="3815014" cy="369332"/>
          </a:xfrm>
          <a:prstGeom prst="rect">
            <a:avLst/>
          </a:prstGeom>
          <a:noFill/>
        </p:spPr>
        <p:txBody>
          <a:bodyPr wrap="square" rtlCol="0">
            <a:spAutoFit/>
          </a:bodyPr>
          <a:lstStyle/>
          <a:p>
            <a:r>
              <a:rPr lang="en-US" altLang="ja-JP" b="1" u="sng" dirty="0" smtClean="0">
                <a:solidFill>
                  <a:srgbClr val="00B050"/>
                </a:solidFill>
              </a:rPr>
              <a:t>Pho Bo </a:t>
            </a:r>
            <a:r>
              <a:rPr lang="en-US" altLang="ja-JP" b="1" u="sng" dirty="0" err="1" smtClean="0">
                <a:solidFill>
                  <a:srgbClr val="00B050"/>
                </a:solidFill>
              </a:rPr>
              <a:t>Vien</a:t>
            </a:r>
            <a:endParaRPr kumimoji="1" lang="ja-JP" altLang="en-US" b="1" u="sng" dirty="0">
              <a:solidFill>
                <a:srgbClr val="00B050"/>
              </a:solidFill>
            </a:endParaRPr>
          </a:p>
        </p:txBody>
      </p:sp>
      <p:sp>
        <p:nvSpPr>
          <p:cNvPr id="8" name="テキスト ボックス 7"/>
          <p:cNvSpPr txBox="1"/>
          <p:nvPr/>
        </p:nvSpPr>
        <p:spPr>
          <a:xfrm>
            <a:off x="6458702" y="3657600"/>
            <a:ext cx="3756109" cy="369332"/>
          </a:xfrm>
          <a:prstGeom prst="rect">
            <a:avLst/>
          </a:prstGeom>
          <a:noFill/>
        </p:spPr>
        <p:txBody>
          <a:bodyPr wrap="square" rtlCol="0">
            <a:spAutoFit/>
          </a:bodyPr>
          <a:lstStyle/>
          <a:p>
            <a:r>
              <a:rPr lang="en-US" altLang="ja-JP" b="1" u="sng" dirty="0" smtClean="0">
                <a:solidFill>
                  <a:srgbClr val="00B050"/>
                </a:solidFill>
              </a:rPr>
              <a:t>Pho</a:t>
            </a:r>
            <a:r>
              <a:rPr lang="ja-JP" altLang="en-US" b="1" u="sng" dirty="0">
                <a:solidFill>
                  <a:srgbClr val="00B050"/>
                </a:solidFill>
              </a:rPr>
              <a:t> </a:t>
            </a:r>
            <a:r>
              <a:rPr lang="en-US" altLang="ja-JP" b="1" u="sng" dirty="0" err="1" smtClean="0">
                <a:solidFill>
                  <a:srgbClr val="00B050"/>
                </a:solidFill>
              </a:rPr>
              <a:t>g</a:t>
            </a:r>
            <a:r>
              <a:rPr lang="en-US" altLang="ja-JP" b="1" u="sng" dirty="0" err="1">
                <a:solidFill>
                  <a:srgbClr val="00B050"/>
                </a:solidFill>
              </a:rPr>
              <a:t>a</a:t>
            </a:r>
            <a:endParaRPr kumimoji="1" lang="ja-JP" altLang="en-US" b="1" u="sng" dirty="0">
              <a:solidFill>
                <a:srgbClr val="00B050"/>
              </a:solidFill>
            </a:endParaRPr>
          </a:p>
        </p:txBody>
      </p:sp>
      <p:sp>
        <p:nvSpPr>
          <p:cNvPr id="11" name="テキスト ボックス 10"/>
          <p:cNvSpPr txBox="1"/>
          <p:nvPr/>
        </p:nvSpPr>
        <p:spPr>
          <a:xfrm>
            <a:off x="961523" y="6497053"/>
            <a:ext cx="3911266" cy="369332"/>
          </a:xfrm>
          <a:prstGeom prst="rect">
            <a:avLst/>
          </a:prstGeom>
          <a:noFill/>
        </p:spPr>
        <p:txBody>
          <a:bodyPr wrap="square" rtlCol="0">
            <a:spAutoFit/>
          </a:bodyPr>
          <a:lstStyle/>
          <a:p>
            <a:r>
              <a:rPr lang="en-US" altLang="ja-JP" b="1" i="1" u="sng" dirty="0" smtClean="0">
                <a:solidFill>
                  <a:srgbClr val="00B050"/>
                </a:solidFill>
              </a:rPr>
              <a:t>Pho </a:t>
            </a:r>
            <a:r>
              <a:rPr lang="en-US" altLang="ja-JP" b="1" i="1" u="sng" dirty="0" err="1" smtClean="0">
                <a:solidFill>
                  <a:srgbClr val="00B050"/>
                </a:solidFill>
              </a:rPr>
              <a:t>bo</a:t>
            </a:r>
            <a:endParaRPr kumimoji="1" lang="ja-JP" altLang="en-US" b="1" i="1" u="sng" dirty="0">
              <a:solidFill>
                <a:srgbClr val="00B050"/>
              </a:solidFill>
            </a:endParaRPr>
          </a:p>
        </p:txBody>
      </p:sp>
    </p:spTree>
    <p:extLst>
      <p:ext uri="{BB962C8B-B14F-4D97-AF65-F5344CB8AC3E}">
        <p14:creationId xmlns:p14="http://schemas.microsoft.com/office/powerpoint/2010/main" val="1654335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031998" y="537492"/>
            <a:ext cx="8911687" cy="579048"/>
          </a:xfrm>
        </p:spPr>
        <p:txBody>
          <a:bodyPr>
            <a:normAutofit fontScale="90000"/>
          </a:bodyPr>
          <a:lstStyle/>
          <a:p>
            <a:r>
              <a:rPr kumimoji="1" lang="ja-JP" altLang="en-US" b="1" i="1" u="sng" dirty="0" smtClean="0">
                <a:solidFill>
                  <a:srgbClr val="FF0000"/>
                </a:solidFill>
              </a:rPr>
              <a:t>商品のメニュー</a:t>
            </a:r>
            <a:endParaRPr kumimoji="1" lang="ja-JP" altLang="en-US" b="1" i="1" u="sng" dirty="0">
              <a:solidFill>
                <a:srgbClr val="FF0000"/>
              </a:solidFill>
            </a:endParaRPr>
          </a:p>
        </p:txBody>
      </p:sp>
      <p:graphicFrame>
        <p:nvGraphicFramePr>
          <p:cNvPr id="4" name="表 3"/>
          <p:cNvGraphicFramePr>
            <a:graphicFrameLocks noGrp="1"/>
          </p:cNvGraphicFramePr>
          <p:nvPr>
            <p:extLst>
              <p:ext uri="{D42A27DB-BD31-4B8C-83A1-F6EECF244321}">
                <p14:modId xmlns:p14="http://schemas.microsoft.com/office/powerpoint/2010/main" val="2822831830"/>
              </p:ext>
            </p:extLst>
          </p:nvPr>
        </p:nvGraphicFramePr>
        <p:xfrm>
          <a:off x="2031998" y="1419726"/>
          <a:ext cx="8483602" cy="1483360"/>
        </p:xfrm>
        <a:graphic>
          <a:graphicData uri="http://schemas.openxmlformats.org/drawingml/2006/table">
            <a:tbl>
              <a:tblPr firstRow="1" bandRow="1">
                <a:tableStyleId>{5C22544A-7EE6-4342-B048-85BDC9FD1C3A}</a:tableStyleId>
              </a:tblPr>
              <a:tblGrid>
                <a:gridCol w="4241801">
                  <a:extLst>
                    <a:ext uri="{9D8B030D-6E8A-4147-A177-3AD203B41FA5}">
                      <a16:colId xmlns:a16="http://schemas.microsoft.com/office/drawing/2014/main" val="21491814"/>
                    </a:ext>
                  </a:extLst>
                </a:gridCol>
                <a:gridCol w="4241801">
                  <a:extLst>
                    <a:ext uri="{9D8B030D-6E8A-4147-A177-3AD203B41FA5}">
                      <a16:colId xmlns:a16="http://schemas.microsoft.com/office/drawing/2014/main" val="3504187950"/>
                    </a:ext>
                  </a:extLst>
                </a:gridCol>
              </a:tblGrid>
              <a:tr h="370840">
                <a:tc>
                  <a:txBody>
                    <a:bodyPr/>
                    <a:lstStyle/>
                    <a:p>
                      <a:r>
                        <a:rPr kumimoji="1" lang="ja-JP" altLang="en-US" dirty="0" smtClean="0"/>
                        <a:t>定番商品</a:t>
                      </a:r>
                      <a:endParaRPr kumimoji="1" lang="ja-JP" altLang="en-US" dirty="0"/>
                    </a:p>
                  </a:txBody>
                  <a:tcPr/>
                </a:tc>
                <a:tc>
                  <a:txBody>
                    <a:bodyPr/>
                    <a:lstStyle/>
                    <a:p>
                      <a:r>
                        <a:rPr kumimoji="1" lang="ja-JP" altLang="en-US" dirty="0" smtClean="0"/>
                        <a:t>価格</a:t>
                      </a:r>
                      <a:endParaRPr kumimoji="1" lang="ja-JP" altLang="en-US" dirty="0"/>
                    </a:p>
                  </a:txBody>
                  <a:tcPr/>
                </a:tc>
                <a:extLst>
                  <a:ext uri="{0D108BD9-81ED-4DB2-BD59-A6C34878D82A}">
                    <a16:rowId xmlns:a16="http://schemas.microsoft.com/office/drawing/2014/main" val="2469955479"/>
                  </a:ext>
                </a:extLst>
              </a:tr>
              <a:tr h="370840">
                <a:tc>
                  <a:txBody>
                    <a:bodyPr/>
                    <a:lstStyle/>
                    <a:p>
                      <a:r>
                        <a:rPr kumimoji="1" lang="en-US" altLang="ja-JP" dirty="0" smtClean="0"/>
                        <a:t>bun </a:t>
                      </a:r>
                      <a:r>
                        <a:rPr kumimoji="1" lang="en-US" altLang="ja-JP" dirty="0" err="1" smtClean="0"/>
                        <a:t>bo</a:t>
                      </a:r>
                      <a:endParaRPr kumimoji="1" lang="en-US" altLang="ja-JP" dirty="0" smtClean="0"/>
                    </a:p>
                  </a:txBody>
                  <a:tcPr/>
                </a:tc>
                <a:tc>
                  <a:txBody>
                    <a:bodyPr/>
                    <a:lstStyle/>
                    <a:p>
                      <a:r>
                        <a:rPr kumimoji="1" lang="en-US" altLang="ja-JP" dirty="0" smtClean="0"/>
                        <a:t>25000</a:t>
                      </a:r>
                      <a:endParaRPr kumimoji="1" lang="ja-JP" altLang="en-US" dirty="0"/>
                    </a:p>
                  </a:txBody>
                  <a:tcPr/>
                </a:tc>
                <a:extLst>
                  <a:ext uri="{0D108BD9-81ED-4DB2-BD59-A6C34878D82A}">
                    <a16:rowId xmlns:a16="http://schemas.microsoft.com/office/drawing/2014/main" val="1647390938"/>
                  </a:ext>
                </a:extLst>
              </a:tr>
              <a:tr h="370840">
                <a:tc>
                  <a:txBody>
                    <a:bodyPr/>
                    <a:lstStyle/>
                    <a:p>
                      <a:r>
                        <a:rPr kumimoji="1" lang="en-US" altLang="ja-JP" dirty="0" smtClean="0"/>
                        <a:t>Bun </a:t>
                      </a:r>
                      <a:r>
                        <a:rPr kumimoji="1" lang="en-US" altLang="ja-JP" dirty="0" err="1" smtClean="0"/>
                        <a:t>ga</a:t>
                      </a:r>
                      <a:endParaRPr kumimoji="1" lang="ja-JP" altLang="en-US" dirty="0"/>
                    </a:p>
                  </a:txBody>
                  <a:tcPr/>
                </a:tc>
                <a:tc>
                  <a:txBody>
                    <a:bodyPr/>
                    <a:lstStyle/>
                    <a:p>
                      <a:r>
                        <a:rPr kumimoji="1" lang="en-US" altLang="ja-JP" dirty="0" smtClean="0"/>
                        <a:t>20000</a:t>
                      </a:r>
                      <a:endParaRPr kumimoji="1" lang="ja-JP" altLang="en-US" dirty="0"/>
                    </a:p>
                  </a:txBody>
                  <a:tcPr/>
                </a:tc>
                <a:extLst>
                  <a:ext uri="{0D108BD9-81ED-4DB2-BD59-A6C34878D82A}">
                    <a16:rowId xmlns:a16="http://schemas.microsoft.com/office/drawing/2014/main" val="284368268"/>
                  </a:ext>
                </a:extLst>
              </a:tr>
              <a:tr h="370840">
                <a:tc>
                  <a:txBody>
                    <a:bodyPr/>
                    <a:lstStyle/>
                    <a:p>
                      <a:r>
                        <a:rPr kumimoji="1" lang="en-US" altLang="ja-JP" dirty="0" smtClean="0"/>
                        <a:t>Bun </a:t>
                      </a:r>
                      <a:r>
                        <a:rPr kumimoji="1" lang="en-US" altLang="ja-JP" dirty="0" err="1" smtClean="0"/>
                        <a:t>bo</a:t>
                      </a:r>
                      <a:r>
                        <a:rPr kumimoji="1" lang="en-US" altLang="ja-JP" dirty="0" smtClean="0"/>
                        <a:t> </a:t>
                      </a:r>
                      <a:r>
                        <a:rPr kumimoji="1" lang="en-US" altLang="ja-JP" dirty="0" err="1" smtClean="0"/>
                        <a:t>vien</a:t>
                      </a:r>
                      <a:endParaRPr kumimoji="1" lang="ja-JP" altLang="en-US" dirty="0"/>
                    </a:p>
                  </a:txBody>
                  <a:tcPr/>
                </a:tc>
                <a:tc>
                  <a:txBody>
                    <a:bodyPr/>
                    <a:lstStyle/>
                    <a:p>
                      <a:r>
                        <a:rPr kumimoji="1" lang="en-US" altLang="ja-JP" dirty="0" smtClean="0"/>
                        <a:t>2000</a:t>
                      </a:r>
                      <a:endParaRPr kumimoji="1" lang="ja-JP" altLang="en-US" dirty="0"/>
                    </a:p>
                  </a:txBody>
                  <a:tcPr/>
                </a:tc>
                <a:extLst>
                  <a:ext uri="{0D108BD9-81ED-4DB2-BD59-A6C34878D82A}">
                    <a16:rowId xmlns:a16="http://schemas.microsoft.com/office/drawing/2014/main" val="587204316"/>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1449395773"/>
              </p:ext>
            </p:extLst>
          </p:nvPr>
        </p:nvGraphicFramePr>
        <p:xfrm>
          <a:off x="2031998" y="3438803"/>
          <a:ext cx="8483602" cy="1483360"/>
        </p:xfrm>
        <a:graphic>
          <a:graphicData uri="http://schemas.openxmlformats.org/drawingml/2006/table">
            <a:tbl>
              <a:tblPr firstRow="1" bandRow="1">
                <a:tableStyleId>{5C22544A-7EE6-4342-B048-85BDC9FD1C3A}</a:tableStyleId>
              </a:tblPr>
              <a:tblGrid>
                <a:gridCol w="4241801">
                  <a:extLst>
                    <a:ext uri="{9D8B030D-6E8A-4147-A177-3AD203B41FA5}">
                      <a16:colId xmlns:a16="http://schemas.microsoft.com/office/drawing/2014/main" val="325103990"/>
                    </a:ext>
                  </a:extLst>
                </a:gridCol>
                <a:gridCol w="4241801">
                  <a:extLst>
                    <a:ext uri="{9D8B030D-6E8A-4147-A177-3AD203B41FA5}">
                      <a16:colId xmlns:a16="http://schemas.microsoft.com/office/drawing/2014/main" val="272553553"/>
                    </a:ext>
                  </a:extLst>
                </a:gridCol>
              </a:tblGrid>
              <a:tr h="370840">
                <a:tc>
                  <a:txBody>
                    <a:bodyPr/>
                    <a:lstStyle/>
                    <a:p>
                      <a:r>
                        <a:rPr kumimoji="1" lang="ja-JP" altLang="en-US" dirty="0" smtClean="0"/>
                        <a:t>季節</a:t>
                      </a:r>
                      <a:endParaRPr kumimoji="1" lang="ja-JP" altLang="en-US" dirty="0"/>
                    </a:p>
                  </a:txBody>
                  <a:tcPr/>
                </a:tc>
                <a:tc>
                  <a:txBody>
                    <a:bodyPr/>
                    <a:lstStyle/>
                    <a:p>
                      <a:r>
                        <a:rPr kumimoji="1" lang="ja-JP" altLang="en-US" dirty="0" smtClean="0"/>
                        <a:t>価格</a:t>
                      </a:r>
                      <a:endParaRPr kumimoji="1" lang="ja-JP" altLang="en-US" dirty="0"/>
                    </a:p>
                  </a:txBody>
                  <a:tcPr/>
                </a:tc>
                <a:extLst>
                  <a:ext uri="{0D108BD9-81ED-4DB2-BD59-A6C34878D82A}">
                    <a16:rowId xmlns:a16="http://schemas.microsoft.com/office/drawing/2014/main" val="2581128456"/>
                  </a:ext>
                </a:extLst>
              </a:tr>
              <a:tr h="370840">
                <a:tc>
                  <a:txBody>
                    <a:bodyPr/>
                    <a:lstStyle/>
                    <a:p>
                      <a:r>
                        <a:rPr kumimoji="1" lang="en-US" altLang="ja-JP" dirty="0" smtClean="0"/>
                        <a:t>Bun Bo</a:t>
                      </a:r>
                      <a:endParaRPr kumimoji="1" lang="ja-JP" altLang="en-US" dirty="0"/>
                    </a:p>
                  </a:txBody>
                  <a:tcPr/>
                </a:tc>
                <a:tc>
                  <a:txBody>
                    <a:bodyPr/>
                    <a:lstStyle/>
                    <a:p>
                      <a:r>
                        <a:rPr kumimoji="1" lang="en-US" altLang="ja-JP" dirty="0" smtClean="0"/>
                        <a:t>30000</a:t>
                      </a:r>
                      <a:endParaRPr kumimoji="1" lang="ja-JP" altLang="en-US" dirty="0"/>
                    </a:p>
                  </a:txBody>
                  <a:tcPr/>
                </a:tc>
                <a:extLst>
                  <a:ext uri="{0D108BD9-81ED-4DB2-BD59-A6C34878D82A}">
                    <a16:rowId xmlns:a16="http://schemas.microsoft.com/office/drawing/2014/main" val="897776479"/>
                  </a:ext>
                </a:extLst>
              </a:tr>
              <a:tr h="370840">
                <a:tc>
                  <a:txBody>
                    <a:bodyPr/>
                    <a:lstStyle/>
                    <a:p>
                      <a:r>
                        <a:rPr kumimoji="1" lang="en-US" altLang="ja-JP" dirty="0" smtClean="0"/>
                        <a:t>Bun</a:t>
                      </a:r>
                      <a:r>
                        <a:rPr kumimoji="1" lang="en-US" altLang="ja-JP" baseline="0" dirty="0" smtClean="0"/>
                        <a:t> Ga</a:t>
                      </a:r>
                      <a:endParaRPr kumimoji="1" lang="ja-JP" altLang="en-US" dirty="0"/>
                    </a:p>
                  </a:txBody>
                  <a:tcPr/>
                </a:tc>
                <a:tc>
                  <a:txBody>
                    <a:bodyPr/>
                    <a:lstStyle/>
                    <a:p>
                      <a:r>
                        <a:rPr kumimoji="1" lang="en-US" altLang="ja-JP" dirty="0" smtClean="0"/>
                        <a:t>25000</a:t>
                      </a:r>
                      <a:endParaRPr kumimoji="1" lang="ja-JP" altLang="en-US" dirty="0"/>
                    </a:p>
                  </a:txBody>
                  <a:tcPr/>
                </a:tc>
                <a:extLst>
                  <a:ext uri="{0D108BD9-81ED-4DB2-BD59-A6C34878D82A}">
                    <a16:rowId xmlns:a16="http://schemas.microsoft.com/office/drawing/2014/main" val="1023195523"/>
                  </a:ext>
                </a:extLst>
              </a:tr>
              <a:tr h="370840">
                <a:tc>
                  <a:txBody>
                    <a:bodyPr/>
                    <a:lstStyle/>
                    <a:p>
                      <a:r>
                        <a:rPr kumimoji="1" lang="en-US" altLang="ja-JP" dirty="0" smtClean="0"/>
                        <a:t>Bun Bo </a:t>
                      </a:r>
                      <a:r>
                        <a:rPr kumimoji="1" lang="en-US" altLang="ja-JP" dirty="0" err="1" smtClean="0"/>
                        <a:t>Vien</a:t>
                      </a:r>
                      <a:endParaRPr kumimoji="1" lang="ja-JP" altLang="en-US" dirty="0"/>
                    </a:p>
                  </a:txBody>
                  <a:tcPr/>
                </a:tc>
                <a:tc>
                  <a:txBody>
                    <a:bodyPr/>
                    <a:lstStyle/>
                    <a:p>
                      <a:r>
                        <a:rPr kumimoji="1" lang="en-US" altLang="ja-JP" dirty="0" smtClean="0"/>
                        <a:t>25000</a:t>
                      </a:r>
                      <a:endParaRPr kumimoji="1" lang="ja-JP" altLang="en-US" dirty="0"/>
                    </a:p>
                  </a:txBody>
                  <a:tcPr/>
                </a:tc>
                <a:extLst>
                  <a:ext uri="{0D108BD9-81ED-4DB2-BD59-A6C34878D82A}">
                    <a16:rowId xmlns:a16="http://schemas.microsoft.com/office/drawing/2014/main" val="4131988437"/>
                  </a:ext>
                </a:extLst>
              </a:tr>
            </a:tbl>
          </a:graphicData>
        </a:graphic>
      </p:graphicFrame>
    </p:spTree>
    <p:extLst>
      <p:ext uri="{BB962C8B-B14F-4D97-AF65-F5344CB8AC3E}">
        <p14:creationId xmlns:p14="http://schemas.microsoft.com/office/powerpoint/2010/main" val="1164268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41083" y="335352"/>
            <a:ext cx="8911687" cy="603111"/>
          </a:xfrm>
        </p:spPr>
        <p:txBody>
          <a:bodyPr>
            <a:normAutofit fontScale="90000"/>
          </a:bodyPr>
          <a:lstStyle/>
          <a:p>
            <a:r>
              <a:rPr kumimoji="1" lang="ja-JP" altLang="en-US" b="1" dirty="0" smtClean="0">
                <a:solidFill>
                  <a:srgbClr val="FF0000"/>
                </a:solidFill>
              </a:rPr>
              <a:t>アクセスマップ</a:t>
            </a:r>
            <a:endParaRPr kumimoji="1" lang="ja-JP" altLang="en-US" b="1" dirty="0">
              <a:solidFill>
                <a:srgbClr val="FF0000"/>
              </a:solidFill>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1083" y="2394284"/>
            <a:ext cx="2506913" cy="2506913"/>
          </a:xfrm>
        </p:spPr>
      </p:pic>
      <p:sp>
        <p:nvSpPr>
          <p:cNvPr id="5" name="テキスト ボックス 4"/>
          <p:cNvSpPr txBox="1"/>
          <p:nvPr/>
        </p:nvSpPr>
        <p:spPr>
          <a:xfrm>
            <a:off x="1841083" y="1732547"/>
            <a:ext cx="3212180" cy="461665"/>
          </a:xfrm>
          <a:prstGeom prst="rect">
            <a:avLst/>
          </a:prstGeom>
          <a:noFill/>
        </p:spPr>
        <p:txBody>
          <a:bodyPr wrap="square" rtlCol="0">
            <a:spAutoFit/>
          </a:bodyPr>
          <a:lstStyle/>
          <a:p>
            <a:r>
              <a:rPr lang="en-US" altLang="ja-JP" sz="2400" dirty="0" smtClean="0">
                <a:solidFill>
                  <a:srgbClr val="00B0F0"/>
                </a:solidFill>
              </a:rPr>
              <a:t>SAI GON QUAN</a:t>
            </a:r>
            <a:endParaRPr kumimoji="1" lang="ja-JP" altLang="en-US" sz="2400" dirty="0">
              <a:solidFill>
                <a:srgbClr val="00B0F0"/>
              </a:solidFill>
            </a:endParaRPr>
          </a:p>
        </p:txBody>
      </p:sp>
      <p:sp>
        <p:nvSpPr>
          <p:cNvPr id="6" name="テキスト ボックス 5"/>
          <p:cNvSpPr txBox="1"/>
          <p:nvPr/>
        </p:nvSpPr>
        <p:spPr>
          <a:xfrm>
            <a:off x="5558589" y="2683042"/>
            <a:ext cx="4836695" cy="923330"/>
          </a:xfrm>
          <a:prstGeom prst="rect">
            <a:avLst/>
          </a:prstGeom>
          <a:noFill/>
        </p:spPr>
        <p:txBody>
          <a:bodyPr wrap="square" rtlCol="0">
            <a:spAutoFit/>
          </a:bodyPr>
          <a:lstStyle/>
          <a:p>
            <a:r>
              <a:rPr lang="ja-JP" altLang="en-US" b="1" i="1" dirty="0" smtClean="0"/>
              <a:t>住所：福岡市南区大楠１－１２</a:t>
            </a:r>
            <a:endParaRPr lang="en-US" altLang="ja-JP" b="1" i="1" dirty="0" smtClean="0"/>
          </a:p>
          <a:p>
            <a:r>
              <a:rPr kumimoji="1" lang="ja-JP" altLang="en-US" b="1" i="1" dirty="0" smtClean="0"/>
              <a:t>電話番号：</a:t>
            </a:r>
            <a:r>
              <a:rPr kumimoji="1" lang="en-US" altLang="ja-JP" b="1" i="1" dirty="0" smtClean="0"/>
              <a:t>080‐3229</a:t>
            </a:r>
            <a:r>
              <a:rPr lang="en-US" altLang="ja-JP" b="1" i="1" dirty="0"/>
              <a:t>‐</a:t>
            </a:r>
            <a:r>
              <a:rPr kumimoji="1" lang="en-US" altLang="ja-JP" b="1" i="1" dirty="0" smtClean="0"/>
              <a:t>6789</a:t>
            </a:r>
          </a:p>
          <a:p>
            <a:r>
              <a:rPr lang="ja-JP" altLang="en-US" b="1" i="1" dirty="0"/>
              <a:t>営業</a:t>
            </a:r>
            <a:r>
              <a:rPr lang="ja-JP" altLang="en-US" b="1" i="1" dirty="0" smtClean="0"/>
              <a:t>時間：２４ｈ</a:t>
            </a:r>
            <a:endParaRPr kumimoji="1" lang="ja-JP" altLang="en-US" b="1" i="1" dirty="0"/>
          </a:p>
        </p:txBody>
      </p:sp>
    </p:spTree>
    <p:extLst>
      <p:ext uri="{BB962C8B-B14F-4D97-AF65-F5344CB8AC3E}">
        <p14:creationId xmlns:p14="http://schemas.microsoft.com/office/powerpoint/2010/main" val="697100964"/>
      </p:ext>
    </p:extLst>
  </p:cSld>
  <p:clrMapOvr>
    <a:masterClrMapping/>
  </p:clrMapOvr>
  <p:timing>
    <p:tnLst>
      <p:par>
        <p:cTn id="1" dur="indefinite" restart="never" nodeType="tmRoot"/>
      </p:par>
    </p:tnLst>
  </p:timing>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TotalTime>
  <Words>59</Words>
  <Application>Microsoft Office PowerPoint</Application>
  <PresentationFormat>ワイド画面</PresentationFormat>
  <Paragraphs>29</Paragraphs>
  <Slides>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メイリオ</vt:lpstr>
      <vt:lpstr>Arial</vt:lpstr>
      <vt:lpstr>Century Gothic</vt:lpstr>
      <vt:lpstr>Tahoma</vt:lpstr>
      <vt:lpstr>Wingdings 3</vt:lpstr>
      <vt:lpstr>ウィスプ</vt:lpstr>
      <vt:lpstr>PowerPoint プレゼンテーション</vt:lpstr>
      <vt:lpstr>Phoについて</vt:lpstr>
      <vt:lpstr>おすすめ</vt:lpstr>
      <vt:lpstr>商品のメニュー</vt:lpstr>
      <vt:lpstr>アクセスマップ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学生</dc:creator>
  <cp:lastModifiedBy>学生</cp:lastModifiedBy>
  <cp:revision>4</cp:revision>
  <dcterms:created xsi:type="dcterms:W3CDTF">2019-09-19T05:02:25Z</dcterms:created>
  <dcterms:modified xsi:type="dcterms:W3CDTF">2019-09-19T05:29:54Z</dcterms:modified>
</cp:coreProperties>
</file>