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21488400" cy="32461200"/>
  <p:defaultTextStyle>
    <a:defPPr>
      <a:defRPr lang="en-US"/>
    </a:defPPr>
    <a:lvl1pPr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566487" indent="-1109397"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3132973" indent="-2218793"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4701047" indent="-3329775"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6267534" indent="-4439172" algn="l" defTabSz="3132973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5451" algn="l" defTabSz="914180" rtl="0" eaLnBrk="1" latinLnBrk="0" hangingPunct="1"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2542" algn="l" defTabSz="914180" rtl="0" eaLnBrk="1" latinLnBrk="0" hangingPunct="1"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199632" algn="l" defTabSz="914180" rtl="0" eaLnBrk="1" latinLnBrk="0" hangingPunct="1"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6722" algn="l" defTabSz="914180" rtl="0" eaLnBrk="1" latinLnBrk="0" hangingPunct="1">
      <a:defRPr sz="10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5"/>
    <a:srgbClr val="FFFF00"/>
    <a:srgbClr val="043052"/>
    <a:srgbClr val="333399"/>
    <a:srgbClr val="010A2B"/>
    <a:srgbClr val="3D63D3"/>
    <a:srgbClr val="C41E02"/>
    <a:srgbClr val="CC0000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3" autoAdjust="0"/>
    <p:restoredTop sz="93250" autoAdjust="0"/>
  </p:normalViewPr>
  <p:slideViewPr>
    <p:cSldViewPr>
      <p:cViewPr>
        <p:scale>
          <a:sx n="54" d="100"/>
          <a:sy n="54" d="100"/>
        </p:scale>
        <p:origin x="-840" y="6256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9311851" cy="1621874"/>
          </a:xfrm>
          <a:prstGeom prst="rect">
            <a:avLst/>
          </a:prstGeom>
        </p:spPr>
        <p:txBody>
          <a:bodyPr vert="horz" lIns="307919" tIns="153960" rIns="307919" bIns="153960" rtlCol="0"/>
          <a:lstStyle>
            <a:lvl1pPr algn="l" defTabSz="10556964" fontAlgn="auto">
              <a:spcBef>
                <a:spcPts val="0"/>
              </a:spcBef>
              <a:spcAft>
                <a:spcPts val="0"/>
              </a:spcAft>
              <a:defRPr sz="41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171296" y="0"/>
            <a:ext cx="9311851" cy="1621874"/>
          </a:xfrm>
          <a:prstGeom prst="rect">
            <a:avLst/>
          </a:prstGeom>
        </p:spPr>
        <p:txBody>
          <a:bodyPr vert="horz" wrap="square" lIns="307919" tIns="153960" rIns="307919" bIns="153960" numCol="1" anchor="t" anchorCtr="0" compatLnSpc="1">
            <a:prstTxWarp prst="textNoShape">
              <a:avLst/>
            </a:prstTxWarp>
          </a:bodyPr>
          <a:lstStyle>
            <a:lvl1pPr algn="r" defTabSz="10552184">
              <a:defRPr sz="4100">
                <a:latin typeface="Calibri" pitchFamily="34" charset="0"/>
              </a:defRPr>
            </a:lvl1pPr>
          </a:lstStyle>
          <a:p>
            <a:pPr>
              <a:defRPr/>
            </a:pPr>
            <a:fld id="{ED55A5A4-1050-48B7-9093-B60E89DBDBDD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8138" y="2436813"/>
            <a:ext cx="8112125" cy="12169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7919" tIns="153960" rIns="307919" bIns="15396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48001" y="15417885"/>
            <a:ext cx="17192401" cy="14606353"/>
          </a:xfrm>
          <a:prstGeom prst="rect">
            <a:avLst/>
          </a:prstGeom>
        </p:spPr>
        <p:txBody>
          <a:bodyPr vert="horz" lIns="307919" tIns="153960" rIns="307919" bIns="15396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30834582"/>
            <a:ext cx="9311851" cy="1621873"/>
          </a:xfrm>
          <a:prstGeom prst="rect">
            <a:avLst/>
          </a:prstGeom>
        </p:spPr>
        <p:txBody>
          <a:bodyPr vert="horz" lIns="307919" tIns="153960" rIns="307919" bIns="153960" rtlCol="0" anchor="b"/>
          <a:lstStyle>
            <a:lvl1pPr algn="l" defTabSz="10556964" fontAlgn="auto">
              <a:spcBef>
                <a:spcPts val="0"/>
              </a:spcBef>
              <a:spcAft>
                <a:spcPts val="0"/>
              </a:spcAft>
              <a:defRPr sz="41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171296" y="30834582"/>
            <a:ext cx="9311851" cy="1621873"/>
          </a:xfrm>
          <a:prstGeom prst="rect">
            <a:avLst/>
          </a:prstGeom>
        </p:spPr>
        <p:txBody>
          <a:bodyPr vert="horz" wrap="square" lIns="307919" tIns="153960" rIns="307919" bIns="153960" numCol="1" anchor="b" anchorCtr="0" compatLnSpc="1">
            <a:prstTxWarp prst="textNoShape">
              <a:avLst/>
            </a:prstTxWarp>
          </a:bodyPr>
          <a:lstStyle>
            <a:lvl1pPr algn="r" defTabSz="10552184">
              <a:defRPr sz="4100">
                <a:latin typeface="Calibri" pitchFamily="34" charset="0"/>
              </a:defRPr>
            </a:lvl1pPr>
          </a:lstStyle>
          <a:p>
            <a:pPr>
              <a:defRPr/>
            </a:pPr>
            <a:fld id="{02AE98A7-7410-4E76-89CF-1082AA7C2B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79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0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2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3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451" algn="l" defTabSz="914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42" algn="l" defTabSz="914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32" algn="l" defTabSz="914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22" algn="l" defTabSz="914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688138" y="2436813"/>
            <a:ext cx="8112125" cy="12169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528027" indent="-203087"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812348" indent="-162470"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137289" indent="-162470"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462228" indent="-162470" defTabSz="10551508" eaLnBrk="0" hangingPunct="0"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1787168" indent="-162470" defTabSz="10551508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112107" indent="-162470" defTabSz="10551508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437046" indent="-162470" defTabSz="10551508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2761986" indent="-162470" defTabSz="10551508" eaLnBrk="0" fontAlgn="base" hangingPunct="0">
              <a:spcBef>
                <a:spcPct val="0"/>
              </a:spcBef>
              <a:spcAft>
                <a:spcPct val="0"/>
              </a:spcAft>
              <a:defRPr sz="7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868D621-08D4-43C3-BB47-32B152E06FC7}" type="slidenum">
              <a:rPr lang="en-US" sz="4100">
                <a:latin typeface="Calibri" pitchFamily="34" charset="0"/>
              </a:rPr>
              <a:pPr eaLnBrk="1" hangingPunct="1"/>
              <a:t>1</a:t>
            </a:fld>
            <a:endParaRPr lang="en-US" sz="41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2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9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2585D-6500-4CF2-84BD-FF630FE418A8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655C9-AE93-4EA7-8ABD-49A9E814D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CDBE6-E398-490A-92B6-906877360173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EE4D0-5FFF-4C75-9250-B467FDFCA7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3828A-FA11-4E46-80E9-47C90EFB4A35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8EB6-63E6-4AB7-99D9-E4C26984FB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39A46-BB31-4B42-A3BB-BD1CAC479E8B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DAB0-A860-402B-B579-FC4AD746D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13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268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140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853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567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280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6993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70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8E443-7A7A-42AB-8E60-30CA493E9F2F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81CA-DACA-4D5D-83C2-5C61BDCB84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F389D-CD2A-41A2-8FEC-2F396C33C427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4255D-FFAC-46C2-A279-15F3F7A756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5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34" indent="0">
              <a:buNone/>
              <a:defRPr sz="6900" b="1"/>
            </a:lvl2pPr>
            <a:lvl3pPr marL="3134268" indent="0">
              <a:buNone/>
              <a:defRPr sz="6200" b="1"/>
            </a:lvl3pPr>
            <a:lvl4pPr marL="4701401" indent="0">
              <a:buNone/>
              <a:defRPr sz="5500" b="1"/>
            </a:lvl4pPr>
            <a:lvl5pPr marL="6268536" indent="0">
              <a:buNone/>
              <a:defRPr sz="5500" b="1"/>
            </a:lvl5pPr>
            <a:lvl6pPr marL="7835670" indent="0">
              <a:buNone/>
              <a:defRPr sz="5500" b="1"/>
            </a:lvl6pPr>
            <a:lvl7pPr marL="9402804" indent="0">
              <a:buNone/>
              <a:defRPr sz="5500" b="1"/>
            </a:lvl7pPr>
            <a:lvl8pPr marL="10969938" indent="0">
              <a:buNone/>
              <a:defRPr sz="5500" b="1"/>
            </a:lvl8pPr>
            <a:lvl9pPr marL="12537073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3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34" indent="0">
              <a:buNone/>
              <a:defRPr sz="6900" b="1"/>
            </a:lvl2pPr>
            <a:lvl3pPr marL="3134268" indent="0">
              <a:buNone/>
              <a:defRPr sz="6200" b="1"/>
            </a:lvl3pPr>
            <a:lvl4pPr marL="4701401" indent="0">
              <a:buNone/>
              <a:defRPr sz="5500" b="1"/>
            </a:lvl4pPr>
            <a:lvl5pPr marL="6268536" indent="0">
              <a:buNone/>
              <a:defRPr sz="5500" b="1"/>
            </a:lvl5pPr>
            <a:lvl6pPr marL="7835670" indent="0">
              <a:buNone/>
              <a:defRPr sz="5500" b="1"/>
            </a:lvl6pPr>
            <a:lvl7pPr marL="9402804" indent="0">
              <a:buNone/>
              <a:defRPr sz="5500" b="1"/>
            </a:lvl7pPr>
            <a:lvl8pPr marL="10969938" indent="0">
              <a:buNone/>
              <a:defRPr sz="5500" b="1"/>
            </a:lvl8pPr>
            <a:lvl9pPr marL="12537073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1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24B1-D363-4C78-9D68-58104D528746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9563-0F0C-4280-86C6-119A7F85F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23C1-B756-44F2-A6A7-0039487DED01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84695-5B68-47A5-B1A2-E73992D51D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1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161EB-B4D4-4F82-9000-C05BBF9053DC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99FE2-8611-4C22-9DB8-544A1E534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134" indent="0">
              <a:buNone/>
              <a:defRPr sz="4100"/>
            </a:lvl2pPr>
            <a:lvl3pPr marL="3134268" indent="0">
              <a:buNone/>
              <a:defRPr sz="3400"/>
            </a:lvl3pPr>
            <a:lvl4pPr marL="4701401" indent="0">
              <a:buNone/>
              <a:defRPr sz="3100"/>
            </a:lvl4pPr>
            <a:lvl5pPr marL="6268536" indent="0">
              <a:buNone/>
              <a:defRPr sz="3100"/>
            </a:lvl5pPr>
            <a:lvl6pPr marL="7835670" indent="0">
              <a:buNone/>
              <a:defRPr sz="3100"/>
            </a:lvl6pPr>
            <a:lvl7pPr marL="9402804" indent="0">
              <a:buNone/>
              <a:defRPr sz="3100"/>
            </a:lvl7pPr>
            <a:lvl8pPr marL="10969938" indent="0">
              <a:buNone/>
              <a:defRPr sz="3100"/>
            </a:lvl8pPr>
            <a:lvl9pPr marL="12537073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C512-FFF2-4480-BE56-AC5B3A7DFA24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DB4CA-4773-4BBB-9F9C-72A551ED80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1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1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134" indent="0">
              <a:buNone/>
              <a:defRPr sz="9600"/>
            </a:lvl2pPr>
            <a:lvl3pPr marL="3134268" indent="0">
              <a:buNone/>
              <a:defRPr sz="8200"/>
            </a:lvl3pPr>
            <a:lvl4pPr marL="4701401" indent="0">
              <a:buNone/>
              <a:defRPr sz="6900"/>
            </a:lvl4pPr>
            <a:lvl5pPr marL="6268536" indent="0">
              <a:buNone/>
              <a:defRPr sz="6900"/>
            </a:lvl5pPr>
            <a:lvl6pPr marL="7835670" indent="0">
              <a:buNone/>
              <a:defRPr sz="6900"/>
            </a:lvl6pPr>
            <a:lvl7pPr marL="9402804" indent="0">
              <a:buNone/>
              <a:defRPr sz="6900"/>
            </a:lvl7pPr>
            <a:lvl8pPr marL="10969938" indent="0">
              <a:buNone/>
              <a:defRPr sz="6900"/>
            </a:lvl8pPr>
            <a:lvl9pPr marL="12537073" indent="0">
              <a:buNone/>
              <a:defRPr sz="69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134" indent="0">
              <a:buNone/>
              <a:defRPr sz="4100"/>
            </a:lvl2pPr>
            <a:lvl3pPr marL="3134268" indent="0">
              <a:buNone/>
              <a:defRPr sz="3400"/>
            </a:lvl3pPr>
            <a:lvl4pPr marL="4701401" indent="0">
              <a:buNone/>
              <a:defRPr sz="3100"/>
            </a:lvl4pPr>
            <a:lvl5pPr marL="6268536" indent="0">
              <a:buNone/>
              <a:defRPr sz="3100"/>
            </a:lvl5pPr>
            <a:lvl6pPr marL="7835670" indent="0">
              <a:buNone/>
              <a:defRPr sz="3100"/>
            </a:lvl6pPr>
            <a:lvl7pPr marL="9402804" indent="0">
              <a:buNone/>
              <a:defRPr sz="3100"/>
            </a:lvl7pPr>
            <a:lvl8pPr marL="10969938" indent="0">
              <a:buNone/>
              <a:defRPr sz="3100"/>
            </a:lvl8pPr>
            <a:lvl9pPr marL="12537073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C8E2D-E0A0-438F-8694-8DE35692B787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A1863-2F69-46F0-8B70-5B7D6D67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96965" y="1317625"/>
            <a:ext cx="197516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27" tIns="156713" rIns="313427" bIns="156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5" y="7680325"/>
            <a:ext cx="19751675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27" tIns="156713" rIns="313427" bIns="156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5" y="30510163"/>
            <a:ext cx="5121275" cy="1752600"/>
          </a:xfrm>
          <a:prstGeom prst="rect">
            <a:avLst/>
          </a:prstGeom>
        </p:spPr>
        <p:txBody>
          <a:bodyPr vert="horz" wrap="square" lIns="313427" tIns="156713" rIns="313427" bIns="156713" numCol="1" anchor="ctr" anchorCtr="0" compatLnSpc="1">
            <a:prstTxWarp prst="textNoShape">
              <a:avLst/>
            </a:prstTxWarp>
          </a:bodyPr>
          <a:lstStyle>
            <a:lvl1pPr>
              <a:defRPr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8088D45-85FB-4C4B-9E46-BAA1D8084CCA}" type="datetimeFigureOut">
              <a:rPr lang="en-US"/>
              <a:pPr>
                <a:defRPr/>
              </a:pPr>
              <a:t>4/30/15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7765" y="30510163"/>
            <a:ext cx="6950075" cy="1752600"/>
          </a:xfrm>
          <a:prstGeom prst="rect">
            <a:avLst/>
          </a:prstGeom>
        </p:spPr>
        <p:txBody>
          <a:bodyPr vert="horz" lIns="313427" tIns="156713" rIns="313427" bIns="156713" rtlCol="0" anchor="ctr"/>
          <a:lstStyle>
            <a:lvl1pPr algn="ctr" defTabSz="3134268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365" y="30510163"/>
            <a:ext cx="5121275" cy="1752600"/>
          </a:xfrm>
          <a:prstGeom prst="rect">
            <a:avLst/>
          </a:prstGeom>
        </p:spPr>
        <p:txBody>
          <a:bodyPr vert="horz" wrap="square" lIns="313427" tIns="156713" rIns="313427" bIns="156713" numCol="1" anchor="ctr" anchorCtr="0" compatLnSpc="1">
            <a:prstTxWarp prst="textNoShape">
              <a:avLst/>
            </a:prstTxWarp>
          </a:bodyPr>
          <a:lstStyle>
            <a:lvl1pPr algn="r">
              <a:defRPr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5DA98FB-FB4E-4CBB-B16D-3EC8811316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2973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313297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313297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313297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313297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090" algn="ctr" defTabSz="313297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6pPr>
      <a:lvl7pPr marL="914180" algn="ctr" defTabSz="313297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7pPr>
      <a:lvl8pPr marL="1371270" algn="ctr" defTabSz="313297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8pPr>
      <a:lvl9pPr marL="1828361" algn="ctr" defTabSz="313297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9pPr>
    </p:titleStyle>
    <p:bodyStyle>
      <a:lvl1pPr marL="1174468" indent="-1174468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545739" indent="-979252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917010" indent="-782450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483497" indent="-782450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051569" indent="-782450" algn="l" defTabSz="313297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8619236" indent="-783567" algn="l" defTabSz="3134268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6370" indent="-783567" algn="l" defTabSz="3134268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3505" indent="-783567" algn="l" defTabSz="3134268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0639" indent="-783567" algn="l" defTabSz="3134268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134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268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401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8536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5670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2804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9938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7073" algn="l" defTabSz="3134268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_performanc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0" y="7239000"/>
            <a:ext cx="7315200" cy="9466729"/>
          </a:xfrm>
          <a:prstGeom prst="rect">
            <a:avLst/>
          </a:prstGeom>
        </p:spPr>
      </p:pic>
      <p:sp>
        <p:nvSpPr>
          <p:cNvPr id="102" name="Rectangle 3"/>
          <p:cNvSpPr/>
          <p:nvPr/>
        </p:nvSpPr>
        <p:spPr>
          <a:xfrm>
            <a:off x="-2379" y="0"/>
            <a:ext cx="21947186" cy="2971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278600" y="419100"/>
            <a:ext cx="26670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defTabSz="31342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200" b="1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815980" y="3429000"/>
            <a:ext cx="6331007" cy="10957560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42193" y="3444240"/>
            <a:ext cx="6331007" cy="822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5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NetAlytics</a:t>
            </a:r>
            <a:endParaRPr lang="en-US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762000" y="566737"/>
            <a:ext cx="19784538" cy="171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Adobe Caslon Pro Bold" pitchFamily="18" charset="0"/>
              </a:rPr>
              <a:t>   </a:t>
            </a:r>
            <a:r>
              <a:rPr lang="en-US" sz="6000" b="1" dirty="0" err="1" smtClean="0">
                <a:solidFill>
                  <a:schemeClr val="bg1"/>
                </a:solidFill>
                <a:latin typeface="Adobe Caslon Pro Bold" pitchFamily="18" charset="0"/>
              </a:rPr>
              <a:t>NetAlytics</a:t>
            </a:r>
            <a:r>
              <a:rPr lang="en-US" sz="6000" b="1" dirty="0">
                <a:solidFill>
                  <a:schemeClr val="bg1"/>
                </a:solidFill>
                <a:latin typeface="Adobe Caslon Pro Bold" pitchFamily="18" charset="0"/>
              </a:rPr>
              <a:t>:</a:t>
            </a:r>
            <a:endParaRPr lang="en-US" sz="6000" b="1" dirty="0" smtClean="0">
              <a:solidFill>
                <a:schemeClr val="bg1"/>
              </a:solidFill>
              <a:latin typeface="Adobe Caslon Pro Bold" pitchFamily="18" charset="0"/>
            </a:endParaRPr>
          </a:p>
          <a:p>
            <a:pPr algn="ctr"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Adobe Caslon Pro Bold" pitchFamily="18" charset="0"/>
              </a:rPr>
              <a:t> </a:t>
            </a:r>
            <a:r>
              <a:rPr lang="en-US" sz="6000" b="1" dirty="0">
                <a:solidFill>
                  <a:schemeClr val="bg1"/>
                </a:solidFill>
                <a:latin typeface="Adobe Caslon Pro Bold" pitchFamily="18" charset="0"/>
              </a:rPr>
              <a:t>Flexible and Dynamic </a:t>
            </a:r>
            <a:r>
              <a:rPr lang="en-US" sz="6000" b="1" dirty="0" smtClean="0">
                <a:solidFill>
                  <a:schemeClr val="bg1"/>
                </a:solidFill>
                <a:latin typeface="Adobe Caslon Pro Bold" pitchFamily="18" charset="0"/>
              </a:rPr>
              <a:t>Network </a:t>
            </a:r>
            <a:r>
              <a:rPr lang="en-US" sz="6000" b="1" dirty="0">
                <a:solidFill>
                  <a:schemeClr val="bg1"/>
                </a:solidFill>
                <a:latin typeface="Adobe Caslon Pro Bold" pitchFamily="18" charset="0"/>
              </a:rPr>
              <a:t>Analysis </a:t>
            </a:r>
            <a:r>
              <a:rPr lang="en-US" sz="6000" b="1" dirty="0" smtClean="0">
                <a:solidFill>
                  <a:schemeClr val="bg1"/>
                </a:solidFill>
                <a:latin typeface="Adobe Caslon Pro Bold" pitchFamily="18" charset="0"/>
              </a:rPr>
              <a:t>Framework</a:t>
            </a:r>
          </a:p>
          <a:p>
            <a:pPr lvl="1" algn="ctr">
              <a:defRPr/>
            </a:pPr>
            <a:endParaRPr lang="en-US" sz="2000" b="1" dirty="0">
              <a:solidFill>
                <a:schemeClr val="bg1"/>
              </a:solidFill>
              <a:latin typeface="Adobe Caslon Pro Bold" pitchFamily="18" charset="0"/>
            </a:endParaRPr>
          </a:p>
          <a:p>
            <a:pPr lvl="1" algn="ctr"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Adobe Caslon Pro Bold" pitchFamily="18" charset="0"/>
              </a:rPr>
              <a:t>Guyue</a:t>
            </a:r>
            <a:r>
              <a:rPr lang="en-US" sz="2800" dirty="0" smtClean="0">
                <a:solidFill>
                  <a:schemeClr val="bg1"/>
                </a:solidFill>
                <a:latin typeface="Adobe Caslon Pro Bold" pitchFamily="18" charset="0"/>
              </a:rPr>
              <a:t> Liu, Timothy Wood</a:t>
            </a:r>
            <a:endParaRPr lang="en-US" sz="2800" dirty="0">
              <a:solidFill>
                <a:schemeClr val="bg1"/>
              </a:solidFill>
              <a:latin typeface="Adobe Caslon Pro Bold" pitchFamily="18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04800" y="24079200"/>
            <a:ext cx="11582400" cy="8382000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065" name="Rectangle 64"/>
          <p:cNvSpPr>
            <a:spLocks noChangeArrowheads="1"/>
          </p:cNvSpPr>
          <p:nvPr/>
        </p:nvSpPr>
        <p:spPr bwMode="auto">
          <a:xfrm>
            <a:off x="304803" y="30175200"/>
            <a:ext cx="11582397" cy="17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10" rIns="91418" bIns="45710">
            <a:spAutoFit/>
          </a:bodyPr>
          <a:lstStyle/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/>
              <a:t>What is the most popular content right now?</a:t>
            </a:r>
          </a:p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/>
              <a:t>How the popularity of this content changed over time?</a:t>
            </a:r>
          </a:p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/>
              <a:t>How to allocate cache resources for this content?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304801" y="3429000"/>
            <a:ext cx="7211061" cy="10957560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04801" y="3429000"/>
            <a:ext cx="7193694" cy="822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Motivation</a:t>
            </a:r>
          </a:p>
        </p:txBody>
      </p:sp>
      <p:sp>
        <p:nvSpPr>
          <p:cNvPr id="141" name="Rectangle 32"/>
          <p:cNvSpPr>
            <a:spLocks noChangeArrowheads="1"/>
          </p:cNvSpPr>
          <p:nvPr/>
        </p:nvSpPr>
        <p:spPr bwMode="auto">
          <a:xfrm>
            <a:off x="304799" y="4572000"/>
            <a:ext cx="7211063" cy="923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10" rIns="91418" bIns="45710">
            <a:spAutoFit/>
          </a:bodyPr>
          <a:lstStyle/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sz="3600" b="1" dirty="0" smtClean="0">
                <a:latin typeface="Arial" pitchFamily="34" charset="0"/>
              </a:rPr>
              <a:t>Hardware-based Monitoring </a:t>
            </a:r>
            <a:endParaRPr lang="en-US" sz="3600" b="1" dirty="0">
              <a:latin typeface="Arial" pitchFamily="34" charset="0"/>
            </a:endParaRPr>
          </a:p>
          <a:p>
            <a:pPr marL="914180" indent="-45709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Expensive appliance</a:t>
            </a:r>
          </a:p>
          <a:p>
            <a:pPr marL="914180" indent="-45709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Fixed deployment</a:t>
            </a:r>
          </a:p>
          <a:p>
            <a:pPr marL="914180" indent="-45709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Limited monitoring fields</a:t>
            </a:r>
            <a:endParaRPr lang="en-US" sz="3600" dirty="0">
              <a:latin typeface="Arial" pitchFamily="34" charset="0"/>
            </a:endParaRPr>
          </a:p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sz="3600" b="1" dirty="0" smtClean="0">
                <a:latin typeface="Arial" pitchFamily="34" charset="0"/>
              </a:rPr>
              <a:t>Offline Analysis</a:t>
            </a:r>
            <a:endParaRPr lang="en-US" sz="3600" b="1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Take time and space to process a large amount of data</a:t>
            </a:r>
            <a:endParaRPr lang="en-US" sz="3600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10Gb/s for a hour requires 4.5Tb of storage</a:t>
            </a:r>
            <a:endParaRPr lang="en-US" sz="3600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 smtClean="0">
              <a:latin typeface="Arial" pitchFamily="34" charset="0"/>
            </a:endParaRPr>
          </a:p>
          <a:p>
            <a:pPr algn="ctr">
              <a:defRPr/>
            </a:pPr>
            <a:r>
              <a:rPr lang="en-US" sz="4200" dirty="0" smtClean="0">
                <a:latin typeface="Arial" pitchFamily="34" charset="0"/>
              </a:rPr>
              <a:t>Can we do network and application analysis </a:t>
            </a:r>
          </a:p>
          <a:p>
            <a:pPr algn="ctr">
              <a:defRPr/>
            </a:pPr>
            <a:r>
              <a:rPr lang="en-US" sz="4200" dirty="0" smtClean="0">
                <a:latin typeface="Arial" pitchFamily="34" charset="0"/>
              </a:rPr>
              <a:t>in real time with </a:t>
            </a:r>
          </a:p>
          <a:p>
            <a:pPr algn="ctr">
              <a:defRPr/>
            </a:pPr>
            <a:r>
              <a:rPr lang="en-US" sz="4200" dirty="0" smtClean="0">
                <a:latin typeface="Arial" pitchFamily="34" charset="0"/>
              </a:rPr>
              <a:t>commodity servers?</a:t>
            </a:r>
            <a:endParaRPr lang="en-US" sz="4200" dirty="0">
              <a:latin typeface="Arial" pitchFamily="34" charset="0"/>
            </a:endParaRPr>
          </a:p>
        </p:txBody>
      </p: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304803" y="15011400"/>
            <a:ext cx="21335997" cy="8448196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04803" y="15011400"/>
            <a:ext cx="21335995" cy="822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5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NetAlytics</a:t>
            </a:r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 Architecture</a:t>
            </a:r>
            <a:endParaRPr lang="en-US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pic>
        <p:nvPicPr>
          <p:cNvPr id="101" name="Picture 5" descr="gw_txt_2cs_re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883" y="228600"/>
            <a:ext cx="3405317" cy="2593717"/>
          </a:xfrm>
          <a:prstGeom prst="rect">
            <a:avLst/>
          </a:prstGeom>
        </p:spPr>
      </p:pic>
      <p:grpSp>
        <p:nvGrpSpPr>
          <p:cNvPr id="103" name="组合 102"/>
          <p:cNvGrpSpPr/>
          <p:nvPr/>
        </p:nvGrpSpPr>
        <p:grpSpPr>
          <a:xfrm>
            <a:off x="1078972" y="25298400"/>
            <a:ext cx="10122428" cy="4302510"/>
            <a:chOff x="1335001" y="4734405"/>
            <a:chExt cx="10169698" cy="4497358"/>
          </a:xfrm>
        </p:grpSpPr>
        <p:sp>
          <p:nvSpPr>
            <p:cNvPr id="104" name="Shape 324"/>
            <p:cNvSpPr/>
            <p:nvPr/>
          </p:nvSpPr>
          <p:spPr>
            <a:xfrm flipV="1">
              <a:off x="2737580" y="6275863"/>
              <a:ext cx="1023100" cy="1023100"/>
            </a:xfrm>
            <a:prstGeom prst="line">
              <a:avLst/>
            </a:prstGeom>
            <a:ln w="38100">
              <a:solidFill/>
              <a:miter lim="400000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sym typeface="Helvetica Neue Light"/>
              </a:endParaRPr>
            </a:p>
          </p:txBody>
        </p:sp>
        <p:grpSp>
          <p:nvGrpSpPr>
            <p:cNvPr id="105" name="Group 332"/>
            <p:cNvGrpSpPr/>
            <p:nvPr/>
          </p:nvGrpSpPr>
          <p:grpSpPr>
            <a:xfrm>
              <a:off x="3888494" y="4734405"/>
              <a:ext cx="5198305" cy="2492947"/>
              <a:chOff x="0" y="0"/>
              <a:chExt cx="5198303" cy="2492946"/>
            </a:xfrm>
          </p:grpSpPr>
          <p:sp>
            <p:nvSpPr>
              <p:cNvPr id="138" name="Shape 325"/>
              <p:cNvSpPr/>
              <p:nvPr/>
            </p:nvSpPr>
            <p:spPr>
              <a:xfrm>
                <a:off x="0" y="647634"/>
                <a:ext cx="2386581" cy="1332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143" name="Shape 326"/>
              <p:cNvSpPr/>
              <p:nvPr/>
            </p:nvSpPr>
            <p:spPr>
              <a:xfrm>
                <a:off x="892774" y="293878"/>
                <a:ext cx="1522517" cy="1332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144" name="Shape 327"/>
              <p:cNvSpPr/>
              <p:nvPr/>
            </p:nvSpPr>
            <p:spPr>
              <a:xfrm>
                <a:off x="383523" y="1092575"/>
                <a:ext cx="1619535" cy="1332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151" name="Shape 328"/>
              <p:cNvSpPr/>
              <p:nvPr/>
            </p:nvSpPr>
            <p:spPr>
              <a:xfrm>
                <a:off x="1094802" y="1092575"/>
                <a:ext cx="2801204" cy="1332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155" name="Shape 329"/>
              <p:cNvSpPr/>
              <p:nvPr/>
            </p:nvSpPr>
            <p:spPr>
              <a:xfrm>
                <a:off x="1823905" y="0"/>
                <a:ext cx="2255847" cy="1332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157" name="Shape 330"/>
              <p:cNvSpPr/>
              <p:nvPr/>
            </p:nvSpPr>
            <p:spPr>
              <a:xfrm>
                <a:off x="2811722" y="662380"/>
                <a:ext cx="2386582" cy="146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158" name="Shape 331"/>
              <p:cNvSpPr/>
              <p:nvPr/>
            </p:nvSpPr>
            <p:spPr>
              <a:xfrm>
                <a:off x="2552044" y="1024910"/>
                <a:ext cx="2386581" cy="146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</p:grpSp>
        <p:sp>
          <p:nvSpPr>
            <p:cNvPr id="107" name="Shape 333"/>
            <p:cNvSpPr/>
            <p:nvPr/>
          </p:nvSpPr>
          <p:spPr>
            <a:xfrm>
              <a:off x="5101163" y="5484428"/>
              <a:ext cx="2772967" cy="73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sz="4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Video CDN</a:t>
              </a:r>
            </a:p>
          </p:txBody>
        </p:sp>
        <p:pic>
          <p:nvPicPr>
            <p:cNvPr id="108" name="image109.png" descr="VMW_ICON_cluster1_2D(F)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576790" y="5677476"/>
              <a:ext cx="807157" cy="8382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9" name="image67.png" descr="ICON_Building_Q308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35001" y="6896240"/>
              <a:ext cx="1274764" cy="14732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0" name="image97.png" descr="C:\Users\testuser\AppData\Local\Temp\VMwareDnD\9a29d882\VMW_09Q3_ICON_Hous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83063" y="7329351"/>
              <a:ext cx="1367993" cy="149953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1" name="image97.png" descr="C:\Users\testuser\AppData\Local\Temp\VMwareDnD\9a29d882\VMW_09Q3_ICON_Hous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136706" y="7104646"/>
              <a:ext cx="1367993" cy="149953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2" name="image97.png" descr="C:\Users\testuser\AppData\Local\Temp\VMwareDnD\9a29d882\VMW_09Q3_ICON_Hous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995415" y="7494689"/>
              <a:ext cx="1367993" cy="149953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4" name="image67.png" descr="ICON_Building_Q308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133867" y="7758562"/>
              <a:ext cx="1274764" cy="14732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5" name="image67.png" descr="ICON_Building_Q308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259884" y="7758562"/>
              <a:ext cx="1274764" cy="14732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16" name="Shape 341"/>
            <p:cNvSpPr/>
            <p:nvPr/>
          </p:nvSpPr>
          <p:spPr>
            <a:xfrm>
              <a:off x="6373235" y="7298962"/>
              <a:ext cx="1" cy="667756"/>
            </a:xfrm>
            <a:prstGeom prst="line">
              <a:avLst/>
            </a:prstGeom>
            <a:ln w="38100">
              <a:solidFill/>
              <a:miter lim="400000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sym typeface="Helvetica Neue Light"/>
              </a:endParaRPr>
            </a:p>
          </p:txBody>
        </p:sp>
        <p:sp>
          <p:nvSpPr>
            <p:cNvPr id="117" name="Shape 342"/>
            <p:cNvSpPr/>
            <p:nvPr/>
          </p:nvSpPr>
          <p:spPr>
            <a:xfrm>
              <a:off x="9014465" y="6149417"/>
              <a:ext cx="1275992" cy="1275992"/>
            </a:xfrm>
            <a:prstGeom prst="line">
              <a:avLst/>
            </a:prstGeom>
            <a:ln w="38100">
              <a:solidFill/>
              <a:miter lim="400000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sym typeface="Helvetica Neue Light"/>
              </a:endParaRPr>
            </a:p>
          </p:txBody>
        </p:sp>
        <p:pic>
          <p:nvPicPr>
            <p:cNvPr id="118" name="image109.png" descr="VMW_ICON_cluster1_2D(F)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969657" y="6698057"/>
              <a:ext cx="807157" cy="8382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9" name="image109.png" descr="VMW_ICON_cluster1_2D(F)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591346" y="5561778"/>
              <a:ext cx="807157" cy="8382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0" name="image39.png" descr="VMW-ICON-App-Monitor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60872" y="5209331"/>
              <a:ext cx="1026852" cy="60308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1" name="pasted-image.png"/>
            <p:cNvPicPr/>
            <p:nvPr/>
          </p:nvPicPr>
          <p:blipFill>
            <a:blip r:embed="rId9">
              <a:extLst/>
            </a:blip>
            <a:srcRect r="57273"/>
            <a:stretch>
              <a:fillRect/>
            </a:stretch>
          </p:blipFill>
          <p:spPr>
            <a:xfrm>
              <a:off x="4685471" y="6223375"/>
              <a:ext cx="687044" cy="58692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2" name="pasted-image.png"/>
            <p:cNvPicPr/>
            <p:nvPr/>
          </p:nvPicPr>
          <p:blipFill>
            <a:blip r:embed="rId9">
              <a:extLst/>
            </a:blip>
            <a:srcRect r="57273"/>
            <a:stretch>
              <a:fillRect/>
            </a:stretch>
          </p:blipFill>
          <p:spPr>
            <a:xfrm>
              <a:off x="5897534" y="4939409"/>
              <a:ext cx="687044" cy="58692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3" name="pasted-image.png"/>
            <p:cNvPicPr/>
            <p:nvPr/>
          </p:nvPicPr>
          <p:blipFill>
            <a:blip r:embed="rId9">
              <a:extLst/>
            </a:blip>
            <a:srcRect r="57273"/>
            <a:stretch>
              <a:fillRect/>
            </a:stretch>
          </p:blipFill>
          <p:spPr>
            <a:xfrm>
              <a:off x="7374008" y="6222187"/>
              <a:ext cx="687044" cy="586923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124" name="Group 353"/>
            <p:cNvGrpSpPr/>
            <p:nvPr/>
          </p:nvGrpSpPr>
          <p:grpSpPr>
            <a:xfrm>
              <a:off x="6899819" y="5049733"/>
              <a:ext cx="579319" cy="376486"/>
              <a:chOff x="0" y="-33"/>
              <a:chExt cx="579318" cy="376484"/>
            </a:xfrm>
          </p:grpSpPr>
          <p:grpSp>
            <p:nvGrpSpPr>
              <p:cNvPr id="132" name="Group 351"/>
              <p:cNvGrpSpPr/>
              <p:nvPr/>
            </p:nvGrpSpPr>
            <p:grpSpPr>
              <a:xfrm>
                <a:off x="0" y="27714"/>
                <a:ext cx="337045" cy="324519"/>
                <a:chOff x="206478" y="0"/>
                <a:chExt cx="337044" cy="324517"/>
              </a:xfrm>
            </p:grpSpPr>
            <p:sp>
              <p:nvSpPr>
                <p:cNvPr id="134" name="Shape 349"/>
                <p:cNvSpPr/>
                <p:nvPr/>
              </p:nvSpPr>
              <p:spPr>
                <a:xfrm>
                  <a:off x="206478" y="0"/>
                  <a:ext cx="337045" cy="1506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3D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21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kumimoji="0" sz="2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Shape 350"/>
                <p:cNvSpPr/>
                <p:nvPr/>
              </p:nvSpPr>
              <p:spPr>
                <a:xfrm>
                  <a:off x="209281" y="173914"/>
                  <a:ext cx="334242" cy="1506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3D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21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kumimoji="0" sz="2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33" name="pasted-image.png"/>
              <p:cNvPicPr/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49506" y="-34"/>
                <a:ext cx="229813" cy="3764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25" name="Group 358"/>
            <p:cNvGrpSpPr/>
            <p:nvPr/>
          </p:nvGrpSpPr>
          <p:grpSpPr>
            <a:xfrm>
              <a:off x="5002980" y="5209298"/>
              <a:ext cx="579319" cy="376486"/>
              <a:chOff x="0" y="-33"/>
              <a:chExt cx="579318" cy="376484"/>
            </a:xfrm>
          </p:grpSpPr>
          <p:grpSp>
            <p:nvGrpSpPr>
              <p:cNvPr id="128" name="Group 356"/>
              <p:cNvGrpSpPr/>
              <p:nvPr/>
            </p:nvGrpSpPr>
            <p:grpSpPr>
              <a:xfrm>
                <a:off x="0" y="27714"/>
                <a:ext cx="337045" cy="324519"/>
                <a:chOff x="206478" y="0"/>
                <a:chExt cx="337044" cy="324517"/>
              </a:xfrm>
            </p:grpSpPr>
            <p:sp>
              <p:nvSpPr>
                <p:cNvPr id="130" name="Shape 354"/>
                <p:cNvSpPr/>
                <p:nvPr/>
              </p:nvSpPr>
              <p:spPr>
                <a:xfrm>
                  <a:off x="206478" y="0"/>
                  <a:ext cx="337045" cy="1506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3D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21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kumimoji="0" sz="2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Shape 355"/>
                <p:cNvSpPr/>
                <p:nvPr/>
              </p:nvSpPr>
              <p:spPr>
                <a:xfrm>
                  <a:off x="209281" y="173914"/>
                  <a:ext cx="334242" cy="1506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3D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21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kumimoji="0" sz="2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9" name="pasted-image.png"/>
              <p:cNvPicPr/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49506" y="-34"/>
                <a:ext cx="229813" cy="3764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6" name="image39.png" descr="VMW-ICON-App-Monitor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874146" y="6214133"/>
              <a:ext cx="1026853" cy="60308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7" name="image39.png" descr="VMW-ICON-App-Monitor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487569" y="5049766"/>
              <a:ext cx="1026852" cy="603088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9" name="Rectangle 68"/>
          <p:cNvSpPr/>
          <p:nvPr/>
        </p:nvSpPr>
        <p:spPr>
          <a:xfrm>
            <a:off x="300438" y="24079200"/>
            <a:ext cx="11586761" cy="822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Live </a:t>
            </a:r>
            <a:r>
              <a:rPr lang="en-US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Popularity Detection and </a:t>
            </a:r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Caching</a:t>
            </a:r>
            <a:endParaRPr lang="en-US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160" name="Rectangle 4"/>
          <p:cNvSpPr>
            <a:spLocks noChangeArrowheads="1"/>
          </p:cNvSpPr>
          <p:nvPr/>
        </p:nvSpPr>
        <p:spPr bwMode="auto">
          <a:xfrm>
            <a:off x="12115800" y="24079200"/>
            <a:ext cx="9524998" cy="8382001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62" name="Rectangle 68"/>
          <p:cNvSpPr/>
          <p:nvPr/>
        </p:nvSpPr>
        <p:spPr>
          <a:xfrm>
            <a:off x="12115801" y="24079200"/>
            <a:ext cx="9525002" cy="822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Web Performance Debugging</a:t>
            </a:r>
            <a:endParaRPr lang="en-US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560990" y="16002000"/>
            <a:ext cx="10905273" cy="7280599"/>
            <a:chOff x="17451103" y="3448572"/>
            <a:chExt cx="6794178" cy="9275351"/>
          </a:xfrm>
        </p:grpSpPr>
        <p:grpSp>
          <p:nvGrpSpPr>
            <p:cNvPr id="188" name="组合 187"/>
            <p:cNvGrpSpPr/>
            <p:nvPr/>
          </p:nvGrpSpPr>
          <p:grpSpPr>
            <a:xfrm>
              <a:off x="17451103" y="3667354"/>
              <a:ext cx="1905043" cy="8615262"/>
              <a:chOff x="17085343" y="3557626"/>
              <a:chExt cx="1905043" cy="8615262"/>
            </a:xfrm>
          </p:grpSpPr>
          <p:pic>
            <p:nvPicPr>
              <p:cNvPr id="192" name="image39.png" descr="VMW-ICON-App-Monitor.png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7331677" y="3557626"/>
                <a:ext cx="1113222" cy="138376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93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69242" y="10957246"/>
                <a:ext cx="980709" cy="12156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4" name="Picture 4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85343" y="8604874"/>
                <a:ext cx="1687099" cy="1262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5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85343" y="6031607"/>
                <a:ext cx="1905043" cy="1483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83" name="组合 182"/>
            <p:cNvGrpSpPr/>
            <p:nvPr/>
          </p:nvGrpSpPr>
          <p:grpSpPr>
            <a:xfrm>
              <a:off x="19570242" y="3448572"/>
              <a:ext cx="4675039" cy="9275351"/>
              <a:chOff x="19570242" y="3521724"/>
              <a:chExt cx="4675039" cy="9275351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19570242" y="3521724"/>
                <a:ext cx="4675039" cy="1607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4000" b="1" dirty="0" smtClean="0"/>
                  <a:t>Monitors </a:t>
                </a:r>
              </a:p>
              <a:p>
                <a:r>
                  <a:rPr lang="en-US" altLang="zh-CN" sz="3600" dirty="0" smtClean="0"/>
                  <a:t>NFV-based applications</a:t>
                </a: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19570242" y="5371851"/>
                <a:ext cx="3282173" cy="2313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4000" b="1" dirty="0" smtClean="0"/>
                  <a:t>Aggregators</a:t>
                </a:r>
                <a:r>
                  <a:rPr lang="en-US" altLang="zh-CN" sz="3600" b="1" dirty="0" smtClean="0"/>
                  <a:t> </a:t>
                </a:r>
                <a:endParaRPr lang="en-US" altLang="zh-CN" sz="4000" b="1" dirty="0" smtClean="0"/>
              </a:p>
              <a:p>
                <a:r>
                  <a:rPr lang="en-US" altLang="zh-CN" sz="3600" dirty="0" smtClean="0"/>
                  <a:t>Queuing services that store measurements</a:t>
                </a:r>
                <a:endParaRPr lang="zh-CN" altLang="en-US" sz="3600" dirty="0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19570242" y="7927762"/>
                <a:ext cx="3584088" cy="2313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4000" b="1" dirty="0" smtClean="0"/>
                  <a:t>Processors</a:t>
                </a:r>
                <a:r>
                  <a:rPr lang="en-US" altLang="zh-CN" sz="3600" b="1" dirty="0" smtClean="0"/>
                  <a:t> </a:t>
                </a:r>
                <a:endParaRPr lang="en-US" altLang="zh-CN" sz="4000" b="1" dirty="0" smtClean="0"/>
              </a:p>
              <a:p>
                <a:r>
                  <a:rPr lang="en-US" altLang="zh-CN" sz="3600" dirty="0" smtClean="0"/>
                  <a:t>Read and process data</a:t>
                </a:r>
              </a:p>
              <a:p>
                <a:r>
                  <a:rPr lang="en-US" altLang="zh-CN" sz="3600" dirty="0" smtClean="0"/>
                  <a:t>in real time</a:t>
                </a:r>
                <a:endParaRPr lang="zh-CN" altLang="en-US" sz="3600" dirty="0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9570242" y="10483674"/>
                <a:ext cx="3548779" cy="2313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4000" b="1" dirty="0" smtClean="0"/>
                  <a:t>Controller</a:t>
                </a:r>
                <a:r>
                  <a:rPr lang="en-US" altLang="zh-CN" sz="3600" b="1" dirty="0" smtClean="0"/>
                  <a:t> </a:t>
                </a:r>
                <a:endParaRPr lang="en-US" altLang="zh-CN" sz="4000" b="1" dirty="0" smtClean="0"/>
              </a:p>
              <a:p>
                <a:r>
                  <a:rPr lang="en-US" altLang="zh-CN" sz="3600" dirty="0" smtClean="0"/>
                  <a:t>Steer traffic flow and control the network</a:t>
                </a:r>
                <a:endParaRPr lang="zh-CN" altLang="en-US" sz="3600" dirty="0"/>
              </a:p>
            </p:txBody>
          </p:sp>
        </p:grpSp>
      </p:grpSp>
      <p:sp>
        <p:nvSpPr>
          <p:cNvPr id="197" name="Shape 205"/>
          <p:cNvSpPr/>
          <p:nvPr/>
        </p:nvSpPr>
        <p:spPr>
          <a:xfrm flipV="1">
            <a:off x="14311638" y="26495298"/>
            <a:ext cx="1623991" cy="100492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  <p:sp>
        <p:nvSpPr>
          <p:cNvPr id="198" name="Shape 206"/>
          <p:cNvSpPr/>
          <p:nvPr/>
        </p:nvSpPr>
        <p:spPr>
          <a:xfrm>
            <a:off x="14311638" y="27754217"/>
            <a:ext cx="1623990" cy="886652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  <p:sp>
        <p:nvSpPr>
          <p:cNvPr id="199" name="Shape 207"/>
          <p:cNvSpPr/>
          <p:nvPr/>
        </p:nvSpPr>
        <p:spPr>
          <a:xfrm>
            <a:off x="12344400" y="26786705"/>
            <a:ext cx="2152650" cy="17359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B1DD8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Helvetica Neue Light"/>
              </a:rPr>
              <a:t>Web Frontend</a:t>
            </a:r>
          </a:p>
        </p:txBody>
      </p:sp>
      <p:sp>
        <p:nvSpPr>
          <p:cNvPr id="200" name="Shape 208"/>
          <p:cNvSpPr/>
          <p:nvPr/>
        </p:nvSpPr>
        <p:spPr>
          <a:xfrm flipV="1">
            <a:off x="17231734" y="26353718"/>
            <a:ext cx="2049434" cy="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  <p:sp>
        <p:nvSpPr>
          <p:cNvPr id="201" name="Shape 209"/>
          <p:cNvSpPr/>
          <p:nvPr/>
        </p:nvSpPr>
        <p:spPr>
          <a:xfrm>
            <a:off x="17231734" y="28512718"/>
            <a:ext cx="2049434" cy="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  <p:sp>
        <p:nvSpPr>
          <p:cNvPr id="202" name="Shape 210"/>
          <p:cNvSpPr/>
          <p:nvPr/>
        </p:nvSpPr>
        <p:spPr>
          <a:xfrm>
            <a:off x="17444455" y="26690951"/>
            <a:ext cx="1899195" cy="1425396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  <p:sp>
        <p:nvSpPr>
          <p:cNvPr id="203" name="Shape 211"/>
          <p:cNvSpPr/>
          <p:nvPr/>
        </p:nvSpPr>
        <p:spPr>
          <a:xfrm flipV="1">
            <a:off x="17307028" y="26932576"/>
            <a:ext cx="1898845" cy="1490024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  <p:sp>
        <p:nvSpPr>
          <p:cNvPr id="204" name="Shape 212"/>
          <p:cNvSpPr/>
          <p:nvPr/>
        </p:nvSpPr>
        <p:spPr>
          <a:xfrm>
            <a:off x="15587528" y="25643705"/>
            <a:ext cx="2186122" cy="143022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Helvetica Neue Light"/>
              </a:rPr>
              <a:t>App Replica 1</a:t>
            </a:r>
          </a:p>
        </p:txBody>
      </p:sp>
      <p:sp>
        <p:nvSpPr>
          <p:cNvPr id="205" name="Shape 213"/>
          <p:cNvSpPr/>
          <p:nvPr/>
        </p:nvSpPr>
        <p:spPr>
          <a:xfrm>
            <a:off x="15587528" y="27830578"/>
            <a:ext cx="2186122" cy="143022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Helvetica Neue Light"/>
              </a:rPr>
              <a:t>App Replica 2</a:t>
            </a:r>
          </a:p>
        </p:txBody>
      </p:sp>
      <p:sp>
        <p:nvSpPr>
          <p:cNvPr id="206" name="Shape 214"/>
          <p:cNvSpPr/>
          <p:nvPr/>
        </p:nvSpPr>
        <p:spPr>
          <a:xfrm>
            <a:off x="19286609" y="25643705"/>
            <a:ext cx="1896991" cy="143022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Helvetica Neue Light"/>
              </a:rPr>
              <a:t>MySQL DB</a:t>
            </a:r>
          </a:p>
        </p:txBody>
      </p:sp>
      <p:sp>
        <p:nvSpPr>
          <p:cNvPr id="208" name="Shape 215"/>
          <p:cNvSpPr/>
          <p:nvPr/>
        </p:nvSpPr>
        <p:spPr>
          <a:xfrm>
            <a:off x="19278600" y="27745013"/>
            <a:ext cx="1949649" cy="151578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lvl="0" algn="ctr">
              <a:defRPr sz="1800"/>
            </a:pPr>
            <a:r>
              <a:rPr lang="en-US" sz="3800" dirty="0" err="1">
                <a:solidFill>
                  <a:srgbClr val="FFFFFF"/>
                </a:solidFill>
                <a:latin typeface="Arial" pitchFamily="34" charset="0"/>
                <a:ea typeface="Helvetica Neue Light"/>
                <a:cs typeface="Arial" pitchFamily="34" charset="0"/>
                <a:sym typeface="Helvetica Neue Light"/>
              </a:rPr>
              <a:t>M</a:t>
            </a:r>
            <a:r>
              <a:rPr sz="3800" dirty="0" err="1" smtClean="0">
                <a:solidFill>
                  <a:srgbClr val="FFFFFF"/>
                </a:solidFill>
                <a:latin typeface="Arial" pitchFamily="34" charset="0"/>
                <a:ea typeface="Helvetica Neue Light"/>
                <a:cs typeface="Arial" pitchFamily="34" charset="0"/>
                <a:sym typeface="Helvetica Neue Light"/>
              </a:rPr>
              <a:t>em</a:t>
            </a:r>
            <a:r>
              <a:rPr sz="3800" dirty="0">
                <a:solidFill>
                  <a:srgbClr val="FFFFFF"/>
                </a:solidFill>
                <a:latin typeface="Arial" pitchFamily="34" charset="0"/>
                <a:ea typeface="Helvetica Neue Light"/>
                <a:cs typeface="Arial" pitchFamily="34" charset="0"/>
                <a:sym typeface="Helvetica Neue Light"/>
              </a:rPr>
              <a:t/>
            </a:r>
            <a:br>
              <a:rPr sz="3800" dirty="0">
                <a:solidFill>
                  <a:srgbClr val="FFFFFF"/>
                </a:solidFill>
                <a:latin typeface="Arial" pitchFamily="34" charset="0"/>
                <a:ea typeface="Helvetica Neue Light"/>
                <a:cs typeface="Arial" pitchFamily="34" charset="0"/>
                <a:sym typeface="Helvetica Neue Light"/>
              </a:rPr>
            </a:br>
            <a:r>
              <a:rPr sz="3800" dirty="0">
                <a:solidFill>
                  <a:srgbClr val="FFFFFF"/>
                </a:solidFill>
                <a:latin typeface="Arial" pitchFamily="34" charset="0"/>
                <a:ea typeface="Helvetica Neue Light"/>
                <a:cs typeface="Arial" pitchFamily="34" charset="0"/>
                <a:sym typeface="Helvetica Neue Light"/>
              </a:rPr>
              <a:t>cached</a:t>
            </a:r>
          </a:p>
        </p:txBody>
      </p:sp>
      <p:sp>
        <p:nvSpPr>
          <p:cNvPr id="209" name="Rectangle 64"/>
          <p:cNvSpPr>
            <a:spLocks noChangeArrowheads="1"/>
          </p:cNvSpPr>
          <p:nvPr/>
        </p:nvSpPr>
        <p:spPr bwMode="auto">
          <a:xfrm>
            <a:off x="12192002" y="29641800"/>
            <a:ext cx="9524998" cy="452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10" rIns="91418" bIns="45710">
            <a:spAutoFit/>
          </a:bodyPr>
          <a:lstStyle/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 smtClean="0"/>
              <a:t>Why the average response time is large?</a:t>
            </a:r>
          </a:p>
          <a:p>
            <a:pPr marL="457090" lvl="1" indent="-457090">
              <a:buFont typeface="Courier New" pitchFamily="49" charset="0"/>
              <a:buChar char="o"/>
            </a:pPr>
            <a:r>
              <a:rPr lang="en-US" sz="3600" dirty="0" smtClean="0"/>
              <a:t>How many requests are being sent between each tier?</a:t>
            </a:r>
            <a:endParaRPr lang="en-US" sz="3600" dirty="0" smtClean="0"/>
          </a:p>
          <a:p>
            <a:pPr marL="457090" lvl="1" indent="-457090" algn="just">
              <a:buFont typeface="Courier New" pitchFamily="49" charset="0"/>
              <a:buChar char="o"/>
            </a:pPr>
            <a:r>
              <a:rPr lang="en-US" sz="3600" dirty="0" smtClean="0"/>
              <a:t>What </a:t>
            </a:r>
            <a:r>
              <a:rPr lang="en-US" sz="3600" dirty="0"/>
              <a:t>are the </a:t>
            </a:r>
            <a:r>
              <a:rPr lang="en-US" sz="3600" dirty="0" smtClean="0"/>
              <a:t>average response </a:t>
            </a:r>
            <a:r>
              <a:rPr lang="en-US" sz="3600" dirty="0"/>
              <a:t>times </a:t>
            </a:r>
            <a:endParaRPr lang="en-US" sz="3600" dirty="0" smtClean="0"/>
          </a:p>
          <a:p>
            <a:pPr marL="0" lvl="1" indent="0" algn="just"/>
            <a:r>
              <a:rPr lang="en-US" sz="3600" dirty="0"/>
              <a:t> </a:t>
            </a:r>
            <a:r>
              <a:rPr lang="en-US" sz="3600" dirty="0" smtClean="0"/>
              <a:t>   for </a:t>
            </a:r>
            <a:r>
              <a:rPr lang="en-US" sz="3600" dirty="0"/>
              <a:t>each path</a:t>
            </a:r>
            <a:r>
              <a:rPr lang="en-US" sz="3600" dirty="0" smtClean="0"/>
              <a:t>?</a:t>
            </a:r>
          </a:p>
          <a:p>
            <a:pPr marL="457090" lvl="1" indent="-457090" algn="just">
              <a:buFont typeface="Courier New" pitchFamily="49" charset="0"/>
              <a:buChar char="o"/>
            </a:pPr>
            <a:endParaRPr lang="en-US" sz="3600" dirty="0"/>
          </a:p>
          <a:p>
            <a:pPr marL="457090" lvl="1" indent="-457090" algn="just">
              <a:buFont typeface="Courier New" pitchFamily="49" charset="0"/>
              <a:buChar char="o"/>
            </a:pPr>
            <a:endParaRPr lang="en-US" sz="3600" dirty="0" smtClean="0"/>
          </a:p>
          <a:p>
            <a:pPr marL="457090" lvl="1" indent="-457090" algn="just">
              <a:buFont typeface="Courier New" pitchFamily="49" charset="0"/>
              <a:buChar char="o"/>
            </a:pPr>
            <a:endParaRPr lang="en-US" sz="3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0058400" y="16007239"/>
            <a:ext cx="11417394" cy="7095709"/>
            <a:chOff x="8290682" y="12203531"/>
            <a:chExt cx="10405314" cy="5449827"/>
          </a:xfrm>
        </p:grpSpPr>
        <p:grpSp>
          <p:nvGrpSpPr>
            <p:cNvPr id="223" name="Group 126"/>
            <p:cNvGrpSpPr/>
            <p:nvPr/>
          </p:nvGrpSpPr>
          <p:grpSpPr>
            <a:xfrm>
              <a:off x="8290682" y="12203531"/>
              <a:ext cx="10405314" cy="5449827"/>
              <a:chOff x="0" y="266908"/>
              <a:chExt cx="10688127" cy="4523496"/>
            </a:xfrm>
          </p:grpSpPr>
          <p:sp>
            <p:nvSpPr>
              <p:cNvPr id="228" name="Shape 123"/>
              <p:cNvSpPr/>
              <p:nvPr/>
            </p:nvSpPr>
            <p:spPr>
              <a:xfrm>
                <a:off x="3947279" y="266908"/>
                <a:ext cx="4882082" cy="2617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224" name="Shape 119"/>
              <p:cNvSpPr/>
              <p:nvPr/>
            </p:nvSpPr>
            <p:spPr>
              <a:xfrm>
                <a:off x="0" y="1401604"/>
                <a:ext cx="5165017" cy="2884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225" name="Shape 120"/>
              <p:cNvSpPr/>
              <p:nvPr/>
            </p:nvSpPr>
            <p:spPr>
              <a:xfrm>
                <a:off x="1932134" y="636008"/>
                <a:ext cx="3295017" cy="2884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226" name="Shape 121"/>
              <p:cNvSpPr/>
              <p:nvPr/>
            </p:nvSpPr>
            <p:spPr>
              <a:xfrm>
                <a:off x="830017" y="2364540"/>
                <a:ext cx="3504983" cy="2425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227" name="Shape 122"/>
              <p:cNvSpPr/>
              <p:nvPr/>
            </p:nvSpPr>
            <p:spPr>
              <a:xfrm>
                <a:off x="2369361" y="2364540"/>
                <a:ext cx="6062339" cy="2425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230" name="Shape 125"/>
              <p:cNvSpPr/>
              <p:nvPr/>
            </p:nvSpPr>
            <p:spPr>
              <a:xfrm>
                <a:off x="5523110" y="2218104"/>
                <a:ext cx="5165017" cy="2469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B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460234" y="12602885"/>
              <a:ext cx="9530055" cy="4319310"/>
              <a:chOff x="8460234" y="12602885"/>
              <a:chExt cx="9530055" cy="4319310"/>
            </a:xfrm>
          </p:grpSpPr>
          <p:pic>
            <p:nvPicPr>
              <p:cNvPr id="231" name="image109.png" descr="VMW_ICON_cluster1_2D(F).png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0007097" y="14499370"/>
                <a:ext cx="807157" cy="8382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32" name="Shape 130"/>
              <p:cNvSpPr/>
              <p:nvPr/>
            </p:nvSpPr>
            <p:spPr>
              <a:xfrm flipV="1">
                <a:off x="10617370" y="13945044"/>
                <a:ext cx="560647" cy="560646"/>
              </a:xfrm>
              <a:prstGeom prst="line">
                <a:avLst/>
              </a:prstGeom>
              <a:ln w="38100">
                <a:solidFill>
                  <a:srgbClr val="A6AAA9"/>
                </a:solidFill>
                <a:miter lim="400000"/>
                <a:headEnd type="triangle"/>
                <a:tailEnd type="triangle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pic>
            <p:nvPicPr>
              <p:cNvPr id="233" name="image109.png" descr="VMW_ICON_cluster1_2D(F).png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1894976" y="14499370"/>
                <a:ext cx="807157" cy="8382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34" name="image109.png" descr="VMW_ICON_cluster1_2D(F).png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1036843" y="13128264"/>
                <a:ext cx="807157" cy="8382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35" name="image109.png" descr="VMW_ICON_cluster1_2D(F).png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3016923" y="13075605"/>
                <a:ext cx="807157" cy="8382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36" name="Shape 134"/>
              <p:cNvSpPr/>
              <p:nvPr/>
            </p:nvSpPr>
            <p:spPr>
              <a:xfrm flipV="1">
                <a:off x="11926636" y="13494705"/>
                <a:ext cx="856810" cy="1"/>
              </a:xfrm>
              <a:prstGeom prst="line">
                <a:avLst/>
              </a:prstGeom>
              <a:ln w="38100">
                <a:solidFill>
                  <a:srgbClr val="A6AAA9"/>
                </a:solidFill>
                <a:miter lim="400000"/>
                <a:headEnd type="triangle"/>
                <a:tailEnd type="triangle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pic>
            <p:nvPicPr>
              <p:cNvPr id="237" name="image111.png" descr="VMW_ICON_Datacenter_2D_(F).png"/>
              <p:cNvPicPr/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>
                <a:off x="14085716" y="15398194"/>
                <a:ext cx="724242" cy="15240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38" name="image111.png" descr="VMW_ICON_Datacenter_2D_(F).png"/>
              <p:cNvPicPr/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>
                <a:off x="10048555" y="15395407"/>
                <a:ext cx="724242" cy="15240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39" name="image111.png" descr="VMW_ICON_Datacenter_2D_(F).png"/>
              <p:cNvPicPr/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>
                <a:off x="11961170" y="15398194"/>
                <a:ext cx="724242" cy="15240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40" name="image109.png" descr="VMW_ICON_cluster1_2D(F).png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4048427" y="14516350"/>
                <a:ext cx="807157" cy="8382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41" name="Shape 139"/>
              <p:cNvSpPr/>
              <p:nvPr/>
            </p:nvSpPr>
            <p:spPr>
              <a:xfrm flipH="1" flipV="1">
                <a:off x="11698041" y="13945044"/>
                <a:ext cx="560646" cy="560646"/>
              </a:xfrm>
              <a:prstGeom prst="line">
                <a:avLst/>
              </a:prstGeom>
              <a:ln w="38100">
                <a:solidFill>
                  <a:srgbClr val="A6AAA9"/>
                </a:solidFill>
                <a:miter lim="400000"/>
                <a:headEnd type="triangle"/>
                <a:tailEnd type="triangle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247" name="Shape 140"/>
              <p:cNvSpPr/>
              <p:nvPr/>
            </p:nvSpPr>
            <p:spPr>
              <a:xfrm flipH="1" flipV="1">
                <a:off x="13691941" y="13945044"/>
                <a:ext cx="560647" cy="560646"/>
              </a:xfrm>
              <a:prstGeom prst="line">
                <a:avLst/>
              </a:prstGeom>
              <a:ln w="38100">
                <a:solidFill>
                  <a:srgbClr val="A6AAA9"/>
                </a:solidFill>
                <a:miter lim="400000"/>
                <a:headEnd type="triangle"/>
                <a:tailEnd type="triangle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pic>
            <p:nvPicPr>
              <p:cNvPr id="274" name="image39.png" descr="VMW-ICON-App-Monitor.png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2856854" y="12602885"/>
                <a:ext cx="1127294" cy="662078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75" name="image39.png" descr="VMW-ICON-App-Monitor.png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9227728" y="14587432"/>
                <a:ext cx="1127294" cy="662078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77" name="Shape 143"/>
              <p:cNvSpPr/>
              <p:nvPr/>
            </p:nvSpPr>
            <p:spPr>
              <a:xfrm flipV="1">
                <a:off x="12522370" y="13945044"/>
                <a:ext cx="560647" cy="560646"/>
              </a:xfrm>
              <a:prstGeom prst="line">
                <a:avLst/>
              </a:prstGeom>
              <a:ln w="38100">
                <a:solidFill>
                  <a:srgbClr val="A6AAA9"/>
                </a:solidFill>
                <a:miter lim="400000"/>
                <a:headEnd type="triangle"/>
                <a:tailEnd type="triangle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grpSp>
            <p:nvGrpSpPr>
              <p:cNvPr id="278" name="Group 148"/>
              <p:cNvGrpSpPr/>
              <p:nvPr/>
            </p:nvGrpSpPr>
            <p:grpSpPr>
              <a:xfrm>
                <a:off x="14542377" y="15537164"/>
                <a:ext cx="1134004" cy="736644"/>
                <a:chOff x="0" y="-64"/>
                <a:chExt cx="1134003" cy="736642"/>
              </a:xfrm>
            </p:grpSpPr>
            <p:grpSp>
              <p:nvGrpSpPr>
                <p:cNvPr id="280" name="Group 146"/>
                <p:cNvGrpSpPr/>
                <p:nvPr/>
              </p:nvGrpSpPr>
              <p:grpSpPr>
                <a:xfrm>
                  <a:off x="0" y="54231"/>
                  <a:ext cx="659520" cy="635009"/>
                  <a:chOff x="404031" y="0"/>
                  <a:chExt cx="659519" cy="635008"/>
                </a:xfrm>
              </p:grpSpPr>
              <p:sp>
                <p:nvSpPr>
                  <p:cNvPr id="283" name="Shape 144"/>
                  <p:cNvSpPr/>
                  <p:nvPr/>
                </p:nvSpPr>
                <p:spPr>
                  <a:xfrm>
                    <a:off x="404031" y="0"/>
                    <a:ext cx="659521" cy="29469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3D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21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kumimoji="0" sz="2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4" name="Shape 145"/>
                  <p:cNvSpPr/>
                  <p:nvPr/>
                </p:nvSpPr>
                <p:spPr>
                  <a:xfrm>
                    <a:off x="409516" y="340312"/>
                    <a:ext cx="654036" cy="29469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3D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21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kumimoji="0" sz="2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82" name="pasted-image.png"/>
                <p:cNvPicPr/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683905" y="-65"/>
                  <a:ext cx="450099" cy="7366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85" name="Group 153"/>
              <p:cNvGrpSpPr/>
              <p:nvPr/>
            </p:nvGrpSpPr>
            <p:grpSpPr>
              <a:xfrm>
                <a:off x="12419466" y="16111159"/>
                <a:ext cx="1134004" cy="736644"/>
                <a:chOff x="0" y="-64"/>
                <a:chExt cx="1134003" cy="736642"/>
              </a:xfrm>
            </p:grpSpPr>
            <p:grpSp>
              <p:nvGrpSpPr>
                <p:cNvPr id="286" name="Group 151"/>
                <p:cNvGrpSpPr/>
                <p:nvPr/>
              </p:nvGrpSpPr>
              <p:grpSpPr>
                <a:xfrm>
                  <a:off x="0" y="54231"/>
                  <a:ext cx="659520" cy="635009"/>
                  <a:chOff x="404031" y="0"/>
                  <a:chExt cx="659519" cy="635008"/>
                </a:xfrm>
              </p:grpSpPr>
              <p:sp>
                <p:nvSpPr>
                  <p:cNvPr id="288" name="Shape 149"/>
                  <p:cNvSpPr/>
                  <p:nvPr/>
                </p:nvSpPr>
                <p:spPr>
                  <a:xfrm>
                    <a:off x="404031" y="0"/>
                    <a:ext cx="659521" cy="29469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3D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21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kumimoji="0" sz="2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9" name="Shape 150"/>
                  <p:cNvSpPr/>
                  <p:nvPr/>
                </p:nvSpPr>
                <p:spPr>
                  <a:xfrm>
                    <a:off x="409516" y="340312"/>
                    <a:ext cx="654036" cy="29469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3D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21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kumimoji="0" sz="2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87" name="pasted-image.png"/>
                <p:cNvPicPr/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683905" y="-65"/>
                  <a:ext cx="450099" cy="7366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90" name="image109.png" descr="VMW_ICON_cluster1_2D(F).png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4921923" y="13075605"/>
                <a:ext cx="807157" cy="8382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92" name="image109.png" descr="VMW_ICON_cluster1_2D(F).png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5704976" y="14499370"/>
                <a:ext cx="807157" cy="8382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93" name="image111.png" descr="VMW_ICON_Datacenter_2D_(F).png"/>
              <p:cNvPicPr/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>
                <a:off x="15771170" y="15398194"/>
                <a:ext cx="724242" cy="15240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94" name="Shape 157"/>
              <p:cNvSpPr/>
              <p:nvPr/>
            </p:nvSpPr>
            <p:spPr>
              <a:xfrm flipH="1" flipV="1">
                <a:off x="15596941" y="13945044"/>
                <a:ext cx="560647" cy="560646"/>
              </a:xfrm>
              <a:prstGeom prst="line">
                <a:avLst/>
              </a:prstGeom>
              <a:ln w="38100">
                <a:solidFill>
                  <a:srgbClr val="A6AAA9"/>
                </a:solidFill>
                <a:miter lim="400000"/>
                <a:headEnd type="triangle"/>
                <a:tailEnd type="triangle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295" name="Shape 158"/>
              <p:cNvSpPr/>
              <p:nvPr/>
            </p:nvSpPr>
            <p:spPr>
              <a:xfrm flipV="1">
                <a:off x="14427370" y="13945044"/>
                <a:ext cx="560647" cy="560646"/>
              </a:xfrm>
              <a:prstGeom prst="line">
                <a:avLst/>
              </a:prstGeom>
              <a:ln w="38100">
                <a:solidFill>
                  <a:srgbClr val="A6AAA9"/>
                </a:solidFill>
                <a:miter lim="400000"/>
                <a:headEnd type="triangle"/>
                <a:tailEnd type="triangle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sp>
            <p:nvSpPr>
              <p:cNvPr id="296" name="Shape 159"/>
              <p:cNvSpPr/>
              <p:nvPr/>
            </p:nvSpPr>
            <p:spPr>
              <a:xfrm flipV="1">
                <a:off x="13831636" y="13494705"/>
                <a:ext cx="856809" cy="1"/>
              </a:xfrm>
              <a:prstGeom prst="line">
                <a:avLst/>
              </a:prstGeom>
              <a:ln w="38100">
                <a:solidFill>
                  <a:srgbClr val="A6AAA9"/>
                </a:solidFill>
                <a:miter lim="400000"/>
                <a:headEnd type="triangle"/>
                <a:tailEnd type="triangle"/>
              </a:ln>
            </p:spPr>
            <p:txBody>
              <a:bodyPr lIns="0" tIns="0" rIns="0" bIns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Light"/>
                  <a:sym typeface="Helvetica Neue Light"/>
                </a:endParaRPr>
              </a:p>
            </p:txBody>
          </p:sp>
          <p:pic>
            <p:nvPicPr>
              <p:cNvPr id="297" name="image39.png" descr="VMW-ICON-App-Monitor.png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2422753" y="14820052"/>
                <a:ext cx="1127294" cy="662078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98" name="image39.png" descr="VMW-ICON-App-Monitor.png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201879" y="14604411"/>
                <a:ext cx="1127293" cy="662079"/>
              </a:xfrm>
              <a:prstGeom prst="rect">
                <a:avLst/>
              </a:prstGeom>
              <a:ln w="12700">
                <a:miter lim="400000"/>
              </a:ln>
            </p:spPr>
          </p:pic>
          <p:grpSp>
            <p:nvGrpSpPr>
              <p:cNvPr id="299" name="Group 166"/>
              <p:cNvGrpSpPr/>
              <p:nvPr/>
            </p:nvGrpSpPr>
            <p:grpSpPr>
              <a:xfrm>
                <a:off x="10330760" y="15539755"/>
                <a:ext cx="1134004" cy="736644"/>
                <a:chOff x="0" y="-64"/>
                <a:chExt cx="1134003" cy="736642"/>
              </a:xfrm>
            </p:grpSpPr>
            <p:grpSp>
              <p:nvGrpSpPr>
                <p:cNvPr id="300" name="Group 164"/>
                <p:cNvGrpSpPr/>
                <p:nvPr/>
              </p:nvGrpSpPr>
              <p:grpSpPr>
                <a:xfrm>
                  <a:off x="0" y="54231"/>
                  <a:ext cx="659520" cy="635009"/>
                  <a:chOff x="404031" y="0"/>
                  <a:chExt cx="659519" cy="635008"/>
                </a:xfrm>
              </p:grpSpPr>
              <p:sp>
                <p:nvSpPr>
                  <p:cNvPr id="302" name="Shape 162"/>
                  <p:cNvSpPr/>
                  <p:nvPr/>
                </p:nvSpPr>
                <p:spPr>
                  <a:xfrm>
                    <a:off x="404031" y="0"/>
                    <a:ext cx="659521" cy="29469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3D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21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kumimoji="0" sz="2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3" name="Shape 163"/>
                  <p:cNvSpPr/>
                  <p:nvPr/>
                </p:nvSpPr>
                <p:spPr>
                  <a:xfrm>
                    <a:off x="409516" y="340312"/>
                    <a:ext cx="654036" cy="29469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3D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21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kumimoji="0" sz="2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01" name="pasted-image.png"/>
                <p:cNvPicPr/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683905" y="-65"/>
                  <a:ext cx="450099" cy="7366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04" name="Group 169"/>
              <p:cNvGrpSpPr/>
              <p:nvPr/>
            </p:nvGrpSpPr>
            <p:grpSpPr>
              <a:xfrm>
                <a:off x="16368657" y="15525194"/>
                <a:ext cx="1621632" cy="1270001"/>
                <a:chOff x="-254000" y="0"/>
                <a:chExt cx="1621631" cy="1270000"/>
              </a:xfrm>
            </p:grpSpPr>
            <p:sp>
              <p:nvSpPr>
                <p:cNvPr id="305" name="Shape 167"/>
                <p:cNvSpPr/>
                <p:nvPr/>
              </p:nvSpPr>
              <p:spPr>
                <a:xfrm>
                  <a:off x="-254000" y="0"/>
                  <a:ext cx="1621632" cy="127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229" y="0"/>
                      </a:moveTo>
                      <a:cubicBezTo>
                        <a:pt x="3762" y="0"/>
                        <a:pt x="3383" y="484"/>
                        <a:pt x="3383" y="1080"/>
                      </a:cubicBezTo>
                      <a:lnTo>
                        <a:pt x="3383" y="8640"/>
                      </a:lnTo>
                      <a:lnTo>
                        <a:pt x="0" y="10800"/>
                      </a:lnTo>
                      <a:lnTo>
                        <a:pt x="3383" y="12960"/>
                      </a:lnTo>
                      <a:lnTo>
                        <a:pt x="3383" y="20520"/>
                      </a:lnTo>
                      <a:cubicBezTo>
                        <a:pt x="3383" y="21116"/>
                        <a:pt x="3762" y="21600"/>
                        <a:pt x="4229" y="21600"/>
                      </a:cubicBezTo>
                      <a:lnTo>
                        <a:pt x="20754" y="21600"/>
                      </a:lnTo>
                      <a:cubicBezTo>
                        <a:pt x="21221" y="21600"/>
                        <a:pt x="21600" y="21116"/>
                        <a:pt x="21600" y="20520"/>
                      </a:cubicBezTo>
                      <a:lnTo>
                        <a:pt x="21600" y="1080"/>
                      </a:lnTo>
                      <a:cubicBezTo>
                        <a:pt x="21600" y="484"/>
                        <a:pt x="21221" y="0"/>
                        <a:pt x="20754" y="0"/>
                      </a:cubicBezTo>
                      <a:lnTo>
                        <a:pt x="4229" y="0"/>
                      </a:lnTo>
                      <a:close/>
                    </a:path>
                  </a:pathLst>
                </a:custGeom>
                <a:solidFill>
                  <a:srgbClr val="E0EDD4"/>
                </a:solidFill>
                <a:ln w="12700" cap="flat">
                  <a:solidFill>
                    <a:srgbClr val="B1DD8C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2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kumimoji="0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 Neue Light"/>
                    <a:sym typeface="Helvetica Neue Light"/>
                  </a:endParaRPr>
                </a:p>
              </p:txBody>
            </p:sp>
            <p:pic>
              <p:nvPicPr>
                <p:cNvPr id="306" name="pasted-image.png"/>
                <p:cNvPicPr/>
                <p:nvPr/>
              </p:nvPicPr>
              <p:blipFill>
                <a:blip r:embed="rId9">
                  <a:extLst/>
                </a:blip>
                <a:srcRect r="57273"/>
                <a:stretch>
                  <a:fillRect/>
                </a:stretch>
              </p:blipFill>
              <p:spPr>
                <a:xfrm>
                  <a:off x="40397" y="92868"/>
                  <a:ext cx="1269281" cy="108431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07" name="Group 172"/>
              <p:cNvGrpSpPr/>
              <p:nvPr/>
            </p:nvGrpSpPr>
            <p:grpSpPr>
              <a:xfrm>
                <a:off x="8460234" y="15401014"/>
                <a:ext cx="1686323" cy="1270001"/>
                <a:chOff x="0" y="0"/>
                <a:chExt cx="1686321" cy="1270000"/>
              </a:xfrm>
            </p:grpSpPr>
            <p:sp>
              <p:nvSpPr>
                <p:cNvPr id="308" name="Shape 170"/>
                <p:cNvSpPr/>
                <p:nvPr/>
              </p:nvSpPr>
              <p:spPr>
                <a:xfrm>
                  <a:off x="0" y="0"/>
                  <a:ext cx="1686322" cy="127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13" y="0"/>
                      </a:moveTo>
                      <a:cubicBezTo>
                        <a:pt x="364" y="0"/>
                        <a:pt x="0" y="484"/>
                        <a:pt x="0" y="1080"/>
                      </a:cubicBezTo>
                      <a:lnTo>
                        <a:pt x="0" y="20520"/>
                      </a:lnTo>
                      <a:cubicBezTo>
                        <a:pt x="0" y="21116"/>
                        <a:pt x="364" y="21600"/>
                        <a:pt x="813" y="21600"/>
                      </a:cubicBezTo>
                      <a:lnTo>
                        <a:pt x="16705" y="21600"/>
                      </a:lnTo>
                      <a:cubicBezTo>
                        <a:pt x="17154" y="21600"/>
                        <a:pt x="17518" y="21116"/>
                        <a:pt x="17518" y="20520"/>
                      </a:cubicBezTo>
                      <a:lnTo>
                        <a:pt x="17518" y="15984"/>
                      </a:lnTo>
                      <a:lnTo>
                        <a:pt x="21600" y="13831"/>
                      </a:lnTo>
                      <a:lnTo>
                        <a:pt x="17518" y="11671"/>
                      </a:lnTo>
                      <a:lnTo>
                        <a:pt x="17518" y="1080"/>
                      </a:lnTo>
                      <a:cubicBezTo>
                        <a:pt x="17518" y="484"/>
                        <a:pt x="17154" y="0"/>
                        <a:pt x="16705" y="0"/>
                      </a:cubicBezTo>
                      <a:lnTo>
                        <a:pt x="813" y="0"/>
                      </a:lnTo>
                      <a:close/>
                    </a:path>
                  </a:pathLst>
                </a:custGeom>
                <a:solidFill>
                  <a:srgbClr val="E0EDD4"/>
                </a:solidFill>
                <a:ln w="12700" cap="flat">
                  <a:solidFill>
                    <a:srgbClr val="B1DD8C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200"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pPr>
                  <a:endParaRPr kumimoji="0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 Neue Light"/>
                    <a:sym typeface="Helvetica Neue Light"/>
                  </a:endParaRPr>
                </a:p>
              </p:txBody>
            </p:sp>
            <p:pic>
              <p:nvPicPr>
                <p:cNvPr id="309" name="pasted-image.png"/>
                <p:cNvPicPr/>
                <p:nvPr/>
              </p:nvPicPr>
              <p:blipFill>
                <a:blip r:embed="rId9">
                  <a:extLst/>
                </a:blip>
                <a:srcRect r="57273"/>
                <a:stretch>
                  <a:fillRect/>
                </a:stretch>
              </p:blipFill>
              <p:spPr>
                <a:xfrm>
                  <a:off x="40397" y="92868"/>
                  <a:ext cx="1269280" cy="108431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</p:grpSp>
      <p:sp>
        <p:nvSpPr>
          <p:cNvPr id="320" name="Rectangle 4"/>
          <p:cNvSpPr>
            <a:spLocks noChangeArrowheads="1"/>
          </p:cNvSpPr>
          <p:nvPr/>
        </p:nvSpPr>
        <p:spPr bwMode="auto">
          <a:xfrm>
            <a:off x="14447106" y="3444240"/>
            <a:ext cx="7193692" cy="10957560"/>
          </a:xfrm>
          <a:prstGeom prst="rect">
            <a:avLst/>
          </a:prstGeom>
          <a:noFill/>
          <a:ln w="5076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10" rIns="91418" bIns="45710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21" name="Rectangle 70"/>
          <p:cNvSpPr/>
          <p:nvPr/>
        </p:nvSpPr>
        <p:spPr>
          <a:xfrm>
            <a:off x="14447106" y="3484245"/>
            <a:ext cx="7215424" cy="822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Background</a:t>
            </a:r>
            <a:endParaRPr lang="en-US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323" name="Rectangle 32"/>
          <p:cNvSpPr>
            <a:spLocks noChangeArrowheads="1"/>
          </p:cNvSpPr>
          <p:nvPr/>
        </p:nvSpPr>
        <p:spPr bwMode="auto">
          <a:xfrm>
            <a:off x="14492931" y="4572000"/>
            <a:ext cx="7174290" cy="57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10" rIns="91418" bIns="45710">
            <a:spAutoFit/>
          </a:bodyPr>
          <a:lstStyle/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sz="3600" dirty="0" smtClean="0">
                <a:latin typeface="Arial" pitchFamily="34" charset="0"/>
              </a:rPr>
              <a:t>Network Function Virtualization</a:t>
            </a:r>
            <a:endParaRPr lang="en-US" sz="3600" dirty="0">
              <a:latin typeface="Arial" pitchFamily="34" charset="0"/>
            </a:endParaRPr>
          </a:p>
          <a:p>
            <a:pPr marL="914180" indent="-45709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Run network services as software on commodity servers or virtual machines</a:t>
            </a:r>
          </a:p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altLang="zh-CN" sz="3600" dirty="0" err="1" smtClean="0">
                <a:latin typeface="Arial" pitchFamily="34" charset="0"/>
              </a:rPr>
              <a:t>NetVM</a:t>
            </a:r>
            <a:endParaRPr lang="en-US" altLang="zh-CN" sz="3600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altLang="zh-CN" sz="3600" dirty="0" smtClean="0">
                <a:latin typeface="Arial" pitchFamily="34" charset="0"/>
              </a:rPr>
              <a:t>High performance NFV platform</a:t>
            </a: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altLang="zh-CN" sz="3600" dirty="0" smtClean="0">
                <a:latin typeface="Arial" pitchFamily="34" charset="0"/>
              </a:rPr>
              <a:t>Can scale to 36Gbps using four ports for forwarding data</a:t>
            </a:r>
            <a:endParaRPr lang="en-US" altLang="zh-CN" sz="3600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>
              <a:latin typeface="Arial" pitchFamily="34" charset="0"/>
            </a:endParaRPr>
          </a:p>
        </p:txBody>
      </p:sp>
      <p:sp>
        <p:nvSpPr>
          <p:cNvPr id="324" name="Rectangle 32"/>
          <p:cNvSpPr>
            <a:spLocks noChangeArrowheads="1"/>
          </p:cNvSpPr>
          <p:nvPr/>
        </p:nvSpPr>
        <p:spPr bwMode="auto">
          <a:xfrm>
            <a:off x="7846522" y="4572000"/>
            <a:ext cx="6479078" cy="1148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10" rIns="91418" bIns="45710">
            <a:spAutoFit/>
          </a:bodyPr>
          <a:lstStyle/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sz="3600" b="1" dirty="0" smtClean="0">
                <a:latin typeface="Arial" pitchFamily="34" charset="0"/>
              </a:rPr>
              <a:t>Scalable Architecture</a:t>
            </a:r>
            <a:endParaRPr lang="en-US" sz="3600" b="1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Independent </a:t>
            </a:r>
            <a:r>
              <a:rPr lang="en-US" sz="3600" dirty="0" smtClean="0">
                <a:latin typeface="Arial" pitchFamily="34" charset="0"/>
              </a:rPr>
              <a:t>tiers </a:t>
            </a:r>
            <a:r>
              <a:rPr lang="en-US" sz="3600" dirty="0" smtClean="0">
                <a:latin typeface="Arial" pitchFamily="34" charset="0"/>
              </a:rPr>
              <a:t>for </a:t>
            </a:r>
            <a:endParaRPr lang="en-US" sz="3600" dirty="0" smtClean="0">
              <a:latin typeface="Arial" pitchFamily="34" charset="0"/>
            </a:endParaRPr>
          </a:p>
          <a:p>
            <a:pPr marL="457090">
              <a:defRPr/>
            </a:pPr>
            <a:r>
              <a:rPr lang="en-US" sz="3600" dirty="0" smtClean="0">
                <a:latin typeface="Arial" pitchFamily="34" charset="0"/>
              </a:rPr>
              <a:t>   collection</a:t>
            </a:r>
            <a:r>
              <a:rPr lang="en-US" sz="3600" dirty="0" smtClean="0">
                <a:latin typeface="Arial" pitchFamily="34" charset="0"/>
              </a:rPr>
              <a:t>, </a:t>
            </a:r>
            <a:r>
              <a:rPr lang="en-US" sz="3600" dirty="0" smtClean="0">
                <a:latin typeface="Arial" pitchFamily="34" charset="0"/>
              </a:rPr>
              <a:t> aggregation     </a:t>
            </a:r>
          </a:p>
          <a:p>
            <a:pPr marL="457090">
              <a:defRPr/>
            </a:pPr>
            <a:r>
              <a:rPr lang="en-US" sz="3600" dirty="0">
                <a:latin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</a:rPr>
              <a:t>  </a:t>
            </a:r>
            <a:r>
              <a:rPr lang="en-US" sz="3600" dirty="0" smtClean="0">
                <a:latin typeface="Arial" pitchFamily="34" charset="0"/>
              </a:rPr>
              <a:t>and </a:t>
            </a:r>
            <a:r>
              <a:rPr lang="en-US" sz="3600" dirty="0" smtClean="0">
                <a:latin typeface="Arial" pitchFamily="34" charset="0"/>
              </a:rPr>
              <a:t>processing</a:t>
            </a:r>
          </a:p>
          <a:p>
            <a:pPr marL="914180" indent="-45709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No application modifications</a:t>
            </a:r>
            <a:endParaRPr lang="en-US" sz="3600" dirty="0">
              <a:latin typeface="Arial" pitchFamily="34" charset="0"/>
            </a:endParaRPr>
          </a:p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altLang="zh-CN" sz="3600" b="1" dirty="0" smtClean="0">
                <a:latin typeface="Arial" pitchFamily="34" charset="0"/>
              </a:rPr>
              <a:t>Real Time Analysis</a:t>
            </a:r>
            <a:endParaRPr lang="en-US" altLang="zh-CN" sz="3600" b="1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altLang="zh-CN" sz="3600" dirty="0" smtClean="0">
                <a:latin typeface="Arial" pitchFamily="34" charset="0"/>
              </a:rPr>
              <a:t>SDN redirect certain traffic flows to monitors</a:t>
            </a:r>
          </a:p>
          <a:p>
            <a:pPr marL="914180" indent="-45709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altLang="zh-CN" sz="3600" dirty="0" smtClean="0">
                <a:latin typeface="Arial" pitchFamily="34" charset="0"/>
              </a:rPr>
              <a:t>Collect minimal data to process</a:t>
            </a:r>
            <a:endParaRPr lang="en-US" sz="3600" dirty="0">
              <a:latin typeface="Arial" pitchFamily="34" charset="0"/>
            </a:endParaRPr>
          </a:p>
          <a:p>
            <a:pPr marL="571362" indent="-571362">
              <a:buFont typeface="Courier New" pitchFamily="49" charset="0"/>
              <a:buChar char="o"/>
              <a:defRPr/>
            </a:pPr>
            <a:r>
              <a:rPr lang="en-US" sz="3600" b="1" dirty="0" smtClean="0">
                <a:latin typeface="Arial" pitchFamily="34" charset="0"/>
              </a:rPr>
              <a:t>Query Language</a:t>
            </a: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altLang="zh-CN" sz="3600" dirty="0">
                <a:latin typeface="Arial" pitchFamily="34" charset="0"/>
              </a:rPr>
              <a:t>SQL like </a:t>
            </a:r>
            <a:r>
              <a:rPr lang="en-US" altLang="zh-CN" sz="3600" dirty="0" smtClean="0">
                <a:latin typeface="Arial" pitchFamily="34" charset="0"/>
              </a:rPr>
              <a:t>syntax to define </a:t>
            </a:r>
            <a:r>
              <a:rPr lang="en-US" altLang="zh-CN" sz="3600" dirty="0" smtClean="0">
                <a:latin typeface="Arial" pitchFamily="34" charset="0"/>
              </a:rPr>
              <a:t>an </a:t>
            </a:r>
            <a:r>
              <a:rPr lang="en-US" altLang="zh-CN" sz="3600" dirty="0" smtClean="0">
                <a:latin typeface="Arial" pitchFamily="34" charset="0"/>
              </a:rPr>
              <a:t>analysis task</a:t>
            </a:r>
            <a:endParaRPr lang="en-US" sz="3600" dirty="0" smtClean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r>
              <a:rPr lang="en-US" sz="3600" dirty="0" smtClean="0">
                <a:latin typeface="Arial" pitchFamily="34" charset="0"/>
              </a:rPr>
              <a:t>Automatically deploy analysis tasks </a:t>
            </a: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 smtClean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>
              <a:latin typeface="Arial" pitchFamily="34" charset="0"/>
            </a:endParaRPr>
          </a:p>
          <a:p>
            <a:pPr marL="914180" indent="-457090">
              <a:buFont typeface="Arial" pitchFamily="34" charset="0"/>
              <a:buChar char="•"/>
              <a:defRPr/>
            </a:pPr>
            <a:endParaRPr lang="en-US" sz="36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247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Danielle Hamra</dc:creator>
  <cp:lastModifiedBy>Grace Liu</cp:lastModifiedBy>
  <cp:revision>400</cp:revision>
  <cp:lastPrinted>2013-03-29T20:48:59Z</cp:lastPrinted>
  <dcterms:created xsi:type="dcterms:W3CDTF">2006-08-16T00:00:00Z</dcterms:created>
  <dcterms:modified xsi:type="dcterms:W3CDTF">2015-04-30T20:08:05Z</dcterms:modified>
</cp:coreProperties>
</file>