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21488400" cy="32461200"/>
  <p:defaultTextStyle>
    <a:defPPr>
      <a:defRPr lang="en-US"/>
    </a:defPPr>
    <a:lvl1pPr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66487" indent="-1109397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3132973" indent="-2218793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4701047" indent="-3329775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6267534" indent="-4439172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5451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254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19963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672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3D3"/>
    <a:srgbClr val="333399"/>
    <a:srgbClr val="CC0000"/>
    <a:srgbClr val="004065"/>
    <a:srgbClr val="FFFF00"/>
    <a:srgbClr val="043052"/>
    <a:srgbClr val="010A2B"/>
    <a:srgbClr val="C41E02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3250" autoAdjust="0"/>
  </p:normalViewPr>
  <p:slideViewPr>
    <p:cSldViewPr>
      <p:cViewPr>
        <p:scale>
          <a:sx n="32" d="100"/>
          <a:sy n="32" d="100"/>
        </p:scale>
        <p:origin x="-2676" y="62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9311851" cy="1621874"/>
          </a:xfrm>
          <a:prstGeom prst="rect">
            <a:avLst/>
          </a:prstGeom>
        </p:spPr>
        <p:txBody>
          <a:bodyPr vert="horz" lIns="307919" tIns="153960" rIns="307919" bIns="153960" rtlCol="0"/>
          <a:lstStyle>
            <a:lvl1pPr algn="l" defTabSz="10556964" fontAlgn="auto">
              <a:spcBef>
                <a:spcPts val="0"/>
              </a:spcBef>
              <a:spcAft>
                <a:spcPts val="0"/>
              </a:spcAft>
              <a:defRPr sz="41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171296" y="0"/>
            <a:ext cx="9311851" cy="1621874"/>
          </a:xfrm>
          <a:prstGeom prst="rect">
            <a:avLst/>
          </a:prstGeom>
        </p:spPr>
        <p:txBody>
          <a:bodyPr vert="horz" wrap="square" lIns="307919" tIns="153960" rIns="307919" bIns="153960" numCol="1" anchor="t" anchorCtr="0" compatLnSpc="1">
            <a:prstTxWarp prst="textNoShape">
              <a:avLst/>
            </a:prstTxWarp>
          </a:bodyPr>
          <a:lstStyle>
            <a:lvl1pPr algn="r" defTabSz="10552184">
              <a:defRPr sz="4100">
                <a:latin typeface="Calibri" pitchFamily="34" charset="0"/>
              </a:defRPr>
            </a:lvl1pPr>
          </a:lstStyle>
          <a:p>
            <a:pPr>
              <a:defRPr/>
            </a:pPr>
            <a:fld id="{ED55A5A4-1050-48B7-9093-B60E89DBDBDD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8138" y="2436813"/>
            <a:ext cx="8112125" cy="1216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7919" tIns="153960" rIns="307919" bIns="15396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48001" y="15417885"/>
            <a:ext cx="17192401" cy="14606353"/>
          </a:xfrm>
          <a:prstGeom prst="rect">
            <a:avLst/>
          </a:prstGeom>
        </p:spPr>
        <p:txBody>
          <a:bodyPr vert="horz" lIns="307919" tIns="153960" rIns="307919" bIns="15396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0834582"/>
            <a:ext cx="9311851" cy="1621873"/>
          </a:xfrm>
          <a:prstGeom prst="rect">
            <a:avLst/>
          </a:prstGeom>
        </p:spPr>
        <p:txBody>
          <a:bodyPr vert="horz" lIns="307919" tIns="153960" rIns="307919" bIns="153960" rtlCol="0" anchor="b"/>
          <a:lstStyle>
            <a:lvl1pPr algn="l" defTabSz="10556964" fontAlgn="auto">
              <a:spcBef>
                <a:spcPts val="0"/>
              </a:spcBef>
              <a:spcAft>
                <a:spcPts val="0"/>
              </a:spcAft>
              <a:defRPr sz="41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171296" y="30834582"/>
            <a:ext cx="9311851" cy="1621873"/>
          </a:xfrm>
          <a:prstGeom prst="rect">
            <a:avLst/>
          </a:prstGeom>
        </p:spPr>
        <p:txBody>
          <a:bodyPr vert="horz" wrap="square" lIns="307919" tIns="153960" rIns="307919" bIns="153960" numCol="1" anchor="b" anchorCtr="0" compatLnSpc="1">
            <a:prstTxWarp prst="textNoShape">
              <a:avLst/>
            </a:prstTxWarp>
          </a:bodyPr>
          <a:lstStyle>
            <a:lvl1pPr algn="r" defTabSz="10552184">
              <a:defRPr sz="4100">
                <a:latin typeface="Calibri" pitchFamily="34" charset="0"/>
              </a:defRPr>
            </a:lvl1pPr>
          </a:lstStyle>
          <a:p>
            <a:pPr>
              <a:defRPr/>
            </a:pPr>
            <a:fld id="{02AE98A7-7410-4E76-89CF-1082AA7C2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79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0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2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3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451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4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3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2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88138" y="2436813"/>
            <a:ext cx="8112125" cy="12169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28027" indent="-203087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812348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137289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462228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787168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112107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37046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761986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868D621-08D4-43C3-BB47-32B152E06FC7}" type="slidenum">
              <a:rPr lang="en-US" sz="4100">
                <a:latin typeface="Calibri" pitchFamily="34" charset="0"/>
              </a:rPr>
              <a:pPr eaLnBrk="1" hangingPunct="1"/>
              <a:t>1</a:t>
            </a:fld>
            <a:endParaRPr lang="en-US" sz="41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585D-6500-4CF2-84BD-FF630FE418A8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55C9-AE93-4EA7-8ABD-49A9E814D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DBE6-E398-490A-92B6-906877360173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E4D0-5FFF-4C75-9250-B467FDFCA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3828A-FA11-4E46-80E9-47C90EFB4A35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EB6-63E6-4AB7-99D9-E4C26984F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39A46-BB31-4B42-A3BB-BD1CAC479E8B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DAB0-A860-402B-B579-FC4AD746D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3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68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40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5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6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80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93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70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E443-7A7A-42AB-8E60-30CA493E9F2F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81CA-DACA-4D5D-83C2-5C61BDCB84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389D-CD2A-41A2-8FEC-2F396C33C427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4255D-FFAC-46C2-A279-15F3F7A75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34" indent="0">
              <a:buNone/>
              <a:defRPr sz="6900" b="1"/>
            </a:lvl2pPr>
            <a:lvl3pPr marL="3134268" indent="0">
              <a:buNone/>
              <a:defRPr sz="6200" b="1"/>
            </a:lvl3pPr>
            <a:lvl4pPr marL="4701401" indent="0">
              <a:buNone/>
              <a:defRPr sz="5500" b="1"/>
            </a:lvl4pPr>
            <a:lvl5pPr marL="6268536" indent="0">
              <a:buNone/>
              <a:defRPr sz="5500" b="1"/>
            </a:lvl5pPr>
            <a:lvl6pPr marL="7835670" indent="0">
              <a:buNone/>
              <a:defRPr sz="5500" b="1"/>
            </a:lvl6pPr>
            <a:lvl7pPr marL="9402804" indent="0">
              <a:buNone/>
              <a:defRPr sz="5500" b="1"/>
            </a:lvl7pPr>
            <a:lvl8pPr marL="10969938" indent="0">
              <a:buNone/>
              <a:defRPr sz="5500" b="1"/>
            </a:lvl8pPr>
            <a:lvl9pPr marL="12537073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34" indent="0">
              <a:buNone/>
              <a:defRPr sz="6900" b="1"/>
            </a:lvl2pPr>
            <a:lvl3pPr marL="3134268" indent="0">
              <a:buNone/>
              <a:defRPr sz="6200" b="1"/>
            </a:lvl3pPr>
            <a:lvl4pPr marL="4701401" indent="0">
              <a:buNone/>
              <a:defRPr sz="5500" b="1"/>
            </a:lvl4pPr>
            <a:lvl5pPr marL="6268536" indent="0">
              <a:buNone/>
              <a:defRPr sz="5500" b="1"/>
            </a:lvl5pPr>
            <a:lvl6pPr marL="7835670" indent="0">
              <a:buNone/>
              <a:defRPr sz="5500" b="1"/>
            </a:lvl6pPr>
            <a:lvl7pPr marL="9402804" indent="0">
              <a:buNone/>
              <a:defRPr sz="5500" b="1"/>
            </a:lvl7pPr>
            <a:lvl8pPr marL="10969938" indent="0">
              <a:buNone/>
              <a:defRPr sz="5500" b="1"/>
            </a:lvl8pPr>
            <a:lvl9pPr marL="12537073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1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24B1-D363-4C78-9D68-58104D528746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9563-0F0C-4280-86C6-119A7F85F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23C1-B756-44F2-A6A7-0039487DED01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4695-5B68-47A5-B1A2-E73992D51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61EB-B4D4-4F82-9000-C05BBF9053DC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9FE2-8611-4C22-9DB8-544A1E534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134" indent="0">
              <a:buNone/>
              <a:defRPr sz="4100"/>
            </a:lvl2pPr>
            <a:lvl3pPr marL="3134268" indent="0">
              <a:buNone/>
              <a:defRPr sz="3400"/>
            </a:lvl3pPr>
            <a:lvl4pPr marL="4701401" indent="0">
              <a:buNone/>
              <a:defRPr sz="3100"/>
            </a:lvl4pPr>
            <a:lvl5pPr marL="6268536" indent="0">
              <a:buNone/>
              <a:defRPr sz="3100"/>
            </a:lvl5pPr>
            <a:lvl6pPr marL="7835670" indent="0">
              <a:buNone/>
              <a:defRPr sz="3100"/>
            </a:lvl6pPr>
            <a:lvl7pPr marL="9402804" indent="0">
              <a:buNone/>
              <a:defRPr sz="3100"/>
            </a:lvl7pPr>
            <a:lvl8pPr marL="10969938" indent="0">
              <a:buNone/>
              <a:defRPr sz="3100"/>
            </a:lvl8pPr>
            <a:lvl9pPr marL="12537073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C512-FFF2-4480-BE56-AC5B3A7DFA24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DB4CA-4773-4BBB-9F9C-72A551ED8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134" indent="0">
              <a:buNone/>
              <a:defRPr sz="9600"/>
            </a:lvl2pPr>
            <a:lvl3pPr marL="3134268" indent="0">
              <a:buNone/>
              <a:defRPr sz="8200"/>
            </a:lvl3pPr>
            <a:lvl4pPr marL="4701401" indent="0">
              <a:buNone/>
              <a:defRPr sz="6900"/>
            </a:lvl4pPr>
            <a:lvl5pPr marL="6268536" indent="0">
              <a:buNone/>
              <a:defRPr sz="6900"/>
            </a:lvl5pPr>
            <a:lvl6pPr marL="7835670" indent="0">
              <a:buNone/>
              <a:defRPr sz="6900"/>
            </a:lvl6pPr>
            <a:lvl7pPr marL="9402804" indent="0">
              <a:buNone/>
              <a:defRPr sz="6900"/>
            </a:lvl7pPr>
            <a:lvl8pPr marL="10969938" indent="0">
              <a:buNone/>
              <a:defRPr sz="6900"/>
            </a:lvl8pPr>
            <a:lvl9pPr marL="12537073" indent="0">
              <a:buNone/>
              <a:defRPr sz="69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134" indent="0">
              <a:buNone/>
              <a:defRPr sz="4100"/>
            </a:lvl2pPr>
            <a:lvl3pPr marL="3134268" indent="0">
              <a:buNone/>
              <a:defRPr sz="3400"/>
            </a:lvl3pPr>
            <a:lvl4pPr marL="4701401" indent="0">
              <a:buNone/>
              <a:defRPr sz="3100"/>
            </a:lvl4pPr>
            <a:lvl5pPr marL="6268536" indent="0">
              <a:buNone/>
              <a:defRPr sz="3100"/>
            </a:lvl5pPr>
            <a:lvl6pPr marL="7835670" indent="0">
              <a:buNone/>
              <a:defRPr sz="3100"/>
            </a:lvl6pPr>
            <a:lvl7pPr marL="9402804" indent="0">
              <a:buNone/>
              <a:defRPr sz="3100"/>
            </a:lvl7pPr>
            <a:lvl8pPr marL="10969938" indent="0">
              <a:buNone/>
              <a:defRPr sz="3100"/>
            </a:lvl8pPr>
            <a:lvl9pPr marL="12537073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C8E2D-E0A0-438F-8694-8DE35692B787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1863-2F69-46F0-8B70-5B7D6D67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5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5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27" tIns="156713" rIns="313427" bIns="156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5" y="30510163"/>
            <a:ext cx="5121275" cy="1752600"/>
          </a:xfrm>
          <a:prstGeom prst="rect">
            <a:avLst/>
          </a:prstGeom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>
            <a:lvl1pPr>
              <a:defRPr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88D45-85FB-4C4B-9E46-BAA1D8084CCA}" type="datetimeFigureOut">
              <a:rPr lang="en-US"/>
              <a:pPr>
                <a:defRPr/>
              </a:pPr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5" y="30510163"/>
            <a:ext cx="6950075" cy="1752600"/>
          </a:xfrm>
          <a:prstGeom prst="rect">
            <a:avLst/>
          </a:prstGeom>
        </p:spPr>
        <p:txBody>
          <a:bodyPr vert="horz" lIns="313427" tIns="156713" rIns="313427" bIns="156713" rtlCol="0" anchor="ctr"/>
          <a:lstStyle>
            <a:lvl1pPr algn="ctr" defTabSz="3134268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5" y="30510163"/>
            <a:ext cx="5121275" cy="1752600"/>
          </a:xfrm>
          <a:prstGeom prst="rect">
            <a:avLst/>
          </a:prstGeom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>
            <a:lvl1pPr algn="r">
              <a:defRPr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5DA98FB-FB4E-4CBB-B16D-3EC8811316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2973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09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6pPr>
      <a:lvl7pPr marL="91418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7pPr>
      <a:lvl8pPr marL="137127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8pPr>
      <a:lvl9pPr marL="1828361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9pPr>
    </p:titleStyle>
    <p:bodyStyle>
      <a:lvl1pPr marL="1174468" indent="-1174468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545739" indent="-979252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917010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483497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051569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619236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370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505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639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34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68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401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536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670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804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938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7073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/>
          <p:nvPr/>
        </p:nvSpPr>
        <p:spPr>
          <a:xfrm>
            <a:off x="-2379" y="0"/>
            <a:ext cx="21947186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78600" y="419100"/>
            <a:ext cx="2667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defTabSz="31342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200" b="1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1169616" y="3429000"/>
            <a:ext cx="10471182" cy="11179473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201400" y="3444240"/>
            <a:ext cx="10439398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SDNFV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762000" y="831852"/>
            <a:ext cx="19784538" cy="171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Adobe Caslon Pro Bold" pitchFamily="18" charset="0"/>
              </a:rPr>
              <a:t>   SDNFV:</a:t>
            </a:r>
          </a:p>
          <a:p>
            <a:pPr algn="ctr"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Adobe Caslon Pro Bold" pitchFamily="18" charset="0"/>
              </a:rPr>
              <a:t> Towards a Flexible and Dynamic Smart Data Plane</a:t>
            </a:r>
          </a:p>
          <a:p>
            <a:pPr lvl="1" algn="ctr">
              <a:defRPr/>
            </a:pPr>
            <a:endParaRPr lang="en-US" sz="2000" b="1" dirty="0">
              <a:solidFill>
                <a:schemeClr val="bg1"/>
              </a:solidFill>
              <a:latin typeface="Adobe Caslon Pro Bold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Wei Zhang*, </a:t>
            </a:r>
            <a:r>
              <a:rPr lang="en-US" sz="2800" dirty="0" err="1">
                <a:solidFill>
                  <a:schemeClr val="bg1"/>
                </a:solidFill>
                <a:latin typeface="Adobe Caslon Pro Bold" pitchFamily="18" charset="0"/>
              </a:rPr>
              <a:t>Guyue</a:t>
            </a:r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 Liu*, Ali </a:t>
            </a:r>
            <a:r>
              <a:rPr lang="en-US" sz="2800" dirty="0" err="1">
                <a:solidFill>
                  <a:schemeClr val="bg1"/>
                </a:solidFill>
                <a:latin typeface="Adobe Caslon Pro Bold" pitchFamily="18" charset="0"/>
              </a:rPr>
              <a:t>Mohammadkhan</a:t>
            </a:r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†, </a:t>
            </a:r>
            <a:r>
              <a:rPr lang="en-US" sz="2800" dirty="0" err="1">
                <a:solidFill>
                  <a:schemeClr val="bg1"/>
                </a:solidFill>
                <a:latin typeface="Adobe Caslon Pro Bold" pitchFamily="18" charset="0"/>
              </a:rPr>
              <a:t>Jinho</a:t>
            </a:r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 Hwang‡, K.K. </a:t>
            </a:r>
            <a:r>
              <a:rPr lang="en-US" sz="2800" dirty="0" err="1">
                <a:solidFill>
                  <a:schemeClr val="bg1"/>
                </a:solidFill>
                <a:latin typeface="Adobe Caslon Pro Bold" pitchFamily="18" charset="0"/>
              </a:rPr>
              <a:t>Ramakrishnan</a:t>
            </a:r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†, Timothy Wood*</a:t>
            </a:r>
          </a:p>
          <a:p>
            <a:pPr algn="ctr"/>
            <a:r>
              <a:rPr lang="en-US" sz="2800" b="1" dirty="0" smtClean="0"/>
              <a:t>*</a:t>
            </a:r>
            <a:r>
              <a:rPr lang="en-US" sz="2800" dirty="0">
                <a:solidFill>
                  <a:schemeClr val="bg1"/>
                </a:solidFill>
                <a:latin typeface="Adobe Caslon Pro Bold" pitchFamily="18" charset="0"/>
              </a:rPr>
              <a:t>The George Washington University †University of California Riverside ‡IBM T.J. Watson Research Center</a:t>
            </a:r>
          </a:p>
          <a:p>
            <a:r>
              <a:rPr lang="en-US" sz="800" b="1" dirty="0"/>
              <a:t> </a:t>
            </a:r>
            <a:endParaRPr lang="en-US" sz="9600" dirty="0"/>
          </a:p>
          <a:p>
            <a:pPr lvl="1" algn="ctr">
              <a:defRPr/>
            </a:pPr>
            <a:endParaRPr lang="en-US" sz="2800" dirty="0">
              <a:solidFill>
                <a:schemeClr val="bg1"/>
              </a:solidFill>
              <a:latin typeface="Adobe Caslon Pro Bold" pitchFamily="18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801" y="24079200"/>
            <a:ext cx="10640249" cy="8382000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065" name="Rectangle 64"/>
          <p:cNvSpPr>
            <a:spLocks noChangeArrowheads="1"/>
          </p:cNvSpPr>
          <p:nvPr/>
        </p:nvSpPr>
        <p:spPr bwMode="auto">
          <a:xfrm>
            <a:off x="381000" y="30099000"/>
            <a:ext cx="10640247" cy="230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Detector NF monitors incoming traffic patterns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Suspicious traffic is automatically rerouted </a:t>
            </a:r>
          </a:p>
          <a:p>
            <a:pPr marL="0" lvl="1" indent="0" algn="just"/>
            <a:r>
              <a:rPr lang="en-US" sz="3600" dirty="0"/>
              <a:t> </a:t>
            </a:r>
            <a:r>
              <a:rPr lang="en-US" sz="3600" dirty="0" smtClean="0"/>
              <a:t>   to Scrubber 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Malicious traffic is dropped by the Scrubber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04801" y="3429000"/>
            <a:ext cx="10640249" cy="11179473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04802" y="3429000"/>
            <a:ext cx="10640248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Motivation</a:t>
            </a: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304799" y="4267201"/>
            <a:ext cx="10680340" cy="1034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The </a:t>
            </a:r>
            <a:r>
              <a:rPr lang="en-US" sz="3600" b="1" dirty="0">
                <a:latin typeface="Arial" pitchFamily="34" charset="0"/>
              </a:rPr>
              <a:t>current </a:t>
            </a:r>
            <a:r>
              <a:rPr lang="en-US" sz="3600" b="1" dirty="0" smtClean="0">
                <a:latin typeface="Arial" pitchFamily="34" charset="0"/>
              </a:rPr>
              <a:t>SDN model is stateless</a:t>
            </a:r>
            <a:endParaRPr lang="en-US" sz="3600" dirty="0" smtClean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A priori </a:t>
            </a:r>
            <a:r>
              <a:rPr lang="en-US" sz="3600" dirty="0" smtClean="0">
                <a:latin typeface="Arial" pitchFamily="34" charset="0"/>
              </a:rPr>
              <a:t>rule </a:t>
            </a:r>
            <a:r>
              <a:rPr lang="en-US" sz="3600" dirty="0" smtClean="0">
                <a:latin typeface="Arial" pitchFamily="34" charset="0"/>
              </a:rPr>
              <a:t>for </a:t>
            </a:r>
            <a:r>
              <a:rPr lang="en-US" sz="3600" dirty="0">
                <a:latin typeface="Arial" pitchFamily="34" charset="0"/>
              </a:rPr>
              <a:t>“dumb” </a:t>
            </a:r>
            <a:r>
              <a:rPr lang="en-US" sz="3600" dirty="0" smtClean="0">
                <a:latin typeface="Arial" pitchFamily="34" charset="0"/>
              </a:rPr>
              <a:t>switches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Rule based on the first packet in a flow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 smtClean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 smtClean="0">
              <a:latin typeface="Arial" pitchFamily="34" charset="0"/>
            </a:endParaRPr>
          </a:p>
          <a:p>
            <a:pPr marL="457090">
              <a:defRPr/>
            </a:pPr>
            <a:endParaRPr lang="en-US" sz="3600" dirty="0" smtClean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endParaRPr lang="en-US" sz="3600" b="1" dirty="0" smtClean="0">
              <a:latin typeface="Arial" pitchFamily="34" charset="0"/>
            </a:endParaRPr>
          </a:p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</a:rPr>
              <a:t>What is lost? </a:t>
            </a:r>
          </a:p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</a:rPr>
              <a:t>Data plane state. Lose flexibility and agility! </a:t>
            </a:r>
            <a:endParaRPr lang="en-US" sz="3600" b="1" dirty="0" smtClean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Complex </a:t>
            </a:r>
            <a:r>
              <a:rPr lang="en-US" sz="3600" b="1" dirty="0" err="1" smtClean="0">
                <a:latin typeface="Arial" pitchFamily="34" charset="0"/>
              </a:rPr>
              <a:t>middleboxes</a:t>
            </a:r>
            <a:endParaRPr lang="en-US" sz="3600" b="1" dirty="0" smtClean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Need to dynamically and flexibly route packets</a:t>
            </a:r>
          </a:p>
          <a:p>
            <a:pPr marL="1943210" lvl="2" indent="-571500">
              <a:buFont typeface="Wingdings" pitchFamily="2" charset="2"/>
              <a:buChar char="§"/>
              <a:defRPr/>
            </a:pPr>
            <a:r>
              <a:rPr lang="en-US" sz="3600" dirty="0" smtClean="0">
                <a:latin typeface="Arial" pitchFamily="34" charset="0"/>
              </a:rPr>
              <a:t>Flow content</a:t>
            </a:r>
          </a:p>
          <a:p>
            <a:pPr marL="1943210" lvl="2" indent="-571500">
              <a:buFont typeface="Wingdings" pitchFamily="2" charset="2"/>
              <a:buChar char="§"/>
              <a:defRPr/>
            </a:pPr>
            <a:r>
              <a:rPr lang="en-US" sz="3600" dirty="0" smtClean="0">
                <a:latin typeface="Arial" pitchFamily="34" charset="0"/>
              </a:rPr>
              <a:t>Flow Characteristics </a:t>
            </a:r>
          </a:p>
          <a:p>
            <a:pPr algn="ctr">
              <a:defRPr/>
            </a:pPr>
            <a:endParaRPr lang="en-US" sz="4200" dirty="0" smtClean="0">
              <a:latin typeface="Arial" pitchFamily="34" charset="0"/>
            </a:endParaRPr>
          </a:p>
          <a:p>
            <a:pPr algn="ctr">
              <a:defRPr/>
            </a:pPr>
            <a:r>
              <a:rPr lang="en-US" sz="4200" dirty="0" smtClean="0">
                <a:latin typeface="Arial" pitchFamily="34" charset="0"/>
              </a:rPr>
              <a:t>How to integrate SDN and NFV to manage complex network services dynamically?</a:t>
            </a: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304803" y="15087600"/>
            <a:ext cx="21335997" cy="8371996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4803" y="15087600"/>
            <a:ext cx="21335995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SDNFV Architecture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pic>
        <p:nvPicPr>
          <p:cNvPr id="101" name="Picture 5" descr="gw_txt_2cs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883" y="228600"/>
            <a:ext cx="3405317" cy="2593717"/>
          </a:xfrm>
          <a:prstGeom prst="rect">
            <a:avLst/>
          </a:prstGeom>
        </p:spPr>
      </p:pic>
      <p:sp>
        <p:nvSpPr>
          <p:cNvPr id="159" name="Rectangle 68"/>
          <p:cNvSpPr/>
          <p:nvPr/>
        </p:nvSpPr>
        <p:spPr>
          <a:xfrm>
            <a:off x="300439" y="24079200"/>
            <a:ext cx="10644611" cy="990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t"/>
          <a:lstStyle/>
          <a:p>
            <a:pPr algn="ctr">
              <a:defRPr/>
            </a:pPr>
            <a:r>
              <a:rPr lang="en-US" sz="4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DDoS</a:t>
            </a:r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Detection and Mitigation Syste</a:t>
            </a:r>
            <a:r>
              <a:rPr lang="en-U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m</a:t>
            </a:r>
          </a:p>
        </p:txBody>
      </p:sp>
      <p:sp>
        <p:nvSpPr>
          <p:cNvPr id="160" name="Rectangle 4"/>
          <p:cNvSpPr>
            <a:spLocks noChangeArrowheads="1"/>
          </p:cNvSpPr>
          <p:nvPr/>
        </p:nvSpPr>
        <p:spPr bwMode="auto">
          <a:xfrm>
            <a:off x="11201400" y="24079200"/>
            <a:ext cx="10439397" cy="8382001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62" name="Rectangle 68"/>
          <p:cNvSpPr/>
          <p:nvPr/>
        </p:nvSpPr>
        <p:spPr>
          <a:xfrm>
            <a:off x="11169616" y="24079200"/>
            <a:ext cx="10471187" cy="990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t"/>
          <a:lstStyle/>
          <a:p>
            <a:pPr algn="ctr">
              <a:defRPr/>
            </a:pPr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Video Flow Management</a:t>
            </a:r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209" name="Rectangle 64"/>
          <p:cNvSpPr>
            <a:spLocks noChangeArrowheads="1"/>
          </p:cNvSpPr>
          <p:nvPr/>
        </p:nvSpPr>
        <p:spPr bwMode="auto">
          <a:xfrm>
            <a:off x="11353800" y="29489400"/>
            <a:ext cx="10210800" cy="28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Detector -&gt; Policy Engine -&gt; Transcoder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Policy Engine reroutes the flows to transcoder to achieve the target bandwidth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SDNFV reacts </a:t>
            </a:r>
            <a:r>
              <a:rPr lang="en-US" sz="3600" dirty="0"/>
              <a:t>quickly to policy </a:t>
            </a:r>
            <a:r>
              <a:rPr lang="en-US" sz="3600" dirty="0" smtClean="0"/>
              <a:t>changes</a:t>
            </a:r>
          </a:p>
          <a:p>
            <a:pPr marL="457090" lvl="1" indent="-457090">
              <a:buFont typeface="Courier New" pitchFamily="49" charset="0"/>
              <a:buChar char="o"/>
            </a:pPr>
            <a:r>
              <a:rPr lang="en-US" sz="3600" dirty="0" smtClean="0"/>
              <a:t>SDN </a:t>
            </a:r>
            <a:r>
              <a:rPr lang="en-US" sz="3600" dirty="0"/>
              <a:t>can only influence new </a:t>
            </a:r>
            <a:r>
              <a:rPr lang="en-US" sz="3600" dirty="0" smtClean="0"/>
              <a:t>flows</a:t>
            </a:r>
            <a:endParaRPr lang="en-US" sz="3600" dirty="0"/>
          </a:p>
        </p:txBody>
      </p:sp>
      <p:sp>
        <p:nvSpPr>
          <p:cNvPr id="324" name="Rectangle 32"/>
          <p:cNvSpPr>
            <a:spLocks noChangeArrowheads="1"/>
          </p:cNvSpPr>
          <p:nvPr/>
        </p:nvSpPr>
        <p:spPr bwMode="auto">
          <a:xfrm>
            <a:off x="11201399" y="4267201"/>
            <a:ext cx="10439399" cy="106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Flexibly support complex service chains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Define a default flow path based on NF graph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Configure the flow rules to properly route flows through designated services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Automatically place NFs across hosts to minimize cost and path latency</a:t>
            </a:r>
          </a:p>
          <a:p>
            <a:pPr marL="457090">
              <a:defRPr/>
            </a:pPr>
            <a:endParaRPr lang="en-US" sz="3600" b="1" dirty="0" smtClean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>
                <a:latin typeface="Arial" pitchFamily="34" charset="0"/>
              </a:rPr>
              <a:t>Permit NFs to dynamically route </a:t>
            </a:r>
            <a:r>
              <a:rPr lang="en-US" sz="3600" b="1" dirty="0" smtClean="0">
                <a:latin typeface="Arial" pitchFamily="34" charset="0"/>
              </a:rPr>
              <a:t>flows and enable </a:t>
            </a:r>
            <a:r>
              <a:rPr lang="en-US" sz="3600" b="1" dirty="0">
                <a:latin typeface="Arial" pitchFamily="34" charset="0"/>
              </a:rPr>
              <a:t>flexible coordination between NFs and the SDNFV </a:t>
            </a:r>
            <a:r>
              <a:rPr lang="en-US" sz="3600" b="1" dirty="0" smtClean="0">
                <a:latin typeface="Arial" pitchFamily="34" charset="0"/>
              </a:rPr>
              <a:t>controller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NFs </a:t>
            </a:r>
            <a:r>
              <a:rPr lang="en-US" sz="3600" dirty="0" smtClean="0">
                <a:latin typeface="Arial" pitchFamily="34" charset="0"/>
              </a:rPr>
              <a:t>change </a:t>
            </a:r>
            <a:r>
              <a:rPr lang="en-US" sz="3600" dirty="0" smtClean="0">
                <a:latin typeface="Arial" pitchFamily="34" charset="0"/>
              </a:rPr>
              <a:t>the flow path based on </a:t>
            </a:r>
          </a:p>
          <a:p>
            <a:pPr marL="1943210" lvl="1" indent="-571500">
              <a:buFont typeface="Wingdings" pitchFamily="2" charset="2"/>
              <a:buChar char="§"/>
              <a:defRPr/>
            </a:pPr>
            <a:r>
              <a:rPr lang="en-US" sz="3600" dirty="0" smtClean="0">
                <a:latin typeface="Arial" pitchFamily="34" charset="0"/>
              </a:rPr>
              <a:t>Temporal characteristics of flows</a:t>
            </a:r>
          </a:p>
          <a:p>
            <a:pPr marL="1943210" lvl="1" indent="-571500">
              <a:buFont typeface="Wingdings" pitchFamily="2" charset="2"/>
              <a:buChar char="§"/>
              <a:defRPr/>
            </a:pPr>
            <a:r>
              <a:rPr lang="en-US" sz="3600" dirty="0" smtClean="0">
                <a:latin typeface="Arial" pitchFamily="34" charset="0"/>
              </a:rPr>
              <a:t>Application-level packet data</a:t>
            </a:r>
          </a:p>
          <a:p>
            <a:pPr marL="1943210" lvl="1" indent="-571500">
              <a:buFont typeface="Wingdings" pitchFamily="2" charset="2"/>
              <a:buChar char="§"/>
              <a:defRPr/>
            </a:pPr>
            <a:r>
              <a:rPr lang="en-US" sz="3600" dirty="0" smtClean="0">
                <a:latin typeface="Arial" pitchFamily="34" charset="0"/>
              </a:rPr>
              <a:t>Server state such as NF queue lengths</a:t>
            </a:r>
            <a:endParaRPr lang="en-US" sz="3600" dirty="0">
              <a:latin typeface="Arial" pitchFamily="34" charset="0"/>
            </a:endParaRPr>
          </a:p>
          <a:p>
            <a:pPr marL="1028700" indent="-57150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Allow VMs to update local flow table</a:t>
            </a:r>
          </a:p>
          <a:p>
            <a:pPr marL="1028700" indent="-57150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Allow </a:t>
            </a:r>
            <a:r>
              <a:rPr lang="en-US" sz="3600" dirty="0">
                <a:latin typeface="Arial" pitchFamily="34" charset="0"/>
              </a:rPr>
              <a:t>NFs </a:t>
            </a:r>
            <a:r>
              <a:rPr lang="en-US" sz="3600" dirty="0" smtClean="0">
                <a:latin typeface="Arial" pitchFamily="34" charset="0"/>
              </a:rPr>
              <a:t>to contact the SDNFV controller</a:t>
            </a:r>
          </a:p>
          <a:p>
            <a:pPr marL="1028700" indent="-571500">
              <a:buFont typeface="Arial" pitchFamily="34" charset="0"/>
              <a:buChar char="•"/>
              <a:defRPr/>
            </a:pPr>
            <a:endParaRPr lang="en-US" sz="3600" b="1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4000" dirty="0" smtClean="0">
              <a:latin typeface="Arial" pitchFamily="34" charset="0"/>
            </a:endParaRPr>
          </a:p>
        </p:txBody>
      </p:sp>
      <p:pic>
        <p:nvPicPr>
          <p:cNvPr id="137" name="Picture 136" descr="NetVM-OV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0" y="6019800"/>
            <a:ext cx="6729615" cy="3364808"/>
          </a:xfrm>
          <a:prstGeom prst="rect">
            <a:avLst/>
          </a:prstGeom>
        </p:spPr>
      </p:pic>
      <p:pic>
        <p:nvPicPr>
          <p:cNvPr id="139" name="Picture 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61326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3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5062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4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1461327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46" descr="Multi-Flow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4" y="25085254"/>
            <a:ext cx="8513137" cy="4861346"/>
          </a:xfrm>
          <a:prstGeom prst="rect">
            <a:avLst/>
          </a:prstGeom>
        </p:spPr>
      </p:pic>
      <p:pic>
        <p:nvPicPr>
          <p:cNvPr id="1027" name="Picture 3" descr="F:\GWU-2015\SIGCOMM-SDNFV\NSDI-poster\sdnfv_flow-eps-converted-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6268154"/>
            <a:ext cx="19735801" cy="71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dynamic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5069800"/>
            <a:ext cx="8305800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261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Danielle Hamra</dc:creator>
  <cp:lastModifiedBy>Zheng Wei</cp:lastModifiedBy>
  <cp:revision>423</cp:revision>
  <cp:lastPrinted>2013-03-29T20:48:59Z</cp:lastPrinted>
  <dcterms:created xsi:type="dcterms:W3CDTF">2006-08-16T00:00:00Z</dcterms:created>
  <dcterms:modified xsi:type="dcterms:W3CDTF">2015-04-30T19:02:25Z</dcterms:modified>
</cp:coreProperties>
</file>