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5" r:id="rId9"/>
    <p:sldId id="264" r:id="rId10"/>
    <p:sldId id="268" r:id="rId11"/>
    <p:sldId id="269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EDB0A7-3001-49C8-A42D-D6420729A46F}" v="66" dt="2020-09-28T15:26:07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A34C9-2A1E-4FE9-8B8E-E9BFAC40F297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5A7BC-91EB-40B4-81DA-C32EFF9EE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19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5A7BC-91EB-40B4-81DA-C32EFF9EED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0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BF6D-7CAB-4D7B-B3A5-2B7A6B050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953F6-10B4-419F-AF6A-6028946E5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74060-64E6-4CE3-83AB-5F00ED58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A92-891D-4169-9A29-E1343420CA4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FE9A9-DE91-487B-90EC-AECF99BA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C704F-22CA-461B-AC21-A9E4E11D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FE8A-8B99-4CE9-9FAF-7606065B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9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87DD-3919-4DFD-A7BE-0FF0EEA7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4328B-0E6D-4AB9-B249-2C6A7202E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3E93E-6105-4D2E-9BBB-476E5C79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A92-891D-4169-9A29-E1343420CA4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FD07-51F8-4EF2-A6C1-E9A4E28B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BD94A-E9EF-4E80-BDE0-96E9781B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FE8A-8B99-4CE9-9FAF-7606065B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7E198-E981-456D-9D91-65F20DDAB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47624-8D51-4426-AFCC-CAACAE4B8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51F1D-92A4-4EE3-AEF6-07FDF1ED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A92-891D-4169-9A29-E1343420CA4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796AC-48F9-4FC7-BE52-06B3E875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906B4-C184-4530-94E0-AE261A83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FE8A-8B99-4CE9-9FAF-7606065B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0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D5793-04AD-41DC-BB39-50E2E5F8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941C0-DF52-4BBC-9424-60B53074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F064A-3640-456C-8A7F-B31E02E6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A92-891D-4169-9A29-E1343420CA4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1746F-3761-4C59-B6B9-BF373CC5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477C-79D9-4F9E-A0CB-209A4C53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FE8A-8B99-4CE9-9FAF-7606065B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2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DCF1-DADA-44B2-9A4A-81063F05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FC580-1FF0-4378-915E-93A2120CA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DC46D-10E3-4E31-A517-F1AA7C3E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A92-891D-4169-9A29-E1343420CA4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D477C-8E21-44C0-998D-8C956CAD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0EFFF-8A05-4671-9B57-364B80BD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FE8A-8B99-4CE9-9FAF-7606065B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2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1094-8700-4AA5-A53D-4E0C9B4C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B7381-05BA-4D6A-8E8B-F908CBC5C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DE5A2-1605-4553-9C51-40A09BD65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AD128-8F22-48C9-848F-50965F5D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A92-891D-4169-9A29-E1343420CA4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2695D-88B7-42D2-8C0F-F19D0467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3D923-609A-4BDF-8E30-CA33E687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FE8A-8B99-4CE9-9FAF-7606065B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E974-F077-4105-B721-846734DF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3F406-AA05-4A36-BB2D-179F03A8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ABCB0-10F9-4651-92C9-447D820FF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EA26E-68D9-43AB-97B8-62F94B8C7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7D3E6-3842-4D8D-B007-3855A7B58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06AEC-D976-4C5B-93F0-899D3F5B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A92-891D-4169-9A29-E1343420CA4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7FB6D-7C48-4D50-A1E2-A05B80FC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E3BA2-2D8C-401D-AC02-366A2CB0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FE8A-8B99-4CE9-9FAF-7606065B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10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0D8A-F911-4C89-BB7C-B55B5D9E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21FE-3C8E-4121-A1D3-754E4B667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A92-891D-4169-9A29-E1343420CA4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645A0-CFB2-44C5-AA57-4F50DF6F8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5F9D2-C8A5-4089-BAEC-00E87937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FE8A-8B99-4CE9-9FAF-7606065B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31484-25C7-4B20-BE52-7BB33095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A92-891D-4169-9A29-E1343420CA4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E6BAC-B1A5-4AC1-9B1D-A5AF291F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1163C-813C-48BF-86C6-178D16AB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FE8A-8B99-4CE9-9FAF-7606065B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3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380A-6BF1-4281-BF28-21E0B3CB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FDAE4-F2AF-4986-A75D-F4C02DADC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D855C-9198-4055-89EB-D607E2A8F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FECFF-EB31-4076-B644-BB087BE4A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A92-891D-4169-9A29-E1343420CA4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F5613-F657-4C75-BFD9-1391A9AE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94317-A304-4DFF-84DD-0895FCDA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FE8A-8B99-4CE9-9FAF-7606065B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C8A1-99F1-4BAB-BD5E-E5CEA7DB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3F3FE-40FB-467E-96D6-DD2EB1BE6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51505-DEA3-4BA6-BF87-5FF65F96C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A3A8C-221F-40CF-A362-BA729895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81A92-891D-4169-9A29-E1343420CA4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8DA0C-9BB8-4AF3-B5F1-5BDAE934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ECEC1-A730-4DAE-BC2C-BD617F4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6FE8A-8B99-4CE9-9FAF-7606065B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1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57C11-EA53-4DB0-87E9-A37A3678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65CD5-7B4E-4138-9958-F86BB7D74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71B23-1DA4-4F97-9D96-FB5985611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81A92-891D-4169-9A29-E1343420CA4F}" type="datetimeFigureOut">
              <a:rPr lang="en-US" smtClean="0"/>
              <a:t>9/27/2020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2FA82-2BAE-4709-BF96-13AB2A113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FE83-64E9-4BFC-8562-B5323BB25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6FE8A-8B99-4CE9-9FAF-7606065B8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1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9E817-BD37-4873-94B4-1BBC25A13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047" y="1122363"/>
            <a:ext cx="10331355" cy="23876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Fuzzing Aided Static Analyzer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E029F-CBD1-4EF4-98B6-E9EBF17E8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6142" y="4572000"/>
            <a:ext cx="3311857" cy="685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Name: Bin Xie</a:t>
            </a:r>
          </a:p>
          <a:p>
            <a:pPr algn="l"/>
            <a:r>
              <a:rPr lang="en-US" dirty="0"/>
              <a:t>Advisor : Professor Yue</a:t>
            </a:r>
          </a:p>
        </p:txBody>
      </p:sp>
    </p:spTree>
    <p:extLst>
      <p:ext uri="{BB962C8B-B14F-4D97-AF65-F5344CB8AC3E}">
        <p14:creationId xmlns:p14="http://schemas.microsoft.com/office/powerpoint/2010/main" val="199991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AE1E-FDCA-40C0-A862-A283DB90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Analysis: AFL-Fuzzing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5139EA-0CD8-4BCA-81A3-1DD5C7CE6BA7}"/>
              </a:ext>
            </a:extLst>
          </p:cNvPr>
          <p:cNvGrpSpPr/>
          <p:nvPr/>
        </p:nvGrpSpPr>
        <p:grpSpPr>
          <a:xfrm>
            <a:off x="6096000" y="1690688"/>
            <a:ext cx="5710650" cy="4539298"/>
            <a:chOff x="2567836" y="1980675"/>
            <a:chExt cx="7126528" cy="5525875"/>
          </a:xfrm>
        </p:grpSpPr>
        <p:sp>
          <p:nvSpPr>
            <p:cNvPr id="4" name="Flowchart: Multidocument 3">
              <a:extLst>
                <a:ext uri="{FF2B5EF4-FFF2-40B4-BE49-F238E27FC236}">
                  <a16:creationId xmlns:a16="http://schemas.microsoft.com/office/drawing/2014/main" id="{B5859D58-F071-4935-9C2E-AA6C9FFD6A44}"/>
                </a:ext>
              </a:extLst>
            </p:cNvPr>
            <p:cNvSpPr/>
            <p:nvPr/>
          </p:nvSpPr>
          <p:spPr>
            <a:xfrm>
              <a:off x="3059681" y="6180987"/>
              <a:ext cx="1215025" cy="1325563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Seed Inputs 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9FC41A0-4F8A-45AE-813E-82F257DF39BA}"/>
                </a:ext>
              </a:extLst>
            </p:cNvPr>
            <p:cNvSpPr/>
            <p:nvPr/>
          </p:nvSpPr>
          <p:spPr>
            <a:xfrm>
              <a:off x="2567837" y="4582656"/>
              <a:ext cx="2198716" cy="9770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Seed Queue </a:t>
              </a:r>
            </a:p>
          </p:txBody>
        </p:sp>
        <p:sp>
          <p:nvSpPr>
            <p:cNvPr id="6" name="Flowchart: Document 5">
              <a:extLst>
                <a:ext uri="{FF2B5EF4-FFF2-40B4-BE49-F238E27FC236}">
                  <a16:creationId xmlns:a16="http://schemas.microsoft.com/office/drawing/2014/main" id="{6322235A-D5FE-4CE7-A515-168FBA44ABF8}"/>
                </a:ext>
              </a:extLst>
            </p:cNvPr>
            <p:cNvSpPr/>
            <p:nvPr/>
          </p:nvSpPr>
          <p:spPr>
            <a:xfrm>
              <a:off x="2567836" y="3054785"/>
              <a:ext cx="1139868" cy="977030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seed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F1C68FF-92FD-4491-9A73-22940A0F07EE}"/>
                </a:ext>
              </a:extLst>
            </p:cNvPr>
            <p:cNvSpPr/>
            <p:nvPr/>
          </p:nvSpPr>
          <p:spPr>
            <a:xfrm>
              <a:off x="4141940" y="3125242"/>
              <a:ext cx="1423792" cy="83611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Mutate Input</a:t>
              </a:r>
            </a:p>
          </p:txBody>
        </p:sp>
        <p:sp>
          <p:nvSpPr>
            <p:cNvPr id="8" name="Flowchart: Multidocument 7">
              <a:extLst>
                <a:ext uri="{FF2B5EF4-FFF2-40B4-BE49-F238E27FC236}">
                  <a16:creationId xmlns:a16="http://schemas.microsoft.com/office/drawing/2014/main" id="{0AD5060E-CEB9-464B-95D9-984EC430D024}"/>
                </a:ext>
              </a:extLst>
            </p:cNvPr>
            <p:cNvSpPr/>
            <p:nvPr/>
          </p:nvSpPr>
          <p:spPr>
            <a:xfrm>
              <a:off x="5999968" y="3010941"/>
              <a:ext cx="1139868" cy="1064713"/>
            </a:xfrm>
            <a:prstGeom prst="flowChartMulti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Seeds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B0DD91-D2F2-4F2B-A22D-FE568B8B3736}"/>
                </a:ext>
              </a:extLst>
            </p:cNvPr>
            <p:cNvSpPr/>
            <p:nvPr/>
          </p:nvSpPr>
          <p:spPr>
            <a:xfrm>
              <a:off x="7574072" y="3081401"/>
              <a:ext cx="1521914" cy="9237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Binary Program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B52650-01DA-4A6B-8493-52FDDDC12F15}"/>
                </a:ext>
              </a:extLst>
            </p:cNvPr>
            <p:cNvSpPr/>
            <p:nvPr/>
          </p:nvSpPr>
          <p:spPr>
            <a:xfrm>
              <a:off x="7082426" y="1980675"/>
              <a:ext cx="2505206" cy="7640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Instrumentation(</a:t>
              </a:r>
              <a:r>
                <a:rPr lang="en-US" dirty="0" err="1"/>
                <a:t>afl-gcc</a:t>
              </a:r>
              <a:r>
                <a:rPr lang="en-US" dirty="0"/>
                <a:t>)</a:t>
              </a:r>
            </a:p>
          </p:txBody>
        </p:sp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7697B083-9738-489F-8820-99CF2FE041EF}"/>
                </a:ext>
              </a:extLst>
            </p:cNvPr>
            <p:cNvSpPr/>
            <p:nvPr/>
          </p:nvSpPr>
          <p:spPr>
            <a:xfrm>
              <a:off x="6975694" y="4582656"/>
              <a:ext cx="2718670" cy="923795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altLang="zh-CN" dirty="0" err="1"/>
                <a:t>sInteresting</a:t>
              </a:r>
              <a:r>
                <a:rPr lang="en-US" altLang="zh-CN" dirty="0"/>
                <a:t>?</a:t>
              </a:r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85FD28F-2926-4637-B568-AB98226BCF23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3750782" y="5559685"/>
              <a:ext cx="0" cy="6213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F252EA-D4A0-4795-85A0-BA11C1AEF619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3137770" y="3967222"/>
              <a:ext cx="0" cy="6154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6462C9-4625-4938-A039-C4B146D8D9E7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707704" y="3543298"/>
              <a:ext cx="434236" cy="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C80C165-24A5-4FCE-8103-605CE616F9CC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5565732" y="3543298"/>
              <a:ext cx="4342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46DD81B-CA36-4EFB-8C18-2A1DF622766F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7139836" y="3543298"/>
              <a:ext cx="43423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134D256-EC94-4FDA-BB28-F8F98F87427A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>
              <a:off x="8335029" y="2744763"/>
              <a:ext cx="0" cy="336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288D557-3B00-46AC-8935-F132DD173D9C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8335029" y="4005196"/>
              <a:ext cx="0" cy="577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3379B0A-8743-4FD7-869A-53FDE0FF0AA5}"/>
                </a:ext>
              </a:extLst>
            </p:cNvPr>
            <p:cNvCxnSpPr>
              <a:cxnSpLocks/>
              <a:stCxn id="11" idx="1"/>
              <a:endCxn id="5" idx="3"/>
            </p:cNvCxnSpPr>
            <p:nvPr/>
          </p:nvCxnSpPr>
          <p:spPr>
            <a:xfrm flipH="1">
              <a:off x="4766553" y="5044554"/>
              <a:ext cx="2209141" cy="266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728B117-8F2B-4FF2-A601-089232CC7B28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8335029" y="5506451"/>
              <a:ext cx="0" cy="324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EC7D205-0EF9-4C7F-83F2-C8E42AEF5DCB}"/>
                </a:ext>
              </a:extLst>
            </p:cNvPr>
            <p:cNvSpPr txBox="1"/>
            <p:nvPr/>
          </p:nvSpPr>
          <p:spPr>
            <a:xfrm>
              <a:off x="5561577" y="4610964"/>
              <a:ext cx="1139867" cy="449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98AC557-3205-45F8-A61D-D59A26EFC895}"/>
                </a:ext>
              </a:extLst>
            </p:cNvPr>
            <p:cNvSpPr txBox="1"/>
            <p:nvPr/>
          </p:nvSpPr>
          <p:spPr>
            <a:xfrm>
              <a:off x="7857112" y="5899245"/>
              <a:ext cx="1379066" cy="4496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Discard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B4B1F1A-FF93-4F48-9E18-CBC626A4483B}"/>
              </a:ext>
            </a:extLst>
          </p:cNvPr>
          <p:cNvSpPr txBox="1"/>
          <p:nvPr/>
        </p:nvSpPr>
        <p:spPr>
          <a:xfrm>
            <a:off x="332508" y="1690687"/>
            <a:ext cx="545734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/>
              <a:t>Firstly, AFL will use the source code to do </a:t>
            </a:r>
            <a:r>
              <a:rPr lang="en-US" altLang="zh-CN" sz="2400" dirty="0">
                <a:solidFill>
                  <a:srgbClr val="FF0000"/>
                </a:solidFill>
              </a:rPr>
              <a:t>instrumentation</a:t>
            </a:r>
            <a:r>
              <a:rPr lang="en-US" altLang="zh-CN" sz="2400" dirty="0"/>
              <a:t> that will insert a </a:t>
            </a:r>
            <a:r>
              <a:rPr lang="en-US" altLang="zh-CN" sz="2400" dirty="0">
                <a:solidFill>
                  <a:srgbClr val="FF0000"/>
                </a:solidFill>
              </a:rPr>
              <a:t>unique</a:t>
            </a:r>
            <a:r>
              <a:rPr lang="en-US" altLang="zh-CN" sz="2400" dirty="0"/>
              <a:t> number to identify each basic block during compiling. </a:t>
            </a:r>
          </a:p>
          <a:p>
            <a:pPr marL="342900" indent="-342900">
              <a:buAutoNum type="arabicPeriod"/>
            </a:pPr>
            <a:r>
              <a:rPr lang="en-US" sz="2400" dirty="0"/>
              <a:t>Secondly, the input cases will be inserted into Seed Queue. </a:t>
            </a:r>
          </a:p>
          <a:p>
            <a:pPr marL="342900" indent="-342900">
              <a:buAutoNum type="arabicPeriod"/>
            </a:pPr>
            <a:r>
              <a:rPr lang="en-US" sz="2400" dirty="0"/>
              <a:t>Thirdly, AFL will select one seed to </a:t>
            </a:r>
            <a:r>
              <a:rPr lang="en-US" sz="2400" dirty="0">
                <a:solidFill>
                  <a:srgbClr val="FF0000"/>
                </a:solidFill>
              </a:rPr>
              <a:t>mutate</a:t>
            </a:r>
            <a:r>
              <a:rPr lang="en-US" sz="2400" dirty="0"/>
              <a:t> a lot of seeds. And then execute binary program using all mutated seeds.</a:t>
            </a:r>
          </a:p>
          <a:p>
            <a:pPr marL="342900" indent="-342900">
              <a:buAutoNum type="arabicPeriod"/>
            </a:pPr>
            <a:r>
              <a:rPr lang="en-US" sz="2400" dirty="0"/>
              <a:t>Finally, if there is any </a:t>
            </a:r>
            <a:r>
              <a:rPr lang="en-US" sz="2400" dirty="0">
                <a:solidFill>
                  <a:srgbClr val="FF0000"/>
                </a:solidFill>
              </a:rPr>
              <a:t>new</a:t>
            </a:r>
            <a:r>
              <a:rPr lang="en-US" sz="2400" dirty="0"/>
              <a:t> path to cover by any seed, the seed will be </a:t>
            </a:r>
            <a:r>
              <a:rPr lang="en-US" sz="2400" dirty="0">
                <a:solidFill>
                  <a:srgbClr val="FF0000"/>
                </a:solidFill>
              </a:rPr>
              <a:t>added</a:t>
            </a:r>
            <a:r>
              <a:rPr lang="en-US" sz="2400" dirty="0"/>
              <a:t> Seed Queue. Else, it will be </a:t>
            </a:r>
            <a:r>
              <a:rPr lang="en-US" sz="2400" dirty="0">
                <a:solidFill>
                  <a:srgbClr val="FF0000"/>
                </a:solidFill>
              </a:rPr>
              <a:t>discarded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69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A8D3-4C2B-4F68-AF91-66800E37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Analysis: </a:t>
            </a:r>
            <a:r>
              <a:rPr lang="en-US" dirty="0" err="1"/>
              <a:t>CodeQL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C9506-23F0-4695-BF56-E74D7F5C4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37" y="1623992"/>
            <a:ext cx="3517987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en-US" dirty="0" err="1"/>
              <a:t>CodeQL</a:t>
            </a:r>
            <a:r>
              <a:rPr lang="en-US" dirty="0"/>
              <a:t> is a static analysis tool. It uses source code to build a database, and then query attributes from source code to find bugs. </a:t>
            </a:r>
          </a:p>
          <a:p>
            <a:r>
              <a:rPr lang="en-US" dirty="0"/>
              <a:t>2. Find all unsafe calls to </a:t>
            </a:r>
            <a:r>
              <a:rPr lang="en-US" i="1" dirty="0" err="1">
                <a:solidFill>
                  <a:srgbClr val="FF0000"/>
                </a:solidFill>
              </a:rPr>
              <a:t>memcpy</a:t>
            </a:r>
            <a:r>
              <a:rPr lang="en-US" dirty="0"/>
              <a:t> that are influenced by remote input that are </a:t>
            </a:r>
            <a:r>
              <a:rPr lang="en-US" i="1" dirty="0" err="1">
                <a:solidFill>
                  <a:srgbClr val="FF0000"/>
                </a:solidFill>
              </a:rPr>
              <a:t>ntoh</a:t>
            </a:r>
            <a:r>
              <a:rPr lang="en-US" dirty="0"/>
              <a:t>, </a:t>
            </a:r>
            <a:r>
              <a:rPr lang="en-US" i="1" dirty="0" err="1">
                <a:solidFill>
                  <a:srgbClr val="FF0000"/>
                </a:solidFill>
              </a:rPr>
              <a:t>ntohll</a:t>
            </a:r>
            <a:r>
              <a:rPr lang="en-US" dirty="0"/>
              <a:t>, or </a:t>
            </a:r>
            <a:r>
              <a:rPr lang="en-US" i="1" dirty="0" err="1">
                <a:solidFill>
                  <a:srgbClr val="FF0000"/>
                </a:solidFill>
              </a:rPr>
              <a:t>ntohs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9123097-1AB3-453A-B619-9B1780717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724" y="1833193"/>
            <a:ext cx="8094453" cy="48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59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8E90-E3BC-4223-8E31-4FBAAD21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268115" cy="1018576"/>
          </a:xfrm>
        </p:spPr>
        <p:txBody>
          <a:bodyPr>
            <a:normAutofit/>
          </a:bodyPr>
          <a:lstStyle/>
          <a:p>
            <a:r>
              <a:rPr lang="en-US" dirty="0"/>
              <a:t>Design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1E3A1-DBA8-4C78-8C9D-A95595881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90" y="1566154"/>
            <a:ext cx="4334762" cy="4926722"/>
          </a:xfrm>
        </p:spPr>
        <p:txBody>
          <a:bodyPr>
            <a:normAutofit fontScale="92500"/>
          </a:bodyPr>
          <a:lstStyle/>
          <a:p>
            <a:r>
              <a:rPr lang="en-US" dirty="0"/>
              <a:t>1. Firstly, Static analysis tool, </a:t>
            </a:r>
            <a:r>
              <a:rPr lang="en-US" dirty="0" err="1"/>
              <a:t>CodeQL</a:t>
            </a:r>
            <a:r>
              <a:rPr lang="en-US" dirty="0"/>
              <a:t>, will be implemented to produce locations of vulnerable code and input AFL-Fuzzing.</a:t>
            </a:r>
          </a:p>
          <a:p>
            <a:r>
              <a:rPr lang="en-US" dirty="0"/>
              <a:t>2. Secondly, AFL will receive several input cases and implement to cover basic blocks as much as possible. </a:t>
            </a:r>
          </a:p>
          <a:p>
            <a:r>
              <a:rPr lang="en-US" dirty="0"/>
              <a:t>3. Finally, the results of vulnerabilities will be output.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D5AD5A2-13CF-45C0-98AC-0C8D90D50802}"/>
              </a:ext>
            </a:extLst>
          </p:cNvPr>
          <p:cNvGrpSpPr/>
          <p:nvPr/>
        </p:nvGrpSpPr>
        <p:grpSpPr>
          <a:xfrm>
            <a:off x="4940345" y="2288270"/>
            <a:ext cx="7251655" cy="2612256"/>
            <a:chOff x="4627981" y="1058514"/>
            <a:chExt cx="7329201" cy="26177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12C2AD-DC74-4191-8C03-6C85FCFFDC9D}"/>
                </a:ext>
              </a:extLst>
            </p:cNvPr>
            <p:cNvSpPr/>
            <p:nvPr/>
          </p:nvSpPr>
          <p:spPr>
            <a:xfrm>
              <a:off x="5054078" y="1091923"/>
              <a:ext cx="1558214" cy="10776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Static Analysis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CodeQL</a:t>
              </a:r>
              <a:r>
                <a:rPr lang="en-US" dirty="0"/>
                <a:t>)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99D150-A543-434B-AC3B-02344D87734B}"/>
                </a:ext>
              </a:extLst>
            </p:cNvPr>
            <p:cNvSpPr/>
            <p:nvPr/>
          </p:nvSpPr>
          <p:spPr>
            <a:xfrm>
              <a:off x="4627981" y="2579911"/>
              <a:ext cx="2416629" cy="109168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Locations of vulnerable code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F0F75C-5DED-446D-B853-E1CBD6E548B4}"/>
                </a:ext>
              </a:extLst>
            </p:cNvPr>
            <p:cNvSpPr/>
            <p:nvPr/>
          </p:nvSpPr>
          <p:spPr>
            <a:xfrm>
              <a:off x="7532914" y="2584578"/>
              <a:ext cx="1825690" cy="10916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Dynamic Analysis</a:t>
              </a:r>
            </a:p>
            <a:p>
              <a:pPr algn="ctr"/>
              <a:r>
                <a:rPr lang="en-US" dirty="0"/>
                <a:t>(AFL-Fuzzing)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BBD6DE-FBE2-42DD-82D8-5545C8555439}"/>
                </a:ext>
              </a:extLst>
            </p:cNvPr>
            <p:cNvSpPr/>
            <p:nvPr/>
          </p:nvSpPr>
          <p:spPr>
            <a:xfrm>
              <a:off x="9846907" y="2584578"/>
              <a:ext cx="2110275" cy="109168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cases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73C6516-BD94-480D-838B-99E1C5ACBFDA}"/>
                </a:ext>
              </a:extLst>
            </p:cNvPr>
            <p:cNvSpPr/>
            <p:nvPr/>
          </p:nvSpPr>
          <p:spPr>
            <a:xfrm>
              <a:off x="7361072" y="1058514"/>
              <a:ext cx="2169369" cy="85564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vulnerabilities results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5999A32-25DC-4F87-956D-1B5B7C094675}"/>
                </a:ext>
              </a:extLst>
            </p:cNvPr>
            <p:cNvCxnSpPr>
              <a:cxnSpLocks/>
              <a:stCxn id="4" idx="2"/>
              <a:endCxn id="8" idx="0"/>
            </p:cNvCxnSpPr>
            <p:nvPr/>
          </p:nvCxnSpPr>
          <p:spPr>
            <a:xfrm>
              <a:off x="5833186" y="2169604"/>
              <a:ext cx="3110" cy="41030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CC579EB-8673-4816-ACF7-D80AFA669B4F}"/>
                </a:ext>
              </a:extLst>
            </p:cNvPr>
            <p:cNvCxnSpPr>
              <a:stCxn id="8" idx="6"/>
              <a:endCxn id="12" idx="1"/>
            </p:cNvCxnSpPr>
            <p:nvPr/>
          </p:nvCxnSpPr>
          <p:spPr>
            <a:xfrm>
              <a:off x="7044610" y="3125752"/>
              <a:ext cx="488304" cy="46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D5FE236-CA43-43DB-9EA8-CEB159675DC3}"/>
                </a:ext>
              </a:extLst>
            </p:cNvPr>
            <p:cNvCxnSpPr>
              <a:stCxn id="20" idx="2"/>
              <a:endCxn id="12" idx="3"/>
            </p:cNvCxnSpPr>
            <p:nvPr/>
          </p:nvCxnSpPr>
          <p:spPr>
            <a:xfrm flipH="1">
              <a:off x="9358604" y="3130419"/>
              <a:ext cx="4883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E1289F0-706C-4A15-B908-658EBBB7DBC3}"/>
                </a:ext>
              </a:extLst>
            </p:cNvPr>
            <p:cNvCxnSpPr>
              <a:stCxn id="12" idx="0"/>
              <a:endCxn id="24" idx="4"/>
            </p:cNvCxnSpPr>
            <p:nvPr/>
          </p:nvCxnSpPr>
          <p:spPr>
            <a:xfrm flipH="1" flipV="1">
              <a:off x="8445757" y="1914161"/>
              <a:ext cx="2" cy="6704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456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E9A53-7CE0-49BA-8DA9-20E514DC5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595" y="2649794"/>
            <a:ext cx="2804809" cy="1558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Thank you </a:t>
            </a:r>
          </a:p>
          <a:p>
            <a:pPr marL="0" indent="0">
              <a:buNone/>
            </a:pPr>
            <a:r>
              <a:rPr lang="en-US" sz="4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47272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8020-DF53-4DC3-BDDA-89E25B86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F384-9929-4B21-BAC5-05517C9E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  <a:p>
            <a:r>
              <a:rPr lang="en-US" dirty="0"/>
              <a:t>2. Motivation</a:t>
            </a:r>
          </a:p>
          <a:p>
            <a:r>
              <a:rPr lang="en-US" dirty="0"/>
              <a:t>3. Methods</a:t>
            </a:r>
          </a:p>
        </p:txBody>
      </p:sp>
    </p:spTree>
    <p:extLst>
      <p:ext uri="{BB962C8B-B14F-4D97-AF65-F5344CB8AC3E}">
        <p14:creationId xmlns:p14="http://schemas.microsoft.com/office/powerpoint/2010/main" val="402574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A481-9A6F-4F0B-8A30-159DFFCD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Static analysis        vs         Dynamic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E9DB-445F-432D-A2B9-21BD2A192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6815" y="1690688"/>
            <a:ext cx="4375245" cy="4621118"/>
          </a:xfrm>
        </p:spPr>
        <p:txBody>
          <a:bodyPr/>
          <a:lstStyle/>
          <a:p>
            <a:r>
              <a:rPr lang="en-US" dirty="0"/>
              <a:t>1. Reasoning about the behavior of programs without executing them.</a:t>
            </a:r>
          </a:p>
          <a:p>
            <a:r>
              <a:rPr lang="en-US" dirty="0"/>
              <a:t>2. White box security testing</a:t>
            </a:r>
          </a:p>
          <a:p>
            <a:r>
              <a:rPr lang="en-US" dirty="0"/>
              <a:t>3. Can’t discover </a:t>
            </a:r>
            <a:r>
              <a:rPr lang="en-US" dirty="0">
                <a:solidFill>
                  <a:srgbClr val="FF0000"/>
                </a:solidFill>
              </a:rPr>
              <a:t>run-time error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environment-related issues</a:t>
            </a:r>
            <a:r>
              <a:rPr lang="en-US" dirty="0"/>
              <a:t>.  </a:t>
            </a:r>
          </a:p>
          <a:p>
            <a:r>
              <a:rPr lang="en-US" dirty="0"/>
              <a:t>4. </a:t>
            </a:r>
            <a:r>
              <a:rPr lang="en-US" dirty="0">
                <a:solidFill>
                  <a:srgbClr val="FF0000"/>
                </a:solidFill>
              </a:rPr>
              <a:t>false positive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false negative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D4EDAF-F64C-4A9F-B5C2-6FB2AFC26936}"/>
              </a:ext>
            </a:extLst>
          </p:cNvPr>
          <p:cNvSpPr txBox="1">
            <a:spLocks/>
          </p:cNvSpPr>
          <p:nvPr/>
        </p:nvSpPr>
        <p:spPr>
          <a:xfrm>
            <a:off x="7022911" y="1735541"/>
            <a:ext cx="4375245" cy="4621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 Analysis of programs by executing them.</a:t>
            </a:r>
          </a:p>
          <a:p>
            <a:endParaRPr lang="en-US" dirty="0"/>
          </a:p>
          <a:p>
            <a:r>
              <a:rPr lang="en-US" dirty="0"/>
              <a:t>2. Black box security testing</a:t>
            </a:r>
          </a:p>
          <a:p>
            <a:r>
              <a:rPr lang="en-US" dirty="0"/>
              <a:t>3. Can discover run-time and environment-related issues. </a:t>
            </a:r>
          </a:p>
        </p:txBody>
      </p:sp>
    </p:spTree>
    <p:extLst>
      <p:ext uri="{BB962C8B-B14F-4D97-AF65-F5344CB8AC3E}">
        <p14:creationId xmlns:p14="http://schemas.microsoft.com/office/powerpoint/2010/main" val="313603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157E-F72D-47CD-A3DD-AAF5ACF3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Static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5C85-14D1-49C9-AFFB-48E32F35E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analysis tool </a:t>
            </a:r>
            <a:r>
              <a:rPr lang="en-US" i="1" dirty="0"/>
              <a:t>S</a:t>
            </a:r>
            <a:r>
              <a:rPr lang="en-US" dirty="0"/>
              <a:t> analyzes the source code of a program </a:t>
            </a:r>
            <a:r>
              <a:rPr lang="en-US" i="1" dirty="0"/>
              <a:t>P</a:t>
            </a:r>
            <a:r>
              <a:rPr lang="en-US" dirty="0"/>
              <a:t> to determine whether it satisfies a property </a:t>
            </a:r>
            <a:r>
              <a:rPr lang="en-US" i="1" dirty="0"/>
              <a:t>φ</a:t>
            </a:r>
            <a:r>
              <a:rPr lang="en-US" dirty="0"/>
              <a:t>, such as: 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never </a:t>
            </a:r>
            <a:r>
              <a:rPr lang="en-US" dirty="0" err="1"/>
              <a:t>deferences</a:t>
            </a:r>
            <a:r>
              <a:rPr lang="en-US" dirty="0"/>
              <a:t> a null pointer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does not leak file handles</a:t>
            </a:r>
          </a:p>
          <a:p>
            <a:pPr lvl="1"/>
            <a:r>
              <a:rPr lang="en-US" dirty="0"/>
              <a:t>No cast in </a:t>
            </a:r>
            <a:r>
              <a:rPr lang="en-US" i="1" dirty="0"/>
              <a:t>P</a:t>
            </a:r>
            <a:r>
              <a:rPr lang="en-US" dirty="0"/>
              <a:t> will lead to a </a:t>
            </a:r>
            <a:r>
              <a:rPr lang="en-US" dirty="0" err="1"/>
              <a:t>ClassCastException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4186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EE1C-DF46-4305-849A-E033A4F9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positive and false negative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9D0F-14D9-44C4-9C0E-600254E1B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58" y="1509712"/>
            <a:ext cx="4808702" cy="5464294"/>
          </a:xfrm>
        </p:spPr>
        <p:txBody>
          <a:bodyPr>
            <a:normAutofit/>
          </a:bodyPr>
          <a:lstStyle/>
          <a:p>
            <a:r>
              <a:rPr lang="en-US" dirty="0"/>
              <a:t>But a static analysis tool S can be wrong in one of two ways</a:t>
            </a:r>
          </a:p>
          <a:p>
            <a:pPr lvl="1"/>
            <a:r>
              <a:rPr lang="en-US" dirty="0"/>
              <a:t>If S is </a:t>
            </a:r>
            <a:r>
              <a:rPr lang="en-US" dirty="0">
                <a:solidFill>
                  <a:srgbClr val="FF0000"/>
                </a:solidFill>
              </a:rPr>
              <a:t>sound</a:t>
            </a:r>
            <a:r>
              <a:rPr lang="en-US" dirty="0"/>
              <a:t>, it will never miss any violations, but it may say that P violates φ even though it doesn’t (resulting in </a:t>
            </a:r>
            <a:r>
              <a:rPr lang="en-US" dirty="0">
                <a:solidFill>
                  <a:srgbClr val="FF0000"/>
                </a:solidFill>
              </a:rPr>
              <a:t>false positives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If S is </a:t>
            </a:r>
            <a:r>
              <a:rPr lang="en-US" dirty="0">
                <a:solidFill>
                  <a:srgbClr val="FF0000"/>
                </a:solidFill>
              </a:rPr>
              <a:t>complete</a:t>
            </a:r>
            <a:r>
              <a:rPr lang="en-US" dirty="0"/>
              <a:t>, it will never report false positives, but it may miss real violations of φ (resulting in </a:t>
            </a:r>
            <a:r>
              <a:rPr lang="en-US" dirty="0">
                <a:solidFill>
                  <a:srgbClr val="FF0000"/>
                </a:solidFill>
              </a:rPr>
              <a:t>false negatives</a:t>
            </a:r>
            <a:r>
              <a:rPr lang="en-US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7444B-85C6-442C-8F75-A8CF2992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59" y="1825625"/>
            <a:ext cx="6660382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00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41A1-F267-4E84-B5B0-BB244F173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Causes False Positive and False Negative?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5FCA-E230-4EAE-8548-8B36D2922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Tools make mistakes: Tools aren’t perfect, since tools relies on </a:t>
            </a:r>
            <a:r>
              <a:rPr lang="en-US" dirty="0">
                <a:solidFill>
                  <a:srgbClr val="FF0000"/>
                </a:solidFill>
              </a:rPr>
              <a:t>abstract models </a:t>
            </a:r>
            <a:r>
              <a:rPr lang="en-US" dirty="0"/>
              <a:t>and representations of program data flows and logic.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Therefore, it needs a human </a:t>
            </a:r>
            <a:r>
              <a:rPr lang="en-US" dirty="0">
                <a:solidFill>
                  <a:srgbClr val="FF0000"/>
                </a:solidFill>
              </a:rPr>
              <a:t>double check </a:t>
            </a:r>
            <a:r>
              <a:rPr lang="en-US" dirty="0"/>
              <a:t>any vulnerable code detected by the tool.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8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8E796-D3A2-45D1-B468-7FE7C231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2773" cy="1325563"/>
          </a:xfrm>
        </p:spPr>
        <p:txBody>
          <a:bodyPr/>
          <a:lstStyle/>
          <a:p>
            <a:r>
              <a:rPr lang="en-US" dirty="0"/>
              <a:t>Runtime Error and Environment-related 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FB1EC-12EC-416D-B682-6DB7E6B5E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solidFill>
                  <a:srgbClr val="FF0000"/>
                </a:solidFill>
              </a:rPr>
              <a:t>Runtime error</a:t>
            </a:r>
            <a:r>
              <a:rPr lang="en-US" dirty="0"/>
              <a:t>: static analysis can’t find runtime error since it analyzes programs without execution them.</a:t>
            </a:r>
          </a:p>
          <a:p>
            <a:endParaRPr lang="en-US" dirty="0"/>
          </a:p>
          <a:p>
            <a:r>
              <a:rPr lang="en-US" dirty="0"/>
              <a:t>2. </a:t>
            </a:r>
            <a:r>
              <a:rPr lang="en-US" dirty="0">
                <a:solidFill>
                  <a:srgbClr val="FF0000"/>
                </a:solidFill>
              </a:rPr>
              <a:t>Environment-related Issues</a:t>
            </a:r>
            <a:r>
              <a:rPr lang="en-US" dirty="0"/>
              <a:t>: static analysis alone is not enough to guarantee environmental configure, like third-party libraries.</a:t>
            </a:r>
          </a:p>
        </p:txBody>
      </p:sp>
    </p:spTree>
    <p:extLst>
      <p:ext uri="{BB962C8B-B14F-4D97-AF65-F5344CB8AC3E}">
        <p14:creationId xmlns:p14="http://schemas.microsoft.com/office/powerpoint/2010/main" val="153336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0C04-59C4-4E25-9742-22EC322B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527C-1F86-422B-85E3-735EC6514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Decrease the proportion of </a:t>
            </a:r>
            <a:r>
              <a:rPr lang="en-US" dirty="0">
                <a:solidFill>
                  <a:srgbClr val="FF0000"/>
                </a:solidFill>
              </a:rPr>
              <a:t>false positive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false negative</a:t>
            </a:r>
            <a:r>
              <a:rPr lang="en-US" dirty="0"/>
              <a:t>.</a:t>
            </a:r>
          </a:p>
          <a:p>
            <a:r>
              <a:rPr lang="en-US" dirty="0"/>
              <a:t>2. Detect </a:t>
            </a:r>
            <a:r>
              <a:rPr lang="en-US" dirty="0">
                <a:solidFill>
                  <a:srgbClr val="FF0000"/>
                </a:solidFill>
              </a:rPr>
              <a:t>runtime errors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environment-related errors</a:t>
            </a:r>
          </a:p>
        </p:txBody>
      </p:sp>
    </p:spTree>
    <p:extLst>
      <p:ext uri="{BB962C8B-B14F-4D97-AF65-F5344CB8AC3E}">
        <p14:creationId xmlns:p14="http://schemas.microsoft.com/office/powerpoint/2010/main" val="161252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0693-11DE-4201-BAEB-6163E3049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301B-7B4D-4620-8FFF-7749535F8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Static Analysis, combination with Dynamic Analysis improves performance of results from Static Analysis. </a:t>
            </a:r>
          </a:p>
          <a:p>
            <a:pPr lvl="1"/>
            <a:r>
              <a:rPr lang="en-US" dirty="0"/>
              <a:t>1. Using Dynamic Analysis to </a:t>
            </a:r>
            <a:r>
              <a:rPr lang="en-US" dirty="0">
                <a:solidFill>
                  <a:srgbClr val="FF0000"/>
                </a:solidFill>
              </a:rPr>
              <a:t>verify</a:t>
            </a:r>
            <a:r>
              <a:rPr lang="en-US" dirty="0"/>
              <a:t> all errors detected by Static Analysis to decrease false positive</a:t>
            </a:r>
          </a:p>
          <a:p>
            <a:pPr lvl="1"/>
            <a:r>
              <a:rPr lang="en-US" dirty="0"/>
              <a:t>2. Using Dynamic Analysis to </a:t>
            </a:r>
            <a:r>
              <a:rPr lang="en-US" dirty="0">
                <a:solidFill>
                  <a:srgbClr val="FF0000"/>
                </a:solidFill>
              </a:rPr>
              <a:t>detect</a:t>
            </a:r>
            <a:r>
              <a:rPr lang="en-US" dirty="0"/>
              <a:t> more errors not detected by Static Analysis, such as false negative, runtime error, and environment-related errors. </a:t>
            </a:r>
          </a:p>
          <a:p>
            <a:r>
              <a:rPr lang="en-US" dirty="0"/>
              <a:t>Static Analysis tool: </a:t>
            </a:r>
            <a:r>
              <a:rPr lang="en-US" dirty="0" err="1">
                <a:solidFill>
                  <a:srgbClr val="FF0000"/>
                </a:solidFill>
              </a:rPr>
              <a:t>CodeQL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Dynamic Analysis tool: </a:t>
            </a:r>
            <a:r>
              <a:rPr lang="en-US" dirty="0">
                <a:solidFill>
                  <a:srgbClr val="FF0000"/>
                </a:solidFill>
              </a:rPr>
              <a:t>AFL-Fuzzing</a:t>
            </a:r>
          </a:p>
        </p:txBody>
      </p:sp>
    </p:spTree>
    <p:extLst>
      <p:ext uri="{BB962C8B-B14F-4D97-AF65-F5344CB8AC3E}">
        <p14:creationId xmlns:p14="http://schemas.microsoft.com/office/powerpoint/2010/main" val="320990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648</Words>
  <Application>Microsoft Office PowerPoint</Application>
  <PresentationFormat>Widescreen</PresentationFormat>
  <Paragraphs>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Fuzzing Aided Static Analyzer</vt:lpstr>
      <vt:lpstr>Overview</vt:lpstr>
      <vt:lpstr>    Static analysis        vs         Dynamic analysis</vt:lpstr>
      <vt:lpstr>Practical Static Analysis</vt:lpstr>
      <vt:lpstr>False positive and false negative</vt:lpstr>
      <vt:lpstr>What Causes False Positive and False Negative?</vt:lpstr>
      <vt:lpstr>Runtime Error and Environment-related Issues </vt:lpstr>
      <vt:lpstr>Motivation</vt:lpstr>
      <vt:lpstr>Design</vt:lpstr>
      <vt:lpstr>Dynamic Analysis: AFL-Fuzzing</vt:lpstr>
      <vt:lpstr>Static Analysis: CodeQL</vt:lpstr>
      <vt:lpstr>Design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Fuzzing Aided Static Analyzer</dc:title>
  <dc:creator>xiebin</dc:creator>
  <cp:lastModifiedBy>xiebin</cp:lastModifiedBy>
  <cp:revision>1</cp:revision>
  <dcterms:created xsi:type="dcterms:W3CDTF">2020-09-27T19:32:29Z</dcterms:created>
  <dcterms:modified xsi:type="dcterms:W3CDTF">2020-09-28T15:29:36Z</dcterms:modified>
</cp:coreProperties>
</file>