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9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9a766dc74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9a766dc7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9a766dc749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9a766dc7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7" name="Google Shape;17;p2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2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2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4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40" name="Google Shape;40;p5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6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8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8" name="Google Shape;68;p8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9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9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1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1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research-collection.ethz.ch/bitstream/handle/20.500.11850/344841/1/20190507_MB_HS_IRNV1_rev.pdf" TargetMode="External"/><Relationship Id="rId4" Type="http://schemas.openxmlformats.org/officeDocument/2006/relationships/hyperlink" Target="http://houssainkettani.cu.ma/papers/2020ICICTb.pdf" TargetMode="External"/><Relationship Id="rId5" Type="http://schemas.openxmlformats.org/officeDocument/2006/relationships/hyperlink" Target="https://jscholarship.library.jhu.edu/bitstream/handle/1774.2/62325/OGAR-THESIS-2019.pdf?sequence=1&amp;isAllowed=y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5"/>
          <p:cNvPicPr preferRelativeResize="0"/>
          <p:nvPr/>
        </p:nvPicPr>
        <p:blipFill rotWithShape="1">
          <a:blip r:embed="rId3">
            <a:alphaModFix/>
          </a:blip>
          <a:srcRect b="-1" l="7812" r="7813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3000">
                <a:srgbClr val="000000">
                  <a:alpha val="63529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 Narrow"/>
              <a:buNone/>
            </a:pPr>
            <a:r>
              <a:rPr lang="en-IN" sz="4800">
                <a:latin typeface="Arial Narrow"/>
                <a:ea typeface="Arial Narrow"/>
                <a:cs typeface="Arial Narrow"/>
                <a:sym typeface="Arial Narrow"/>
              </a:rPr>
              <a:t>Software Security CS 595</a:t>
            </a:r>
            <a:endParaRPr/>
          </a:p>
        </p:txBody>
      </p:sp>
      <p:sp>
        <p:nvSpPr>
          <p:cNvPr id="121" name="Google Shape;121;p15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lang="en-IN" sz="1700"/>
              <a:t>Project Team Members: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b="1" lang="en-IN" sz="1700"/>
              <a:t>Lavanya Juvvala </a:t>
            </a:r>
            <a:r>
              <a:rPr lang="en-IN" sz="1700"/>
              <a:t>A20442790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</a:pPr>
            <a:r>
              <a:rPr b="1" lang="en-IN" sz="1700"/>
              <a:t>Sainath Macharla A</a:t>
            </a:r>
            <a:r>
              <a:rPr lang="en-IN" sz="1700"/>
              <a:t>20445645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C8C8C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/>
          <p:nvPr/>
        </p:nvSpPr>
        <p:spPr>
          <a:xfrm>
            <a:off x="1114425" y="0"/>
            <a:ext cx="9963150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" sx="102000" rotWithShape="0" algn="ctr" sy="102000">
              <a:srgbClr val="D8D8D8">
                <a:alpha val="2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21664" y="0"/>
            <a:ext cx="9948672" cy="6858000"/>
          </a:xfrm>
          <a:custGeom>
            <a:rect b="b" l="l" r="r" t="t"/>
            <a:pathLst>
              <a:path extrusionOk="0" h="6858000" w="996315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6"/>
          <p:cNvSpPr txBox="1"/>
          <p:nvPr>
            <p:ph type="title"/>
          </p:nvPr>
        </p:nvSpPr>
        <p:spPr>
          <a:xfrm>
            <a:off x="1638302" y="1975569"/>
            <a:ext cx="9277347" cy="20229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IN" sz="3600"/>
              <a:t>Project Title:</a:t>
            </a:r>
            <a:br>
              <a:rPr lang="en-IN" sz="3600"/>
            </a:br>
            <a:r>
              <a:rPr lang="en-IN" sz="3600"/>
              <a:t> Iranian PupyRat Malware Analysis</a:t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IN"/>
              <a:t>Table of Contents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Introduction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Motivation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Design and Implementation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References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Conclusion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8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Introduction</a:t>
            </a:r>
            <a:endParaRPr/>
          </a:p>
        </p:txBody>
      </p:sp>
      <p:sp>
        <p:nvSpPr>
          <p:cNvPr id="149" name="Google Shape;149;p18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8"/>
          <p:cNvSpPr txBox="1"/>
          <p:nvPr>
            <p:ph idx="1" type="body"/>
          </p:nvPr>
        </p:nvSpPr>
        <p:spPr>
          <a:xfrm>
            <a:off x="5434149" y="342900"/>
            <a:ext cx="5916603" cy="621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75"/>
              <a:buNone/>
            </a:pPr>
            <a:r>
              <a:t/>
            </a:r>
            <a:endParaRPr sz="1375"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What is a PupyRat?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RAT stands for Remote Access Trojan. 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It is a multi-platform, multi-function post-exploitation tool that gives attackers full access to victim’s system.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Where did it all start?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 There was a phishing campaign which targeted a middle eastern organization in Jan 2017.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Mails were sent out to employees using legitimate email addresses which had the malicious link.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They were presented with a job offer lure which would redirect them to Microsoft office document and that in turn would download the PupyRat on the victim’s system.</a:t>
            </a:r>
            <a:endParaRPr/>
          </a:p>
          <a:p>
            <a:pPr indent="-228600" lvl="0" marL="2286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IN" sz="2000">
                <a:latin typeface="Arial Narrow"/>
                <a:ea typeface="Arial Narrow"/>
                <a:cs typeface="Arial Narrow"/>
                <a:sym typeface="Arial Narrow"/>
              </a:rPr>
              <a:t>Successful download provides the attackers full access to victim’s system from which they can steal all the sensitive information or upload malware.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62"/>
              <a:buNone/>
            </a:pPr>
            <a:r>
              <a:t/>
            </a:r>
            <a:endParaRPr sz="1062"/>
          </a:p>
          <a:p>
            <a:pPr indent="-161163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62"/>
              <a:buFont typeface="Noto Sans Symbols"/>
              <a:buNone/>
            </a:pPr>
            <a:r>
              <a:t/>
            </a:r>
            <a:endParaRPr sz="1062"/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62"/>
              <a:buNone/>
            </a:pPr>
            <a:r>
              <a:t/>
            </a:r>
            <a:endParaRPr sz="1062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Motivation</a:t>
            </a:r>
            <a:endParaRPr/>
          </a:p>
        </p:txBody>
      </p:sp>
      <p:sp>
        <p:nvSpPr>
          <p:cNvPr id="159" name="Google Shape;159;p19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idx="1" type="body"/>
          </p:nvPr>
        </p:nvSpPr>
        <p:spPr>
          <a:xfrm>
            <a:off x="5434149" y="932688"/>
            <a:ext cx="591660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Targets crucial industries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Impact on common people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Huge socio-economic consequences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810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 Narrow"/>
              <a:buChar char="•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Mitigation and safeguard 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IN" sz="3400"/>
              <a:t>Design and Implementation</a:t>
            </a:r>
            <a:endParaRPr/>
          </a:p>
        </p:txBody>
      </p:sp>
      <p:sp>
        <p:nvSpPr>
          <p:cNvPr id="169" name="Google Shape;169;p20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0"/>
          <p:cNvSpPr txBox="1"/>
          <p:nvPr>
            <p:ph idx="1" type="body"/>
          </p:nvPr>
        </p:nvSpPr>
        <p:spPr>
          <a:xfrm>
            <a:off x="5434149" y="932688"/>
            <a:ext cx="591660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Setup a VM for Windows to perform reverse engineering on the malware.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Download the Iranian PupyRAt malware on the VM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Tools required: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IN">
                <a:latin typeface="Arial Narrow"/>
                <a:ea typeface="Arial Narrow"/>
                <a:cs typeface="Arial Narrow"/>
                <a:sym typeface="Arial Narrow"/>
              </a:rPr>
              <a:t>    OfficeMalscanner, IDA-pro, OllyDbg</a:t>
            </a:r>
            <a:endParaRPr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References</a:t>
            </a:r>
            <a:endParaRPr/>
          </a:p>
        </p:txBody>
      </p:sp>
      <p:sp>
        <p:nvSpPr>
          <p:cNvPr id="176" name="Google Shape;176;p21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IN" u="sng">
                <a:solidFill>
                  <a:schemeClr val="hlink"/>
                </a:solidFill>
                <a:hlinkClick r:id="rId3"/>
              </a:rPr>
              <a:t>https://www.research-collection.ethz.ch/bitstream/handle/20.500.11850/344841/1/20190507_MB_HS_IRNV1_rev.pdf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u="sng">
                <a:solidFill>
                  <a:schemeClr val="hlink"/>
                </a:solidFill>
                <a:hlinkClick r:id="rId4"/>
              </a:rPr>
              <a:t>http://houssainkettani.cu.ma/papers/2020ICICTb.pdf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 u="sng">
                <a:solidFill>
                  <a:schemeClr val="hlink"/>
                </a:solidFill>
                <a:hlinkClick r:id="rId5"/>
              </a:rPr>
              <a:t>https://jscholarship.library.jhu.edu/bitstream/handle/1774.2/62325/OGAR-THESIS-2019.pdf?sequence=1&amp;isAllowed=y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IN"/>
              <a:t>https://patentimages.storage.googleapis.com/56/36/7c/1e7e405f290fb9/US20200120107A1.pdf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"/>
          <p:cNvSpPr/>
          <p:nvPr/>
        </p:nvSpPr>
        <p:spPr>
          <a:xfrm>
            <a:off x="0" y="0"/>
            <a:ext cx="1219200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-1" y="0"/>
            <a:ext cx="4818889" cy="6858000"/>
          </a:xfrm>
          <a:custGeom>
            <a:rect b="b" l="l" r="r" t="t"/>
            <a:pathLst>
              <a:path extrusionOk="0" h="6858000" w="4818889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 cap="flat" cmpd="sng" w="9525">
            <a:solidFill>
              <a:srgbClr val="E8E8E8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l" dist="38100">
              <a:srgbClr val="D8D8D8">
                <a:alpha val="2941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1" y="0"/>
            <a:ext cx="4811477" cy="6858000"/>
          </a:xfrm>
          <a:custGeom>
            <a:rect b="b" l="l" r="r" t="t"/>
            <a:pathLst>
              <a:path extrusionOk="0" h="6858000" w="4811477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2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IN"/>
              <a:t>Conclusion</a:t>
            </a:r>
            <a:endParaRPr/>
          </a:p>
        </p:txBody>
      </p:sp>
      <p:sp>
        <p:nvSpPr>
          <p:cNvPr id="185" name="Google Shape;185;p22"/>
          <p:cNvSpPr/>
          <p:nvPr/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5434149" y="932688"/>
            <a:ext cx="5916603" cy="4992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 Narrow"/>
              <a:buChar char="•"/>
            </a:pPr>
            <a:r>
              <a:rPr lang="en-IN" sz="2300">
                <a:latin typeface="Arial Narrow"/>
                <a:ea typeface="Arial Narrow"/>
                <a:cs typeface="Arial Narrow"/>
                <a:sym typeface="Arial Narrow"/>
              </a:rPr>
              <a:t>Study on how to use social engineering to get into people’s system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 Narrow"/>
              <a:buChar char="•"/>
            </a:pPr>
            <a:r>
              <a:rPr lang="en-IN" sz="2300">
                <a:latin typeface="Arial Narrow"/>
                <a:ea typeface="Arial Narrow"/>
                <a:cs typeface="Arial Narrow"/>
                <a:sym typeface="Arial Narrow"/>
              </a:rPr>
              <a:t>Use reverse engineering to backtrack the whole scenario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  <a:p>
            <a:pPr indent="-3746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 Narrow"/>
              <a:buChar char="•"/>
            </a:pPr>
            <a:r>
              <a:rPr lang="en-IN" sz="2300">
                <a:latin typeface="Arial Narrow"/>
                <a:ea typeface="Arial Narrow"/>
                <a:cs typeface="Arial Narrow"/>
                <a:sym typeface="Arial Narrow"/>
              </a:rPr>
              <a:t>Analyze how macros work and how hackers exploit backdoor</a:t>
            </a:r>
            <a:endParaRPr sz="2300"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867300" y="2124524"/>
            <a:ext cx="10457400" cy="3989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8200"/>
              <a:t>Thank You</a:t>
            </a:r>
            <a:endParaRPr sz="8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ccentBoxVTI">
  <a:themeElements>
    <a:clrScheme name="AccentBoxVTI">
      <a:dk1>
        <a:srgbClr val="000000"/>
      </a:dk1>
      <a:lt1>
        <a:srgbClr val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