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60" r:id="rId3"/>
    <p:sldId id="668" r:id="rId5"/>
    <p:sldId id="663" r:id="rId6"/>
    <p:sldId id="652" r:id="rId7"/>
    <p:sldId id="666" r:id="rId8"/>
    <p:sldId id="664" r:id="rId9"/>
    <p:sldId id="335" r:id="rId10"/>
    <p:sldId id="675" r:id="rId11"/>
    <p:sldId id="67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zh-CN" altLang="en-US"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a quick review of smart contract and reentrancy attack</a:t>
            </a:r>
            <a:endParaRPr lang="en-US"/>
          </a:p>
          <a:p>
            <a:r>
              <a:rPr lang="en-US"/>
              <a:t>trackable and irreversible</a:t>
            </a:r>
            <a:endParaRPr lang="en-US"/>
          </a:p>
          <a:p>
            <a:r>
              <a:rPr lang="en-US"/>
              <a:t>a program, correctnessenforced by the consensus protocol.</a:t>
            </a:r>
            <a:endParaRPr lang="zh-CN" altLang="en-US"/>
          </a:p>
          <a:p>
            <a:r>
              <a:rPr lang="en-US"/>
              <a:t>Ethereum</a:t>
            </a:r>
            <a:endParaRPr lang="en-US" altLang="zh-CN"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n-US"/>
              <a:t>its unique security issues, because of its two properties</a:t>
            </a:r>
            <a:endParaRPr lang="en-US"/>
          </a:p>
          <a:p>
            <a:pPr marL="0" indent="0"/>
            <a:r>
              <a:rPr lang="en-US"/>
              <a:t>openness and immutability</a:t>
            </a:r>
            <a:endParaRPr lang="zh-CN" altLang="en-US"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define a function is reentrant</a:t>
            </a:r>
            <a:endParaRPr lang="en-US"/>
          </a:p>
          <a:p>
            <a:r>
              <a:rPr lang="en-US"/>
              <a:t>if a malicious contract calls reentrant function iteratively by using its fallback function,  it can be a reentrancy attack. </a:t>
            </a:r>
            <a:endParaRPr lang="en-US"/>
          </a:p>
          <a:p>
            <a:r>
              <a:rPr lang="en-US"/>
              <a:t>make use of the intermediate state and take over control flow</a:t>
            </a:r>
            <a:endParaRPr lang="en-US"/>
          </a:p>
          <a:p>
            <a:r>
              <a:rPr lang="en-US"/>
              <a:t>Imagine a function that withdraws money from the balance</a:t>
            </a:r>
            <a:endParaRPr lang="zh-CN" altLang="en-US"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Our work is to build a simple tool that can detect reentrancy attack vulnerbility inside a smart contract. </a:t>
            </a:r>
            <a:endParaRPr lang="en-US"/>
          </a:p>
          <a:p>
            <a:r>
              <a:rPr lang="en-US"/>
              <a:t>once the smart contract is applied, the code cannot be updated</a:t>
            </a:r>
            <a:endParaRPr lang="en-US"/>
          </a:p>
          <a:p>
            <a:r>
              <a:rPr lang="en-US"/>
              <a:t>reentrancy attack can lead to serious consequences</a:t>
            </a:r>
            <a:endParaRPr lang="en-US"/>
          </a:p>
          <a:p>
            <a:r>
              <a:rPr lang="en-US"/>
              <a:t>How to achieve our goal?</a:t>
            </a:r>
            <a:endParaRPr lang="en-US"/>
          </a:p>
          <a:p>
            <a:r>
              <a:rPr lang="en-US"/>
              <a:t>use static analysis technique</a:t>
            </a:r>
            <a:endParaRPr lang="en-US"/>
          </a:p>
          <a:p>
            <a:r>
              <a:rPr lang="en-US"/>
              <a:t>compare the performance between calling normal function and fallback function</a:t>
            </a:r>
            <a:endParaRPr lang="en-US"/>
          </a:p>
          <a:p>
            <a:r>
              <a:rPr lang="en-US"/>
              <a:t>cannot be done by dynamic analysis</a:t>
            </a:r>
            <a:endParaRPr lang="en-US"/>
          </a:p>
          <a:p>
            <a:r>
              <a:rPr lang="en-US"/>
              <a:t>static analysis has the disadvantage of high false positive rate.</a:t>
            </a:r>
            <a:endParaRPr lang="en-US"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SzPts val="2400"/>
            </a:pPr>
            <a:r>
              <a:rPr lang="en-US"/>
              <a:t>mainly refer to the first two tools to implement our idea.</a:t>
            </a:r>
            <a:endParaRPr lang="en-US"/>
          </a:p>
          <a:p>
            <a:pPr marL="342900" indent="-342900">
              <a:buSzPts val="2400"/>
            </a:pPr>
            <a:r>
              <a:rPr lang="en-US"/>
              <a:t>Oyente is a tool based upon symbolic execution.</a:t>
            </a:r>
            <a:endParaRPr lang="en-US"/>
          </a:p>
          <a:p>
            <a:pPr marL="342900" indent="-342900">
              <a:buSzPts val="2400"/>
            </a:pPr>
            <a:r>
              <a:rPr lang="en-US"/>
              <a:t>So we plan to learn from it and use its result to compare with ours in later work</a:t>
            </a:r>
            <a:endParaRPr lang="en-US"/>
          </a:p>
          <a:p>
            <a:pPr marL="342900" indent="-342900">
              <a:buSzPts val="2400"/>
            </a:pPr>
            <a:r>
              <a:rPr lang="en-US"/>
              <a:t>Octopus, is a static analyzer. It supports disassembling and control flow analysis on smart contract. </a:t>
            </a:r>
            <a:endParaRPr lang="zh-CN" altLang="en-US"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Shape 4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200"/>
            </a:pPr>
            <a:r>
              <a:rPr lang="en-US"/>
              <a:t> two following metrics: </a:t>
            </a:r>
            <a:endParaRPr lang="en-US"/>
          </a:p>
          <a:p>
            <a:pPr>
              <a:buClr>
                <a:schemeClr val="dk1"/>
              </a:buClr>
              <a:buSzPts val="1200"/>
            </a:pPr>
            <a:r>
              <a:rPr lang="en-US"/>
              <a:t>1 Given the input of contracts </a:t>
            </a:r>
            <a:r>
              <a:rPr lang="en-US" err="1"/>
              <a:t>Oyente</a:t>
            </a:r>
            <a:r>
              <a:rPr lang="en-US"/>
              <a:t> already flagged as vulnerable, evaluate how many buggy contracts can be successfully detected.</a:t>
            </a:r>
            <a:endParaRPr lang="en-US"/>
          </a:p>
          <a:p>
            <a:pPr>
              <a:buClr>
                <a:schemeClr val="dk1"/>
              </a:buClr>
              <a:buSzPts val="1200"/>
            </a:pPr>
            <a:r>
              <a:rPr lang="en-US"/>
              <a:t>2 average time spent on analyzing a contract</a:t>
            </a:r>
            <a:endParaRPr lang="en-US"/>
          </a:p>
          <a:p>
            <a:pPr>
              <a:buClr>
                <a:schemeClr val="dk1"/>
              </a:buClr>
              <a:buSzPts val="1200"/>
            </a:pPr>
            <a:endParaRPr lang="en-US"/>
          </a:p>
        </p:txBody>
      </p:sp>
      <p:sp>
        <p:nvSpPr>
          <p:cNvPr id="435" name="Shape 43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202424" y="6338561"/>
            <a:ext cx="26175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5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 rot="5400000">
            <a:off x="4732337" y="2171705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5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02424" y="6338561"/>
            <a:ext cx="26175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 panose="020B0604020202020204"/>
              <a:buNone/>
              <a:defRPr sz="18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/>
              <a:buNone/>
              <a:defRPr sz="16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–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»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2" name="Shape 42"/>
          <p:cNvSpPr txBox="1">
            <a:spLocks noGrp="1"/>
          </p:cNvSpPr>
          <p:nvPr>
            <p:ph type="body" idx="3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  <a:defRPr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  <a:defRPr sz="16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" name="Shape 43"/>
          <p:cNvSpPr txBox="1">
            <a:spLocks noGrp="1"/>
          </p:cNvSpPr>
          <p:nvPr>
            <p:ph type="body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9" name="Shape 59"/>
          <p:cNvSpPr txBox="1">
            <a:spLocks noGrp="1"/>
          </p:cNvSpPr>
          <p:nvPr>
            <p:ph type="body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7" name="Shape 67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" name="Shape 15"/>
          <p:cNvSpPr/>
          <p:nvPr/>
        </p:nvSpPr>
        <p:spPr>
          <a:xfrm>
            <a:off x="6477000" y="6172200"/>
            <a:ext cx="2590800" cy="60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6" name="Shape 16" descr="IIT_Logo_stack_186_blk.png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6737087" y="6284777"/>
            <a:ext cx="2102115" cy="46553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hyperlink" Target="https://www.investopedia.com/terms/b/blockchain.a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github.com/pirapira/bamboo" TargetMode="External"/><Relationship Id="rId2" Type="http://schemas.openxmlformats.org/officeDocument/2006/relationships/hyperlink" Target="https://github.com/pventuzelo/octopus" TargetMode="External"/><Relationship Id="rId1" Type="http://schemas.openxmlformats.org/officeDocument/2006/relationships/hyperlink" Target="https://github.com/melonproject/oyent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ctrTitle"/>
          </p:nvPr>
        </p:nvSpPr>
        <p:spPr>
          <a:xfrm>
            <a:off x="50320" y="1473679"/>
            <a:ext cx="9139989" cy="144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3240"/>
            </a:pPr>
            <a:r>
              <a:rPr lang="en-US" sz="3600">
                <a:solidFill>
                  <a:schemeClr val="dk2"/>
                </a:solidFill>
              </a:rPr>
              <a:t>Smart Contract Reentrancy Attack Detection </a:t>
            </a:r>
            <a:endParaRPr lang="zh-CN" altLang="en-US" sz="3600">
              <a:solidFill>
                <a:schemeClr val="dk2"/>
              </a:solidFill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202424" y="6338561"/>
            <a:ext cx="261756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408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Shape 122"/>
          <p:cNvSpPr/>
          <p:nvPr/>
        </p:nvSpPr>
        <p:spPr>
          <a:xfrm>
            <a:off x="464180" y="5692230"/>
            <a:ext cx="84994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4731" y="3547133"/>
            <a:ext cx="6400800" cy="375011"/>
          </a:xfrm>
        </p:spPr>
        <p:txBody>
          <a:bodyPr/>
          <a:lstStyle/>
          <a:p>
            <a:r>
              <a:rPr lang="zh-CN" sz="1800"/>
              <a:t>Yitao Jiang, </a:t>
            </a:r>
            <a:r>
              <a:rPr lang="zh-CN" altLang="en-US" sz="1800"/>
              <a:t>Yanfeng Qu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CS 595 Software Security </a:t>
            </a:r>
            <a:endParaRPr lang="zh-CN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152400" y="6338561"/>
            <a:ext cx="36180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rgbClr val="00408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38235" y="969700"/>
            <a:ext cx="8677469" cy="558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0"/>
              </a:spcBef>
              <a:buSzPts val="2400"/>
            </a:pPr>
            <a:r>
              <a:rPr lang="en-US" sz="2400"/>
              <a:t>A </a:t>
            </a:r>
            <a:r>
              <a:rPr lang="en-US" sz="2400">
                <a:solidFill>
                  <a:schemeClr val="tx1"/>
                </a:solidFill>
              </a:rPr>
              <a:t>smart contract</a:t>
            </a:r>
            <a:r>
              <a:rPr lang="en-US" sz="2400"/>
              <a:t> is a self-executing contract with the terms of the agreement between buyer and seller being directly written into lines of code</a:t>
            </a:r>
            <a:r>
              <a:rPr lang="en-US" sz="1200"/>
              <a:t>[1]</a:t>
            </a:r>
            <a:endParaRPr lang="en-US" sz="1200"/>
          </a:p>
          <a:p>
            <a:pPr lvl="1">
              <a:spcBef>
                <a:spcPts val="0"/>
              </a:spcBef>
              <a:buSzPts val="2400"/>
            </a:pPr>
            <a:r>
              <a:rPr lang="en-US" sz="2000"/>
              <a:t>is contained in a </a:t>
            </a:r>
            <a:r>
              <a:rPr lang="en-US" sz="2000" u="sng">
                <a:hlinkClick r:id="rId1"/>
              </a:rPr>
              <a:t>blockchain</a:t>
            </a:r>
            <a:r>
              <a:rPr lang="en-US" sz="2000"/>
              <a:t> network</a:t>
            </a:r>
            <a:endParaRPr lang="en-US" sz="2000"/>
          </a:p>
          <a:p>
            <a:pPr lvl="1">
              <a:spcBef>
                <a:spcPts val="0"/>
              </a:spcBef>
              <a:buSzPts val="2400"/>
            </a:pPr>
            <a:r>
              <a:rPr lang="en-US" sz="2000"/>
              <a:t>controls the execution, and transactions are trackable and irreversible</a:t>
            </a:r>
            <a:endParaRPr lang="en-US" altLang="zh-CN" sz="2000"/>
          </a:p>
          <a:p>
            <a:pPr lvl="1">
              <a:spcBef>
                <a:spcPts val="0"/>
              </a:spcBef>
              <a:buSzPts val="2400"/>
            </a:pPr>
            <a:endParaRPr lang="en-US" sz="1800"/>
          </a:p>
          <a:p>
            <a:pPr marL="342900" indent="-342900">
              <a:spcBef>
                <a:spcPts val="0"/>
              </a:spcBef>
              <a:buSzPts val="2400"/>
            </a:pPr>
            <a:r>
              <a:rPr lang="en-US" altLang="zh-CN" sz="2000"/>
              <a:t>Number of smart contract is increasing rapidly </a:t>
            </a:r>
            <a:endParaRPr lang="en-US" altLang="zh-CN" sz="2000"/>
          </a:p>
        </p:txBody>
      </p:sp>
      <p:sp>
        <p:nvSpPr>
          <p:cNvPr id="4" name="Shape 128"/>
          <p:cNvSpPr txBox="1">
            <a:spLocks noGrp="1"/>
          </p:cNvSpPr>
          <p:nvPr>
            <p:ph type="title"/>
          </p:nvPr>
        </p:nvSpPr>
        <p:spPr>
          <a:xfrm>
            <a:off x="152400" y="69496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Calibri" panose="020F0502020204030204"/>
              <a:buNone/>
            </a:pPr>
            <a:r>
              <a:rPr lang="en-US" altLang="zh-CN" sz="32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Smart Contract</a:t>
            </a:r>
            <a:endParaRPr sz="3600"/>
          </a:p>
        </p:txBody>
      </p:sp>
      <p:pic>
        <p:nvPicPr>
          <p:cNvPr id="2" name="图片 2" descr="图表, 条形图&#10;&#10;已自动生成说明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32" y="3507040"/>
            <a:ext cx="3932853" cy="23398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23739" y="5930484"/>
            <a:ext cx="457643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buSzPts val="2400"/>
              <a:buNone/>
            </a:pPr>
            <a:r>
              <a:rPr lang="en-US" altLang="zh-CN" sz="1000"/>
              <a:t>Figure 1 # of New Smart-Contracts Created Each Q</a:t>
            </a:r>
            <a:endParaRPr lang="en-US" altLang="zh-CN" sz="1000"/>
          </a:p>
        </p:txBody>
      </p:sp>
      <p:sp>
        <p:nvSpPr>
          <p:cNvPr id="9" name="TextBox 8"/>
          <p:cNvSpPr txBox="1"/>
          <p:nvPr/>
        </p:nvSpPr>
        <p:spPr>
          <a:xfrm>
            <a:off x="514204" y="6194935"/>
            <a:ext cx="51763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800">
                <a:latin typeface="Calibri" panose="020F0502020204030204" pitchFamily="34" charset="0"/>
                <a:cs typeface="Calibri" panose="020F0502020204030204" pitchFamily="34" charset="0"/>
              </a:rPr>
              <a:t>[1] https://www.investopedia.com/terms/s/smart-contracts.asp​</a:t>
            </a:r>
            <a:endParaRPr lang="fr-FR" altLang="zh-CN" sz="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altLang="zh-CN" sz="800">
                <a:latin typeface="Calibri" panose="020F0502020204030204" pitchFamily="34" charset="0"/>
                <a:cs typeface="Calibri" panose="020F0502020204030204" pitchFamily="34" charset="0"/>
              </a:rPr>
              <a:t>Figure Source: https://hackernoon.com/ethereum-smart-contracts-most-of-them-are-rarely-used-f45749730d3</a:t>
            </a:r>
            <a:endParaRPr lang="zh-CN" altLang="en-US" sz="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uild="p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33302" y="49747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Calibri" panose="020F0502020204030204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Smart Contract Vulnerabilities</a:t>
            </a:r>
            <a:endParaRPr sz="3600"/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152400" y="6338561"/>
            <a:ext cx="36180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rgbClr val="00408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94291" y="1214169"/>
            <a:ext cx="3224397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480"/>
              </a:spcBef>
              <a:buSzPts val="2400"/>
            </a:pPr>
            <a:r>
              <a:rPr lang="en-US" sz="2400"/>
              <a:t>Two properties:</a:t>
            </a:r>
            <a:endParaRPr lang="zh-CN" altLang="en-US"/>
          </a:p>
          <a:p>
            <a:pPr lvl="1">
              <a:spcBef>
                <a:spcPts val="480"/>
              </a:spcBef>
              <a:buSzPts val="2400"/>
            </a:pPr>
            <a:r>
              <a:rPr lang="en-US" sz="2000"/>
              <a:t>Openness</a:t>
            </a:r>
            <a:endParaRPr lang="zh-CN" altLang="en-US" sz="2000"/>
          </a:p>
          <a:p>
            <a:pPr lvl="1">
              <a:spcBef>
                <a:spcPts val="480"/>
              </a:spcBef>
              <a:buSzPts val="2400"/>
            </a:pPr>
            <a:r>
              <a:rPr lang="en-US" sz="2000"/>
              <a:t>Immutability</a:t>
            </a:r>
            <a:endParaRPr lang="zh-CN" altLang="en-US" sz="1600"/>
          </a:p>
          <a:p>
            <a:pPr marL="0" indent="0">
              <a:spcBef>
                <a:spcPts val="480"/>
              </a:spcBef>
              <a:buSzPts val="2400"/>
              <a:buNone/>
            </a:pPr>
            <a:endParaRPr lang="en-US" sz="2400">
              <a:solidFill>
                <a:srgbClr val="000000"/>
              </a:solidFill>
            </a:endParaRPr>
          </a:p>
          <a:p>
            <a:pPr marL="342900" indent="-342900">
              <a:spcBef>
                <a:spcPts val="0"/>
              </a:spcBef>
              <a:buSzPts val="2400"/>
            </a:pPr>
            <a:r>
              <a:rPr lang="en-US" sz="2400">
                <a:solidFill>
                  <a:srgbClr val="FF0000"/>
                </a:solidFill>
              </a:rPr>
              <a:t>44+ </a:t>
            </a:r>
            <a:r>
              <a:rPr lang="en-US" sz="2400">
                <a:solidFill>
                  <a:schemeClr val="tx1"/>
                </a:solidFill>
              </a:rPr>
              <a:t>vulnerabilities</a:t>
            </a: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spcBef>
                <a:spcPts val="480"/>
              </a:spcBef>
              <a:buSzPts val="2400"/>
              <a:buFont typeface="Arial,Sans-Serif"/>
            </a:pPr>
            <a:endParaRPr lang="en-US" sz="2000"/>
          </a:p>
          <a:p>
            <a:pPr marL="342900" indent="-342900">
              <a:spcBef>
                <a:spcPts val="0"/>
              </a:spcBef>
              <a:buSzPts val="2400"/>
            </a:pPr>
            <a:endParaRPr lang="en-US" altLang="zh-CN" sz="2000"/>
          </a:p>
        </p:txBody>
      </p:sp>
      <p:sp>
        <p:nvSpPr>
          <p:cNvPr id="131" name="Shape 131"/>
          <p:cNvSpPr/>
          <p:nvPr/>
        </p:nvSpPr>
        <p:spPr>
          <a:xfrm>
            <a:off x="752244" y="6188661"/>
            <a:ext cx="583218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Picture Source: https://www.dhs.gov/criticalinfrastructure-sectors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2845" y="999464"/>
            <a:ext cx="4642860" cy="4859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uild="p"/>
      <p:bldP spid="1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152400" y="6338561"/>
            <a:ext cx="36180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rgbClr val="00408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1" y="1122744"/>
            <a:ext cx="9143999" cy="4911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br>
              <a:rPr lang="en-US" altLang="zh-CN"/>
            </a:br>
            <a:endParaRPr lang="en-US" altLang="zh-CN" sz="1200"/>
          </a:p>
          <a:p>
            <a:pPr marL="1714500" lvl="3" indent="-342900">
              <a:spcBef>
                <a:spcPts val="0"/>
              </a:spcBef>
            </a:pPr>
            <a:endParaRPr lang="en-US" altLang="zh-CN" sz="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Shape 128"/>
          <p:cNvSpPr txBox="1">
            <a:spLocks noGrp="1"/>
          </p:cNvSpPr>
          <p:nvPr>
            <p:ph type="title"/>
          </p:nvPr>
        </p:nvSpPr>
        <p:spPr>
          <a:xfrm>
            <a:off x="152400" y="69496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Calibri" panose="020F0502020204030204"/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Reentrancy Attacks</a:t>
            </a:r>
            <a:endParaRPr lang="en-US" sz="36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2496"/>
            <a:ext cx="9144000" cy="456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hape 131"/>
          <p:cNvSpPr/>
          <p:nvPr/>
        </p:nvSpPr>
        <p:spPr>
          <a:xfrm>
            <a:off x="462249" y="6183184"/>
            <a:ext cx="707462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Picture Source: https://cointelegraph.com.br/news/the-vulnerabilities-of-smart-contracts</a:t>
            </a:r>
            <a:endParaRPr lang="en-US" sz="1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152400" y="6338561"/>
            <a:ext cx="36180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rgbClr val="00408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33301" y="1153207"/>
            <a:ext cx="8686411" cy="1909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480"/>
              </a:spcBef>
            </a:pPr>
            <a:r>
              <a:rPr lang="en-US" altLang="zh-CN" sz="2400"/>
              <a:t>Motivation</a:t>
            </a:r>
            <a:endParaRPr lang="en-US" altLang="zh-CN" sz="2400"/>
          </a:p>
          <a:p>
            <a:pPr marL="800100" lvl="1" indent="-342900">
              <a:spcBef>
                <a:spcPts val="480"/>
              </a:spcBef>
            </a:pPr>
            <a:r>
              <a:rPr lang="en-US" altLang="zh-CN" sz="2000"/>
              <a:t>Essential to analyze the code before </a:t>
            </a:r>
            <a:endParaRPr lang="en-US" altLang="zh-CN" sz="2000"/>
          </a:p>
          <a:p>
            <a:pPr marL="457200" lvl="1" indent="0">
              <a:spcBef>
                <a:spcPts val="480"/>
              </a:spcBef>
              <a:buNone/>
            </a:pPr>
            <a:r>
              <a:rPr lang="en-US" altLang="zh-CN" sz="2000"/>
              <a:t>	implementation</a:t>
            </a:r>
            <a:endParaRPr lang="en-US" sz="2000">
              <a:solidFill>
                <a:srgbClr val="000000"/>
              </a:solidFill>
            </a:endParaRPr>
          </a:p>
          <a:p>
            <a:pPr marL="800100" lvl="1" indent="-342900">
              <a:spcBef>
                <a:spcPts val="0"/>
              </a:spcBef>
            </a:pPr>
            <a:r>
              <a:rPr lang="en-US" sz="2000">
                <a:solidFill>
                  <a:schemeClr val="tx1"/>
                </a:solidFill>
              </a:rPr>
              <a:t>Can cause</a:t>
            </a:r>
            <a:r>
              <a:rPr lang="en-US" sz="2000">
                <a:solidFill>
                  <a:srgbClr val="FF0000"/>
                </a:solidFill>
              </a:rPr>
              <a:t> serious</a:t>
            </a:r>
            <a:r>
              <a:rPr lang="en-US" sz="2000">
                <a:solidFill>
                  <a:schemeClr val="tx1"/>
                </a:solidFill>
              </a:rPr>
              <a:t> consequences</a:t>
            </a:r>
            <a:endParaRPr lang="en-US" sz="2000">
              <a:solidFill>
                <a:schemeClr val="tx1"/>
              </a:solidFill>
            </a:endParaRPr>
          </a:p>
          <a:p>
            <a:pPr marL="800100" lvl="1" indent="-342900">
              <a:spcBef>
                <a:spcPts val="0"/>
              </a:spcBef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" name="Shape 128"/>
          <p:cNvSpPr txBox="1">
            <a:spLocks noGrp="1"/>
          </p:cNvSpPr>
          <p:nvPr>
            <p:ph type="title"/>
          </p:nvPr>
        </p:nvSpPr>
        <p:spPr>
          <a:xfrm>
            <a:off x="152400" y="69496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3800"/>
            </a:pPr>
            <a:r>
              <a:rPr lang="en-US" altLang="zh-CN" sz="3200">
                <a:solidFill>
                  <a:schemeClr val="dk2"/>
                </a:solidFill>
              </a:rPr>
              <a:t>Reentrancy Attack Detection </a:t>
            </a:r>
            <a:endParaRPr lang="en-US" sz="3200"/>
          </a:p>
        </p:txBody>
      </p:sp>
      <p:pic>
        <p:nvPicPr>
          <p:cNvPr id="3" name="图片 4" descr="徽标&#10;&#10;已自动生成说明"/>
          <p:cNvPicPr>
            <a:picLocks noChangeAspect="1"/>
          </p:cNvPicPr>
          <p:nvPr/>
        </p:nvPicPr>
        <p:blipFill rotWithShape="1">
          <a:blip r:embed="rId1"/>
          <a:srcRect l="18750" r="19792" b="1149"/>
          <a:stretch>
            <a:fillRect/>
          </a:stretch>
        </p:blipFill>
        <p:spPr>
          <a:xfrm>
            <a:off x="6125593" y="1300813"/>
            <a:ext cx="2146315" cy="1548210"/>
          </a:xfrm>
          <a:prstGeom prst="rect">
            <a:avLst/>
          </a:prstGeom>
        </p:spPr>
      </p:pic>
      <p:sp>
        <p:nvSpPr>
          <p:cNvPr id="22" name="Shape 130"/>
          <p:cNvSpPr txBox="1"/>
          <p:nvPr/>
        </p:nvSpPr>
        <p:spPr>
          <a:xfrm>
            <a:off x="333302" y="3018408"/>
            <a:ext cx="8353498" cy="3167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/>
              <a:buNone/>
            </a:pP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400">
              <a:solidFill>
                <a:srgbClr val="FF0000"/>
              </a:solidFill>
            </a:endParaRPr>
          </a:p>
          <a:p>
            <a:pPr marL="342900" indent="-342900">
              <a:spcBef>
                <a:spcPts val="0"/>
              </a:spcBef>
            </a:pPr>
            <a:r>
              <a:rPr lang="en-US" altLang="zh-CN" sz="2400">
                <a:solidFill>
                  <a:schemeClr val="tx1"/>
                </a:solidFill>
              </a:rPr>
              <a:t>Method </a:t>
            </a:r>
            <a:endParaRPr lang="en-US" altLang="zh-CN" sz="2400">
              <a:solidFill>
                <a:schemeClr val="tx1"/>
              </a:solidFill>
            </a:endParaRPr>
          </a:p>
          <a:p>
            <a:pPr marL="800100" lvl="1" indent="-342900">
              <a:spcBef>
                <a:spcPts val="0"/>
              </a:spcBef>
            </a:pPr>
            <a:r>
              <a:rPr lang="en-US" altLang="zh-CN" sz="2000">
                <a:solidFill>
                  <a:srgbClr val="FF0000"/>
                </a:solidFill>
              </a:rPr>
              <a:t>Static analysis</a:t>
            </a:r>
            <a:endParaRPr lang="en-US" altLang="zh-CN" sz="2000">
              <a:solidFill>
                <a:srgbClr val="FF0000"/>
              </a:solidFill>
            </a:endParaRPr>
          </a:p>
          <a:p>
            <a:pPr lvl="3" indent="0">
              <a:spcBef>
                <a:spcPts val="0"/>
              </a:spcBef>
              <a:buNone/>
            </a:pPr>
            <a:endParaRPr lang="en-US" altLang="zh-CN"/>
          </a:p>
        </p:txBody>
      </p:sp>
      <p:pic>
        <p:nvPicPr>
          <p:cNvPr id="23" name="图片 4" descr="图标&#10;&#10;已自动生成说明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449" y="3669321"/>
            <a:ext cx="3734601" cy="2485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build="p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152400" y="6338561"/>
            <a:ext cx="36180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rgbClr val="00408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Shape 128"/>
          <p:cNvSpPr txBox="1">
            <a:spLocks noGrp="1"/>
          </p:cNvSpPr>
          <p:nvPr>
            <p:ph type="title"/>
          </p:nvPr>
        </p:nvSpPr>
        <p:spPr>
          <a:xfrm>
            <a:off x="152400" y="69496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Calibri" panose="020F0502020204030204"/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Related Works</a:t>
            </a:r>
            <a:endParaRPr lang="en-US" sz="3600">
              <a:solidFill>
                <a:schemeClr val="dk2"/>
              </a:solidFill>
            </a:endParaRPr>
          </a:p>
        </p:txBody>
      </p:sp>
      <p:sp>
        <p:nvSpPr>
          <p:cNvPr id="8" name="Shape 130"/>
          <p:cNvSpPr txBox="1"/>
          <p:nvPr/>
        </p:nvSpPr>
        <p:spPr>
          <a:xfrm>
            <a:off x="79664" y="814119"/>
            <a:ext cx="8534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342900" indent="-342900">
              <a:spcBef>
                <a:spcPts val="0"/>
              </a:spcBef>
              <a:buSzPts val="2400"/>
            </a:pPr>
            <a:r>
              <a:rPr lang="en-US" altLang="zh-CN" sz="2000"/>
              <a:t>Tools</a:t>
            </a:r>
            <a:endParaRPr lang="en-US" altLang="zh-CN" sz="2000">
              <a:solidFill>
                <a:schemeClr val="tx1"/>
              </a:solidFill>
            </a:endParaRPr>
          </a:p>
          <a:p>
            <a:pPr marL="800100" lvl="1" indent="-342900">
              <a:spcBef>
                <a:spcPts val="0"/>
              </a:spcBef>
              <a:buSzPts val="2400"/>
            </a:pPr>
            <a:r>
              <a:rPr lang="en-US" altLang="zh-CN" sz="2000" err="1">
                <a:solidFill>
                  <a:schemeClr val="tx1"/>
                </a:solidFill>
              </a:rPr>
              <a:t>Oyente</a:t>
            </a:r>
            <a:r>
              <a:rPr lang="en-US" altLang="zh-CN" sz="2000">
                <a:solidFill>
                  <a:schemeClr val="tx1"/>
                </a:solidFill>
              </a:rPr>
              <a:t>: is a symbolic execution tool detect four types of vulnerabilities  </a:t>
            </a:r>
            <a:endParaRPr lang="en-US" altLang="zh-CN" sz="2000">
              <a:solidFill>
                <a:schemeClr val="tx1"/>
              </a:solidFill>
            </a:endParaRPr>
          </a:p>
          <a:p>
            <a:pPr marL="800100" lvl="1" indent="-342900">
              <a:spcBef>
                <a:spcPts val="0"/>
              </a:spcBef>
              <a:buSzPts val="2400"/>
            </a:pPr>
            <a:r>
              <a:rPr lang="en-US" sz="2000"/>
              <a:t>Octopus: is a </a:t>
            </a:r>
            <a:r>
              <a:rPr lang="en-US" sz="2000">
                <a:solidFill>
                  <a:schemeClr val="tx1"/>
                </a:solidFill>
              </a:rPr>
              <a:t>static security analysis framework for </a:t>
            </a:r>
            <a:r>
              <a:rPr lang="en-US" sz="2000" err="1">
                <a:solidFill>
                  <a:schemeClr val="tx1"/>
                </a:solidFill>
              </a:rPr>
              <a:t>WebAssembly</a:t>
            </a:r>
            <a:r>
              <a:rPr lang="en-US" sz="2000">
                <a:solidFill>
                  <a:schemeClr val="tx1"/>
                </a:solidFill>
              </a:rPr>
              <a:t> module and blockchain smart contract </a:t>
            </a:r>
            <a:endParaRPr lang="en-US" altLang="zh-CN" sz="2000">
              <a:solidFill>
                <a:schemeClr val="tx1"/>
              </a:solidFill>
            </a:endParaRPr>
          </a:p>
          <a:p>
            <a:pPr marL="800100" lvl="1" indent="-342900">
              <a:spcBef>
                <a:spcPts val="0"/>
              </a:spcBef>
              <a:buSzPts val="2400"/>
            </a:pPr>
            <a:r>
              <a:rPr lang="en-US" sz="2000">
                <a:solidFill>
                  <a:schemeClr val="tx1"/>
                </a:solidFill>
              </a:rPr>
              <a:t>VERISMART</a:t>
            </a:r>
            <a:endParaRPr lang="en-US" sz="2000">
              <a:solidFill>
                <a:schemeClr val="tx1"/>
              </a:solidFill>
            </a:endParaRPr>
          </a:p>
          <a:p>
            <a:pPr marL="800100" lvl="1" indent="-342900">
              <a:spcBef>
                <a:spcPts val="0"/>
              </a:spcBef>
              <a:buSzPts val="2400"/>
            </a:pPr>
            <a:r>
              <a:rPr lang="en-US" sz="2000">
                <a:solidFill>
                  <a:schemeClr val="tx1"/>
                </a:solidFill>
              </a:rPr>
              <a:t>ZEUS, etc</a:t>
            </a:r>
            <a:endParaRPr lang="en-US">
              <a:solidFill>
                <a:schemeClr val="tx1"/>
              </a:solidFill>
            </a:endParaRPr>
          </a:p>
          <a:p>
            <a:pPr marL="800100" lvl="1" indent="-342900">
              <a:spcBef>
                <a:spcPts val="0"/>
              </a:spcBef>
              <a:buSzPts val="2400"/>
            </a:pPr>
            <a:endParaRPr lang="en-US" sz="2000">
              <a:solidFill>
                <a:schemeClr val="tx1"/>
              </a:solidFill>
            </a:endParaRPr>
          </a:p>
          <a:p>
            <a:pPr marL="342900" indent="-342900">
              <a:spcBef>
                <a:spcPts val="0"/>
              </a:spcBef>
              <a:buSzPts val="2400"/>
            </a:pPr>
            <a:r>
              <a:rPr lang="en-US" altLang="zh-CN" sz="2000"/>
              <a:t>Papers</a:t>
            </a:r>
            <a:endParaRPr lang="en-US" altLang="zh-CN" sz="2000"/>
          </a:p>
          <a:p>
            <a:pPr marL="800100" lvl="1" indent="-342900">
              <a:spcBef>
                <a:spcPts val="480"/>
              </a:spcBef>
              <a:buSzPts val="2400"/>
            </a:pPr>
            <a:r>
              <a:rPr lang="en-US" sz="2000"/>
              <a:t>Making Smart Contracts Smarter, CCS'16</a:t>
            </a:r>
            <a:endParaRPr lang="en-US" sz="2000"/>
          </a:p>
          <a:p>
            <a:pPr marL="800100" lvl="1" indent="-342900">
              <a:spcBef>
                <a:spcPts val="480"/>
              </a:spcBef>
              <a:buSzPts val="2400"/>
            </a:pPr>
            <a:r>
              <a:rPr lang="en-US" sz="2000"/>
              <a:t>Securify: Practical Security Analysis of Smart Contracts, CCS'18</a:t>
            </a:r>
            <a:endParaRPr lang="en-US" sz="2000">
              <a:solidFill>
                <a:schemeClr val="tx1"/>
              </a:solidFill>
            </a:endParaRPr>
          </a:p>
          <a:p>
            <a:pPr marL="800100" lvl="1" indent="-342900">
              <a:spcBef>
                <a:spcPts val="480"/>
              </a:spcBef>
              <a:buSzPts val="2400"/>
            </a:pPr>
            <a:r>
              <a:rPr lang="en-US" sz="2000" err="1"/>
              <a:t>Sereum</a:t>
            </a:r>
            <a:r>
              <a:rPr lang="en-US" sz="2000"/>
              <a:t>: Protecting Existing Smart Contracts Against Re-</a:t>
            </a:r>
            <a:r>
              <a:rPr lang="en-US" sz="2000" err="1"/>
              <a:t>Entrancy</a:t>
            </a:r>
            <a:r>
              <a:rPr lang="en-US" sz="2000"/>
              <a:t> Attacks, NDSS'19</a:t>
            </a:r>
            <a:endParaRPr lang="en-US" sz="2000">
              <a:solidFill>
                <a:schemeClr val="tx1"/>
              </a:solidFill>
            </a:endParaRPr>
          </a:p>
          <a:p>
            <a:pPr marL="800100" lvl="1" indent="-342900">
              <a:spcBef>
                <a:spcPts val="480"/>
              </a:spcBef>
              <a:buSzPts val="2400"/>
            </a:pPr>
            <a:endParaRPr 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152400" y="6338561"/>
            <a:ext cx="36180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rgbClr val="00408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304800" y="990599"/>
            <a:ext cx="8610600" cy="534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,Sans-Serif"/>
            </a:pPr>
            <a:r>
              <a:rPr lang="en-US" sz="2400"/>
              <a:t>Implementing detection logic in Octopus, a static analyzer</a:t>
            </a:r>
            <a:endParaRPr lang="en-US" sz="2400"/>
          </a:p>
          <a:p>
            <a:pPr marL="342900" indent="-342900">
              <a:buFont typeface="Arial,Sans-Serif"/>
            </a:pPr>
            <a:r>
              <a:rPr lang="en-US" sz="2400"/>
              <a:t>Dataset</a:t>
            </a:r>
            <a:endParaRPr lang="en-US" sz="2800"/>
          </a:p>
          <a:p>
            <a:pPr marL="742950" lvl="1" indent="-285750">
              <a:buFont typeface="Arial,Sans-Serif"/>
            </a:pPr>
            <a:r>
              <a:rPr lang="en-US" sz="2000"/>
              <a:t>Test data in </a:t>
            </a:r>
            <a:r>
              <a:rPr lang="en-US" sz="2000" err="1"/>
              <a:t>Oyente</a:t>
            </a:r>
            <a:r>
              <a:rPr lang="en-US" sz="2000"/>
              <a:t> </a:t>
            </a:r>
            <a:endParaRPr lang="en-US" sz="2000"/>
          </a:p>
          <a:p>
            <a:pPr marL="1200150" lvl="2" indent="-285750">
              <a:buFont typeface="Arial,Sans-Serif"/>
            </a:pPr>
            <a:r>
              <a:rPr lang="en-US" sz="1800"/>
              <a:t>19, 366 smart contract ; May 5, 2016</a:t>
            </a:r>
            <a:endParaRPr lang="en-US" sz="1800"/>
          </a:p>
          <a:p>
            <a:pPr marL="342900" indent="-342900">
              <a:buFont typeface="Arial,Sans-Serif"/>
            </a:pPr>
            <a:r>
              <a:rPr lang="en-US" sz="2400"/>
              <a:t>Tool</a:t>
            </a:r>
            <a:endParaRPr lang="en-US" sz="2400"/>
          </a:p>
          <a:p>
            <a:pPr marL="742950" lvl="1" indent="-285750">
              <a:buFont typeface="Arial,Sans-Serif"/>
              <a:buChar char="•"/>
            </a:pPr>
            <a:r>
              <a:rPr lang="en-US" sz="2000">
                <a:solidFill>
                  <a:schemeClr val="tx1"/>
                </a:solidFill>
              </a:rPr>
              <a:t>Static analysis tool</a:t>
            </a:r>
            <a:r>
              <a:rPr lang="en-US" sz="2000"/>
              <a:t>; </a:t>
            </a:r>
            <a:r>
              <a:rPr lang="en-US" sz="2000" err="1"/>
              <a:t>Oyente</a:t>
            </a:r>
            <a:endParaRPr lang="en-US" sz="2000">
              <a:solidFill>
                <a:schemeClr val="tx1"/>
              </a:solidFill>
            </a:endParaRPr>
          </a:p>
          <a:p>
            <a:pPr marL="742950" lvl="1" indent="-285750">
              <a:buFont typeface="Arial,Sans-Serif"/>
            </a:pPr>
            <a:endParaRPr lang="en-US" sz="1800"/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</a:pPr>
            <a:r>
              <a:rPr lang="en-US" sz="24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Evaluation Metrics</a:t>
            </a:r>
            <a:endParaRPr sz="2400"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</a:pPr>
            <a:r>
              <a:rPr lang="en-US" sz="2000"/>
              <a:t>Effectiveness</a:t>
            </a:r>
            <a:endParaRPr lang="en-US" sz="2000" b="0" i="0" u="none" strike="noStrike" cap="none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1200150" lvl="2" indent="-285750"/>
            <a:r>
              <a:rPr lang="en-US" sz="1800"/>
              <a:t>Number of buggy contracts</a:t>
            </a:r>
            <a:endParaRPr lang="en-US" sz="1800"/>
          </a:p>
          <a:p>
            <a:pPr marL="742950" lvl="1" indent="-285750"/>
            <a:r>
              <a:rPr lang="en-US" sz="2000"/>
              <a:t>Performance</a:t>
            </a:r>
            <a:endParaRPr sz="2000"/>
          </a:p>
          <a:p>
            <a:pPr marL="1143000" lvl="2" indent="-228600"/>
            <a:r>
              <a:rPr lang="en-US" sz="1800"/>
              <a:t>Execution</a:t>
            </a:r>
            <a:r>
              <a:rPr lang="en-US"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time</a:t>
            </a:r>
            <a:r>
              <a:rPr lang="en-US" sz="1800"/>
              <a:t> </a:t>
            </a:r>
            <a:endParaRPr sz="200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</a:pPr>
            <a:endParaRPr lang="en-US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</a:pPr>
            <a:endParaRPr lang="en-US" b="0" i="0" u="none" strike="noStrike" cap="none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" b="0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6" name="Shape 437"/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3800"/>
            </a:pPr>
            <a:r>
              <a:rPr lang="en-US" sz="3800">
                <a:solidFill>
                  <a:schemeClr val="dk2"/>
                </a:solidFill>
              </a:rPr>
              <a:t>Implementation and Evaluation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152400" y="6338561"/>
            <a:ext cx="36180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rgbClr val="00408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Shape 128"/>
          <p:cNvSpPr txBox="1">
            <a:spLocks noGrp="1"/>
          </p:cNvSpPr>
          <p:nvPr>
            <p:ph type="title"/>
          </p:nvPr>
        </p:nvSpPr>
        <p:spPr>
          <a:xfrm>
            <a:off x="152400" y="69496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3800"/>
            </a:pPr>
            <a:r>
              <a:rPr lang="en-US" sz="3800" dirty="0">
                <a:solidFill>
                  <a:schemeClr val="dk2"/>
                </a:solidFill>
              </a:rPr>
              <a:t>Team Work and </a:t>
            </a:r>
            <a:r>
              <a:rPr lang="en-US" sz="3800" b="0" i="0" u="none" strike="noStrike" cap="none" dirty="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References</a:t>
            </a:r>
            <a:endParaRPr lang="zh-CN" altLang="en-US" dirty="0">
              <a:solidFill>
                <a:schemeClr val="dk2"/>
              </a:solidFill>
            </a:endParaRPr>
          </a:p>
        </p:txBody>
      </p:sp>
      <p:sp>
        <p:nvSpPr>
          <p:cNvPr id="8" name="Shape 130"/>
          <p:cNvSpPr txBox="1"/>
          <p:nvPr/>
        </p:nvSpPr>
        <p:spPr>
          <a:xfrm>
            <a:off x="471641" y="975892"/>
            <a:ext cx="7884516" cy="547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indent="0">
              <a:spcBef>
                <a:spcPts val="0"/>
              </a:spcBef>
              <a:buSzPts val="2400"/>
              <a:buNone/>
            </a:pPr>
            <a:r>
              <a:rPr lang="it-IT" sz="2000" dirty="0"/>
              <a:t>Team work:</a:t>
            </a:r>
            <a:endParaRPr lang="zh-CN" altLang="en-US" sz="1600" dirty="0"/>
          </a:p>
          <a:p>
            <a:pPr marL="0" indent="0">
              <a:spcBef>
                <a:spcPts val="0"/>
              </a:spcBef>
              <a:buSzPts val="2400"/>
              <a:buNone/>
            </a:pPr>
            <a:endParaRPr lang="it-IT" sz="2000" dirty="0"/>
          </a:p>
          <a:p>
            <a:pPr marL="285750" indent="-285750">
              <a:spcBef>
                <a:spcPts val="0"/>
              </a:spcBef>
              <a:buSzPts val="2400"/>
            </a:pPr>
            <a:r>
              <a:rPr lang="it-IT" sz="1800" dirty="0" err="1"/>
              <a:t>Detection</a:t>
            </a:r>
            <a:r>
              <a:rPr lang="it-IT" sz="1800" dirty="0"/>
              <a:t> </a:t>
            </a:r>
            <a:r>
              <a:rPr lang="it-IT" sz="1800" dirty="0" err="1"/>
              <a:t>logic</a:t>
            </a:r>
            <a:r>
              <a:rPr lang="it-IT" sz="1800" dirty="0"/>
              <a:t> design; data </a:t>
            </a:r>
            <a:r>
              <a:rPr lang="it-IT" sz="1800" dirty="0" err="1"/>
              <a:t>preprocessing</a:t>
            </a:r>
            <a:r>
              <a:rPr lang="it-IT" sz="1800" dirty="0"/>
              <a:t>;  </a:t>
            </a:r>
            <a:r>
              <a:rPr lang="it-IT" sz="1800" dirty="0" err="1"/>
              <a:t>implementation</a:t>
            </a:r>
            <a:r>
              <a:rPr lang="it-IT" sz="1800" dirty="0"/>
              <a:t>; </a:t>
            </a:r>
            <a:endParaRPr lang="it-IT" sz="1800" dirty="0"/>
          </a:p>
          <a:p>
            <a:pPr marL="0" indent="0">
              <a:spcBef>
                <a:spcPts val="0"/>
              </a:spcBef>
              <a:buSzPts val="2400"/>
              <a:buNone/>
            </a:pPr>
            <a:r>
              <a:rPr lang="it-IT" sz="1800" dirty="0"/>
              <a:t>      </a:t>
            </a:r>
            <a:r>
              <a:rPr lang="it-IT" sz="1800" dirty="0" err="1"/>
              <a:t>proposal</a:t>
            </a:r>
            <a:r>
              <a:rPr lang="it-IT" sz="1800" dirty="0"/>
              <a:t> and </a:t>
            </a:r>
            <a:r>
              <a:rPr lang="it-IT" sz="1800" dirty="0" err="1"/>
              <a:t>final</a:t>
            </a:r>
            <a:r>
              <a:rPr lang="it-IT" sz="1800" dirty="0"/>
              <a:t> </a:t>
            </a:r>
            <a:r>
              <a:rPr lang="it-IT" sz="1800" dirty="0" err="1"/>
              <a:t>presentation</a:t>
            </a:r>
            <a:endParaRPr lang="it-IT" sz="1800"/>
          </a:p>
          <a:p>
            <a:pPr marL="0" indent="0">
              <a:spcBef>
                <a:spcPts val="0"/>
              </a:spcBef>
              <a:buSzPts val="2400"/>
              <a:buNone/>
            </a:pPr>
            <a:endParaRPr lang="it-IT" sz="1800" dirty="0"/>
          </a:p>
          <a:p>
            <a:pPr marL="285750" indent="-285750">
              <a:spcBef>
                <a:spcPts val="0"/>
              </a:spcBef>
              <a:buSzPts val="2400"/>
            </a:pPr>
            <a:r>
              <a:rPr lang="it-IT" sz="1800" dirty="0" err="1"/>
              <a:t>Implementation</a:t>
            </a:r>
            <a:r>
              <a:rPr lang="it-IT" sz="1800" dirty="0"/>
              <a:t> and </a:t>
            </a:r>
            <a:r>
              <a:rPr lang="it-IT" sz="1800" dirty="0" err="1"/>
              <a:t>evaluation</a:t>
            </a:r>
            <a:r>
              <a:rPr lang="it-IT" sz="1800" dirty="0"/>
              <a:t>; </a:t>
            </a:r>
            <a:r>
              <a:rPr lang="it-IT" sz="1800" dirty="0" err="1"/>
              <a:t>midterm</a:t>
            </a:r>
            <a:r>
              <a:rPr lang="it-IT" sz="1800" dirty="0"/>
              <a:t> and </a:t>
            </a:r>
            <a:r>
              <a:rPr lang="it-IT" sz="1800" dirty="0" err="1"/>
              <a:t>final</a:t>
            </a:r>
            <a:r>
              <a:rPr lang="it-IT" sz="1800" dirty="0"/>
              <a:t> </a:t>
            </a:r>
            <a:r>
              <a:rPr lang="it-IT" sz="1800" dirty="0" err="1"/>
              <a:t>presentation</a:t>
            </a:r>
            <a:endParaRPr lang="it-IT" dirty="0" err="1"/>
          </a:p>
          <a:p>
            <a:pPr marL="0" indent="0">
              <a:spcBef>
                <a:spcPts val="0"/>
              </a:spcBef>
              <a:buSzPts val="2400"/>
              <a:buNone/>
            </a:pPr>
            <a:endParaRPr lang="it-IT" sz="1400" dirty="0"/>
          </a:p>
          <a:p>
            <a:pPr marL="0" indent="0">
              <a:spcBef>
                <a:spcPts val="0"/>
              </a:spcBef>
              <a:buSzPts val="2400"/>
              <a:buNone/>
            </a:pPr>
            <a:r>
              <a:rPr lang="it-IT" sz="2000" dirty="0"/>
              <a:t>Reference:</a:t>
            </a:r>
            <a:endParaRPr lang="it-IT" dirty="0"/>
          </a:p>
          <a:p>
            <a:pPr marL="0" indent="0">
              <a:spcBef>
                <a:spcPts val="0"/>
              </a:spcBef>
              <a:buSzPts val="2400"/>
              <a:buNone/>
            </a:pPr>
            <a:r>
              <a:rPr lang="it-IT" sz="1400" dirty="0" err="1"/>
              <a:t>Oyente</a:t>
            </a:r>
            <a:r>
              <a:rPr lang="it-IT" sz="1400" dirty="0"/>
              <a:t> </a:t>
            </a:r>
            <a:r>
              <a:rPr lang="it-IT" sz="1400" dirty="0">
                <a:hlinkClick r:id="rId1"/>
              </a:rPr>
              <a:t>https://github.com/melonproject/oyente</a:t>
            </a:r>
            <a:endParaRPr lang="it-IT"/>
          </a:p>
          <a:p>
            <a:pPr marL="0" indent="0">
              <a:spcBef>
                <a:spcPts val="0"/>
              </a:spcBef>
              <a:buSzPts val="2400"/>
              <a:buNone/>
            </a:pPr>
            <a:r>
              <a:rPr lang="it-IT" sz="1400" dirty="0"/>
              <a:t>Octopus </a:t>
            </a:r>
            <a:r>
              <a:rPr lang="it-IT" sz="1400" dirty="0">
                <a:hlinkClick r:id="rId2"/>
              </a:rPr>
              <a:t>https://github.com/pventuzelo/octopus</a:t>
            </a:r>
            <a:endParaRPr lang="it-IT"/>
          </a:p>
          <a:p>
            <a:pPr marL="0" indent="0">
              <a:spcBef>
                <a:spcPts val="0"/>
              </a:spcBef>
              <a:buSzPts val="2400"/>
              <a:buNone/>
            </a:pPr>
            <a:endParaRPr lang="it-IT" sz="1400" dirty="0"/>
          </a:p>
          <a:p>
            <a:pPr marL="0" indent="0">
              <a:spcBef>
                <a:spcPts val="0"/>
              </a:spcBef>
              <a:buSzPts val="2400"/>
              <a:buNone/>
            </a:pPr>
            <a:r>
              <a:rPr lang="it-IT" sz="1400" dirty="0" err="1"/>
              <a:t>Bamboo</a:t>
            </a:r>
            <a:r>
              <a:rPr lang="it-IT" sz="1400" dirty="0"/>
              <a:t> </a:t>
            </a:r>
            <a:r>
              <a:rPr lang="it-IT" sz="1400" dirty="0">
                <a:hlinkClick r:id="rId3"/>
              </a:rPr>
              <a:t>https://github.com/pirapira/bamboo</a:t>
            </a:r>
            <a:r>
              <a:rPr lang="it-IT" sz="1400" dirty="0"/>
              <a:t>.</a:t>
            </a:r>
            <a:endParaRPr lang="it-IT" dirty="0"/>
          </a:p>
          <a:p>
            <a:pPr marL="0" indent="0">
              <a:spcBef>
                <a:spcPts val="0"/>
              </a:spcBef>
              <a:buSzPts val="240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SzPts val="240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SzPts val="24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Pts val="2400"/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152400" y="6338561"/>
            <a:ext cx="36180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408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>
              <a:solidFill>
                <a:srgbClr val="00408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Shape 128"/>
          <p:cNvSpPr txBox="1">
            <a:spLocks noGrp="1"/>
          </p:cNvSpPr>
          <p:nvPr>
            <p:ph type="title"/>
          </p:nvPr>
        </p:nvSpPr>
        <p:spPr>
          <a:xfrm>
            <a:off x="152400" y="69496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3800"/>
            </a:pPr>
            <a:r>
              <a:rPr lang="en-US" sz="3800" b="0" i="0" u="none" strike="noStrike" cap="none" dirty="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References</a:t>
            </a:r>
            <a:endParaRPr lang="zh-CN" altLang="en-US" dirty="0">
              <a:solidFill>
                <a:schemeClr val="dk2"/>
              </a:solidFill>
            </a:endParaRPr>
          </a:p>
        </p:txBody>
      </p:sp>
      <p:sp>
        <p:nvSpPr>
          <p:cNvPr id="8" name="Shape 130"/>
          <p:cNvSpPr txBox="1"/>
          <p:nvPr/>
        </p:nvSpPr>
        <p:spPr>
          <a:xfrm>
            <a:off x="471641" y="1021498"/>
            <a:ext cx="7884516" cy="5431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sz="1400" dirty="0"/>
              <a:t>M. Coblenz, “Obsidian: a safer blockchain programming language,” in Proceedings of the 39th International Conference on Software Engineering Companion, pp. 97–99, IEEE Press, 2017.</a:t>
            </a:r>
            <a:endParaRPr lang="en-US" sz="1400" dirty="0"/>
          </a:p>
          <a:p>
            <a:pPr marL="0" indent="0">
              <a:spcBef>
                <a:spcPts val="0"/>
              </a:spcBef>
              <a:buSzPts val="240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sz="1400" dirty="0"/>
              <a:t>F. </a:t>
            </a:r>
            <a:r>
              <a:rPr lang="en-US" sz="1400" dirty="0" err="1"/>
              <a:t>Schrans</a:t>
            </a:r>
            <a:r>
              <a:rPr lang="en-US" sz="1400" dirty="0"/>
              <a:t>, S. Eisenbach, and S. </a:t>
            </a:r>
            <a:r>
              <a:rPr lang="en-US" sz="1400" dirty="0" err="1"/>
              <a:t>Drossopoulou</a:t>
            </a:r>
            <a:r>
              <a:rPr lang="en-US" sz="1400" dirty="0"/>
              <a:t>, “Writing safe smart contracts in flint,” in Conference Companion of the 2nd International Conference on Art, Science, and Engineering of Programming, pp. 218–219, ACM, 2018.</a:t>
            </a:r>
            <a:endParaRPr lang="en-US" dirty="0"/>
          </a:p>
          <a:p>
            <a:pPr marL="0" indent="0">
              <a:spcBef>
                <a:spcPts val="0"/>
              </a:spcBef>
              <a:buSzPts val="240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sz="1400" dirty="0"/>
              <a:t>R. O’Connor, “Simplicity: A new language for blockchains,” in Proceedings of the 2017 Workshop on Programming Languages and Analysis for Security, pp. 107–120, ACM, 2017. </a:t>
            </a:r>
            <a:endParaRPr lang="en-US"/>
          </a:p>
          <a:p>
            <a:pPr marL="0" indent="0">
              <a:spcBef>
                <a:spcPts val="0"/>
              </a:spcBef>
              <a:buSzPts val="2400"/>
              <a:buNone/>
            </a:pPr>
            <a:endParaRPr lang="en-US" sz="1400" dirty="0"/>
          </a:p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sz="1400" dirty="0"/>
              <a:t>“Welcome! | the coq proof assistant.” https://coq.inria.fr/. [127] I. Sergey, A. Kumar, and A. Hobor, “Scilla: a smart contract intermediate-level language,” </a:t>
            </a:r>
            <a:r>
              <a:rPr lang="en-US" sz="1400" dirty="0" err="1"/>
              <a:t>arXiv</a:t>
            </a:r>
            <a:r>
              <a:rPr lang="en-US" sz="1400" dirty="0"/>
              <a:t> preprint arXiv:1801.00687.</a:t>
            </a:r>
            <a:endParaRPr lang="en-US"/>
          </a:p>
          <a:p>
            <a:pPr marL="0" indent="0">
              <a:spcBef>
                <a:spcPts val="0"/>
              </a:spcBef>
              <a:buSzPts val="2400"/>
              <a:buNone/>
            </a:pPr>
            <a:endParaRPr lang="it-IT" altLang="zh-CN" sz="1400" dirty="0"/>
          </a:p>
          <a:p>
            <a:pPr marL="0" indent="0">
              <a:spcBef>
                <a:spcPts val="0"/>
              </a:spcBef>
              <a:buSzPts val="2400"/>
              <a:buNone/>
            </a:pPr>
            <a:r>
              <a:rPr lang="it-IT" sz="1400" dirty="0"/>
              <a:t>L. </a:t>
            </a:r>
            <a:r>
              <a:rPr lang="it-IT" sz="1400" dirty="0" err="1"/>
              <a:t>Luu</a:t>
            </a:r>
            <a:r>
              <a:rPr lang="it-IT" sz="1400" dirty="0"/>
              <a:t>, D.-H. Chu, H. </a:t>
            </a:r>
            <a:r>
              <a:rPr lang="it-IT" sz="1400" dirty="0" err="1"/>
              <a:t>Olickel</a:t>
            </a:r>
            <a:r>
              <a:rPr lang="it-IT" sz="1400" dirty="0"/>
              <a:t>, P. </a:t>
            </a:r>
            <a:r>
              <a:rPr lang="it-IT" sz="1400" dirty="0" err="1"/>
              <a:t>Saxena</a:t>
            </a:r>
            <a:r>
              <a:rPr lang="it-IT" sz="1400" dirty="0"/>
              <a:t>, and A. </a:t>
            </a:r>
            <a:r>
              <a:rPr lang="it-IT" sz="1400" dirty="0" err="1"/>
              <a:t>Hobor</a:t>
            </a:r>
            <a:r>
              <a:rPr lang="it-IT" sz="1400" dirty="0"/>
              <a:t>, “Making smart </a:t>
            </a:r>
            <a:r>
              <a:rPr lang="it-IT" sz="1400" dirty="0" err="1"/>
              <a:t>contracts</a:t>
            </a:r>
            <a:r>
              <a:rPr lang="it-IT" sz="1400" dirty="0"/>
              <a:t> </a:t>
            </a:r>
            <a:r>
              <a:rPr lang="it-IT" sz="1400" dirty="0" err="1"/>
              <a:t>smarter</a:t>
            </a:r>
            <a:r>
              <a:rPr lang="it-IT" sz="1400" dirty="0"/>
              <a:t>,” in </a:t>
            </a:r>
            <a:r>
              <a:rPr lang="it-IT" sz="1400" dirty="0" err="1"/>
              <a:t>Proceedings</a:t>
            </a:r>
            <a:r>
              <a:rPr lang="it-IT" sz="1400" dirty="0"/>
              <a:t> of the 2016 ACM SIGSAC Conference on Computer and Communications Security, pp. 254–269, ACM, 2016. </a:t>
            </a:r>
            <a:endParaRPr lang="en-US" dirty="0"/>
          </a:p>
          <a:p>
            <a:pPr marL="0" indent="0">
              <a:spcBef>
                <a:spcPts val="0"/>
              </a:spcBef>
              <a:buSzPts val="2400"/>
              <a:buNone/>
            </a:pPr>
            <a:endParaRPr lang="it-IT" sz="1400" dirty="0"/>
          </a:p>
          <a:p>
            <a:pPr marL="0" indent="0">
              <a:spcBef>
                <a:spcPts val="0"/>
              </a:spcBef>
              <a:buSzPts val="2400"/>
              <a:buNone/>
            </a:pPr>
            <a:r>
              <a:rPr lang="it-IT" sz="1400" dirty="0"/>
              <a:t>S. </a:t>
            </a:r>
            <a:r>
              <a:rPr lang="it-IT" sz="1400" dirty="0" err="1"/>
              <a:t>Kalra</a:t>
            </a:r>
            <a:r>
              <a:rPr lang="it-IT" sz="1400" dirty="0"/>
              <a:t>, S. </a:t>
            </a:r>
            <a:r>
              <a:rPr lang="it-IT" sz="1400" dirty="0" err="1"/>
              <a:t>Goel</a:t>
            </a:r>
            <a:r>
              <a:rPr lang="it-IT" sz="1400" dirty="0"/>
              <a:t>, M. </a:t>
            </a:r>
            <a:r>
              <a:rPr lang="it-IT" sz="1400" dirty="0" err="1"/>
              <a:t>Dhawan</a:t>
            </a:r>
            <a:r>
              <a:rPr lang="it-IT" sz="1400" dirty="0"/>
              <a:t>, and S. </a:t>
            </a:r>
            <a:r>
              <a:rPr lang="it-IT" sz="1400" dirty="0" err="1"/>
              <a:t>Sharma</a:t>
            </a:r>
            <a:r>
              <a:rPr lang="it-IT" sz="1400" dirty="0"/>
              <a:t>, “Zeus: </a:t>
            </a:r>
            <a:r>
              <a:rPr lang="it-IT" sz="1400" dirty="0" err="1"/>
              <a:t>Analyzing</a:t>
            </a:r>
            <a:r>
              <a:rPr lang="it-IT" sz="1400" dirty="0"/>
              <a:t> </a:t>
            </a:r>
            <a:r>
              <a:rPr lang="it-IT" sz="1400" dirty="0" err="1"/>
              <a:t>safety</a:t>
            </a:r>
            <a:r>
              <a:rPr lang="it-IT" sz="1400" dirty="0"/>
              <a:t> of smart </a:t>
            </a:r>
            <a:r>
              <a:rPr lang="it-IT" sz="1400" dirty="0" err="1"/>
              <a:t>contracts</a:t>
            </a:r>
            <a:r>
              <a:rPr lang="it-IT" sz="1400" dirty="0"/>
              <a:t>,” NDSS, 2018.</a:t>
            </a:r>
            <a:endParaRPr lang="en-US"/>
          </a:p>
          <a:p>
            <a:pPr marL="0" indent="0">
              <a:spcBef>
                <a:spcPts val="0"/>
              </a:spcBef>
              <a:buSzPts val="2400"/>
              <a:buNone/>
            </a:pPr>
            <a:endParaRPr lang="it-IT" sz="1400" dirty="0"/>
          </a:p>
          <a:p>
            <a:pPr marL="0" indent="0">
              <a:spcBef>
                <a:spcPts val="0"/>
              </a:spcBef>
              <a:buSzPts val="2400"/>
              <a:buNone/>
            </a:pPr>
            <a:r>
              <a:rPr lang="it-IT" sz="1400" dirty="0"/>
              <a:t>J. Chang, B. Gao, H. Xiao, J. </a:t>
            </a:r>
            <a:r>
              <a:rPr lang="it-IT" sz="1400" dirty="0" err="1"/>
              <a:t>Sun</a:t>
            </a:r>
            <a:r>
              <a:rPr lang="it-IT" sz="1400" dirty="0"/>
              <a:t>, and Z. Yang, “</a:t>
            </a:r>
            <a:r>
              <a:rPr lang="it-IT" sz="1400" dirty="0" err="1"/>
              <a:t>scompile</a:t>
            </a:r>
            <a:r>
              <a:rPr lang="it-IT" sz="1400" dirty="0"/>
              <a:t>: Critical </a:t>
            </a:r>
            <a:r>
              <a:rPr lang="it-IT" sz="1400" dirty="0" err="1"/>
              <a:t>path</a:t>
            </a:r>
            <a:r>
              <a:rPr lang="it-IT" sz="1400" dirty="0"/>
              <a:t> </a:t>
            </a:r>
            <a:r>
              <a:rPr lang="it-IT" sz="1400" dirty="0" err="1"/>
              <a:t>identification</a:t>
            </a:r>
            <a:r>
              <a:rPr lang="it-IT" sz="1400" dirty="0"/>
              <a:t> and </a:t>
            </a:r>
            <a:r>
              <a:rPr lang="it-IT" sz="1400" dirty="0" err="1"/>
              <a:t>analysis</a:t>
            </a:r>
            <a:r>
              <a:rPr lang="it-IT" sz="1400" dirty="0"/>
              <a:t> for smart </a:t>
            </a:r>
            <a:r>
              <a:rPr lang="it-IT" sz="1400" dirty="0" err="1"/>
              <a:t>contracts</a:t>
            </a:r>
            <a:r>
              <a:rPr lang="it-IT" sz="1400" dirty="0"/>
              <a:t>,” </a:t>
            </a:r>
            <a:r>
              <a:rPr lang="it-IT" sz="1400" dirty="0" err="1"/>
              <a:t>arXiv</a:t>
            </a:r>
            <a:r>
              <a:rPr lang="it-IT" sz="1400" dirty="0"/>
              <a:t> preprint arXiv:1808.00624, 2018. </a:t>
            </a:r>
            <a:endParaRPr lang="it-IT"/>
          </a:p>
          <a:p>
            <a:pPr marL="0" indent="0">
              <a:spcBef>
                <a:spcPts val="0"/>
              </a:spcBef>
              <a:buSzPts val="2400"/>
              <a:buNone/>
            </a:pPr>
            <a:endParaRPr lang="it-IT" sz="1400" dirty="0"/>
          </a:p>
          <a:p>
            <a:pPr marL="0" indent="0">
              <a:spcBef>
                <a:spcPts val="0"/>
              </a:spcBef>
              <a:buSzPts val="2400"/>
              <a:buNone/>
            </a:pPr>
            <a:r>
              <a:rPr lang="it-IT" sz="1400" dirty="0"/>
              <a:t>S. Grossman, I. Abraham, G. Golan-</a:t>
            </a:r>
            <a:r>
              <a:rPr lang="it-IT" sz="1400" dirty="0" err="1"/>
              <a:t>Gueta</a:t>
            </a:r>
            <a:r>
              <a:rPr lang="it-IT" sz="1400" dirty="0"/>
              <a:t>, Y. </a:t>
            </a:r>
            <a:r>
              <a:rPr lang="it-IT" sz="1400" dirty="0" err="1"/>
              <a:t>Michalevsky</a:t>
            </a:r>
            <a:r>
              <a:rPr lang="it-IT" sz="1400" dirty="0"/>
              <a:t>, N. </a:t>
            </a:r>
            <a:r>
              <a:rPr lang="it-IT" sz="1400" dirty="0" err="1"/>
              <a:t>Rinetzky</a:t>
            </a:r>
            <a:r>
              <a:rPr lang="it-IT" sz="1400" dirty="0"/>
              <a:t>, M. </a:t>
            </a:r>
            <a:r>
              <a:rPr lang="it-IT" sz="1400" dirty="0" err="1"/>
              <a:t>Sagiv</a:t>
            </a:r>
            <a:r>
              <a:rPr lang="it-IT" sz="1400" dirty="0"/>
              <a:t>, and Y. Zohar, “Online </a:t>
            </a:r>
            <a:r>
              <a:rPr lang="it-IT" sz="1400" dirty="0" err="1"/>
              <a:t>detection</a:t>
            </a:r>
            <a:r>
              <a:rPr lang="it-IT" sz="1400" dirty="0"/>
              <a:t> of </a:t>
            </a:r>
            <a:r>
              <a:rPr lang="it-IT" sz="1400" dirty="0" err="1"/>
              <a:t>effectively</a:t>
            </a:r>
            <a:r>
              <a:rPr lang="it-IT" sz="1400" dirty="0"/>
              <a:t> </a:t>
            </a:r>
            <a:r>
              <a:rPr lang="it-IT" sz="1400" dirty="0" err="1"/>
              <a:t>callback</a:t>
            </a:r>
            <a:r>
              <a:rPr lang="it-IT" sz="1400" dirty="0"/>
              <a:t> free </a:t>
            </a:r>
            <a:r>
              <a:rPr lang="it-IT" sz="1400" dirty="0" err="1"/>
              <a:t>objects</a:t>
            </a:r>
            <a:r>
              <a:rPr lang="it-IT" sz="1400" dirty="0"/>
              <a:t> with </a:t>
            </a:r>
            <a:r>
              <a:rPr lang="it-IT" sz="1400" dirty="0" err="1"/>
              <a:t>applications</a:t>
            </a:r>
            <a:r>
              <a:rPr lang="it-IT" sz="1400" dirty="0"/>
              <a:t> to smart </a:t>
            </a:r>
            <a:r>
              <a:rPr lang="it-IT" sz="1400" dirty="0" err="1"/>
              <a:t>contracts</a:t>
            </a:r>
            <a:r>
              <a:rPr lang="it-IT" sz="1400" dirty="0"/>
              <a:t>,” </a:t>
            </a:r>
            <a:r>
              <a:rPr lang="it-IT" sz="1400" dirty="0" err="1"/>
              <a:t>Proceedings</a:t>
            </a:r>
            <a:r>
              <a:rPr lang="it-IT" sz="1400" dirty="0"/>
              <a:t> of the ACM on Programming </a:t>
            </a:r>
            <a:r>
              <a:rPr lang="it-IT" sz="1400" dirty="0" err="1"/>
              <a:t>Languages</a:t>
            </a:r>
            <a:r>
              <a:rPr lang="it-IT" sz="1400" dirty="0"/>
              <a:t>, vol. 2, no. POPL, p. 48, 2017.</a:t>
            </a:r>
            <a:endParaRPr lang="it-IT"/>
          </a:p>
          <a:p>
            <a:pPr marL="342900" indent="-342900">
              <a:spcBef>
                <a:spcPts val="480"/>
              </a:spcBef>
              <a:buSzPts val="2400"/>
            </a:pP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3532</Words>
  <Application>WPS 演示</Application>
  <PresentationFormat>全屏显示(4:3)</PresentationFormat>
  <Paragraphs>140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Arial</vt:lpstr>
      <vt:lpstr>Calibri</vt:lpstr>
      <vt:lpstr>Calibri</vt:lpstr>
      <vt:lpstr>Arial,Sans-Serif</vt:lpstr>
      <vt:lpstr>RomanS</vt:lpstr>
      <vt:lpstr>Verdana</vt:lpstr>
      <vt:lpstr>微软雅黑</vt:lpstr>
      <vt:lpstr>Arial Unicode MS</vt:lpstr>
      <vt:lpstr>Office Theme</vt:lpstr>
      <vt:lpstr>Smart Contract Reentrancy Attack Detection </vt:lpstr>
      <vt:lpstr>Smart Contract</vt:lpstr>
      <vt:lpstr>Smart Contract Vulnerabilities</vt:lpstr>
      <vt:lpstr>Reentrancy Attacks</vt:lpstr>
      <vt:lpstr>Reentrancy Attack Detection </vt:lpstr>
      <vt:lpstr>Related Works</vt:lpstr>
      <vt:lpstr>Implementation and Evaluation</vt:lpstr>
      <vt:lpstr>Team Work and References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a Resilient and Self-healing PMU Infrastructure Using Centralized Network Control</dc:title>
  <dc:creator>YanfengQ</dc:creator>
  <cp:lastModifiedBy>HASEE</cp:lastModifiedBy>
  <cp:revision>5</cp:revision>
  <dcterms:created xsi:type="dcterms:W3CDTF">2020-09-28T05:32:00Z</dcterms:created>
  <dcterms:modified xsi:type="dcterms:W3CDTF">2020-09-28T16:01:50Z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