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8"/>
    <p:restoredTop sz="76471"/>
  </p:normalViewPr>
  <p:slideViewPr>
    <p:cSldViewPr snapToGrid="0" snapToObjects="1">
      <p:cViewPr varScale="1">
        <p:scale>
          <a:sx n="84" d="100"/>
          <a:sy n="84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46146-556D-6845-B767-AAC1F853E79C}" type="datetimeFigureOut">
              <a:rPr kumimoji="1" lang="zh-CN" altLang="en-US" smtClean="0"/>
              <a:t>2020/9/28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4DABE-8D25-F749-B7A9-9ABFF46CF2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61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DABE-8D25-F749-B7A9-9ABFF46CF2D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26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3F5D6-9CC2-4F45-9F26-CB8500A0FA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Gasless send: if send calls recipient with an expensive fallback function, sender may get an out of gas exception. If such exception is not addressed appropriately, the sender might keep ether.</a:t>
            </a:r>
          </a:p>
          <a:p>
            <a:endParaRPr lang="en-US" dirty="0"/>
          </a:p>
          <a:p>
            <a:r>
              <a:rPr lang="en-US" dirty="0"/>
              <a:t>Exception order: Solidity code is inconsistent with exception handling. When exception occurs, all transaction will be reverted. However, when the call is made in low-level on address, it cannot be rollback, then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unaware errors happen</a:t>
            </a:r>
          </a:p>
          <a:p>
            <a:endParaRPr lang="en-US" dirty="0"/>
          </a:p>
          <a:p>
            <a:r>
              <a:rPr lang="en-US" dirty="0"/>
              <a:t>Reentrancy</a:t>
            </a:r>
            <a:r>
              <a:rPr lang="zh-CN" altLang="en-US" dirty="0"/>
              <a:t> </a:t>
            </a:r>
            <a:r>
              <a:rPr lang="en-US" altLang="zh-CN" dirty="0"/>
              <a:t>has been introduced in class, which is</a:t>
            </a:r>
            <a:r>
              <a:rPr lang="en-US" dirty="0"/>
              <a:t> using malicious contract to invoke a function.</a:t>
            </a:r>
          </a:p>
          <a:p>
            <a:endParaRPr lang="en-US" dirty="0"/>
          </a:p>
          <a:p>
            <a:r>
              <a:rPr lang="en-US" dirty="0"/>
              <a:t>Dependency: a contract use current condition to perform an operation. Short time interval 900s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3F5D6-9CC2-4F45-9F26-CB8500A0FA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6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/>
              <a:t>After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introduction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about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want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to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do,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here’s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second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question: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why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want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do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it?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Fuzzing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technic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very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promising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way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to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detect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vulnerabilities in smart contract,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Starting in 2018, more and more smart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contract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fuzzing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tools have been developed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which means that this area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 being paid attention to.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far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know, there are about ten smart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contract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fuzzers</a:t>
            </a:r>
            <a:r>
              <a:rPr kumimoji="1" lang="en-US" altLang="zh-CN" sz="1200" dirty="0"/>
              <a:t> now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such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as</a:t>
            </a:r>
            <a:r>
              <a:rPr kumimoji="1" lang="zh-CN" altLang="en-US" sz="1200" dirty="0"/>
              <a:t> </a:t>
            </a:r>
            <a:r>
              <a:rPr kumimoji="1" lang="en-US" altLang="zh-CN" dirty="0" err="1"/>
              <a:t>ContractFuzzer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Echidna</a:t>
            </a:r>
            <a:r>
              <a:rPr kumimoji="1" lang="zh-CN" altLang="en-US" dirty="0"/>
              <a:t> </a:t>
            </a:r>
            <a:r>
              <a:rPr kumimoji="1" lang="en-US" altLang="zh-CN" dirty="0"/>
              <a:t>(a</a:t>
            </a:r>
            <a:r>
              <a:rPr kumimoji="1" lang="zh-CN" altLang="en-US" dirty="0"/>
              <a:t> </a:t>
            </a:r>
            <a:r>
              <a:rPr kumimoji="1" lang="en-US" altLang="zh-CN" dirty="0"/>
              <a:t>kid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na</a:t>
            </a:r>
            <a:r>
              <a:rPr kumimoji="1" lang="en-US" altLang="zh-CN" dirty="0"/>
              <a:t>),</a:t>
            </a:r>
            <a:r>
              <a:rPr kumimoji="1" lang="zh-CN" altLang="en-US" dirty="0"/>
              <a:t> </a:t>
            </a:r>
            <a:r>
              <a:rPr kumimoji="1" lang="en-US" altLang="zh-CN" dirty="0"/>
              <a:t>ILF,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GasFuzzer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sFuzz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ReGuard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</a:t>
            </a:r>
          </a:p>
          <a:p>
            <a:r>
              <a:rPr kumimoji="1" lang="en-US" altLang="zh-CN" sz="1200" dirty="0"/>
              <a:t>.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They all claim 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they have a good performance in one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some certain area.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Such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as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ReGuard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are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good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detect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Reentrancy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Bugs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and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ILF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have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better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code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coverage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than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Echidna</a:t>
            </a:r>
            <a:r>
              <a:rPr kumimoji="1" lang="en-US" altLang="zh-CN" dirty="0"/>
              <a:t>(a</a:t>
            </a:r>
            <a:r>
              <a:rPr kumimoji="1" lang="zh-CN" altLang="en-US" dirty="0"/>
              <a:t> </a:t>
            </a:r>
            <a:r>
              <a:rPr kumimoji="1" lang="en-US" altLang="zh-CN" dirty="0"/>
              <a:t>kid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na</a:t>
            </a:r>
            <a:r>
              <a:rPr kumimoji="1" lang="en-US" altLang="zh-CN" dirty="0"/>
              <a:t>)</a:t>
            </a:r>
            <a:r>
              <a:rPr kumimoji="1" lang="en-US" altLang="zh-CN" sz="1200" dirty="0"/>
              <a:t>.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So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want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to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do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comprehensive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evaluation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with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these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tools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and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find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out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detailed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advantage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disadvantages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of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them.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After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can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take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close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look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their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implementation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and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find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out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why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have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better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performance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than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others.</a:t>
            </a:r>
            <a:r>
              <a:rPr kumimoji="1" lang="zh-CN" altLang="en-US" sz="1200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DABE-8D25-F749-B7A9-9ABFF46CF2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56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	After we have explained why we want to do this, there is only one last question left, how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 it.</a:t>
            </a:r>
          </a:p>
          <a:p>
            <a:r>
              <a:rPr kumimoji="1" lang="en-US" altLang="zh-CN" dirty="0"/>
              <a:t>	First,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contract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fuzzers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 projects are not open source.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fuzzres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Reguard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focused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Reentrancy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comprehensive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fuzzers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fuzzers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project.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input.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contracts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harvey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sorted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vulnerability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Re-</a:t>
            </a:r>
            <a:r>
              <a:rPr kumimoji="1" lang="en-US" altLang="zh-CN" dirty="0" err="1"/>
              <a:t>entrancy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Timestamp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Dependency,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vulnerability.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False-Positive-rate,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False-Negative-rate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accuracy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convincing.</a:t>
            </a:r>
            <a:r>
              <a:rPr kumimoji="1" lang="zh-CN" altLang="en-US" dirty="0"/>
              <a:t> 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fuzzers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 execution tools like </a:t>
            </a:r>
            <a:r>
              <a:rPr kumimoji="1" lang="en-US" altLang="zh-CN" dirty="0" err="1"/>
              <a:t>Oyente</a:t>
            </a:r>
            <a:r>
              <a:rPr kumimoji="1" lang="en-US" altLang="zh-CN" dirty="0"/>
              <a:t>(o</a:t>
            </a:r>
            <a:r>
              <a:rPr kumimoji="1" lang="zh-CN" altLang="en-US" dirty="0"/>
              <a:t> </a:t>
            </a:r>
            <a:r>
              <a:rPr kumimoji="1" lang="en-US" altLang="zh-CN" dirty="0"/>
              <a:t>yen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tei</a:t>
            </a:r>
            <a:r>
              <a:rPr kumimoji="1" lang="en-US" altLang="zh-CN" dirty="0"/>
              <a:t>).</a:t>
            </a:r>
            <a:r>
              <a:rPr kumimoji="1" lang="zh-CN" altLang="en-US" dirty="0"/>
              <a:t> </a:t>
            </a:r>
            <a:r>
              <a:rPr kumimoji="1" lang="en-US" altLang="zh-CN" dirty="0"/>
              <a:t>We do this because we want to know whether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contract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fuzzers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 be better 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tools, and we also want to know where it is better and worse.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DABE-8D25-F749-B7A9-9ABFF46CF2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80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These are papers in this field, and there are more that I did not include because of space.</a:t>
            </a:r>
            <a:r>
              <a:rPr kumimoji="1" lang="zh-CN" altLang="en-US" dirty="0"/>
              <a:t> </a:t>
            </a:r>
            <a:r>
              <a:rPr kumimoji="1" lang="en-US" altLang="zh-CN" dirty="0"/>
              <a:t>We have already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roughly glanced at these papers We will finish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detailed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reading 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 papers next week and select the tools we want to evaluate.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DABE-8D25-F749-B7A9-9ABFF46CF2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251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DABE-8D25-F749-B7A9-9ABFF46CF2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16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B8B49-9AFE-1C4F-AA24-24D178758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52D0CF-3E0E-6D4F-BABD-98F220F75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BABF0-FFE5-0841-BD6C-8986878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BB5F-AC25-3D4E-8B64-E92BC2442A24}" type="datetime1">
              <a:rPr kumimoji="1" lang="en-US" altLang="zh-CN" smtClean="0"/>
              <a:t>9/28/20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A5F3F-CB7D-1C49-B963-9387058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EC5B1-71D1-3542-B47D-50EB9786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99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7DA8B-4599-7B47-A52B-1E035519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BF85BF-CF4F-FB45-B0EB-E1461BEF2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F64B4-C4BD-4344-BF67-0A78FE77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277A-1910-6342-B08D-3FBE0EEC2867}" type="datetime1">
              <a:rPr kumimoji="1" lang="en-US" altLang="zh-CN" smtClean="0"/>
              <a:t>9/28/20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6A0FC-C95E-A84D-983D-05FFA115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4B023-8DAC-EF41-B4DE-761DFADF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45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E26214-33D0-8B43-AB8A-19DD84412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A9B781-18E9-6F4D-ACBE-EF5AD4041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1AAB3-320A-2841-A646-39E14399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568F-64F7-1448-9CA2-F41AC00A6792}" type="datetime1">
              <a:rPr kumimoji="1" lang="en-US" altLang="zh-CN" smtClean="0"/>
              <a:t>9/28/20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39629-B6EE-AA46-8BDE-BBBC667B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1DE55-302D-634E-B905-E3E0FBFE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77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1CDDA-DF97-7F48-A785-FB751F10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A37E3-87D0-C84A-8C4F-6F71DA39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AADD8-8AE5-7A40-BA25-562BAABF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02E9-5CA4-6849-9B84-026C5FC535BA}" type="datetime1">
              <a:rPr kumimoji="1" lang="en-US" altLang="zh-CN" smtClean="0"/>
              <a:t>9/28/20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F1F0B-E968-694C-A9C2-E14A98F7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04B83-95DD-2B4D-B882-7C4D5D07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20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14603-1CF2-6A4B-9702-2F6E8D62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6F1FD-CE15-6F4A-AD7F-E13BF2EBF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FDF35-B756-F14E-B295-EBEFC0D4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4812-BAF6-A944-A504-7ED6E8156951}" type="datetime1">
              <a:rPr kumimoji="1" lang="en-US" altLang="zh-CN" smtClean="0"/>
              <a:t>9/28/20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10580-CF2C-8F49-B1D2-F6D3B838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E6552-4D32-064E-B3F8-E2D6C17E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07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EE12D-6F45-6643-AEC2-9C069B3D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54D35-6D2E-0F48-9C84-37F96A552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3BED9-C0CE-2A49-B78E-A15D50439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787A2-0213-7940-ACF6-E59319A0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6089-918C-204E-A661-D556071A8532}" type="datetime1">
              <a:rPr kumimoji="1" lang="en-US" altLang="zh-CN" smtClean="0"/>
              <a:t>9/28/20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A4D469-691E-A34A-8B4E-6F7405DC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A78ED-F9BD-B947-AC9C-C3C94FF0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136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C1B83-149B-4E4C-A09C-D9BE1E8C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F8772-ECC3-A743-B5E9-B65E8406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03DB3-3B9D-C142-B8F4-E245C7FAA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E23DE2-1496-8045-8BCC-689C1C347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4BB19F-B8BA-0E49-86B7-6CD6C11DB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492994-2CA0-DD41-BC31-D1AFAB53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E24C-1BD5-7149-A86D-24F15B6EF91F}" type="datetime1">
              <a:rPr kumimoji="1" lang="en-US" altLang="zh-CN" smtClean="0"/>
              <a:t>9/28/20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70845-21E3-F043-9CB0-2F120315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88FF9C-680F-3743-9C1D-96EABFE9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62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D3F72-D75D-2B48-B57C-5B019C54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91F643-8F2F-544D-9052-1FE8D226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890-446D-834A-AEF2-EC5C35B0B08D}" type="datetime1">
              <a:rPr kumimoji="1" lang="en-US" altLang="zh-CN" smtClean="0"/>
              <a:t>9/28/20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8C03F0-14E1-804F-B761-7E0DCBA4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68382C-EF16-2145-A382-CC33961D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10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394078-C69E-7D46-B11E-8D7F916B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A0B9-739C-034E-B044-B599AF4F56EF}" type="datetime1">
              <a:rPr kumimoji="1" lang="en-US" altLang="zh-CN" smtClean="0"/>
              <a:t>9/28/20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C32911-6AD1-F949-9E28-A9AC8BB3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074D4-42DF-9B4B-94D9-77026FA1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48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AEF42-1412-6145-92C8-50637D1C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A34CE-7C53-C94B-BD5C-DEBA750C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ABCBAD-DEBE-2245-BC11-FD3E2BEF3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6B9F0-0AAC-C648-8C8D-B285679A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5490-F63A-974D-9074-44ACD65A498F}" type="datetime1">
              <a:rPr kumimoji="1" lang="en-US" altLang="zh-CN" smtClean="0"/>
              <a:t>9/28/20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D1B9C-AEAE-1E41-9A87-84998CC9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82BF27-B1BB-0B49-B3C2-8F70A5C3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69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CB88F-BAC8-7A4D-BB3E-2B668232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A61808-50F6-8343-ACDD-5EFA5AE50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3B498-0167-DB42-B31E-7DBAD48C1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B10C7-BF4D-5B42-88D6-C02369E2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4A1B-1302-3A4C-8257-A23B1163A907}" type="datetime1">
              <a:rPr kumimoji="1" lang="en-US" altLang="zh-CN" smtClean="0"/>
              <a:t>9/28/20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1BC7D-FBC5-0E4E-8963-46F4D63E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505AF-1990-4D4F-98E3-4DE37740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15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0C9D6F-5122-3647-85D0-95F46902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942F9-1306-0F4B-A9CA-A44764173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D2122-C1A5-2F49-A93E-9DE925439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AC23-F416-9E45-82B6-0BE44B7CDE0F}" type="datetime1">
              <a:rPr kumimoji="1" lang="en-US" altLang="zh-CN" smtClean="0"/>
              <a:t>9/28/20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F0FF1-464E-9C47-AF2F-A8247FC8F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BD419-6FBA-9245-B858-4A6D9F9C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55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159C97-B293-D746-955A-79471CC2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600" dirty="0">
                <a:solidFill>
                  <a:srgbClr val="FFFFFF"/>
                </a:solidFill>
              </a:rPr>
              <a:t>CS595 Proposal Presentation:</a:t>
            </a:r>
            <a:br>
              <a:rPr kumimoji="1" lang="en-US" altLang="zh-CN" sz="5600" dirty="0">
                <a:solidFill>
                  <a:srgbClr val="FFFFFF"/>
                </a:solidFill>
              </a:rPr>
            </a:br>
            <a:r>
              <a:rPr kumimoji="1" lang="en-US" altLang="zh-CN" sz="5600" dirty="0">
                <a:solidFill>
                  <a:srgbClr val="FFFFFF"/>
                </a:solidFill>
              </a:rPr>
              <a:t>Smart</a:t>
            </a:r>
            <a:r>
              <a:rPr kumimoji="1" lang="zh-CN" altLang="en-US" sz="5600" dirty="0">
                <a:solidFill>
                  <a:srgbClr val="FFFFFF"/>
                </a:solidFill>
              </a:rPr>
              <a:t> </a:t>
            </a:r>
            <a:r>
              <a:rPr kumimoji="1" lang="en-US" altLang="zh-CN" sz="5600" dirty="0">
                <a:solidFill>
                  <a:srgbClr val="FFFFFF"/>
                </a:solidFill>
              </a:rPr>
              <a:t>Contract</a:t>
            </a:r>
            <a:r>
              <a:rPr kumimoji="1" lang="zh-CN" altLang="en-US" sz="5600" dirty="0">
                <a:solidFill>
                  <a:srgbClr val="FFFFFF"/>
                </a:solidFill>
              </a:rPr>
              <a:t> </a:t>
            </a:r>
            <a:r>
              <a:rPr kumimoji="1" lang="en-US" altLang="zh-CN" sz="5600" dirty="0">
                <a:solidFill>
                  <a:srgbClr val="FFFFFF"/>
                </a:solidFill>
              </a:rPr>
              <a:t>Fuzzing</a:t>
            </a:r>
            <a:r>
              <a:rPr kumimoji="1" lang="zh-CN" altLang="en-US" sz="5600" dirty="0">
                <a:solidFill>
                  <a:srgbClr val="FFFFFF"/>
                </a:solidFill>
              </a:rPr>
              <a:t> </a:t>
            </a:r>
            <a:r>
              <a:rPr kumimoji="1" lang="en-US" altLang="zh-CN" sz="5600" dirty="0">
                <a:solidFill>
                  <a:srgbClr val="FFFFFF"/>
                </a:solidFill>
              </a:rPr>
              <a:t>Evaluation</a:t>
            </a:r>
            <a:endParaRPr kumimoji="1" lang="zh-CN" altLang="en-US" sz="5600" dirty="0">
              <a:solidFill>
                <a:srgbClr val="FFFFFF"/>
              </a:solidFill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34105D-758C-DB49-BA08-EE0505D1D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zh-CN" sz="3200">
                <a:solidFill>
                  <a:srgbClr val="FEFFFF"/>
                </a:solidFill>
              </a:rPr>
              <a:t>Yuanzhou</a:t>
            </a:r>
            <a:r>
              <a:rPr kumimoji="1" lang="zh-CN" altLang="en-US" sz="3200">
                <a:solidFill>
                  <a:srgbClr val="FEFFFF"/>
                </a:solidFill>
              </a:rPr>
              <a:t> </a:t>
            </a:r>
            <a:r>
              <a:rPr kumimoji="1" lang="en-US" altLang="zh-CN" sz="3200">
                <a:solidFill>
                  <a:srgbClr val="FEFFFF"/>
                </a:solidFill>
              </a:rPr>
              <a:t>Yang,</a:t>
            </a:r>
            <a:r>
              <a:rPr kumimoji="1" lang="zh-CN" altLang="en-US" sz="3200">
                <a:solidFill>
                  <a:srgbClr val="FEFFFF"/>
                </a:solidFill>
              </a:rPr>
              <a:t> </a:t>
            </a:r>
            <a:r>
              <a:rPr kumimoji="1" lang="en-US" altLang="zh-CN" sz="3200">
                <a:solidFill>
                  <a:srgbClr val="FEFFFF"/>
                </a:solidFill>
              </a:rPr>
              <a:t>Yuezhi</a:t>
            </a:r>
            <a:r>
              <a:rPr kumimoji="1" lang="zh-CN" altLang="en-US" sz="3200">
                <a:solidFill>
                  <a:srgbClr val="FEFFFF"/>
                </a:solidFill>
              </a:rPr>
              <a:t> </a:t>
            </a:r>
            <a:r>
              <a:rPr kumimoji="1" lang="en-US" altLang="zh-CN" sz="3200">
                <a:solidFill>
                  <a:srgbClr val="FEFFFF"/>
                </a:solidFill>
              </a:rPr>
              <a:t>Che</a:t>
            </a:r>
          </a:p>
          <a:p>
            <a:pPr algn="l"/>
            <a:r>
              <a:rPr kumimoji="1" lang="en-US" altLang="zh-CN" sz="3200">
                <a:solidFill>
                  <a:srgbClr val="FEFFFF"/>
                </a:solidFill>
              </a:rPr>
              <a:t>09/28/2020</a:t>
            </a:r>
            <a:endParaRPr kumimoji="1" lang="zh-CN" altLang="en-US" sz="3200">
              <a:solidFill>
                <a:srgbClr val="FEFFFF"/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63EC8-317B-9A40-8A5F-C98CE570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1</a:t>
            </a:fld>
            <a:endParaRPr kumimoji="1" lang="zh-CN" altLang="en-US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C92356AD-3392-9E4F-AA2F-AC812571E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284" y="4721243"/>
            <a:ext cx="3220026" cy="322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E2E77-985A-B54F-B13C-0EAA8CB5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A61E-3C51-414C-8F23-664CDAF9D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Smart Contract</a:t>
            </a:r>
          </a:p>
          <a:p>
            <a:pPr lvl="1"/>
            <a:r>
              <a:rPr lang="en-US" dirty="0"/>
              <a:t>Immutable programs </a:t>
            </a:r>
          </a:p>
          <a:p>
            <a:pPr lvl="1"/>
            <a:r>
              <a:rPr lang="en-US" dirty="0"/>
              <a:t>Features: </a:t>
            </a:r>
          </a:p>
          <a:p>
            <a:pPr lvl="2"/>
            <a:r>
              <a:rPr lang="en-US" dirty="0"/>
              <a:t>Deterministic, Terminable, Isolated</a:t>
            </a:r>
          </a:p>
          <a:p>
            <a:r>
              <a:rPr lang="en-US" sz="2400" dirty="0"/>
              <a:t>Ethereum Virtual Machine (EVM)</a:t>
            </a:r>
          </a:p>
          <a:p>
            <a:pPr lvl="1"/>
            <a:r>
              <a:rPr lang="en-US" dirty="0"/>
              <a:t>“world computer”</a:t>
            </a:r>
          </a:p>
          <a:p>
            <a:r>
              <a:rPr lang="en-US" sz="2400" dirty="0"/>
              <a:t>Ethereum Gas</a:t>
            </a:r>
          </a:p>
          <a:p>
            <a:endParaRPr lang="en-US" sz="2400" dirty="0"/>
          </a:p>
          <a:p>
            <a:pPr lvl="1"/>
            <a:endParaRPr lang="en-US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AB9C4-A822-F143-9149-BB97FF80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91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EA6DC-7042-5A4A-B211-A45F019F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Study on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2925-586A-5048-8489-4ABD166B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t">
            <a:normAutofit/>
          </a:bodyPr>
          <a:lstStyle/>
          <a:p>
            <a:r>
              <a:rPr lang="en-US" sz="2400" dirty="0"/>
              <a:t>Gasless send</a:t>
            </a:r>
          </a:p>
          <a:p>
            <a:r>
              <a:rPr lang="en-US" sz="2400" dirty="0"/>
              <a:t>Exception order</a:t>
            </a:r>
          </a:p>
          <a:p>
            <a:r>
              <a:rPr lang="en-US" sz="2400" dirty="0"/>
              <a:t>Reentrancy</a:t>
            </a:r>
          </a:p>
          <a:p>
            <a:r>
              <a:rPr lang="en-US" sz="2400" dirty="0"/>
              <a:t>Timestamp / block number dependency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05FDB-2599-9643-9A40-D62118DB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39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B8F-1F44-D049-9D47-EFACC936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Fuzzing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3EBA-2F9D-CD42-A41F-2FDFF75F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t">
            <a:normAutofit/>
          </a:bodyPr>
          <a:lstStyle/>
          <a:p>
            <a:r>
              <a:rPr lang="en-US" sz="2400" dirty="0"/>
              <a:t>Software testing technique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FA0AB5-F0DB-3549-AE0E-44DB68B4B6AD}"/>
              </a:ext>
            </a:extLst>
          </p:cNvPr>
          <p:cNvSpPr/>
          <p:nvPr/>
        </p:nvSpPr>
        <p:spPr>
          <a:xfrm>
            <a:off x="1115381" y="3831786"/>
            <a:ext cx="1371600" cy="1371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Fuzzing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A227C4E-4203-C74C-A9D3-FD8751186778}"/>
              </a:ext>
            </a:extLst>
          </p:cNvPr>
          <p:cNvSpPr/>
          <p:nvPr/>
        </p:nvSpPr>
        <p:spPr>
          <a:xfrm>
            <a:off x="4839048" y="4060386"/>
            <a:ext cx="2743200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 Under Test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306E077-8109-A940-9715-6E6BBB22D509}"/>
              </a:ext>
            </a:extLst>
          </p:cNvPr>
          <p:cNvSpPr/>
          <p:nvPr/>
        </p:nvSpPr>
        <p:spPr>
          <a:xfrm>
            <a:off x="8654419" y="4060386"/>
            <a:ext cx="2286000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Exceptions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5868A8-945F-C14A-88E0-0B73B6A5CE46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2486981" y="4517586"/>
            <a:ext cx="2352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08210F-98FF-DC4A-9970-592C4A62E034}"/>
              </a:ext>
            </a:extLst>
          </p:cNvPr>
          <p:cNvSpPr txBox="1"/>
          <p:nvPr/>
        </p:nvSpPr>
        <p:spPr>
          <a:xfrm>
            <a:off x="2439358" y="4104320"/>
            <a:ext cx="223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data as input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70A341-3219-874B-8050-3A0492BFE16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582248" y="4517586"/>
            <a:ext cx="10721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3DCA8E7-C45B-FC49-A9FB-F9C0D9E1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11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BC94C8E-AC49-8C45-BEEE-335BEC8A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kumimoji="1" lang="en-US" altLang="zh-CN" sz="4000">
                <a:solidFill>
                  <a:srgbClr val="FFFFFF"/>
                </a:solidFill>
              </a:rPr>
              <a:t>Why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  <a:r>
              <a:rPr kumimoji="1" lang="en-US" altLang="zh-CN" sz="4000">
                <a:solidFill>
                  <a:srgbClr val="FFFFFF"/>
                </a:solidFill>
              </a:rPr>
              <a:t>we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  <a:r>
              <a:rPr kumimoji="1" lang="en-US" altLang="zh-CN" sz="4000">
                <a:solidFill>
                  <a:srgbClr val="FFFFFF"/>
                </a:solidFill>
              </a:rPr>
              <a:t>want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  <a:r>
              <a:rPr kumimoji="1" lang="en-US" altLang="zh-CN" sz="4000">
                <a:solidFill>
                  <a:srgbClr val="FFFFFF"/>
                </a:solidFill>
              </a:rPr>
              <a:t>do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  <a:r>
              <a:rPr kumimoji="1" lang="en-US" altLang="zh-CN" sz="4000">
                <a:solidFill>
                  <a:srgbClr val="FFFFFF"/>
                </a:solidFill>
              </a:rPr>
              <a:t>it?</a:t>
            </a:r>
            <a:endParaRPr kumimoji="1" lang="zh-CN" altLang="en-US" sz="40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007E6-91F0-D740-90B0-99659046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731849"/>
          </a:xfrm>
        </p:spPr>
        <p:txBody>
          <a:bodyPr anchor="ctr">
            <a:normAutofit/>
          </a:bodyPr>
          <a:lstStyle/>
          <a:p>
            <a:r>
              <a:rPr kumimoji="1" lang="en-US" altLang="zh-CN" sz="2400" dirty="0"/>
              <a:t>Fuzzing is a promising way to detect vulnerabilities in smart contract.</a:t>
            </a:r>
          </a:p>
          <a:p>
            <a:r>
              <a:rPr kumimoji="1" lang="en-US" altLang="zh-CN" sz="2400" dirty="0"/>
              <a:t>There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serval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Fuzzers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smart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contract: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ContractFuzzer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Echidna,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ILF,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GasFuzzer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sFuzz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ReGuard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etc.</a:t>
            </a:r>
          </a:p>
          <a:p>
            <a:r>
              <a:rPr kumimoji="1" lang="en-US" altLang="zh-CN" sz="2400" dirty="0"/>
              <a:t>They all claim to have a good performance in a certain area..</a:t>
            </a:r>
          </a:p>
          <a:p>
            <a:r>
              <a:rPr kumimoji="1" lang="en-US" altLang="zh-CN" sz="2400" dirty="0"/>
              <a:t>So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advantages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disadvantages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them.</a:t>
            </a:r>
          </a:p>
          <a:p>
            <a:r>
              <a:rPr kumimoji="1" lang="en-US" altLang="zh-CN" sz="2400" dirty="0"/>
              <a:t>Then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take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close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look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unique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performance.</a:t>
            </a:r>
            <a:endParaRPr kumimoji="1" lang="zh-CN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B9184-B65E-A14A-BDC0-E3903301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2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68D38E-2548-EA4A-8B39-710716E5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FFFF"/>
                </a:solidFill>
              </a:rPr>
              <a:t>How</a:t>
            </a:r>
            <a:r>
              <a:rPr kumimoji="1" lang="zh-CN" altLang="en-US" sz="4000" dirty="0">
                <a:solidFill>
                  <a:srgbClr val="FFFFFF"/>
                </a:solidFill>
              </a:rPr>
              <a:t> </a:t>
            </a:r>
            <a:r>
              <a:rPr kumimoji="1" lang="en-US" altLang="zh-CN" sz="4000" dirty="0">
                <a:solidFill>
                  <a:srgbClr val="FFFFFF"/>
                </a:solidFill>
              </a:rPr>
              <a:t>to</a:t>
            </a:r>
            <a:r>
              <a:rPr kumimoji="1" lang="zh-CN" altLang="en-US" sz="4000" dirty="0">
                <a:solidFill>
                  <a:srgbClr val="FFFFFF"/>
                </a:solidFill>
              </a:rPr>
              <a:t> </a:t>
            </a:r>
            <a:r>
              <a:rPr kumimoji="1" lang="en-US" altLang="zh-CN" sz="4000" dirty="0">
                <a:solidFill>
                  <a:srgbClr val="FFFFFF"/>
                </a:solidFill>
              </a:rPr>
              <a:t>do</a:t>
            </a:r>
            <a:r>
              <a:rPr kumimoji="1" lang="zh-CN" altLang="en-US" sz="4000" dirty="0">
                <a:solidFill>
                  <a:srgbClr val="FFFFFF"/>
                </a:solidFill>
              </a:rPr>
              <a:t> </a:t>
            </a:r>
            <a:r>
              <a:rPr kumimoji="1" lang="en-US" altLang="zh-CN" sz="4000" dirty="0">
                <a:solidFill>
                  <a:srgbClr val="FFFFFF"/>
                </a:solidFill>
              </a:rPr>
              <a:t>it</a:t>
            </a:r>
            <a:r>
              <a:rPr kumimoji="1" lang="zh-CN" altLang="en-US" sz="4000" dirty="0">
                <a:solidFill>
                  <a:srgbClr val="FFFFFF"/>
                </a:solidFill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AEC8E-56E4-C747-86DB-6EA40626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177170"/>
            <a:ext cx="9708995" cy="4680830"/>
          </a:xfrm>
        </p:spPr>
        <p:txBody>
          <a:bodyPr anchor="ctr">
            <a:normAutofit/>
          </a:bodyPr>
          <a:lstStyle/>
          <a:p>
            <a:r>
              <a:rPr kumimoji="1" lang="en-US" altLang="zh-CN" sz="2400" dirty="0"/>
              <a:t>Select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about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three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fuzzers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evaluation.</a:t>
            </a:r>
          </a:p>
          <a:p>
            <a:r>
              <a:rPr kumimoji="1" lang="en-US" altLang="zh-CN" sz="2400" dirty="0"/>
              <a:t>Same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input.</a:t>
            </a:r>
          </a:p>
          <a:p>
            <a:pPr lvl="1"/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27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contracts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Harvey.</a:t>
            </a:r>
          </a:p>
          <a:p>
            <a:r>
              <a:rPr kumimoji="1" lang="en-US" altLang="zh-CN" sz="2400" dirty="0"/>
              <a:t>Different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vulnerabilities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lvl="1"/>
            <a:r>
              <a:rPr kumimoji="1" lang="en-US" altLang="zh-CN" dirty="0"/>
              <a:t>Re-</a:t>
            </a:r>
            <a:r>
              <a:rPr kumimoji="1" lang="en-US" altLang="zh-CN" dirty="0" err="1"/>
              <a:t>entrancy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Timestamp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</a:p>
          <a:p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parameters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want: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lvl="1"/>
            <a:r>
              <a:rPr kumimoji="1" lang="en-US" altLang="zh-CN" dirty="0"/>
              <a:t>False-positive-rate</a:t>
            </a:r>
          </a:p>
          <a:p>
            <a:pPr lvl="1"/>
            <a:r>
              <a:rPr kumimoji="1" lang="en-US" altLang="zh-CN" dirty="0"/>
              <a:t>False-negative-rate</a:t>
            </a:r>
          </a:p>
          <a:p>
            <a:pPr lvl="1"/>
            <a:r>
              <a:rPr kumimoji="1" lang="en-US" altLang="zh-CN" dirty="0"/>
              <a:t>Code coverage</a:t>
            </a:r>
          </a:p>
          <a:p>
            <a:pPr lvl="1"/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</a:p>
          <a:p>
            <a:r>
              <a:rPr kumimoji="1" lang="en-US" altLang="zh-CN" sz="2400" dirty="0"/>
              <a:t>Compare with other symbolic execution tools like </a:t>
            </a:r>
            <a:r>
              <a:rPr kumimoji="1" lang="en-US" altLang="zh-CN" sz="2400" dirty="0" err="1"/>
              <a:t>Oyente</a:t>
            </a:r>
            <a:r>
              <a:rPr kumimoji="1" lang="en-US" altLang="zh-CN" sz="1700" dirty="0"/>
              <a:t>.</a:t>
            </a:r>
            <a:endParaRPr kumimoji="1" lang="zh-CN" alt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BF5A4-41B6-1B49-8A01-984287DB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37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F4CBFA-B385-4B16-B63B-29D40EBF7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98CE04-5039-4B4D-B676-5DDF946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13372" y="563918"/>
            <a:ext cx="4163968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B7FFC8-6FAA-4120-AC51-F1C9C825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F5B224B-4446-4B75-8B12-7FAFA8ED8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807611F-497E-428E-9B8B-0192C7897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24A32FE-C6C5-3647-B64B-55C15744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6" y="1132517"/>
            <a:ext cx="3246509" cy="4367531"/>
          </a:xfrm>
        </p:spPr>
        <p:txBody>
          <a:bodyPr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Related</a:t>
            </a:r>
            <a:r>
              <a:rPr kumimoji="1" lang="zh-CN" altLang="en-US">
                <a:solidFill>
                  <a:srgbClr val="FFFFFF"/>
                </a:solidFill>
              </a:rPr>
              <a:t> </a:t>
            </a:r>
            <a:r>
              <a:rPr kumimoji="1" lang="en-US" altLang="zh-CN">
                <a:solidFill>
                  <a:srgbClr val="FFFFFF"/>
                </a:solidFill>
              </a:rPr>
              <a:t>Works.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F0F93-2510-B942-AEAA-BBED66BF0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9"/>
            <a:ext cx="6300975" cy="4367530"/>
          </a:xfrm>
        </p:spPr>
        <p:txBody>
          <a:bodyPr anchor="ctr">
            <a:normAutofit fontScale="92500" lnSpcReduction="10000"/>
          </a:bodyPr>
          <a:lstStyle/>
          <a:p>
            <a:r>
              <a:rPr kumimoji="1" lang="en-US" altLang="zh-CN" sz="2400" dirty="0"/>
              <a:t>References</a:t>
            </a:r>
          </a:p>
          <a:p>
            <a:pPr lvl="1"/>
            <a:r>
              <a:rPr kumimoji="1" lang="en-US" altLang="zh-CN" sz="1800" dirty="0" err="1"/>
              <a:t>ContractFuzzer</a:t>
            </a:r>
            <a:r>
              <a:rPr kumimoji="1" lang="en-US" altLang="zh-CN" sz="1800" dirty="0"/>
              <a:t>: Fuzzing Smart Contracts for Vulnerability Detection</a:t>
            </a:r>
          </a:p>
          <a:p>
            <a:pPr lvl="1"/>
            <a:r>
              <a:rPr kumimoji="1" lang="en-US" altLang="zh-CN" sz="1800" dirty="0"/>
              <a:t>Echidna Effective, Usable, and Fast Fuzzing for Smart Contracts</a:t>
            </a:r>
          </a:p>
          <a:p>
            <a:pPr lvl="1"/>
            <a:r>
              <a:rPr kumimoji="1" lang="en-US" altLang="zh-CN" sz="1800" dirty="0"/>
              <a:t>Learning to Fuzz from Symbolic Execution with Application to Smart Contracts</a:t>
            </a:r>
          </a:p>
          <a:p>
            <a:pPr lvl="1"/>
            <a:r>
              <a:rPr kumimoji="1" lang="en-US" altLang="zh-CN" sz="1800" dirty="0" err="1"/>
              <a:t>GasFuzzer</a:t>
            </a:r>
            <a:r>
              <a:rPr kumimoji="1" lang="en-US" altLang="zh-CN" sz="1800" dirty="0"/>
              <a:t>: Fuzzing Ethereum Smart Contract Binaries</a:t>
            </a:r>
          </a:p>
          <a:p>
            <a:pPr lvl="1"/>
            <a:r>
              <a:rPr kumimoji="1" lang="en-US" altLang="zh-CN" sz="1800" dirty="0" err="1"/>
              <a:t>EthPloit</a:t>
            </a:r>
            <a:r>
              <a:rPr kumimoji="1" lang="en-US" altLang="zh-CN" sz="1800" dirty="0"/>
              <a:t>: From Fuzzing to Efficient Exploit Generation against Smart Contracts</a:t>
            </a:r>
          </a:p>
          <a:p>
            <a:pPr lvl="1"/>
            <a:r>
              <a:rPr kumimoji="1" lang="en-US" altLang="zh-CN" sz="1800" dirty="0"/>
              <a:t>HARVEY: A </a:t>
            </a:r>
            <a:r>
              <a:rPr kumimoji="1" lang="en-US" altLang="zh-CN" sz="1800" dirty="0" err="1"/>
              <a:t>Greybox</a:t>
            </a:r>
            <a:r>
              <a:rPr kumimoji="1" lang="en-US" altLang="zh-CN" sz="1800" dirty="0"/>
              <a:t> </a:t>
            </a:r>
            <a:r>
              <a:rPr kumimoji="1" lang="en-US" altLang="zh-CN" sz="1800" dirty="0" err="1"/>
              <a:t>Fuzzer</a:t>
            </a:r>
            <a:r>
              <a:rPr kumimoji="1" lang="en-US" altLang="zh-CN" sz="1800" dirty="0"/>
              <a:t> for Smart Contracts</a:t>
            </a:r>
          </a:p>
          <a:p>
            <a:pPr lvl="1"/>
            <a:r>
              <a:rPr kumimoji="1" lang="en-US" altLang="zh-CN" sz="1800" dirty="0" err="1"/>
              <a:t>ReGuard</a:t>
            </a:r>
            <a:r>
              <a:rPr kumimoji="1" lang="en-US" altLang="zh-CN" sz="1800" dirty="0"/>
              <a:t>: Finding Reentrancy Bugs in Smart Contracts</a:t>
            </a:r>
          </a:p>
          <a:p>
            <a:pPr lvl="1"/>
            <a:r>
              <a:rPr kumimoji="1" lang="en-US" altLang="zh-CN" sz="1800" dirty="0" err="1"/>
              <a:t>sFuzz</a:t>
            </a:r>
            <a:r>
              <a:rPr kumimoji="1" lang="en-US" altLang="zh-CN" sz="1800" dirty="0"/>
              <a:t>: An Efficient Adaptive </a:t>
            </a:r>
            <a:r>
              <a:rPr kumimoji="1" lang="en-US" altLang="zh-CN" sz="1800" dirty="0" err="1"/>
              <a:t>Fuzzer</a:t>
            </a:r>
            <a:r>
              <a:rPr kumimoji="1" lang="en-US" altLang="zh-CN" sz="1800" dirty="0"/>
              <a:t> for Solidity Smart Contracts</a:t>
            </a:r>
          </a:p>
          <a:p>
            <a:pPr lvl="1"/>
            <a:r>
              <a:rPr kumimoji="1" lang="en-US" altLang="zh-CN" sz="1800" dirty="0"/>
              <a:t>Towards Smart Hybrid Fuzzing for Smart Contracts</a:t>
            </a:r>
          </a:p>
          <a:p>
            <a:pPr lvl="1"/>
            <a:r>
              <a:rPr kumimoji="1" lang="en-US" altLang="zh-CN" sz="1800" dirty="0"/>
              <a:t>Smart Contract Fuzzing Based on Taint Analysis and Genetic Algorithms</a:t>
            </a:r>
            <a:endParaRPr kumimoji="1" lang="zh-CN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61862-FA66-D04F-A8D7-38E7F025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74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A9CFB0-AA92-F745-9427-3C3F56A5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50707-785C-204E-B8A5-9079D1A8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88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957</Words>
  <Application>Microsoft Macintosh PowerPoint</Application>
  <PresentationFormat>Widescreen</PresentationFormat>
  <Paragraphs>85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CS595 Proposal Presentation: Smart Contract Fuzzing Evaluation</vt:lpstr>
      <vt:lpstr>Background</vt:lpstr>
      <vt:lpstr>Study on Vulnerabilities</vt:lpstr>
      <vt:lpstr>Fuzzing </vt:lpstr>
      <vt:lpstr>Why we want do it?</vt:lpstr>
      <vt:lpstr>How to do it？</vt:lpstr>
      <vt:lpstr>Related Works.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CS595 Proposal Presentation: Smart Contract Fuzzers Evaluation</dc:title>
  <dc:creator>Yuezhi Che</dc:creator>
  <cp:lastModifiedBy>Yuezhi Che</cp:lastModifiedBy>
  <cp:revision>6</cp:revision>
  <dcterms:created xsi:type="dcterms:W3CDTF">2020-09-28T14:29:56Z</dcterms:created>
  <dcterms:modified xsi:type="dcterms:W3CDTF">2020-09-28T16:08:48Z</dcterms:modified>
</cp:coreProperties>
</file>