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60" r:id="rId3"/>
    <p:sldId id="668" r:id="rId5"/>
    <p:sldId id="663" r:id="rId6"/>
    <p:sldId id="652" r:id="rId7"/>
    <p:sldId id="673" r:id="rId8"/>
    <p:sldId id="674" r:id="rId9"/>
    <p:sldId id="666" r:id="rId10"/>
    <p:sldId id="677" r:id="rId11"/>
    <p:sldId id="690" r:id="rId12"/>
    <p:sldId id="676" r:id="rId13"/>
    <p:sldId id="678" r:id="rId14"/>
    <p:sldId id="685" r:id="rId15"/>
    <p:sldId id="688" r:id="rId16"/>
    <p:sldId id="684" r:id="rId17"/>
    <p:sldId id="691" r:id="rId18"/>
    <p:sldId id="692" r:id="rId19"/>
    <p:sldId id="686" r:id="rId20"/>
    <p:sldId id="689" r:id="rId21"/>
    <p:sldId id="670" r:id="rId22"/>
    <p:sldId id="636"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nvestopedia.com/terms/b/blockchain.asp"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Decentralized_autonomous_organization"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5" Type="http://schemas.openxmlformats.org/officeDocument/2006/relationships/hyperlink" Target="https://searchsecurity.techtarget.com/definition/executable" TargetMode="External"/><Relationship Id="rId4" Type="http://schemas.openxmlformats.org/officeDocument/2006/relationships/hyperlink" Target="https://whatis.techtarget.com/definition/code" TargetMode="External"/><Relationship Id="rId3" Type="http://schemas.openxmlformats.org/officeDocument/2006/relationships/hyperlink" Target="https://searchsoftwarequality.techtarget.com/definition/debugging" TargetMode="Externa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Shape 11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lang="zh-CN" altLang="en-US"/>
          </a:p>
        </p:txBody>
      </p:sp>
      <p:sp>
        <p:nvSpPr>
          <p:cNvPr id="117" name="Shape 11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ltLang="zh-CN"/>
              <a:t>Symbolic execution is a method that pseudo-executes a program by replacing information unspecified from the program itself with symbolic values to represent any value. S</a:t>
            </a:r>
            <a:endParaRPr lang="en-US" altLang="zh-CN"/>
          </a:p>
          <a:p>
            <a:endParaRPr lang="en-US" altLang="zh-CN" b="0" i="0">
              <a:solidFill>
                <a:srgbClr val="202122"/>
              </a:solidFill>
              <a:effectLst/>
              <a:latin typeface="Arial" panose="020B0604020202020204" pitchFamily="34" charset="0"/>
            </a:endParaRPr>
          </a:p>
          <a:p>
            <a:r>
              <a:rPr lang="en-US" altLang="zh-CN"/>
              <a:t>symbolic execution is used for exploring bytecodes in a depth-first search fashion by extracting control flow graphs (CFGs).</a:t>
            </a:r>
            <a:endParaRPr lang="en-US" altLang="zh-CN" b="0" i="0">
              <a:solidFill>
                <a:srgbClr val="202122"/>
              </a:solidFill>
              <a:effectLst/>
              <a:latin typeface="Arial" panose="020B0604020202020204" pitchFamily="34" charset="0"/>
            </a:endParaRPr>
          </a:p>
          <a:p>
            <a:endParaRPr lang="en-US" altLang="zh-CN" b="0" i="0">
              <a:solidFill>
                <a:srgbClr val="202122"/>
              </a:solidFill>
              <a:effectLst/>
              <a:latin typeface="Arial" panose="020B0604020202020204" pitchFamily="34" charset="0"/>
            </a:endParaRPr>
          </a:p>
          <a:p>
            <a:r>
              <a:rPr lang="en-US" altLang="zh-CN" b="0" i="0">
                <a:solidFill>
                  <a:srgbClr val="202122"/>
                </a:solidFill>
                <a:effectLst/>
                <a:latin typeface="Arial" panose="020B0604020202020204" pitchFamily="34" charset="0"/>
              </a:rPr>
              <a:t>Figure shows the process from solidity program to summary based symbolic</a:t>
            </a:r>
            <a:endParaRPr lang="en-US" altLang="zh-CN" b="0" i="0">
              <a:solidFill>
                <a:srgbClr val="202122"/>
              </a:solidFill>
              <a:effectLst/>
              <a:latin typeface="Arial" panose="020B0604020202020204" pitchFamily="34" charset="0"/>
            </a:endParaRPr>
          </a:p>
          <a:p>
            <a:endParaRPr lang="en-US" altLang="zh-CN" b="0" i="0">
              <a:solidFill>
                <a:srgbClr val="202122"/>
              </a:solidFill>
              <a:effectLst/>
              <a:latin typeface="Arial" panose="020B0604020202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a:t>s, let trace R contains a sequence instructions that include multiple transfer statements that share the same program counter, if there is no store statement between the two transfer functions that has the minimum gas (i.e., 2300), then there may exist a Reentrancy vulnerability.</a:t>
            </a:r>
            <a:endParaRPr lang="en-US" altLang="zh-CN" b="0" i="0">
              <a:solidFill>
                <a:srgbClr val="202122"/>
              </a:solidFill>
              <a:effectLst/>
              <a:latin typeface="Arial" panose="020B0604020202020204" pitchFamily="34" charset="0"/>
            </a:endParaRPr>
          </a:p>
          <a:p>
            <a:endParaRPr lang="en-US" altLang="zh-CN" b="0" i="0">
              <a:solidFill>
                <a:srgbClr val="202122"/>
              </a:solidFill>
              <a:effectLst/>
              <a:latin typeface="Arial" panose="020B0604020202020204" pitchFamily="34" charset="0"/>
            </a:endParaRPr>
          </a:p>
          <a:p>
            <a:endParaRPr lang="en-US" altLang="zh-CN" b="0" i="0">
              <a:solidFill>
                <a:srgbClr val="202122"/>
              </a:solidFill>
              <a:effectLst/>
              <a:latin typeface="Arial" panose="020B0604020202020204" pitchFamily="34" charset="0"/>
            </a:endParaRPr>
          </a:p>
          <a:p>
            <a:r>
              <a:rPr lang="en-US" altLang="zh-CN"/>
              <a:t>+by reasoning about one path at a time, symbolic execution can achieve better precision (or less false positives) compared to traditional approaches using </a:t>
            </a:r>
            <a:r>
              <a:rPr lang="en-US" altLang="zh-CN" err="1"/>
              <a:t>statict</a:t>
            </a:r>
            <a:r>
              <a:rPr lang="en-US" altLang="zh-CN"/>
              <a:t> analysis or general data flow analysis.</a:t>
            </a:r>
            <a:endParaRPr lang="en-US" altLang="zh-CN"/>
          </a:p>
          <a:p>
            <a:endParaRPr lang="en-US" altLang="zh-CN"/>
          </a:p>
          <a:p>
            <a:r>
              <a:rPr lang="en-US" altLang="zh-CN"/>
              <a:t> In particular, analysis results may produce false negatives because of an infeasible path </a:t>
            </a:r>
            <a:endParaRPr lang="en-US" altLang="zh-CN"/>
          </a:p>
          <a:p>
            <a:endParaRPr lang="en-US" altLang="zh-CN" b="0" i="0">
              <a:solidFill>
                <a:srgbClr val="202122"/>
              </a:solidFill>
              <a:effectLst/>
              <a:latin typeface="Arial" panose="020B0604020202020204" pitchFamily="34" charset="0"/>
            </a:endParaRPr>
          </a:p>
          <a:p>
            <a:endParaRPr lang="en-US" altLang="zh-CN" b="0" i="0">
              <a:solidFill>
                <a:srgbClr val="202122"/>
              </a:solidFill>
              <a:effectLst/>
              <a:latin typeface="Arial" panose="020B0604020202020204" pitchFamily="34" charset="0"/>
            </a:endParaRPr>
          </a:p>
          <a:p>
            <a:endParaRPr lang="en-US" altLang="zh-CN" b="0" i="0">
              <a:solidFill>
                <a:srgbClr val="202122"/>
              </a:solidFill>
              <a:effectLst/>
              <a:latin typeface="Arial" panose="020B0604020202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a:t>-- symbolic execution only outputs CFGs from programs to be analyzed and does not support detection of the vulnerabilities themselves. Accordingly, analysis becomes often heuristic if an infeasible path exists in the programs. Many </a:t>
            </a:r>
            <a:r>
              <a:rPr lang="en-US" altLang="zh-CN" err="1"/>
              <a:t>esition</a:t>
            </a:r>
            <a:r>
              <a:rPr lang="en-US" altLang="zh-CN"/>
              <a:t> Detection methods are a combination of symbolic execution</a:t>
            </a:r>
            <a:r>
              <a:rPr lang="en-US" altLang="zh-CN" b="0" i="0">
                <a:solidFill>
                  <a:srgbClr val="202122"/>
                </a:solidFill>
                <a:effectLst/>
                <a:latin typeface="Arial" panose="020B0604020202020204" pitchFamily="34" charset="0"/>
              </a:rPr>
              <a:t> and static analysis </a:t>
            </a:r>
            <a:r>
              <a:rPr lang="en-US" altLang="zh-CN"/>
              <a:t>symbolic execution techniques suffer from the </a:t>
            </a:r>
            <a:r>
              <a:rPr lang="en-US" altLang="zh-CN" err="1"/>
              <a:t>wellknown</a:t>
            </a:r>
            <a:r>
              <a:rPr lang="en-US" altLang="zh-CN"/>
              <a:t> path explosion problem for larger programs</a:t>
            </a:r>
            <a:endParaRPr lang="en-US" altLang="zh-CN"/>
          </a:p>
          <a:p>
            <a:endParaRPr lang="en-US" altLang="zh-CN"/>
          </a:p>
          <a:p>
            <a:endParaRPr lang="en-US" altLang="zh-CN" b="0" i="0">
              <a:solidFill>
                <a:srgbClr val="202122"/>
              </a:solidFill>
              <a:effectLst/>
              <a:latin typeface="Arial" panose="020B0604020202020204" pitchFamily="34" charset="0"/>
            </a:endParaRPr>
          </a:p>
          <a:p>
            <a:endParaRPr lang="en-US" altLang="zh-CN" b="0" i="0">
              <a:solidFill>
                <a:srgbClr val="202122"/>
              </a:solidFill>
              <a:effectLst/>
              <a:latin typeface="Arial" panose="020B0604020202020204" pitchFamily="34" charset="0"/>
            </a:endParaRPr>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lang="en-US" altLang="zh-CN"/>
          </a:p>
          <a:p>
            <a:r>
              <a:rPr lang="en-US" altLang="zh-CN"/>
              <a:t>Sample contract vulnerable to </a:t>
            </a:r>
            <a:r>
              <a:rPr lang="en-US" altLang="zh-CN" err="1"/>
              <a:t>re-entrancy</a:t>
            </a:r>
            <a:r>
              <a:rPr lang="en-US" altLang="zh-CN"/>
              <a:t> attacks [10]: the upper parts shows the Solidity code, whereas the lower part shows the call sequence between the vulnerable contract Victim and the attacker contract, and the state of the variable a (amount) and c (credit[</a:t>
            </a:r>
            <a:r>
              <a:rPr lang="en-US" altLang="zh-CN" err="1"/>
              <a:t>msg.sender</a:t>
            </a:r>
            <a:r>
              <a:rPr lang="en-US" altLang="zh-CN"/>
              <a:t>]). The amount a has not been updated for the second invocation of Victim thereby allowing a malicious </a:t>
            </a:r>
            <a:r>
              <a:rPr lang="en-US" altLang="zh-CN" err="1"/>
              <a:t>re-entrancy</a:t>
            </a:r>
            <a:r>
              <a:rPr lang="en-US" altLang="zh-CN"/>
              <a:t>.</a:t>
            </a:r>
            <a:endParaRPr lang="en-US"/>
          </a:p>
          <a:p>
            <a:endParaRPr lang="en-US"/>
          </a:p>
          <a:p>
            <a:r>
              <a:rPr lang="en-US" altLang="zh-CN"/>
              <a:t>Figure 7 depicts an example for </a:t>
            </a:r>
            <a:r>
              <a:rPr lang="en-US" altLang="zh-CN" err="1"/>
              <a:t>Sereum’s</a:t>
            </a:r>
            <a:r>
              <a:rPr lang="en-US" altLang="zh-CN"/>
              <a:t> generation of a dynamic call tree for a given Ethereum transaction. It is obvious to see, A possibly malicious contract A enters a vulnerable contract C multiple times at different entry points (functions). </a:t>
            </a:r>
            <a:endParaRPr lang="en-US" altLang="zh-CN"/>
          </a:p>
          <a:p>
            <a:endParaRPr lang="en-US" altLang="zh-CN"/>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a:t>+Dynamic analysis has been regarded as an effective complement to the static analysis for security purposes it is tightly coupled with the importing process of blockchain data, and cannot be used to analyze selected transactions to detect attacks. </a:t>
            </a:r>
            <a:endParaRPr lang="en-US" altLang="zh-CN"/>
          </a:p>
          <a:p>
            <a:endParaRPr lang="en-US" altLang="zh-CN"/>
          </a:p>
          <a:p>
            <a:endParaRPr lang="en-US" altLang="zh-CN"/>
          </a:p>
          <a:p>
            <a:endParaRPr lang="en-US" altLang="zh-CN"/>
          </a:p>
          <a:p>
            <a:endParaRPr lang="en-US" altLang="zh-CN"/>
          </a:p>
          <a:p>
            <a:r>
              <a:rPr lang="en-US" altLang="zh-CN"/>
              <a:t>First, as shown on the left sub-tree, contract A calls C, C calls A, and A finally re-enters C. This sub-tree would be equivalent to a classical </a:t>
            </a:r>
            <a:r>
              <a:rPr lang="en-US" altLang="zh-CN" err="1"/>
              <a:t>re-entrancy</a:t>
            </a:r>
            <a:r>
              <a:rPr lang="en-US" altLang="zh-CN"/>
              <a:t> attack</a:t>
            </a:r>
            <a:endParaRPr lang="en-US" altLang="zh-CN"/>
          </a:p>
          <a:p>
            <a:endParaRPr lang="en-US"/>
          </a:p>
          <a:p>
            <a:r>
              <a:rPr lang="en-US" altLang="zh-CN"/>
              <a:t>Dynamic call tree of a Ethereum transaction. Contract A is re-entered several times. </a:t>
            </a:r>
            <a:r>
              <a:rPr lang="en-US" altLang="zh-CN" err="1"/>
              <a:t>Vk</a:t>
            </a:r>
            <a:r>
              <a:rPr lang="en-US" altLang="zh-CN"/>
              <a:t> are storage variables. Di is the set of storage variables, which influence control-flow decisions in node </a:t>
            </a:r>
            <a:r>
              <a:rPr lang="en-US" altLang="zh-CN" err="1"/>
              <a:t>i</a:t>
            </a:r>
            <a:r>
              <a:rPr lang="en-US" altLang="zh-CN"/>
              <a:t>. Li is the set of storage variables, which are locked at node </a:t>
            </a:r>
            <a:r>
              <a:rPr lang="en-US" altLang="zh-CN" err="1"/>
              <a:t>i</a:t>
            </a:r>
            <a:r>
              <a:rPr lang="en-US" altLang="zh-CN"/>
              <a:t> and cannot be updated anymore</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ltLang="zh-CN" sz="1200"/>
              <a:t>We also proposed a </a:t>
            </a:r>
            <a:r>
              <a:rPr lang="en-US" altLang="zh-CN" sz="1200">
                <a:solidFill>
                  <a:schemeClr val="dk2"/>
                </a:solidFill>
              </a:rPr>
              <a:t>Reentrancy Attack Detection </a:t>
            </a:r>
            <a:r>
              <a:rPr lang="en-US" altLang="zh-CN" sz="1200"/>
              <a:t>logic design based on static analysis referred to relate </a:t>
            </a:r>
            <a:endParaRPr lang="en-US" altLang="zh-CN" sz="1200"/>
          </a:p>
          <a:p>
            <a:endParaRPr lang="en-US" altLang="zh-CN" sz="1200">
              <a:solidFill>
                <a:schemeClr val="tx1"/>
              </a:solidFill>
            </a:endParaRPr>
          </a:p>
          <a:p>
            <a:r>
              <a:rPr lang="en-US" altLang="zh-CN" sz="1200">
                <a:solidFill>
                  <a:schemeClr val="tx1"/>
                </a:solidFill>
              </a:rPr>
              <a:t>Remaining gas is </a:t>
            </a:r>
            <a:r>
              <a:rPr lang="en-US" altLang="zh-CN" sz="1200"/>
              <a:t>enough for one contract to call another contract. All local state updates after call function</a:t>
            </a:r>
            <a:endParaRPr lang="en-US" altLang="zh-CN" sz="1200"/>
          </a:p>
          <a:p>
            <a:endParaRPr lang="en-US" altLang="zh-CN" sz="1200"/>
          </a:p>
          <a:p>
            <a:endParaRPr lang="en-US" altLang="zh-CN" sz="1200"/>
          </a:p>
          <a:p>
            <a:endParaRPr lang="en-US" altLang="zh-CN" sz="1200"/>
          </a:p>
          <a:p>
            <a:r>
              <a:rPr lang="en-US" altLang="zh-CN" sz="1200"/>
              <a:t>(when the gas is less than 2 300, it is not enough for one contract to call another contract);</a:t>
            </a:r>
            <a:endParaRPr lang="en-US" altLang="zh-CN" sz="1200"/>
          </a:p>
          <a:p>
            <a:endParaRPr lang="en-US" sz="120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sz="1200"/>
              <a:t> External contracts  should be called after 		all local state updates</a:t>
            </a:r>
            <a:endParaRPr lang="en-US" altLang="zh-CN" sz="1200"/>
          </a:p>
          <a:p>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sz="1200"/>
              <a:t>In addition, </a:t>
            </a:r>
            <a:r>
              <a:rPr lang="en-US" altLang="zh-CN" sz="1200" err="1"/>
              <a:t>symbolc</a:t>
            </a:r>
            <a:r>
              <a:rPr lang="en-US" altLang="zh-CN" sz="1200"/>
              <a:t> execution help to store path 1-4.  If 5 is executed right after that, report the bug</a:t>
            </a:r>
            <a:endParaRPr lang="en-US" altLang="zh-CN" sz="1200"/>
          </a:p>
          <a:p>
            <a:endParaRPr lang="en-US" altLang="zh-CN" sz="1200"/>
          </a:p>
          <a:p>
            <a:endParaRPr lang="en-US" altLang="zh-CN" sz="1200"/>
          </a:p>
          <a:p>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a:t>symbolic execution is used for exploring bytecodes in a depth-first search fashion by extracting control flow graphs (CFGs).</a:t>
            </a:r>
            <a:endParaRPr lang="en-US" altLang="zh-CN" b="0" i="0">
              <a:solidFill>
                <a:srgbClr val="202122"/>
              </a:solidFill>
              <a:effectLst/>
              <a:latin typeface="Arial" panose="020B0604020202020204" pitchFamily="34" charset="0"/>
            </a:endParaRPr>
          </a:p>
          <a:p>
            <a:endParaRPr lang="en-US" altLang="zh-CN" sz="1200">
              <a:solidFill>
                <a:schemeClr val="dk2"/>
              </a:solidFill>
            </a:endParaRPr>
          </a:p>
          <a:p>
            <a:endParaRPr lang="en-US" altLang="zh-CN" sz="1200">
              <a:solidFill>
                <a:schemeClr val="dk2"/>
              </a:solidFill>
            </a:endParaRPr>
          </a:p>
          <a:p>
            <a:r>
              <a:rPr lang="en-US" altLang="zh-CN" sz="1200">
                <a:solidFill>
                  <a:schemeClr val="dk2"/>
                </a:solidFill>
              </a:rPr>
              <a:t>We plan to Implement </a:t>
            </a:r>
            <a:r>
              <a:rPr lang="en-US" altLang="zh-CN" sz="1200"/>
              <a:t>Octopus to generate CFGs</a:t>
            </a:r>
            <a:endParaRPr lang="en-US" altLang="zh-CN" sz="1200"/>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We first try to learn what a reentrancy attack's CFG </a:t>
            </a:r>
            <a:r>
              <a:rPr lang="en-US" err="1"/>
              <a:t>atually</a:t>
            </a:r>
            <a:r>
              <a:rPr lang="en-US"/>
              <a:t> looks like. We use the DAO contract code professor introduced during the class. Then we input it on </a:t>
            </a:r>
            <a:r>
              <a:rPr lang="en-US" err="1"/>
              <a:t>a</a:t>
            </a:r>
            <a:r>
              <a:rPr lang="en-US"/>
              <a:t> open-source smart contract platform called Remix. Remix is able to compile the source code into bytecode and assembly code as our input in the next step.</a:t>
            </a:r>
            <a:endParaRPr lang="en-US" altLang="zh-CN"/>
          </a:p>
        </p:txBody>
      </p:sp>
      <p:sp>
        <p:nvSpPr>
          <p:cNvPr id="4" name="灯片编号占位符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t>Then we use </a:t>
            </a:r>
            <a:r>
              <a:rPr lang="en-US" err="1"/>
              <a:t>Octupus</a:t>
            </a:r>
            <a:r>
              <a:rPr lang="en-US"/>
              <a:t> to generate control flow graph. This vulnerability can actually be discovered in this CFG. The instruction SSTORE is used to update the balance. And it appears after the </a:t>
            </a:r>
            <a:r>
              <a:rPr lang="en-US" err="1"/>
              <a:t>externel</a:t>
            </a:r>
            <a:r>
              <a:rPr lang="en-US"/>
              <a:t> call finishes.</a:t>
            </a:r>
            <a:endParaRPr lang="en-US"/>
          </a:p>
          <a:p>
            <a:r>
              <a:rPr lang="en-US"/>
              <a:t>We also runs the example code on </a:t>
            </a:r>
            <a:r>
              <a:rPr lang="en-US" err="1"/>
              <a:t>Oyente</a:t>
            </a:r>
            <a:r>
              <a:rPr lang="en-US"/>
              <a:t> to see how this tool works.</a:t>
            </a:r>
            <a:endParaRPr lang="en-US"/>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endParaRPr lang="en-US" altLang="zh-CN"/>
          </a:p>
          <a:p>
            <a:endParaRPr lang="en-US" altLang="zh-CN"/>
          </a:p>
          <a:p>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2"/>
        <p:cNvGrpSpPr/>
        <p:nvPr/>
      </p:nvGrpSpPr>
      <p:grpSpPr>
        <a:xfrm>
          <a:off x="0" y="0"/>
          <a:ext cx="0" cy="0"/>
          <a:chOff x="0" y="0"/>
          <a:chExt cx="0" cy="0"/>
        </a:xfrm>
      </p:grpSpPr>
      <p:sp>
        <p:nvSpPr>
          <p:cNvPr id="433" name="Shape 4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Shape 434"/>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a:buClr>
                <a:schemeClr val="dk1"/>
              </a:buClr>
              <a:buSzPts val="1200"/>
            </a:pPr>
            <a:r>
              <a:rPr lang="en-US"/>
              <a:t>We try to implement our detection logic in a  static analyzer , Octopus is supported on Linux and requires Python &gt;=3.5 .</a:t>
            </a:r>
            <a:endParaRPr lang="en-US"/>
          </a:p>
          <a:p>
            <a:pPr>
              <a:buClr>
                <a:schemeClr val="dk1"/>
              </a:buClr>
              <a:buSzPts val="1200"/>
            </a:pPr>
            <a:endParaRPr lang="en-US" altLang="zh-CN"/>
          </a:p>
          <a:p>
            <a:pPr>
              <a:buClr>
                <a:schemeClr val="dk1"/>
              </a:buClr>
              <a:buSzPts val="1200"/>
            </a:pPr>
            <a:r>
              <a:rPr lang="en-US"/>
              <a:t>We plan to measure the efficacy of proposed static analysis tool via two following metrics: </a:t>
            </a:r>
            <a:endParaRPr lang="en-US"/>
          </a:p>
          <a:p>
            <a:pPr>
              <a:buClr>
                <a:schemeClr val="dk1"/>
              </a:buClr>
              <a:buSzPts val="1200"/>
            </a:pPr>
            <a:r>
              <a:rPr lang="en-US"/>
              <a:t>1 Given the input of contracts </a:t>
            </a:r>
            <a:r>
              <a:rPr lang="en-US" err="1"/>
              <a:t>Oyente</a:t>
            </a:r>
            <a:r>
              <a:rPr lang="en-US"/>
              <a:t> already flagged as vulnerable, evaluate how many buggy contracts can be successfully detected.</a:t>
            </a:r>
            <a:endParaRPr lang="en-US"/>
          </a:p>
          <a:p>
            <a:pPr>
              <a:buClr>
                <a:schemeClr val="dk1"/>
              </a:buClr>
              <a:buSzPts val="1200"/>
            </a:pPr>
            <a:r>
              <a:rPr lang="en-US"/>
              <a:t>2 average time spent on analyzing a contract</a:t>
            </a:r>
            <a:endParaRPr lang="en-US"/>
          </a:p>
          <a:p>
            <a:pPr>
              <a:buClr>
                <a:schemeClr val="dk1"/>
              </a:buClr>
              <a:buSzPts val="1200"/>
            </a:pPr>
            <a:endParaRPr lang="en-US"/>
          </a:p>
        </p:txBody>
      </p:sp>
      <p:sp>
        <p:nvSpPr>
          <p:cNvPr id="435" name="Shape 435"/>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ltLang="zh-CN"/>
              <a:t>these systems consist of different components first are generators that convert energy from natural resources into electricity then there are high voltage transmission networks that deliver electricity from generators to distribution system of a town or city and then there are distribution networks</a:t>
            </a:r>
            <a:endParaRPr lang="en-US" altLang="zh-CN"/>
          </a:p>
          <a:p>
            <a:r>
              <a:rPr lang="en-US" altLang="zh-CN"/>
              <a:t>that provide electricity in various voltage levels to industrial commercial and residential consumers .  In summarize</a:t>
            </a:r>
            <a:endParaRPr lang="en-US" altLang="zh-CN"/>
          </a:p>
          <a:p>
            <a:r>
              <a:rPr lang="en-US" altLang="zh-CN"/>
              <a:t>transmission network and all the other components are usually lumped into components within these transmission network</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t>A quick review to smart contract</a:t>
            </a:r>
            <a:endParaRPr lang="zh-CN"/>
          </a:p>
          <a:p>
            <a:endParaRPr lang="en-US"/>
          </a:p>
          <a:p>
            <a:r>
              <a:rPr lang="en-US"/>
              <a:t>IN a </a:t>
            </a:r>
            <a:r>
              <a:rPr lang="en-US" err="1"/>
              <a:t>smrt</a:t>
            </a:r>
            <a:r>
              <a:rPr lang="en-US"/>
              <a:t> contract, agreement written into lines of code. </a:t>
            </a:r>
            <a:endParaRPr lang="en-US"/>
          </a:p>
          <a:p>
            <a:endParaRPr lang="en-US"/>
          </a:p>
          <a:p>
            <a:r>
              <a:rPr lang="en-US"/>
              <a:t>The code and the agreements </a:t>
            </a:r>
            <a:r>
              <a:rPr lang="en-US" err="1"/>
              <a:t>contatined</a:t>
            </a:r>
            <a:r>
              <a:rPr lang="en-US"/>
              <a:t> in a distributed, decentralized </a:t>
            </a:r>
            <a:r>
              <a:rPr lang="en-US">
                <a:hlinkClick r:id="rId3"/>
              </a:rPr>
              <a:t>blockchain</a:t>
            </a:r>
            <a:r>
              <a:rPr lang="en-US"/>
              <a:t> network. </a:t>
            </a:r>
            <a:endParaRPr lang="en-US"/>
          </a:p>
          <a:p>
            <a:endParaRPr lang="en-US"/>
          </a:p>
          <a:p>
            <a:r>
              <a:rPr lang="en-US"/>
              <a:t>The code controls the execution, and transactions are trackable and irreversible.</a:t>
            </a:r>
            <a:endParaRPr lang="en-US"/>
          </a:p>
          <a:p>
            <a:endParaRPr lang="en-US"/>
          </a:p>
          <a:p>
            <a:r>
              <a:rPr lang="en-US"/>
              <a:t>Number of smart contract is increasing rapidly </a:t>
            </a:r>
            <a:endParaRPr lang="en-US"/>
          </a:p>
          <a:p>
            <a:endParaRPr lang="en-US"/>
          </a:p>
          <a:p>
            <a:r>
              <a:rPr lang="en-US"/>
              <a:t>%</a:t>
            </a:r>
            <a:endParaRPr lang="en-US"/>
          </a:p>
          <a:p>
            <a:r>
              <a:rPr lang="en-US"/>
              <a:t> A smart contract is a self-executing contract with the terms of the agreement between buyer and seller being directly written into lines of code. </a:t>
            </a:r>
            <a:endParaRPr lang="en-US"/>
          </a:p>
          <a:p>
            <a:endParaRPr lang="en-US"/>
          </a:p>
          <a:p>
            <a:r>
              <a:rPr lang="en-US"/>
              <a:t>The code and the agreements </a:t>
            </a:r>
            <a:r>
              <a:rPr lang="en-US" err="1"/>
              <a:t>contatined</a:t>
            </a:r>
            <a:r>
              <a:rPr lang="en-US"/>
              <a:t> in distributed, decentralized </a:t>
            </a:r>
            <a:r>
              <a:rPr lang="en-US">
                <a:hlinkClick r:id="rId3"/>
              </a:rPr>
              <a:t>blockchain</a:t>
            </a:r>
            <a:r>
              <a:rPr lang="en-US"/>
              <a:t> network. </a:t>
            </a:r>
            <a:endParaRPr lang="en-US"/>
          </a:p>
          <a:p>
            <a:endParaRPr lang="en-US"/>
          </a:p>
          <a:p>
            <a:r>
              <a:rPr lang="en-US"/>
              <a:t>The code controls the execution, and transactions are trackable and irreversible.</a:t>
            </a:r>
            <a:endParaRPr lang="en-US"/>
          </a:p>
          <a:p>
            <a:endParaRPr lang="en-US"/>
          </a:p>
          <a:p>
            <a:endParaRPr lang="en-US"/>
          </a:p>
          <a:p>
            <a:r>
              <a:rPr lang="en-US"/>
              <a:t>From the chart, we can see the number of smart contract is growing rapidly.</a:t>
            </a:r>
            <a:endParaRPr lang="en-US"/>
          </a:p>
          <a:p>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1"/>
        <p:cNvGrpSpPr/>
        <p:nvPr/>
      </p:nvGrpSpPr>
      <p:grpSpPr>
        <a:xfrm>
          <a:off x="0" y="0"/>
          <a:ext cx="0" cy="0"/>
          <a:chOff x="0" y="0"/>
          <a:chExt cx="0" cy="0"/>
        </a:xfrm>
      </p:grpSpPr>
      <p:sp>
        <p:nvSpPr>
          <p:cNvPr id="502" name="Shape 5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3" name="Shape 503"/>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4" name="Shape 504"/>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It involves challenges as well</a:t>
            </a:r>
            <a:endParaRPr lang="en-US"/>
          </a:p>
          <a:p>
            <a:pPr marL="0" indent="0"/>
            <a:endParaRPr lang="en-US"/>
          </a:p>
          <a:p>
            <a:pPr marL="0" indent="0"/>
            <a:r>
              <a:rPr lang="en-US"/>
              <a:t>smart contract has its unique security issues, because of its two properties: openness and immutability. T</a:t>
            </a:r>
            <a:endParaRPr lang="en-US"/>
          </a:p>
          <a:p>
            <a:pPr marL="0" indent="0"/>
            <a:endParaRPr lang="en-US"/>
          </a:p>
          <a:p>
            <a:pPr marL="0" indent="0"/>
            <a:r>
              <a:rPr lang="en-US" altLang="zh-CN"/>
              <a:t>44  vulnerabilities in smart contract. Reentrancy attack On </a:t>
            </a:r>
            <a:r>
              <a:rPr lang="en-US" altLang="zh-CN" err="1"/>
              <a:t>Apprilation</a:t>
            </a:r>
            <a:r>
              <a:rPr lang="en-US" altLang="zh-CN"/>
              <a:t> 1ayer</a:t>
            </a:r>
            <a:endParaRPr lang="en-US" altLang="zh-CN"/>
          </a:p>
          <a:p>
            <a:pPr marL="0" indent="0"/>
            <a:endParaRPr lang="en-US" altLang="zh-CN"/>
          </a:p>
          <a:p>
            <a:pPr marL="0" indent="0"/>
            <a:r>
              <a:rPr lang="en-US" altLang="zh-CN" b="1" i="0">
                <a:solidFill>
                  <a:srgbClr val="202122"/>
                </a:solidFill>
                <a:effectLst/>
                <a:latin typeface="Arial" panose="020B0604020202020204" pitchFamily="34" charset="0"/>
              </a:rPr>
              <a:t>The DAO</a:t>
            </a:r>
            <a:r>
              <a:rPr lang="en-US" altLang="zh-CN" b="0" i="0">
                <a:solidFill>
                  <a:srgbClr val="202122"/>
                </a:solidFill>
                <a:effectLst/>
                <a:latin typeface="Arial" panose="020B0604020202020204" pitchFamily="34" charset="0"/>
              </a:rPr>
              <a:t> (stylized </a:t>
            </a:r>
            <a:r>
              <a:rPr lang="en-US" altLang="zh-CN" b="1" i="0">
                <a:solidFill>
                  <a:srgbClr val="202122"/>
                </a:solidFill>
                <a:effectLst/>
                <a:latin typeface="Arial" panose="020B0604020202020204" pitchFamily="34" charset="0"/>
              </a:rPr>
              <a:t>Đ</a:t>
            </a:r>
            <a:r>
              <a:rPr lang="en-US" altLang="zh-CN" b="0" i="0">
                <a:solidFill>
                  <a:srgbClr val="202122"/>
                </a:solidFill>
                <a:effectLst/>
                <a:latin typeface="Arial" panose="020B0604020202020204" pitchFamily="34" charset="0"/>
              </a:rPr>
              <a:t>) was a digital </a:t>
            </a:r>
            <a:r>
              <a:rPr lang="en-US" altLang="zh-CN" b="0" i="0" u="none" strike="noStrike">
                <a:solidFill>
                  <a:srgbClr val="0B0080"/>
                </a:solidFill>
                <a:effectLst/>
                <a:latin typeface="Arial" panose="020B0604020202020204" pitchFamily="34" charset="0"/>
                <a:hlinkClick r:id="rId3"/>
              </a:rPr>
              <a:t>decentralized autonomous </a:t>
            </a:r>
            <a:r>
              <a:rPr lang="en-US" altLang="zh-CN" b="0" i="0" u="none" strike="noStrike" err="1">
                <a:solidFill>
                  <a:srgbClr val="0B0080"/>
                </a:solidFill>
                <a:effectLst/>
                <a:latin typeface="Arial" panose="020B0604020202020204" pitchFamily="34" charset="0"/>
                <a:hlinkClick r:id="rId3"/>
              </a:rPr>
              <a:t>organizatio</a:t>
            </a:r>
            <a:endParaRPr lang="zh-CN" altLang="en-US"/>
          </a:p>
          <a:p>
            <a:pPr marL="0" indent="0"/>
            <a:endParaRPr lang="en-US"/>
          </a:p>
          <a:p>
            <a:pPr marL="0" indent="0"/>
            <a:endParaRPr lang="en-US"/>
          </a:p>
          <a:p>
            <a:pPr marL="0" indent="0"/>
            <a:r>
              <a:rPr lang="en-US"/>
              <a:t>The platforms operate in open, so it is vulnerable to attempted manipulation by arbitrary adversaries. </a:t>
            </a:r>
            <a:endParaRPr lang="en-US"/>
          </a:p>
          <a:p>
            <a:pPr marL="0" indent="0"/>
            <a:endParaRPr lang="en-US"/>
          </a:p>
          <a:p>
            <a:pPr marL="0" indent="0"/>
            <a:r>
              <a:rPr lang="en-US"/>
              <a:t>And once the contract is applied, its code can never be modified. </a:t>
            </a:r>
            <a:endParaRPr lang="en-US"/>
          </a:p>
          <a:p>
            <a:pPr marL="0" indent="0"/>
            <a:endParaRPr lang="en-US"/>
          </a:p>
          <a:p>
            <a:pPr marL="0" indent="0"/>
            <a:r>
              <a:rPr lang="en-US"/>
              <a:t>Although users in Ethereum have to follow a predefined protocol when participating in the network, there is considerable room for manipulation of a smart contract’s execution by the network participants. \\</a:t>
            </a:r>
            <a:endParaRPr lang="en-US"/>
          </a:p>
          <a:p>
            <a:pPr marL="0" indent="0"/>
            <a:endParaRPr lang="en-US"/>
          </a:p>
          <a:p>
            <a:pPr marL="0" indent="0"/>
            <a:r>
              <a:rPr lang="en-US"/>
              <a:t>44 kinds of vulnerabilities in smart contract. On </a:t>
            </a:r>
            <a:r>
              <a:rPr lang="en-US" err="1"/>
              <a:t>Apprilation</a:t>
            </a:r>
            <a:r>
              <a:rPr lang="en-US"/>
              <a:t> 1ayer</a:t>
            </a:r>
            <a:endParaRPr lang="en-US" altLang="zh-CN"/>
          </a:p>
          <a:p>
            <a:pPr marL="0" indent="0"/>
            <a:endParaRPr lang="en-US" altLang="zh-CN"/>
          </a:p>
          <a:p>
            <a:pPr marL="0" indent="0"/>
            <a:r>
              <a:rPr lang="en-US" altLang="zh-CN" b="1" i="0">
                <a:solidFill>
                  <a:srgbClr val="202122"/>
                </a:solidFill>
                <a:effectLst/>
                <a:latin typeface="Arial" panose="020B0604020202020204" pitchFamily="34" charset="0"/>
              </a:rPr>
              <a:t>The DAO</a:t>
            </a:r>
            <a:r>
              <a:rPr lang="en-US" altLang="zh-CN" b="0" i="0">
                <a:solidFill>
                  <a:srgbClr val="202122"/>
                </a:solidFill>
                <a:effectLst/>
                <a:latin typeface="Arial" panose="020B0604020202020204" pitchFamily="34" charset="0"/>
              </a:rPr>
              <a:t> (stylized </a:t>
            </a:r>
            <a:r>
              <a:rPr lang="en-US" altLang="zh-CN" b="1" i="0">
                <a:solidFill>
                  <a:srgbClr val="202122"/>
                </a:solidFill>
                <a:effectLst/>
                <a:latin typeface="Arial" panose="020B0604020202020204" pitchFamily="34" charset="0"/>
              </a:rPr>
              <a:t>Đ</a:t>
            </a:r>
            <a:r>
              <a:rPr lang="en-US" altLang="zh-CN" b="0" i="0">
                <a:solidFill>
                  <a:srgbClr val="202122"/>
                </a:solidFill>
                <a:effectLst/>
                <a:latin typeface="Arial" panose="020B0604020202020204" pitchFamily="34" charset="0"/>
              </a:rPr>
              <a:t>) was a digital </a:t>
            </a:r>
            <a:r>
              <a:rPr lang="en-US" altLang="zh-CN" b="0" i="0" u="none" strike="noStrike">
                <a:solidFill>
                  <a:srgbClr val="0B0080"/>
                </a:solidFill>
                <a:effectLst/>
                <a:latin typeface="Arial" panose="020B0604020202020204" pitchFamily="34" charset="0"/>
                <a:hlinkClick r:id="rId3"/>
              </a:rPr>
              <a:t>decentralized autonomous </a:t>
            </a:r>
            <a:r>
              <a:rPr lang="en-US" altLang="zh-CN" b="0" i="0" u="none" strike="noStrike" err="1">
                <a:solidFill>
                  <a:srgbClr val="0B0080"/>
                </a:solidFill>
                <a:effectLst/>
                <a:latin typeface="Arial" panose="020B0604020202020204" pitchFamily="34" charset="0"/>
                <a:hlinkClick r:id="rId3"/>
              </a:rPr>
              <a:t>organizatio</a:t>
            </a:r>
            <a:endParaRPr lang="zh-CN" alt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42900" indent="-342900">
              <a:buClr>
                <a:schemeClr val="dk1"/>
              </a:buClr>
              <a:buSzPts val="2400"/>
              <a:buFont typeface="Arial" panose="020B0604020202020204" pitchFamily="34" charset="0"/>
              <a:buChar char="•"/>
            </a:pPr>
            <a:r>
              <a:rPr lang="en-US" altLang="zh-CN" sz="2400">
                <a:solidFill>
                  <a:schemeClr val="dk1"/>
                </a:solidFill>
                <a:latin typeface="Calibri" panose="020F0502020204030204"/>
                <a:cs typeface="Calibri" panose="020F0502020204030204"/>
                <a:sym typeface="Calibri" panose="020F0502020204030204"/>
              </a:rPr>
              <a:t>In Ethereum, when there is a function call </a:t>
            </a:r>
            <a:endParaRPr lang="en-US" altLang="zh-CN" sz="2400">
              <a:solidFill>
                <a:schemeClr val="dk1"/>
              </a:solidFill>
              <a:latin typeface="Calibri" panose="020F0502020204030204"/>
              <a:cs typeface="Calibri" panose="020F0502020204030204"/>
              <a:sym typeface="Calibri" panose="020F0502020204030204"/>
            </a:endParaRPr>
          </a:p>
          <a:p>
            <a:pPr>
              <a:buClr>
                <a:schemeClr val="dk1"/>
              </a:buClr>
              <a:buSzPts val="2400"/>
            </a:pPr>
            <a:r>
              <a:rPr lang="en-US" altLang="zh-CN" sz="2400">
                <a:solidFill>
                  <a:schemeClr val="dk1"/>
                </a:solidFill>
                <a:latin typeface="Calibri" panose="020F0502020204030204"/>
                <a:cs typeface="Calibri" panose="020F0502020204030204"/>
                <a:sym typeface="Calibri" panose="020F0502020204030204"/>
              </a:rPr>
              <a:t>	- </a:t>
            </a:r>
            <a:r>
              <a:rPr lang="en-US" altLang="zh-CN" sz="2000">
                <a:solidFill>
                  <a:schemeClr val="dk1"/>
                </a:solidFill>
                <a:latin typeface="Calibri" panose="020F0502020204030204"/>
                <a:cs typeface="Calibri" panose="020F0502020204030204"/>
                <a:sym typeface="Calibri" panose="020F0502020204030204"/>
              </a:rPr>
              <a:t>The caller has to wait for the call to finish </a:t>
            </a:r>
            <a:endParaRPr lang="en-US" altLang="zh-CN" sz="2000">
              <a:solidFill>
                <a:schemeClr val="dk1"/>
              </a:solidFill>
              <a:latin typeface="Calibri" panose="020F0502020204030204"/>
              <a:cs typeface="Calibri" panose="020F0502020204030204"/>
              <a:sym typeface="Calibri" panose="020F0502020204030204"/>
            </a:endParaRPr>
          </a:p>
          <a:p>
            <a:pPr lvl="1">
              <a:buClr>
                <a:schemeClr val="dk1"/>
              </a:buClr>
              <a:buSzPts val="2400"/>
            </a:pPr>
            <a:r>
              <a:rPr lang="en-US" altLang="zh-CN" sz="2000">
                <a:solidFill>
                  <a:schemeClr val="dk1"/>
                </a:solidFill>
                <a:latin typeface="Calibri" panose="020F0502020204030204"/>
                <a:cs typeface="Calibri" panose="020F0502020204030204"/>
                <a:sym typeface="Calibri" panose="020F0502020204030204"/>
              </a:rPr>
              <a:t>	- A malicious callee might take advantage of this</a:t>
            </a:r>
            <a:endParaRPr lang="en-US" altLang="zh-CN"/>
          </a:p>
          <a:p>
            <a:endParaRPr lang="en-US" altLang="zh-CN"/>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defRPr/>
            </a:pPr>
            <a:r>
              <a:rPr lang="en-US" altLang="zh-CN" b="0" i="0">
                <a:solidFill>
                  <a:srgbClr val="292929"/>
                </a:solidFill>
                <a:effectLst/>
                <a:latin typeface="medium-content-serif-font"/>
              </a:rPr>
              <a:t>This simplest example is when a contract does internal accounting with a balance variable and exposes a withdraw function. If the vulnerable contract transfers funds before it sets the balance to zero, the attacker can recursively call the withdraw function repeatedly and drain the whole contract.</a:t>
            </a:r>
            <a:endParaRPr lang="en-US" altLang="zh-CN" b="0" i="0">
              <a:solidFill>
                <a:srgbClr val="292929"/>
              </a:solidFill>
              <a:effectLst/>
              <a:latin typeface="medium-content-serif-font"/>
            </a:endParaRPr>
          </a:p>
          <a:p>
            <a:endParaRPr lang="en-US" altLang="zh-CN"/>
          </a:p>
          <a:p>
            <a:endParaRPr lang="en-US" altLang="zh-CN"/>
          </a:p>
          <a:p>
            <a:endParaRPr lang="en-US" altLang="zh-CN"/>
          </a:p>
          <a:p>
            <a:r>
              <a:rPr lang="en-US" altLang="zh-CN"/>
              <a:t>Let me introduce fallback The fallback function is triggered if someone tries to call a function that does not exist in the contract, and is often utilized for </a:t>
            </a:r>
            <a:r>
              <a:rPr lang="en-US" altLang="zh-CN" err="1"/>
              <a:t>re-entrancy</a:t>
            </a:r>
            <a:r>
              <a:rPr lang="en-US" altLang="zh-CN"/>
              <a:t> attacks</a:t>
            </a:r>
            <a:endParaRPr lang="en-US" altLang="zh-CN" b="0" i="0">
              <a:solidFill>
                <a:srgbClr val="292929"/>
              </a:solidFill>
              <a:effectLst/>
              <a:latin typeface="medium-content-serif-font"/>
            </a:endParaRPr>
          </a:p>
          <a:p>
            <a:endParaRPr lang="en-US" altLang="zh-CN" b="0" i="0">
              <a:solidFill>
                <a:srgbClr val="292929"/>
              </a:solidFill>
              <a:effectLst/>
              <a:latin typeface="medium-content-serif-font"/>
            </a:endParaRPr>
          </a:p>
          <a:p>
            <a:r>
              <a:rPr lang="en-US" altLang="zh-CN" b="0" i="0">
                <a:solidFill>
                  <a:srgbClr val="292929"/>
                </a:solidFill>
                <a:effectLst/>
                <a:latin typeface="medium-content-serif-font"/>
              </a:rPr>
              <a:t>A reentrancy attack can occur when you create a function that makes an external call to another untrusted</a:t>
            </a:r>
            <a:endParaRPr lang="en-US" altLang="zh-CN" b="0" i="0">
              <a:solidFill>
                <a:srgbClr val="292929"/>
              </a:solidFill>
              <a:effectLst/>
              <a:latin typeface="medium-content-serif-font"/>
            </a:endParaRPr>
          </a:p>
          <a:p>
            <a:endParaRPr lang="en-US" altLang="zh-CN" b="0" i="0">
              <a:solidFill>
                <a:srgbClr val="292929"/>
              </a:solidFill>
              <a:effectLst/>
              <a:latin typeface="medium-content-serif-font"/>
            </a:endParaRPr>
          </a:p>
          <a:p>
            <a:endParaRPr lang="en-US" altLang="zh-CN" b="0" i="0">
              <a:solidFill>
                <a:srgbClr val="292929"/>
              </a:solidFill>
              <a:effectLst/>
              <a:latin typeface="medium-content-serif-font"/>
            </a:endParaRPr>
          </a:p>
          <a:p>
            <a:endParaRPr lang="en-US" altLang="zh-CN" b="0" i="0">
              <a:solidFill>
                <a:srgbClr val="292929"/>
              </a:solidFill>
              <a:effectLst/>
              <a:latin typeface="medium-content-serif-font"/>
            </a:endParaRPr>
          </a:p>
          <a:p>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ltLang="zh-CN" b="0" i="0">
                <a:solidFill>
                  <a:srgbClr val="292929"/>
                </a:solidFill>
                <a:effectLst/>
                <a:latin typeface="medium-content-serif-font"/>
              </a:rPr>
              <a:t>4 types of reentrancy attack</a:t>
            </a:r>
            <a:endParaRPr lang="en-US" altLang="zh-CN" b="0" i="0">
              <a:solidFill>
                <a:srgbClr val="292929"/>
              </a:solidFill>
              <a:effectLst/>
              <a:latin typeface="medium-content-serif-font"/>
            </a:endParaRPr>
          </a:p>
          <a:p>
            <a:pPr marL="342900" indent="-342900">
              <a:spcBef>
                <a:spcPts val="480"/>
              </a:spcBef>
              <a:buSzPts val="2400"/>
            </a:pPr>
            <a:r>
              <a:rPr lang="en-US" altLang="zh-CN" sz="2000"/>
              <a:t>Single Function Reentrancy </a:t>
            </a:r>
            <a:endParaRPr lang="en-US" altLang="zh-CN" sz="2000"/>
          </a:p>
          <a:p>
            <a:pPr marL="800100" lvl="1" indent="-342900">
              <a:spcBef>
                <a:spcPts val="480"/>
              </a:spcBef>
              <a:buSzPts val="2400"/>
            </a:pPr>
            <a:r>
              <a:rPr lang="en-US" altLang="zh-CN" sz="1800"/>
              <a:t>The DAO Attack</a:t>
            </a:r>
            <a:endParaRPr lang="en-US" altLang="zh-CN" sz="1800"/>
          </a:p>
          <a:p>
            <a:pPr marL="800100" lvl="1" indent="-342900">
              <a:spcBef>
                <a:spcPts val="480"/>
              </a:spcBef>
              <a:buSzPts val="2400"/>
            </a:pPr>
            <a:r>
              <a:rPr lang="en-US" altLang="zh-CN" sz="1800"/>
              <a:t>the fallback function </a:t>
            </a:r>
            <a:endParaRPr lang="en-US" altLang="zh-CN" sz="1800"/>
          </a:p>
          <a:p>
            <a:pPr marL="800100" lvl="1" indent="-342900">
              <a:spcBef>
                <a:spcPts val="480"/>
              </a:spcBef>
              <a:buSzPts val="2400"/>
            </a:pPr>
            <a:endParaRPr lang="en-US" altLang="zh-CN" b="0" i="0">
              <a:solidFill>
                <a:srgbClr val="292929"/>
              </a:solidFill>
              <a:effectLst/>
              <a:latin typeface="medium-content-serif-font"/>
            </a:endParaRPr>
          </a:p>
          <a:p>
            <a:endParaRPr lang="en-US" altLang="zh-CN" b="0" i="0">
              <a:solidFill>
                <a:srgbClr val="292929"/>
              </a:solidFill>
              <a:effectLst/>
              <a:latin typeface="medium-content-serif-font"/>
            </a:endParaRPr>
          </a:p>
          <a:p>
            <a:r>
              <a:rPr lang="en-US" altLang="zh-CN" b="0" i="0">
                <a:solidFill>
                  <a:srgbClr val="292929"/>
                </a:solidFill>
                <a:effectLst/>
                <a:latin typeface="medium-content-serif-font"/>
              </a:rPr>
              <a:t>Cross-function Reentrancy</a:t>
            </a:r>
            <a:endParaRPr lang="en-US" altLang="zh-CN" b="0" i="0">
              <a:solidFill>
                <a:srgbClr val="292929"/>
              </a:solidFill>
              <a:effectLst/>
              <a:latin typeface="medium-content-serif-font"/>
            </a:endParaRPr>
          </a:p>
          <a:p>
            <a:r>
              <a:rPr lang="en-US" altLang="zh-CN" b="0" i="0">
                <a:solidFill>
                  <a:srgbClr val="292929"/>
                </a:solidFill>
                <a:effectLst/>
                <a:latin typeface="medium-content-serif-font"/>
              </a:rPr>
              <a:t>is harder to detect. A cross-function reentrancy attack is possible when a vulnerable function shares state with another function that has a desirable effect for the attacker.</a:t>
            </a:r>
            <a:endParaRPr lang="en-US" altLang="zh-CN" b="0" i="0">
              <a:solidFill>
                <a:srgbClr val="292929"/>
              </a:solidFill>
              <a:effectLst/>
              <a:latin typeface="medium-content-serif-font"/>
            </a:endParaRPr>
          </a:p>
          <a:p>
            <a:endParaRPr lang="en-US" altLang="zh-CN" b="0" i="0">
              <a:solidFill>
                <a:srgbClr val="292929"/>
              </a:solidFill>
              <a:effectLst/>
              <a:latin typeface="medium-content-serif-font"/>
            </a:endParaRPr>
          </a:p>
          <a:p>
            <a:pPr algn="l"/>
            <a:r>
              <a:rPr lang="en-US" altLang="zh-CN" b="0" i="0">
                <a:solidFill>
                  <a:srgbClr val="292929"/>
                </a:solidFill>
                <a:effectLst/>
                <a:latin typeface="medium-content-serif-font"/>
              </a:rPr>
              <a:t>In this example, withdraw calls the attacker’s fallback function same as with the single function reentrancy attack.</a:t>
            </a:r>
            <a:endParaRPr lang="en-US" altLang="zh-CN" b="0" i="0">
              <a:solidFill>
                <a:srgbClr val="292929"/>
              </a:solidFill>
              <a:effectLst/>
              <a:latin typeface="medium-content-serif-font"/>
            </a:endParaRPr>
          </a:p>
          <a:p>
            <a:pPr algn="l"/>
            <a:r>
              <a:rPr lang="en-US" altLang="zh-CN" b="0" i="0">
                <a:solidFill>
                  <a:srgbClr val="292929"/>
                </a:solidFill>
                <a:effectLst/>
                <a:latin typeface="medium-content-serif-font"/>
              </a:rPr>
              <a:t>The difference is the fallback function makes a call to transfer instead of recursively calling withdraw. Because the balance has not been set to 0 before this call, the transfer function can transfer a balance that has already been spent.</a:t>
            </a:r>
            <a:endParaRPr lang="en-US" altLang="zh-CN" b="0" i="0">
              <a:solidFill>
                <a:srgbClr val="292929"/>
              </a:solidFill>
              <a:effectLst/>
              <a:latin typeface="medium-content-serif-font"/>
            </a:endParaRPr>
          </a:p>
          <a:p>
            <a:endParaRPr lang="en-US" altLang="zh-CN"/>
          </a:p>
          <a:p>
            <a:endParaRPr lang="en-US" altLang="zh-CN"/>
          </a:p>
          <a:p>
            <a:pPr marL="342900" indent="-342900">
              <a:spcBef>
                <a:spcPts val="480"/>
              </a:spcBef>
              <a:buSzPts val="2400"/>
              <a:buFont typeface="Arial,Sans-Serif"/>
              <a:buChar char="•"/>
            </a:pPr>
            <a:r>
              <a:rPr lang="en-US" altLang="zh-CN" sz="2000"/>
              <a:t>Cross-function Reentrancy</a:t>
            </a:r>
            <a:endParaRPr lang="en-US" altLang="zh-CN" sz="2000"/>
          </a:p>
          <a:p>
            <a:pPr marL="342900" lvl="1" indent="-342900">
              <a:spcBef>
                <a:spcPts val="480"/>
              </a:spcBef>
              <a:buSzPts val="2400"/>
              <a:buFont typeface="Arial,Sans-Serif"/>
              <a:buChar char="•"/>
            </a:pPr>
            <a:r>
              <a:rPr lang="en-US" altLang="zh-CN" sz="1200"/>
              <a:t>the fallback function call  function  transfer </a:t>
            </a:r>
            <a:endParaRPr lang="en-US" altLang="zh-CN" sz="1200"/>
          </a:p>
          <a:p>
            <a:endParaRPr lang="zh-CN" alt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ltLang="zh-CN"/>
              <a:t>As for delegated </a:t>
            </a:r>
            <a:r>
              <a:rPr lang="en-US" altLang="zh-CN" err="1"/>
              <a:t>re-entrancy</a:t>
            </a:r>
            <a:r>
              <a:rPr lang="en-US" altLang="zh-CN"/>
              <a:t> attacks, it </a:t>
            </a:r>
            <a:r>
              <a:rPr lang="en-US" altLang="zh-CN" err="1"/>
              <a:t>ussuay</a:t>
            </a:r>
            <a:r>
              <a:rPr lang="en-US" altLang="zh-CN"/>
              <a:t> happens when a contract invokes another contract as a library </a:t>
            </a:r>
            <a:endParaRPr lang="en-US" altLang="zh-CN"/>
          </a:p>
          <a:p>
            <a:endParaRPr lang="en-US" altLang="zh-CN"/>
          </a:p>
          <a:p>
            <a:r>
              <a:rPr lang="en-US" altLang="zh-CN"/>
              <a:t>CREATE is an instruction that creates a new contract during execution of a contract</a:t>
            </a:r>
            <a:endParaRPr lang="en-US" altLang="zh-CN"/>
          </a:p>
          <a:p>
            <a:endParaRPr lang="en-US" altLang="zh-CN"/>
          </a:p>
          <a:p>
            <a:r>
              <a:rPr lang="en-US" altLang="zh-CN"/>
              <a:t>CREATE can issue further calls in its constructor to other contracts, including malicious contracts</a:t>
            </a:r>
            <a:endParaRPr lang="zh-CN" alt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ltLang="zh-CN" sz="1200">
                <a:solidFill>
                  <a:schemeClr val="dk2"/>
                </a:solidFill>
              </a:rPr>
              <a:t>Here are papers Related to Reentrancy Attack Detection </a:t>
            </a:r>
            <a:r>
              <a:rPr lang="en-US" altLang="zh-CN">
                <a:solidFill>
                  <a:schemeClr val="dk2"/>
                </a:solidFill>
              </a:rPr>
              <a:t>based on Static</a:t>
            </a:r>
            <a:r>
              <a:rPr lang="en-US" altLang="zh-CN" sz="1200">
                <a:solidFill>
                  <a:schemeClr val="dk2"/>
                </a:solidFill>
              </a:rPr>
              <a:t>/ </a:t>
            </a:r>
            <a:r>
              <a:rPr lang="en-US" altLang="zh-CN" sz="1200" err="1">
                <a:solidFill>
                  <a:schemeClr val="dk2"/>
                </a:solidFill>
              </a:rPr>
              <a:t>Dyanmic</a:t>
            </a:r>
            <a:r>
              <a:rPr lang="en-US" altLang="zh-CN" sz="1200">
                <a:solidFill>
                  <a:schemeClr val="dk2"/>
                </a:solidFill>
              </a:rPr>
              <a:t> analysis</a:t>
            </a:r>
            <a:r>
              <a:rPr lang="en-US" altLang="zh-CN">
                <a:solidFill>
                  <a:schemeClr val="dk2"/>
                </a:solidFill>
              </a:rPr>
              <a:t> </a:t>
            </a:r>
            <a:r>
              <a:rPr lang="en-US" altLang="zh-CN" sz="1200">
                <a:solidFill>
                  <a:schemeClr val="dk2"/>
                </a:solidFill>
              </a:rPr>
              <a:t> </a:t>
            </a:r>
            <a:r>
              <a:rPr lang="en-US" altLang="zh-CN" sz="1200" err="1">
                <a:solidFill>
                  <a:schemeClr val="dk2"/>
                </a:solidFill>
              </a:rPr>
              <a:t>ysmbioc</a:t>
            </a:r>
            <a:r>
              <a:rPr lang="en-US" altLang="zh-CN" sz="1200">
                <a:solidFill>
                  <a:schemeClr val="dk2"/>
                </a:solidFill>
              </a:rPr>
              <a:t> </a:t>
            </a:r>
            <a:r>
              <a:rPr lang="en-US" altLang="zh-CN">
                <a:solidFill>
                  <a:schemeClr val="dk2"/>
                </a:solidFill>
              </a:rPr>
              <a:t>and verifcation</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ltLang="zh-CN" b="0" i="0">
                <a:solidFill>
                  <a:srgbClr val="6C6C6C"/>
                </a:solidFill>
                <a:effectLst/>
                <a:latin typeface="Arial" panose="020B0604020202020204" pitchFamily="34" charset="0"/>
              </a:rPr>
              <a:t>Static analysis, also called static code analysis, is a method of computer program </a:t>
            </a:r>
            <a:r>
              <a:rPr lang="en-US" altLang="zh-CN" b="0" i="0" u="sng">
                <a:solidFill>
                  <a:srgbClr val="00B3AC"/>
                </a:solidFill>
                <a:effectLst/>
                <a:latin typeface="Arial" panose="020B0604020202020204" pitchFamily="34" charset="0"/>
                <a:hlinkClick r:id="rId3"/>
              </a:rPr>
              <a:t>debugging</a:t>
            </a:r>
            <a:r>
              <a:rPr lang="en-US" altLang="zh-CN" b="0" i="0">
                <a:solidFill>
                  <a:srgbClr val="6C6C6C"/>
                </a:solidFill>
                <a:effectLst/>
                <a:latin typeface="Arial" panose="020B0604020202020204" pitchFamily="34" charset="0"/>
              </a:rPr>
              <a:t> that is done by examining the </a:t>
            </a:r>
            <a:r>
              <a:rPr lang="en-US" altLang="zh-CN" b="0" i="0" u="sng">
                <a:solidFill>
                  <a:srgbClr val="00B3AC"/>
                </a:solidFill>
                <a:effectLst/>
                <a:latin typeface="Arial" panose="020B0604020202020204" pitchFamily="34" charset="0"/>
                <a:hlinkClick r:id="rId4"/>
              </a:rPr>
              <a:t>code</a:t>
            </a:r>
            <a:r>
              <a:rPr lang="en-US" altLang="zh-CN" b="0" i="0">
                <a:solidFill>
                  <a:srgbClr val="6C6C6C"/>
                </a:solidFill>
                <a:effectLst/>
                <a:latin typeface="Arial" panose="020B0604020202020204" pitchFamily="34" charset="0"/>
              </a:rPr>
              <a:t> without </a:t>
            </a:r>
            <a:r>
              <a:rPr lang="en-US" altLang="zh-CN" b="0" i="0" u="sng">
                <a:solidFill>
                  <a:srgbClr val="00B3AC"/>
                </a:solidFill>
                <a:effectLst/>
                <a:latin typeface="Arial" panose="020B0604020202020204" pitchFamily="34" charset="0"/>
                <a:hlinkClick r:id="rId5"/>
              </a:rPr>
              <a:t>executing</a:t>
            </a:r>
            <a:r>
              <a:rPr lang="en-US" altLang="zh-CN" b="0" i="0">
                <a:solidFill>
                  <a:srgbClr val="6C6C6C"/>
                </a:solidFill>
                <a:effectLst/>
                <a:latin typeface="Arial" panose="020B0604020202020204" pitchFamily="34" charset="0"/>
              </a:rPr>
              <a:t> the program</a:t>
            </a:r>
            <a:endParaRPr lang="en-US" altLang="zh-CN" b="0" i="0">
              <a:solidFill>
                <a:srgbClr val="6C6C6C"/>
              </a:solidFill>
              <a:effectLst/>
              <a:latin typeface="Arial" panose="020B0604020202020204" pitchFamily="34" charset="0"/>
            </a:endParaRPr>
          </a:p>
          <a:p>
            <a:endParaRPr lang="en-US" altLang="zh-CN" b="0" i="0">
              <a:solidFill>
                <a:srgbClr val="6C6C6C"/>
              </a:solidFill>
              <a:effectLst/>
              <a:latin typeface="Arial" panose="020B0604020202020204" pitchFamily="34" charset="0"/>
            </a:endParaRPr>
          </a:p>
          <a:p>
            <a:r>
              <a:rPr lang="en-US" altLang="zh-CN" b="0" i="0">
                <a:solidFill>
                  <a:srgbClr val="24292E"/>
                </a:solidFill>
                <a:effectLst/>
                <a:latin typeface="-apple-system"/>
              </a:rPr>
              <a:t>SmartCheck,in2018 is an extensible static analysis tool for discovering vulnerabilities and other code issues in Ethereum smart contract based on attack patterns analysis </a:t>
            </a:r>
            <a:endParaRPr lang="en-US" altLang="zh-CN" b="0" i="0">
              <a:solidFill>
                <a:srgbClr val="6C6C6C"/>
              </a:solidFill>
              <a:effectLst/>
              <a:latin typeface="Arial" panose="020B0604020202020204" pitchFamily="34" charset="0"/>
            </a:endParaRPr>
          </a:p>
          <a:p>
            <a:r>
              <a:rPr lang="en-US" altLang="zh-CN" b="0" i="0">
                <a:solidFill>
                  <a:srgbClr val="6C6C6C"/>
                </a:solidFill>
                <a:effectLst/>
                <a:latin typeface="Arial" panose="020B0604020202020204" pitchFamily="34" charset="0"/>
              </a:rPr>
              <a:t>%Here is the pattern example</a:t>
            </a:r>
            <a:endParaRPr lang="en-US" altLang="zh-CN" b="0" i="0">
              <a:solidFill>
                <a:srgbClr val="6C6C6C"/>
              </a:solidFill>
              <a:effectLst/>
              <a:latin typeface="Arial" panose="020B0604020202020204" pitchFamily="34" charset="0"/>
            </a:endParaRPr>
          </a:p>
          <a:p>
            <a:endParaRPr lang="en-US" altLang="zh-CN" b="0" i="0">
              <a:solidFill>
                <a:srgbClr val="6C6C6C"/>
              </a:solidFill>
              <a:effectLst/>
              <a:latin typeface="Arial" panose="020B0604020202020204" pitchFamily="34" charset="0"/>
            </a:endParaRPr>
          </a:p>
          <a:p>
            <a:endParaRPr lang="en-US" altLang="zh-CN" b="0" i="0">
              <a:solidFill>
                <a:srgbClr val="6C6C6C"/>
              </a:solidFill>
              <a:effectLst/>
              <a:latin typeface="Arial" panose="020B0604020202020204" pitchFamily="34" charset="0"/>
            </a:endParaRPr>
          </a:p>
          <a:p>
            <a:r>
              <a:rPr lang="en-US" altLang="zh-CN" b="0" i="0">
                <a:solidFill>
                  <a:srgbClr val="6C6C6C"/>
                </a:solidFill>
                <a:effectLst/>
                <a:latin typeface="Arial" panose="020B0604020202020204" pitchFamily="34" charset="0"/>
              </a:rPr>
              <a:t>When we look at the pattern for a </a:t>
            </a:r>
            <a:r>
              <a:rPr lang="en-US" altLang="zh-CN" b="0" i="0" err="1">
                <a:solidFill>
                  <a:srgbClr val="6C6C6C"/>
                </a:solidFill>
                <a:effectLst/>
                <a:latin typeface="Arial" panose="020B0604020202020204" pitchFamily="34" charset="0"/>
              </a:rPr>
              <a:t>entrancy</a:t>
            </a:r>
            <a:r>
              <a:rPr lang="en-US" altLang="zh-CN" b="0" i="0">
                <a:solidFill>
                  <a:srgbClr val="6C6C6C"/>
                </a:solidFill>
                <a:effectLst/>
                <a:latin typeface="Arial" panose="020B0604020202020204" pitchFamily="34" charset="0"/>
              </a:rPr>
              <a:t> issues</a:t>
            </a:r>
            <a:endParaRPr lang="en-US" altLang="zh-CN" b="0" i="0">
              <a:solidFill>
                <a:srgbClr val="6C6C6C"/>
              </a:solidFill>
              <a:effectLst/>
              <a:latin typeface="Arial" panose="020B0604020202020204" pitchFamily="34" charset="0"/>
            </a:endParaRPr>
          </a:p>
          <a:p>
            <a:pPr marL="800100" lvl="1" indent="-342900">
              <a:spcBef>
                <a:spcPts val="0"/>
              </a:spcBef>
              <a:buSzPts val="2400"/>
            </a:pPr>
            <a:r>
              <a:rPr lang="en-US" altLang="zh-CN" sz="1200" b="0" i="0" u="none" strike="noStrike" baseline="0">
                <a:latin typeface="LinLibertineT"/>
              </a:rPr>
              <a:t>External contracts  should be called after all local state updates</a:t>
            </a:r>
            <a:endParaRPr lang="zh-CN" altLang="en-US" sz="1200"/>
          </a:p>
          <a:p>
            <a:endParaRPr lang="en-US" altLang="zh-CN" b="0" i="0">
              <a:solidFill>
                <a:srgbClr val="6C6C6C"/>
              </a:solidFill>
              <a:effectLst/>
              <a:latin typeface="Arial" panose="020B0604020202020204" pitchFamily="34" charset="0"/>
            </a:endParaRPr>
          </a:p>
          <a:p>
            <a:endParaRPr lang="en-US" altLang="zh-CN" b="0" i="0">
              <a:solidFill>
                <a:srgbClr val="6C6C6C"/>
              </a:solidFill>
              <a:effectLst/>
              <a:latin typeface="Arial" panose="020B0604020202020204" pitchFamily="34" charset="0"/>
            </a:endParaRPr>
          </a:p>
          <a:p>
            <a:endParaRPr lang="en-US" altLang="zh-CN" b="0" i="0">
              <a:solidFill>
                <a:srgbClr val="6C6C6C"/>
              </a:solidFill>
              <a:effectLst/>
              <a:latin typeface="Arial" panose="020B0604020202020204" pitchFamily="34" charset="0"/>
            </a:endParaRPr>
          </a:p>
          <a:p>
            <a:r>
              <a:rPr lang="en-US" altLang="zh-CN"/>
              <a:t> the disadvantage of </a:t>
            </a:r>
            <a:r>
              <a:rPr lang="en-US"/>
              <a:t>Static analysis has </a:t>
            </a:r>
            <a:r>
              <a:rPr lang="en-US" altLang="zh-CN"/>
              <a:t>high false positive rate. </a:t>
            </a:r>
            <a:endParaRPr lang="en-US" altLang="zh-CN"/>
          </a:p>
          <a:p>
            <a:endParaRPr lang="en-US"/>
          </a:p>
          <a:p>
            <a:r>
              <a:rPr lang="en-US" altLang="zh-CN"/>
              <a:t>They cannot provide a dynamic view of contract interactions (or transactions)</a:t>
            </a:r>
            <a:endParaRPr lang="en-US" altLang="zh-CN"/>
          </a:p>
          <a:p>
            <a:endParaRPr lang="en-US"/>
          </a:p>
          <a:p>
            <a:endParaRPr lang="en-US"/>
          </a:p>
          <a:p>
            <a:endParaRPr lang="en-US"/>
          </a:p>
          <a:p>
            <a:r>
              <a:rPr lang="en-US" altLang="zh-CN"/>
              <a:t>Static analysis usually includes three stages: 1. building an intermediate representation (IR) 2. enriching the IR with additional information 3. vulnerability detection</a:t>
            </a:r>
            <a:endParaRPr lang="en-US" altLang="zh-CN"/>
          </a:p>
          <a:p>
            <a:endParaRPr lang="en-US"/>
          </a:p>
          <a:p>
            <a:endParaRPr lang="en-US"/>
          </a:p>
          <a:p>
            <a:r>
              <a:rPr lang="en-US" altLang="zh-CN"/>
              <a:t>SmartCheck uses: I ANTLR parser generator I custom Solidity grammar I XPath queries Example parse </a:t>
            </a:r>
            <a:r>
              <a:rPr lang="en-US" altLang="zh-CN" err="1"/>
              <a:t>tre</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a:t>Achieve Less false positives</a:t>
            </a:r>
            <a:endParaRPr lang="zh-CN" altLang="en-US"/>
          </a:p>
          <a:p>
            <a:pPr algn="l"/>
            <a:r>
              <a:rPr lang="en-US" altLang="zh-CN" sz="1800"/>
              <a:t>ZEUS prosed in 2018</a:t>
            </a:r>
            <a:endParaRPr lang="en-US" altLang="zh-CN" sz="1800" b="0" i="0" u="none" strike="noStrike" baseline="0">
              <a:latin typeface="CMMI10"/>
            </a:endParaRPr>
          </a:p>
          <a:p>
            <a:pPr algn="l"/>
            <a:r>
              <a:rPr lang="en-US" altLang="zh-CN" sz="2800"/>
              <a:t>ZEUS handles same-function reentrancy by first cloning the function, and inserting a call to the clone before the invocation to call. Fig shows the patched function. %Note that ZEUS ensures that the patch is done within the same basic block so as to ensure that if the cloned function is called, </a:t>
            </a:r>
            <a:endParaRPr lang="en-US" altLang="zh-CN" sz="2800"/>
          </a:p>
          <a:p>
            <a:pPr algn="l"/>
            <a:endParaRPr lang="en-US" altLang="zh-CN" sz="2800"/>
          </a:p>
          <a:p>
            <a:pPr algn="l"/>
            <a:r>
              <a:rPr lang="en-US" altLang="zh-CN" sz="2800"/>
              <a:t>%then the invocation to call is also made. </a:t>
            </a:r>
            <a:endParaRPr lang="en-US" altLang="zh-CN" sz="2800"/>
          </a:p>
          <a:p>
            <a:pPr algn="l"/>
            <a:r>
              <a:rPr lang="en-US" altLang="zh-CN" sz="2800"/>
              <a:t>Further, they also assert false before the call code. If the verifier finds a path leading to this assert, it indicates a bug. </a:t>
            </a:r>
            <a:endParaRPr lang="en-US" altLang="zh-CN" sz="2800"/>
          </a:p>
          <a:p>
            <a:pPr algn="l"/>
            <a:endParaRPr lang="en-US" altLang="zh-CN" sz="2800"/>
          </a:p>
          <a:p>
            <a:pPr algn="l"/>
            <a:endParaRPr lang="en-US" altLang="zh-CN" sz="2800"/>
          </a:p>
          <a:p>
            <a:pPr algn="l"/>
            <a:r>
              <a:rPr lang="en-US" altLang="zh-CN" sz="2800"/>
              <a:t>Cross-function reentrancy can be handled similarly by patching different functions. However, it is not scalable due to state space explosion even with small number of functions. We leave efficient detection of cross-function reentrancy for the future.</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a:spLocks noGrp="1"/>
          </p:cNvSpPr>
          <p:nvPr>
            <p:ph type="body" idx="1"/>
          </p:nvPr>
        </p:nvSpPr>
        <p:spPr>
          <a:xfrm>
            <a:off x="457200" y="1600204"/>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 name="Shape 20"/>
          <p:cNvSpPr txBox="1">
            <a:spLocks noGrp="1"/>
          </p:cNvSpPr>
          <p:nvPr>
            <p:ph type="sldNum" idx="12"/>
          </p:nvPr>
        </p:nvSpPr>
        <p:spPr>
          <a:xfrm>
            <a:off x="202424" y="6338561"/>
            <a:ext cx="261756" cy="3048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1pPr>
            <a:lvl2pPr marL="0" marR="0" lvl="1"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2pPr>
            <a:lvl3pPr marL="0" marR="0" lvl="2"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3pPr>
            <a:lvl4pPr marL="0" marR="0" lvl="3"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4pPr>
            <a:lvl5pPr marL="0" marR="0" lvl="4"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5pPr>
            <a:lvl6pPr marL="0" marR="0" lvl="5"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6pPr>
            <a:lvl7pPr marL="0" marR="0" lvl="6"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7pPr>
            <a:lvl8pPr marL="0" marR="0" lvl="7"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8pPr>
            <a:lvl9pPr marL="0" marR="0" lvl="8"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Shape 72"/>
          <p:cNvSpPr txBox="1">
            <a:spLocks noGrp="1"/>
          </p:cNvSpPr>
          <p:nvPr>
            <p:ph type="body" idx="1"/>
          </p:nvPr>
        </p:nvSpPr>
        <p:spPr>
          <a:xfrm rot="5400000">
            <a:off x="2309018" y="-251615"/>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Shape 73"/>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Shape 74"/>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5" name="Shape 75"/>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4732337" y="2171705"/>
            <a:ext cx="5851525" cy="20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Shape 78"/>
          <p:cNvSpPr txBox="1">
            <a:spLocks noGrp="1"/>
          </p:cNvSpPr>
          <p:nvPr>
            <p:ph type="body" idx="1"/>
          </p:nvPr>
        </p:nvSpPr>
        <p:spPr>
          <a:xfrm rot="5400000">
            <a:off x="541338" y="190505"/>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Shape 79"/>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0" name="Shape 80"/>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Shape 81"/>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9"/>
            <a:ext cx="77724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ctr" rtl="0">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R="0" lvl="2" algn="ctr" rtl="0">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R="0" lvl="3"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R="0" lvl="4"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R="0" lvl="5"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R="0" lvl="6"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R="0" lvl="7"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R="0" lvl="8"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24" name="Shape 24"/>
          <p:cNvSpPr txBox="1">
            <a:spLocks noGrp="1"/>
          </p:cNvSpPr>
          <p:nvPr>
            <p:ph type="sldNum" idx="12"/>
          </p:nvPr>
        </p:nvSpPr>
        <p:spPr>
          <a:xfrm>
            <a:off x="202424" y="6338561"/>
            <a:ext cx="261756" cy="3048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1pPr>
            <a:lvl2pPr marL="0" marR="0" lvl="1"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2pPr>
            <a:lvl3pPr marL="0" marR="0" lvl="2"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3pPr>
            <a:lvl4pPr marL="0" marR="0" lvl="3"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4pPr>
            <a:lvl5pPr marL="0" marR="0" lvl="4"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5pPr>
            <a:lvl6pPr marL="0" marR="0" lvl="5"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6pPr>
            <a:lvl7pPr marL="0" marR="0" lvl="6"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7pPr>
            <a:lvl8pPr marL="0" marR="0" lvl="7"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8pPr>
            <a:lvl9pPr marL="0" marR="0" lvl="8"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3" y="4406904"/>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4000"/>
              <a:buFont typeface="Calibri" panose="020F0502020204030204"/>
              <a:buNone/>
              <a:defRPr sz="4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2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28" name="Shape 28"/>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 name="Shape 29"/>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 name="Shape 30"/>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a:spLocks noGrp="1"/>
          </p:cNvSpPr>
          <p:nvPr>
            <p:ph type="body" idx="1"/>
          </p:nvPr>
        </p:nvSpPr>
        <p:spPr>
          <a:xfrm>
            <a:off x="457200" y="1600204"/>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4" name="Shape 34"/>
          <p:cNvSpPr txBox="1">
            <a:spLocks noGrp="1"/>
          </p:cNvSpPr>
          <p:nvPr>
            <p:ph type="body" idx="2"/>
          </p:nvPr>
        </p:nvSpPr>
        <p:spPr>
          <a:xfrm>
            <a:off x="4648200" y="1600204"/>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 name="Shape 35"/>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 name="Shape 36"/>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7" name="Shape 37"/>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Shape 40"/>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4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1" name="Shape 41"/>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 name="Shape 42"/>
          <p:cNvSpPr txBox="1">
            <a:spLocks noGrp="1"/>
          </p:cNvSpPr>
          <p:nvPr>
            <p:ph type="body" idx="3"/>
          </p:nvPr>
        </p:nvSpPr>
        <p:spPr>
          <a:xfrm>
            <a:off x="4645027"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4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 name="Shape 43"/>
          <p:cNvSpPr txBox="1">
            <a:spLocks noGrp="1"/>
          </p:cNvSpPr>
          <p:nvPr>
            <p:ph type="body" idx="4"/>
          </p:nvPr>
        </p:nvSpPr>
        <p:spPr>
          <a:xfrm>
            <a:off x="4645027"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Shape 44"/>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Shape 45"/>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Shape 46"/>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Shape 49"/>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0" name="Shape 50"/>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Shape 51"/>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Shape 54"/>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Shape 55"/>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2"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Shape 58"/>
          <p:cNvSpPr txBox="1">
            <a:spLocks noGrp="1"/>
          </p:cNvSpPr>
          <p:nvPr>
            <p:ph type="body" idx="1"/>
          </p:nvPr>
        </p:nvSpPr>
        <p:spPr>
          <a:xfrm>
            <a:off x="3575050" y="273054"/>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Shape 59"/>
          <p:cNvSpPr txBox="1">
            <a:spLocks noGrp="1"/>
          </p:cNvSpPr>
          <p:nvPr>
            <p:ph type="body" idx="2"/>
          </p:nvPr>
        </p:nvSpPr>
        <p:spPr>
          <a:xfrm>
            <a:off x="457202" y="1435103"/>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4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0" name="Shape 60"/>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1" name="Shape 61"/>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Shape 62"/>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Shape 65"/>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Shape 66"/>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4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Shape 67"/>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Shape 68"/>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Shape 69"/>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a:spLocks noGrp="1"/>
          </p:cNvSpPr>
          <p:nvPr>
            <p:ph type="body" idx="1"/>
          </p:nvPr>
        </p:nvSpPr>
        <p:spPr>
          <a:xfrm>
            <a:off x="457200" y="1600204"/>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Shape 12"/>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Shape 13"/>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Shape 14"/>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
        <p:nvSpPr>
          <p:cNvPr id="15" name="Shape 15"/>
          <p:cNvSpPr/>
          <p:nvPr/>
        </p:nvSpPr>
        <p:spPr>
          <a:xfrm>
            <a:off x="6477000" y="6172200"/>
            <a:ext cx="2590800" cy="609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6" name="Shape 16" descr="IIT_Logo_stack_186_blk.png"/>
          <p:cNvPicPr preferRelativeResize="0"/>
          <p:nvPr/>
        </p:nvPicPr>
        <p:blipFill rotWithShape="1">
          <a:blip r:embed="rId13"/>
          <a:srcRect/>
          <a:stretch>
            <a:fillRect/>
          </a:stretch>
        </p:blipFill>
        <p:spPr>
          <a:xfrm>
            <a:off x="6737087" y="6284777"/>
            <a:ext cx="2102115" cy="46553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hyperlink" Target="https://github.com/pventuzelo/octopus"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https://www.investopedia.com/terms/b/blockchain.as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0" y="1981201"/>
            <a:ext cx="9147558" cy="3325044"/>
          </a:xfrm>
          <a:prstGeom prst="rect">
            <a:avLst/>
          </a:prstGeom>
          <a:noFill/>
          <a:ln>
            <a:noFill/>
          </a:ln>
        </p:spPr>
        <p:txBody>
          <a:bodyPr spcFirstLastPara="1" wrap="square" lIns="91425" tIns="45700" rIns="91425" bIns="45700" anchor="ctr" anchorCtr="0">
            <a:noAutofit/>
          </a:bodyPr>
          <a:lstStyle/>
          <a:p>
            <a:pPr>
              <a:buClr>
                <a:schemeClr val="dk2"/>
              </a:buClr>
              <a:buSzPts val="3240"/>
            </a:pPr>
            <a:r>
              <a:rPr lang="en-US" sz="3600">
                <a:solidFill>
                  <a:schemeClr val="dk2"/>
                </a:solidFill>
              </a:rPr>
              <a:t>Smart Contract Reentrancy Attack Detection</a:t>
            </a:r>
            <a:br>
              <a:rPr lang="en-US" sz="3600"/>
            </a:br>
            <a:r>
              <a:rPr lang="en-US" sz="3600">
                <a:solidFill>
                  <a:schemeClr val="dk2"/>
                </a:solidFill>
              </a:rPr>
              <a:t> </a:t>
            </a:r>
            <a:br>
              <a:rPr lang="en-US" sz="3600"/>
            </a:br>
            <a:r>
              <a:rPr lang="en-US" sz="2400" err="1">
                <a:solidFill>
                  <a:schemeClr val="bg1">
                    <a:lumMod val="50000"/>
                  </a:schemeClr>
                </a:solidFill>
              </a:rPr>
              <a:t>Yitao</a:t>
            </a:r>
            <a:r>
              <a:rPr lang="en-US" sz="2400">
                <a:solidFill>
                  <a:schemeClr val="bg1">
                    <a:lumMod val="50000"/>
                  </a:schemeClr>
                </a:solidFill>
              </a:rPr>
              <a:t> Jiang, </a:t>
            </a:r>
            <a:r>
              <a:rPr lang="en-US" altLang="zh-CN" sz="2400">
                <a:solidFill>
                  <a:schemeClr val="bg1">
                    <a:lumMod val="50000"/>
                  </a:schemeClr>
                </a:solidFill>
              </a:rPr>
              <a:t>Yanfeng Qu</a:t>
            </a:r>
            <a:br>
              <a:rPr lang="en-US" sz="2400">
                <a:solidFill>
                  <a:schemeClr val="bg1">
                    <a:lumMod val="50000"/>
                  </a:schemeClr>
                </a:solidFill>
              </a:rPr>
            </a:br>
            <a:br>
              <a:rPr lang="en-US" sz="2400">
                <a:solidFill>
                  <a:schemeClr val="bg1">
                    <a:lumMod val="50000"/>
                  </a:schemeClr>
                </a:solidFill>
              </a:rPr>
            </a:br>
            <a:r>
              <a:rPr lang="en-US" altLang="zh-CN" sz="2400">
                <a:solidFill>
                  <a:schemeClr val="bg1">
                    <a:lumMod val="50000"/>
                  </a:schemeClr>
                </a:solidFill>
              </a:rPr>
              <a:t>CS</a:t>
            </a:r>
            <a:r>
              <a:rPr lang="zh-CN" sz="2400">
                <a:solidFill>
                  <a:schemeClr val="bg1">
                    <a:lumMod val="50000"/>
                  </a:schemeClr>
                </a:solidFill>
              </a:rPr>
              <a:t> </a:t>
            </a:r>
            <a:r>
              <a:rPr lang="en-US" altLang="zh-CN" sz="2400">
                <a:solidFill>
                  <a:schemeClr val="bg1">
                    <a:lumMod val="50000"/>
                  </a:schemeClr>
                </a:solidFill>
              </a:rPr>
              <a:t>595</a:t>
            </a:r>
            <a:r>
              <a:rPr lang="zh-CN" sz="2400">
                <a:solidFill>
                  <a:schemeClr val="bg1">
                    <a:lumMod val="50000"/>
                  </a:schemeClr>
                </a:solidFill>
              </a:rPr>
              <a:t> </a:t>
            </a:r>
            <a:r>
              <a:rPr lang="en-US" altLang="zh-CN" sz="2400">
                <a:solidFill>
                  <a:schemeClr val="bg1">
                    <a:lumMod val="50000"/>
                  </a:schemeClr>
                </a:solidFill>
              </a:rPr>
              <a:t>Software</a:t>
            </a:r>
            <a:r>
              <a:rPr lang="zh-CN" sz="2400">
                <a:solidFill>
                  <a:schemeClr val="bg1">
                    <a:lumMod val="50000"/>
                  </a:schemeClr>
                </a:solidFill>
              </a:rPr>
              <a:t> </a:t>
            </a:r>
            <a:r>
              <a:rPr lang="en-US" altLang="zh-CN" sz="2400">
                <a:solidFill>
                  <a:schemeClr val="bg1">
                    <a:lumMod val="50000"/>
                  </a:schemeClr>
                </a:solidFill>
              </a:rPr>
              <a:t>Security</a:t>
            </a:r>
            <a:r>
              <a:rPr lang="zh-CN" sz="2400">
                <a:solidFill>
                  <a:schemeClr val="bg1">
                    <a:lumMod val="50000"/>
                  </a:schemeClr>
                </a:solidFill>
              </a:rPr>
              <a:t> </a:t>
            </a:r>
            <a:endParaRPr lang="en-US" sz="2400">
              <a:solidFill>
                <a:schemeClr val="bg1">
                  <a:lumMod val="50000"/>
                </a:schemeClr>
              </a:solidFill>
            </a:endParaRPr>
          </a:p>
          <a:p>
            <a:pPr>
              <a:buClr>
                <a:schemeClr val="dk2"/>
              </a:buClr>
              <a:buSzPts val="3240"/>
            </a:pPr>
            <a:endParaRPr lang="en-US" sz="2400">
              <a:solidFill>
                <a:schemeClr val="tx1"/>
              </a:solidFill>
            </a:endParaRPr>
          </a:p>
        </p:txBody>
      </p:sp>
      <p:sp>
        <p:nvSpPr>
          <p:cNvPr id="121" name="Shape 121"/>
          <p:cNvSpPr txBox="1">
            <a:spLocks noGrp="1"/>
          </p:cNvSpPr>
          <p:nvPr>
            <p:ph type="sldNum" idx="12"/>
          </p:nvPr>
        </p:nvSpPr>
        <p:spPr>
          <a:xfrm>
            <a:off x="202424" y="6338561"/>
            <a:ext cx="261756"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00408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22" name="Shape 122"/>
          <p:cNvSpPr/>
          <p:nvPr/>
        </p:nvSpPr>
        <p:spPr>
          <a:xfrm>
            <a:off x="464180" y="5692230"/>
            <a:ext cx="849946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Symbolic Execution </a:t>
            </a:r>
            <a:endParaRPr lang="en-US" sz="3200">
              <a:solidFill>
                <a:schemeClr val="dk2"/>
              </a:solidFill>
            </a:endParaRPr>
          </a:p>
        </p:txBody>
      </p:sp>
      <p:sp>
        <p:nvSpPr>
          <p:cNvPr id="13" name="Shape 130"/>
          <p:cNvSpPr txBox="1">
            <a:spLocks noGrp="1"/>
          </p:cNvSpPr>
          <p:nvPr>
            <p:ph type="body" idx="1"/>
          </p:nvPr>
        </p:nvSpPr>
        <p:spPr>
          <a:xfrm>
            <a:off x="152401" y="919583"/>
            <a:ext cx="4645486" cy="5222473"/>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1800"/>
              <a:t>Summary-Based Symbolic [Y. Feng 2020]</a:t>
            </a:r>
            <a:endParaRPr lang="en-US" sz="1800"/>
          </a:p>
          <a:p>
            <a:pPr marL="342900" indent="-342900">
              <a:spcBef>
                <a:spcPts val="480"/>
              </a:spcBef>
              <a:buSzPts val="2400"/>
            </a:pPr>
            <a:endParaRPr lang="en-US" sz="1800"/>
          </a:p>
          <a:p>
            <a:pPr marL="342900" indent="-342900">
              <a:spcBef>
                <a:spcPts val="480"/>
              </a:spcBef>
              <a:buSzPts val="2400"/>
            </a:pPr>
            <a:endParaRPr lang="en-US" sz="1800"/>
          </a:p>
          <a:p>
            <a:pPr marL="342900" indent="-342900">
              <a:spcBef>
                <a:spcPts val="480"/>
              </a:spcBef>
              <a:buSzPts val="2400"/>
              <a:buFont typeface="Arial,Sans-Serif"/>
            </a:pPr>
            <a:r>
              <a:rPr lang="en-US" sz="2000"/>
              <a:t>if there is </a:t>
            </a:r>
            <a:r>
              <a:rPr lang="en-US" sz="2000">
                <a:solidFill>
                  <a:srgbClr val="FF0000"/>
                </a:solidFill>
              </a:rPr>
              <a:t>no</a:t>
            </a:r>
            <a:r>
              <a:rPr lang="en-US" sz="2000"/>
              <a:t> </a:t>
            </a:r>
            <a:r>
              <a:rPr lang="en-US" sz="2000">
                <a:solidFill>
                  <a:srgbClr val="FF0000"/>
                </a:solidFill>
              </a:rPr>
              <a:t>store</a:t>
            </a:r>
            <a:r>
              <a:rPr lang="en-US" sz="2000"/>
              <a:t> statement </a:t>
            </a:r>
            <a:r>
              <a:rPr lang="en-US" sz="2000">
                <a:solidFill>
                  <a:srgbClr val="FF0000"/>
                </a:solidFill>
              </a:rPr>
              <a:t>between </a:t>
            </a:r>
            <a:r>
              <a:rPr lang="en-US" sz="2000"/>
              <a:t>the </a:t>
            </a:r>
            <a:r>
              <a:rPr lang="en-US" sz="2000">
                <a:solidFill>
                  <a:srgbClr val="FF0000"/>
                </a:solidFill>
              </a:rPr>
              <a:t>two transfer </a:t>
            </a:r>
            <a:r>
              <a:rPr lang="en-US" sz="2000"/>
              <a:t>functions that has the minimum gas (i.e., 2300), then there may exist a Reentrancy vulnerability.</a:t>
            </a:r>
            <a:endParaRPr lang="en-US" sz="2000"/>
          </a:p>
          <a:p>
            <a:pPr marL="342900" indent="-342900">
              <a:spcBef>
                <a:spcPts val="0"/>
              </a:spcBef>
              <a:buSzPts val="2400"/>
            </a:pPr>
            <a:endParaRPr lang="en-US" altLang="zh-CN" sz="2000"/>
          </a:p>
        </p:txBody>
      </p:sp>
      <p:pic>
        <p:nvPicPr>
          <p:cNvPr id="11" name="Picture 10"/>
          <p:cNvPicPr>
            <a:picLocks noChangeAspect="1"/>
          </p:cNvPicPr>
          <p:nvPr/>
        </p:nvPicPr>
        <p:blipFill>
          <a:blip r:embed="rId1"/>
          <a:stretch>
            <a:fillRect/>
          </a:stretch>
        </p:blipFill>
        <p:spPr>
          <a:xfrm>
            <a:off x="4797886" y="919583"/>
            <a:ext cx="4346114" cy="5042608"/>
          </a:xfrm>
          <a:prstGeom prst="rect">
            <a:avLst/>
          </a:prstGeom>
        </p:spPr>
      </p:pic>
      <p:pic>
        <p:nvPicPr>
          <p:cNvPr id="14" name="Picture 13"/>
          <p:cNvPicPr>
            <a:picLocks noChangeAspect="1"/>
          </p:cNvPicPr>
          <p:nvPr/>
        </p:nvPicPr>
        <p:blipFill>
          <a:blip r:embed="rId2"/>
          <a:stretch>
            <a:fillRect/>
          </a:stretch>
        </p:blipFill>
        <p:spPr>
          <a:xfrm>
            <a:off x="451771" y="3440887"/>
            <a:ext cx="4346114" cy="6533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Runtime checking</a:t>
            </a:r>
            <a:endParaRPr lang="en-US" sz="3200"/>
          </a:p>
        </p:txBody>
      </p:sp>
      <p:pic>
        <p:nvPicPr>
          <p:cNvPr id="2" name="Picture 1"/>
          <p:cNvPicPr>
            <a:picLocks noChangeAspect="1"/>
          </p:cNvPicPr>
          <p:nvPr/>
        </p:nvPicPr>
        <p:blipFill rotWithShape="1">
          <a:blip r:embed="rId1"/>
          <a:srcRect b="25705"/>
          <a:stretch>
            <a:fillRect/>
          </a:stretch>
        </p:blipFill>
        <p:spPr>
          <a:xfrm>
            <a:off x="2692080" y="2489812"/>
            <a:ext cx="6357299" cy="3659769"/>
          </a:xfrm>
          <a:prstGeom prst="rect">
            <a:avLst/>
          </a:prstGeom>
        </p:spPr>
      </p:pic>
      <p:sp>
        <p:nvSpPr>
          <p:cNvPr id="6" name="Shape 130"/>
          <p:cNvSpPr txBox="1">
            <a:spLocks noGrp="1"/>
          </p:cNvSpPr>
          <p:nvPr>
            <p:ph type="body" idx="1"/>
          </p:nvPr>
        </p:nvSpPr>
        <p:spPr>
          <a:xfrm>
            <a:off x="394291" y="1214169"/>
            <a:ext cx="4591050" cy="472440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err="1"/>
              <a:t>Sereum</a:t>
            </a:r>
            <a:r>
              <a:rPr lang="en-US" sz="2400"/>
              <a:t> [M. Rodler,2018]</a:t>
            </a:r>
            <a:endParaRPr lang="en-US" sz="2400">
              <a:solidFill>
                <a:srgbClr val="000000"/>
              </a:solidFill>
            </a:endParaRPr>
          </a:p>
          <a:p>
            <a:pPr marL="0" indent="0">
              <a:spcBef>
                <a:spcPts val="0"/>
              </a:spcBef>
              <a:buSzPts val="2400"/>
              <a:buNone/>
            </a:pPr>
            <a:endParaRPr lang="en-US" sz="2400">
              <a:solidFill>
                <a:schemeClr val="tx1"/>
              </a:solidFill>
            </a:endParaRPr>
          </a:p>
          <a:p>
            <a:pPr marL="342900" indent="-342900">
              <a:spcBef>
                <a:spcPts val="480"/>
              </a:spcBef>
              <a:buSzPts val="2400"/>
              <a:buFont typeface="Arial,Sans-Serif"/>
            </a:pPr>
            <a:r>
              <a:rPr lang="en-US" sz="2000"/>
              <a:t>Call sequence</a:t>
            </a:r>
            <a:endParaRPr lang="en-US" sz="2000"/>
          </a:p>
          <a:p>
            <a:pPr marL="342900" indent="-342900">
              <a:spcBef>
                <a:spcPts val="480"/>
              </a:spcBef>
              <a:buSzPts val="2400"/>
              <a:buFont typeface="Arial,Sans-Serif"/>
            </a:pPr>
            <a:endParaRPr lang="en-US" sz="2000"/>
          </a:p>
          <a:p>
            <a:pPr marL="342900" indent="-342900">
              <a:spcBef>
                <a:spcPts val="480"/>
              </a:spcBef>
              <a:buSzPts val="2400"/>
              <a:buFont typeface="Arial,Sans-Serif"/>
            </a:pPr>
            <a:endParaRPr lang="en-US" sz="2000"/>
          </a:p>
          <a:p>
            <a:pPr marL="342900" indent="-342900">
              <a:spcBef>
                <a:spcPts val="480"/>
              </a:spcBef>
              <a:buSzPts val="2400"/>
              <a:buFont typeface="Arial,Sans-Serif"/>
            </a:pPr>
            <a:endParaRPr lang="en-US" sz="2000"/>
          </a:p>
          <a:p>
            <a:pPr marL="342900" indent="-342900">
              <a:spcBef>
                <a:spcPts val="480"/>
              </a:spcBef>
              <a:buSzPts val="2400"/>
              <a:buFont typeface="Arial,Sans-Serif"/>
            </a:pPr>
            <a:endParaRPr lang="en-US" sz="2000"/>
          </a:p>
          <a:p>
            <a:pPr marL="342900" indent="-342900">
              <a:spcBef>
                <a:spcPts val="480"/>
              </a:spcBef>
              <a:buSzPts val="2400"/>
              <a:buFont typeface="Arial,Sans-Serif"/>
            </a:pPr>
            <a:r>
              <a:rPr lang="en-US" sz="2000"/>
              <a:t>Dynamic Call Tree</a:t>
            </a:r>
            <a:endParaRPr lang="en-US" sz="2000"/>
          </a:p>
          <a:p>
            <a:pPr marL="342900" indent="-342900">
              <a:spcBef>
                <a:spcPts val="0"/>
              </a:spcBef>
              <a:buSzPts val="2400"/>
            </a:pPr>
            <a:endParaRPr lang="en-US" altLang="zh-CN" sz="2000"/>
          </a:p>
        </p:txBody>
      </p:sp>
      <p:pic>
        <p:nvPicPr>
          <p:cNvPr id="5" name="Picture 4"/>
          <p:cNvPicPr>
            <a:picLocks noChangeAspect="1"/>
          </p:cNvPicPr>
          <p:nvPr/>
        </p:nvPicPr>
        <p:blipFill>
          <a:blip r:embed="rId2"/>
          <a:stretch>
            <a:fillRect/>
          </a:stretch>
        </p:blipFill>
        <p:spPr>
          <a:xfrm>
            <a:off x="3943350" y="1052244"/>
            <a:ext cx="5200650" cy="4886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Reentrancy Attack Detection Logic Design</a:t>
            </a:r>
            <a:endParaRPr lang="en-US" sz="3200"/>
          </a:p>
        </p:txBody>
      </p:sp>
      <p:sp>
        <p:nvSpPr>
          <p:cNvPr id="6" name="Shape 130"/>
          <p:cNvSpPr txBox="1">
            <a:spLocks noGrp="1"/>
          </p:cNvSpPr>
          <p:nvPr>
            <p:ph type="body" idx="1"/>
          </p:nvPr>
        </p:nvSpPr>
        <p:spPr>
          <a:xfrm>
            <a:off x="394291" y="1002535"/>
            <a:ext cx="3926249" cy="4936034"/>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r>
              <a:rPr lang="en-US" altLang="zh-CN" sz="2000"/>
              <a:t>A contract is vulnerable to reentrancy attack if</a:t>
            </a:r>
            <a:endParaRPr lang="en-US" altLang="zh-CN" sz="2000"/>
          </a:p>
          <a:p>
            <a:pPr marL="342900" indent="-342900">
              <a:spcBef>
                <a:spcPts val="0"/>
              </a:spcBef>
              <a:buSzPts val="2400"/>
            </a:pPr>
            <a:endParaRPr lang="en-US" altLang="zh-CN" sz="2000">
              <a:solidFill>
                <a:schemeClr val="tx1"/>
              </a:solidFill>
            </a:endParaRPr>
          </a:p>
          <a:p>
            <a:pPr marL="457200" lvl="1" indent="0">
              <a:spcBef>
                <a:spcPts val="0"/>
              </a:spcBef>
              <a:buSzPts val="2400"/>
              <a:buNone/>
            </a:pPr>
            <a:r>
              <a:rPr lang="en-US" altLang="zh-CN" sz="1600">
                <a:solidFill>
                  <a:schemeClr val="tx1"/>
                </a:solidFill>
              </a:rPr>
              <a:t>1. 	The contract makes a call to an external contract</a:t>
            </a:r>
            <a:endParaRPr lang="en-US" altLang="zh-CN" sz="1600">
              <a:solidFill>
                <a:schemeClr val="tx1"/>
              </a:solidFill>
            </a:endParaRPr>
          </a:p>
          <a:p>
            <a:pPr marL="800100" lvl="1" indent="-342900">
              <a:spcBef>
                <a:spcPts val="0"/>
              </a:spcBef>
              <a:buSzPts val="2400"/>
            </a:pPr>
            <a:endParaRPr lang="en-US" altLang="zh-CN" sz="1600">
              <a:solidFill>
                <a:schemeClr val="tx1"/>
              </a:solidFill>
            </a:endParaRPr>
          </a:p>
          <a:p>
            <a:pPr marL="457200" lvl="1" indent="0">
              <a:spcBef>
                <a:spcPts val="0"/>
              </a:spcBef>
              <a:buSzPts val="2400"/>
              <a:buNone/>
            </a:pPr>
            <a:r>
              <a:rPr lang="en-US" altLang="zh-CN" sz="1600">
                <a:solidFill>
                  <a:schemeClr val="tx1"/>
                </a:solidFill>
              </a:rPr>
              <a:t>2.	Gas amount &gt; handling fee</a:t>
            </a:r>
            <a:endParaRPr lang="en-US" altLang="zh-CN" sz="1600">
              <a:solidFill>
                <a:schemeClr val="tx1"/>
              </a:solidFill>
            </a:endParaRPr>
          </a:p>
          <a:p>
            <a:pPr marL="800100" lvl="1" indent="-342900">
              <a:spcBef>
                <a:spcPts val="0"/>
              </a:spcBef>
              <a:buSzPts val="2400"/>
            </a:pPr>
            <a:endParaRPr lang="en-US" altLang="zh-CN" sz="1600">
              <a:solidFill>
                <a:schemeClr val="tx1"/>
              </a:solidFill>
            </a:endParaRPr>
          </a:p>
          <a:p>
            <a:pPr marL="457200" lvl="1" indent="0">
              <a:spcBef>
                <a:spcPts val="0"/>
              </a:spcBef>
              <a:buSzPts val="2400"/>
              <a:buNone/>
            </a:pPr>
            <a:r>
              <a:rPr lang="en-US" altLang="zh-CN" sz="1600">
                <a:solidFill>
                  <a:schemeClr val="tx1"/>
                </a:solidFill>
              </a:rPr>
              <a:t>3.	Call function with no restricted address</a:t>
            </a:r>
            <a:endParaRPr lang="en-US" altLang="zh-CN" sz="1600">
              <a:solidFill>
                <a:schemeClr val="tx1"/>
              </a:solidFill>
            </a:endParaRPr>
          </a:p>
          <a:p>
            <a:pPr marL="800100" lvl="1" indent="-342900">
              <a:spcBef>
                <a:spcPts val="0"/>
              </a:spcBef>
              <a:buSzPts val="2400"/>
            </a:pPr>
            <a:endParaRPr lang="en-US" altLang="zh-CN" sz="1600">
              <a:solidFill>
                <a:schemeClr val="tx1"/>
              </a:solidFill>
            </a:endParaRPr>
          </a:p>
          <a:p>
            <a:pPr marL="457200" lvl="1" indent="0">
              <a:spcBef>
                <a:spcPts val="0"/>
              </a:spcBef>
              <a:buSzPts val="2400"/>
              <a:buNone/>
            </a:pPr>
            <a:r>
              <a:rPr lang="en-US" altLang="zh-CN" sz="1600">
                <a:solidFill>
                  <a:schemeClr val="tx1"/>
                </a:solidFill>
              </a:rPr>
              <a:t>4.	Finish execution call function</a:t>
            </a:r>
            <a:endParaRPr lang="en-US" altLang="zh-CN" sz="1600">
              <a:solidFill>
                <a:schemeClr val="tx1"/>
              </a:solidFill>
            </a:endParaRPr>
          </a:p>
          <a:p>
            <a:pPr marL="800100" lvl="1" indent="-342900">
              <a:spcBef>
                <a:spcPts val="0"/>
              </a:spcBef>
              <a:buSzPts val="2400"/>
            </a:pPr>
            <a:endParaRPr lang="en-US" altLang="zh-CN" sz="1600"/>
          </a:p>
          <a:p>
            <a:pPr marL="457200" lvl="1" indent="0">
              <a:spcBef>
                <a:spcPts val="0"/>
              </a:spcBef>
              <a:buSzPts val="2400"/>
              <a:buNone/>
            </a:pPr>
            <a:r>
              <a:rPr lang="en-US" altLang="zh-CN" sz="1600"/>
              <a:t>5.	All local state updates after call function</a:t>
            </a:r>
            <a:endParaRPr lang="en-US" altLang="zh-CN" sz="1600"/>
          </a:p>
          <a:p>
            <a:pPr marL="342900" indent="-342900">
              <a:spcBef>
                <a:spcPts val="0"/>
              </a:spcBef>
              <a:buSzPts val="2400"/>
            </a:pPr>
            <a:endParaRPr lang="en-US" altLang="zh-CN" sz="2000"/>
          </a:p>
        </p:txBody>
      </p:sp>
      <p:pic>
        <p:nvPicPr>
          <p:cNvPr id="3" name="Picture 2" descr="Diagram&#10;&#10;Description automatically generated"/>
          <p:cNvPicPr>
            <a:picLocks noChangeAspect="1"/>
          </p:cNvPicPr>
          <p:nvPr/>
        </p:nvPicPr>
        <p:blipFill>
          <a:blip r:embed="rId1"/>
          <a:stretch>
            <a:fillRect/>
          </a:stretch>
        </p:blipFill>
        <p:spPr>
          <a:xfrm>
            <a:off x="4823462" y="763895"/>
            <a:ext cx="3327092" cy="51746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2800">
                <a:solidFill>
                  <a:schemeClr val="dk2"/>
                </a:solidFill>
              </a:rPr>
              <a:t>Combination of Static analysis and Symbolic Execution</a:t>
            </a:r>
            <a:endParaRPr lang="en-US" sz="2800"/>
          </a:p>
        </p:txBody>
      </p:sp>
      <p:sp>
        <p:nvSpPr>
          <p:cNvPr id="6" name="Shape 130"/>
          <p:cNvSpPr txBox="1">
            <a:spLocks noGrp="1"/>
          </p:cNvSpPr>
          <p:nvPr>
            <p:ph type="body" idx="1"/>
          </p:nvPr>
        </p:nvSpPr>
        <p:spPr>
          <a:xfrm>
            <a:off x="394291" y="1002534"/>
            <a:ext cx="3926249" cy="5552501"/>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r>
              <a:rPr lang="en-US" altLang="zh-CN" sz="1600"/>
              <a:t>A contract is vulnerable to reentrancy attack if</a:t>
            </a:r>
            <a:endParaRPr lang="en-US" altLang="zh-CN" sz="1600"/>
          </a:p>
          <a:p>
            <a:pPr marL="342900" indent="-342900">
              <a:spcBef>
                <a:spcPts val="0"/>
              </a:spcBef>
              <a:buSzPts val="2400"/>
            </a:pPr>
            <a:endParaRPr lang="en-US" altLang="zh-CN" sz="2000"/>
          </a:p>
          <a:p>
            <a:pPr marL="457200" lvl="1" indent="0">
              <a:spcBef>
                <a:spcPts val="0"/>
              </a:spcBef>
              <a:buSzPts val="2400"/>
              <a:buNone/>
            </a:pPr>
            <a:r>
              <a:rPr lang="en-US" altLang="zh-CN" sz="1600">
                <a:solidFill>
                  <a:schemeClr val="bg2"/>
                </a:solidFill>
              </a:rPr>
              <a:t>1. 	The contract makes a call to an external contract</a:t>
            </a:r>
            <a:endParaRPr lang="en-US" altLang="zh-CN" sz="1600">
              <a:solidFill>
                <a:schemeClr val="bg2"/>
              </a:solidFill>
            </a:endParaRPr>
          </a:p>
          <a:p>
            <a:pPr marL="800100" lvl="1" indent="-342900">
              <a:spcBef>
                <a:spcPts val="0"/>
              </a:spcBef>
              <a:buSzPts val="2400"/>
            </a:pPr>
            <a:endParaRPr lang="en-US" altLang="zh-CN" sz="1600">
              <a:solidFill>
                <a:schemeClr val="bg2"/>
              </a:solidFill>
            </a:endParaRPr>
          </a:p>
          <a:p>
            <a:pPr marL="457200" lvl="1" indent="0">
              <a:spcBef>
                <a:spcPts val="0"/>
              </a:spcBef>
              <a:buSzPts val="2400"/>
              <a:buNone/>
            </a:pPr>
            <a:r>
              <a:rPr lang="en-US" altLang="zh-CN" sz="1600">
                <a:solidFill>
                  <a:schemeClr val="bg2"/>
                </a:solidFill>
              </a:rPr>
              <a:t>2.	Gas amount &gt; handling fee</a:t>
            </a:r>
            <a:endParaRPr lang="en-US" altLang="zh-CN" sz="1600">
              <a:solidFill>
                <a:schemeClr val="bg2"/>
              </a:solidFill>
            </a:endParaRPr>
          </a:p>
          <a:p>
            <a:pPr marL="800100" lvl="1" indent="-342900">
              <a:spcBef>
                <a:spcPts val="0"/>
              </a:spcBef>
              <a:buSzPts val="2400"/>
            </a:pPr>
            <a:endParaRPr lang="en-US" altLang="zh-CN" sz="1600">
              <a:solidFill>
                <a:schemeClr val="bg2"/>
              </a:solidFill>
            </a:endParaRPr>
          </a:p>
          <a:p>
            <a:pPr marL="457200" lvl="1" indent="0">
              <a:spcBef>
                <a:spcPts val="0"/>
              </a:spcBef>
              <a:buSzPts val="2400"/>
              <a:buNone/>
            </a:pPr>
            <a:r>
              <a:rPr lang="en-US" altLang="zh-CN" sz="1600">
                <a:solidFill>
                  <a:schemeClr val="bg2"/>
                </a:solidFill>
              </a:rPr>
              <a:t>3.	Call function with no restricted address</a:t>
            </a:r>
            <a:endParaRPr lang="en-US" altLang="zh-CN" sz="1600">
              <a:solidFill>
                <a:schemeClr val="bg2"/>
              </a:solidFill>
            </a:endParaRPr>
          </a:p>
          <a:p>
            <a:pPr marL="800100" lvl="1" indent="-342900">
              <a:spcBef>
                <a:spcPts val="0"/>
              </a:spcBef>
              <a:buSzPts val="2400"/>
            </a:pPr>
            <a:endParaRPr lang="en-US" altLang="zh-CN" sz="1600">
              <a:solidFill>
                <a:schemeClr val="bg2"/>
              </a:solidFill>
            </a:endParaRPr>
          </a:p>
          <a:p>
            <a:pPr marL="457200" lvl="1" indent="0">
              <a:spcBef>
                <a:spcPts val="0"/>
              </a:spcBef>
              <a:buSzPts val="2400"/>
              <a:buNone/>
            </a:pPr>
            <a:r>
              <a:rPr lang="en-US" altLang="zh-CN" sz="1600">
                <a:solidFill>
                  <a:schemeClr val="bg2"/>
                </a:solidFill>
              </a:rPr>
              <a:t>4.	Finish execution call function</a:t>
            </a:r>
            <a:endParaRPr lang="en-US" altLang="zh-CN" sz="1600">
              <a:solidFill>
                <a:schemeClr val="bg2"/>
              </a:solidFill>
            </a:endParaRPr>
          </a:p>
          <a:p>
            <a:pPr marL="800100" lvl="1" indent="-342900">
              <a:spcBef>
                <a:spcPts val="0"/>
              </a:spcBef>
              <a:buSzPts val="2400"/>
            </a:pPr>
            <a:endParaRPr lang="en-US" altLang="zh-CN" sz="1600"/>
          </a:p>
          <a:p>
            <a:pPr marL="457200" lvl="1" indent="0">
              <a:spcBef>
                <a:spcPts val="0"/>
              </a:spcBef>
              <a:buSzPts val="2400"/>
              <a:buNone/>
            </a:pPr>
            <a:r>
              <a:rPr lang="en-US" altLang="zh-CN" sz="1600"/>
              <a:t>5.	All local state updates after call function</a:t>
            </a:r>
            <a:endParaRPr lang="en-US" altLang="zh-CN" sz="1600"/>
          </a:p>
          <a:p>
            <a:pPr marL="342900" indent="-342900">
              <a:spcBef>
                <a:spcPts val="0"/>
              </a:spcBef>
              <a:buSzPts val="2400"/>
            </a:pPr>
            <a:endParaRPr lang="en-US" altLang="zh-CN" sz="2000"/>
          </a:p>
          <a:p>
            <a:pPr marL="342900" indent="-342900">
              <a:spcBef>
                <a:spcPts val="0"/>
              </a:spcBef>
              <a:buSzPts val="2400"/>
            </a:pPr>
            <a:r>
              <a:rPr lang="en-US" altLang="zh-CN" sz="1600"/>
              <a:t>If  a path 1-4 is detected in symbolic execution, store the path information. If 5 is executed right after that, report the bug</a:t>
            </a:r>
            <a:endParaRPr lang="en-US" altLang="zh-CN" sz="1600"/>
          </a:p>
          <a:p>
            <a:pPr marL="0" indent="0">
              <a:spcBef>
                <a:spcPts val="0"/>
              </a:spcBef>
              <a:buSzPts val="2400"/>
              <a:buNone/>
            </a:pPr>
            <a:endParaRPr lang="en-US" altLang="zh-CN" sz="2000"/>
          </a:p>
        </p:txBody>
      </p:sp>
      <p:pic>
        <p:nvPicPr>
          <p:cNvPr id="5" name="Picture 4" descr="A close up of a logo&#10;&#10;Description automatically generated"/>
          <p:cNvPicPr>
            <a:picLocks noChangeAspect="1"/>
          </p:cNvPicPr>
          <p:nvPr/>
        </p:nvPicPr>
        <p:blipFill>
          <a:blip r:embed="rId1"/>
          <a:stretch>
            <a:fillRect/>
          </a:stretch>
        </p:blipFill>
        <p:spPr>
          <a:xfrm>
            <a:off x="5078776" y="882965"/>
            <a:ext cx="6900232" cy="51751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Implementation</a:t>
            </a:r>
            <a:endParaRPr lang="en-US" sz="3200"/>
          </a:p>
        </p:txBody>
      </p:sp>
      <p:sp>
        <p:nvSpPr>
          <p:cNvPr id="5" name="Shape 130"/>
          <p:cNvSpPr txBox="1">
            <a:spLocks noGrp="1"/>
          </p:cNvSpPr>
          <p:nvPr>
            <p:ph type="body" idx="1"/>
          </p:nvPr>
        </p:nvSpPr>
        <p:spPr>
          <a:xfrm>
            <a:off x="394291" y="1002535"/>
            <a:ext cx="3926249" cy="4936034"/>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endParaRPr lang="en-US" altLang="zh-CN" sz="2000"/>
          </a:p>
          <a:p>
            <a:pPr marL="0" indent="0">
              <a:spcBef>
                <a:spcPts val="0"/>
              </a:spcBef>
              <a:buSzPts val="2400"/>
              <a:buNone/>
            </a:pPr>
            <a:r>
              <a:rPr lang="en-US" altLang="zh-CN" sz="2000"/>
              <a:t> </a:t>
            </a:r>
            <a:endParaRPr lang="en-US" altLang="zh-CN" sz="2000"/>
          </a:p>
          <a:p>
            <a:pPr marL="342900" indent="-342900">
              <a:spcBef>
                <a:spcPts val="0"/>
              </a:spcBef>
              <a:buSzPts val="2400"/>
            </a:pPr>
            <a:endParaRPr lang="en-US" altLang="zh-CN" sz="2000"/>
          </a:p>
        </p:txBody>
      </p:sp>
      <p:sp>
        <p:nvSpPr>
          <p:cNvPr id="6" name="Shape 130"/>
          <p:cNvSpPr txBox="1"/>
          <p:nvPr/>
        </p:nvSpPr>
        <p:spPr>
          <a:xfrm>
            <a:off x="333302" y="1155111"/>
            <a:ext cx="8534400" cy="49360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indent="-342900">
              <a:spcBef>
                <a:spcPts val="0"/>
              </a:spcBef>
              <a:buSzPts val="2400"/>
            </a:pPr>
            <a:r>
              <a:rPr lang="en-US" altLang="zh-CN" sz="2000">
                <a:solidFill>
                  <a:schemeClr val="dk2"/>
                </a:solidFill>
              </a:rPr>
              <a:t>Control Flow Graph Generation Tool</a:t>
            </a:r>
            <a:endParaRPr lang="en-US" altLang="zh-CN" sz="2000">
              <a:solidFill>
                <a:schemeClr val="dk2"/>
              </a:solidFill>
            </a:endParaRPr>
          </a:p>
          <a:p>
            <a:pPr marL="800100" lvl="1" indent="-342900">
              <a:spcBef>
                <a:spcPts val="0"/>
              </a:spcBef>
              <a:buSzPts val="2400"/>
            </a:pPr>
            <a:r>
              <a:rPr lang="en-US" altLang="zh-CN" sz="2000"/>
              <a:t>Octopus: a security analysis framework for </a:t>
            </a:r>
            <a:r>
              <a:rPr lang="en-US" altLang="zh-CN" sz="2000" err="1"/>
              <a:t>WebAssembly</a:t>
            </a:r>
            <a:r>
              <a:rPr lang="en-US" altLang="zh-CN" sz="2000"/>
              <a:t> module and Blockchain </a:t>
            </a:r>
            <a:r>
              <a:rPr lang="en-US" altLang="zh-CN" sz="1400">
                <a:hlinkClick r:id="rId1"/>
              </a:rPr>
              <a:t>https://github.com/pventuzelo/octopus</a:t>
            </a:r>
            <a:endParaRPr lang="en-US" altLang="zh-CN" sz="2000"/>
          </a:p>
          <a:p>
            <a:pPr marL="1085850" lvl="2" indent="-171450">
              <a:spcBef>
                <a:spcPts val="0"/>
              </a:spcBef>
            </a:pPr>
            <a:r>
              <a:rPr lang="en-US" altLang="zh-CN" sz="1800"/>
              <a:t>Explorer</a:t>
            </a:r>
            <a:endParaRPr lang="en-US" altLang="zh-CN" sz="1800"/>
          </a:p>
          <a:p>
            <a:pPr marL="1085850" lvl="2" indent="-171450">
              <a:spcBef>
                <a:spcPts val="0"/>
              </a:spcBef>
            </a:pPr>
            <a:r>
              <a:rPr lang="en-US" altLang="zh-CN" sz="1800" err="1"/>
              <a:t>Disassember</a:t>
            </a:r>
            <a:endParaRPr lang="en-US" altLang="zh-CN" sz="1800"/>
          </a:p>
          <a:p>
            <a:pPr marL="1085850" lvl="2" indent="-171450">
              <a:spcBef>
                <a:spcPts val="0"/>
              </a:spcBef>
            </a:pPr>
            <a:r>
              <a:rPr lang="en-US" altLang="zh-CN" sz="1800"/>
              <a:t>Control Flow Analysis</a:t>
            </a:r>
            <a:endParaRPr lang="en-US" altLang="zh-CN" sz="1800"/>
          </a:p>
          <a:p>
            <a:pPr marL="1085850" lvl="2" indent="-171450">
              <a:spcBef>
                <a:spcPts val="0"/>
              </a:spcBef>
            </a:pPr>
            <a:r>
              <a:rPr lang="en-US" altLang="zh-CN" sz="1800"/>
              <a:t>Call Flow Analysis</a:t>
            </a:r>
            <a:endParaRPr lang="en-US" altLang="zh-CN" sz="1800"/>
          </a:p>
          <a:p>
            <a:pPr marL="1085850" lvl="2" indent="-171450">
              <a:spcBef>
                <a:spcPts val="0"/>
              </a:spcBef>
            </a:pPr>
            <a:r>
              <a:rPr lang="en-US" altLang="zh-CN" sz="1800"/>
              <a:t>IR conversion (SSA)</a:t>
            </a:r>
            <a:endParaRPr lang="en-US" altLang="zh-CN" sz="1800"/>
          </a:p>
          <a:p>
            <a:pPr marL="1085850" lvl="2" indent="-171450">
              <a:spcBef>
                <a:spcPts val="0"/>
              </a:spcBef>
            </a:pPr>
            <a:r>
              <a:rPr lang="en-US" altLang="zh-CN" sz="1800"/>
              <a:t>Symbolic Execution</a:t>
            </a:r>
            <a:endParaRPr lang="en-US" altLang="zh-CN" sz="1800"/>
          </a:p>
          <a:p>
            <a:pPr marL="342900" indent="-342900">
              <a:spcBef>
                <a:spcPts val="0"/>
              </a:spcBef>
              <a:buSzPts val="2400"/>
            </a:pPr>
            <a:endParaRPr lang="en-US" altLang="zh-CN" sz="200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584" y="2648375"/>
            <a:ext cx="3170216" cy="34427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6" name="Shape 130"/>
          <p:cNvSpPr txBox="1"/>
          <p:nvPr/>
        </p:nvSpPr>
        <p:spPr>
          <a:xfrm>
            <a:off x="333302" y="1155111"/>
            <a:ext cx="4841631" cy="49360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indent="-342900">
              <a:spcBef>
                <a:spcPts val="0"/>
              </a:spcBef>
              <a:buSzPts val="2400"/>
            </a:pPr>
            <a:r>
              <a:rPr lang="en-US" sz="2000"/>
              <a:t>The CFG is an abstract representation of a program that captures all possible flows through the program. </a:t>
            </a:r>
            <a:endParaRPr lang="en-US" sz="2000"/>
          </a:p>
          <a:p>
            <a:pPr marL="342900" indent="-342900">
              <a:spcBef>
                <a:spcPts val="0"/>
              </a:spcBef>
              <a:buSzPts val="2400"/>
            </a:pPr>
            <a:endParaRPr lang="en-US" sz="2000"/>
          </a:p>
          <a:p>
            <a:pPr marL="342900" indent="-342900">
              <a:spcBef>
                <a:spcPts val="0"/>
              </a:spcBef>
              <a:buSzPts val="2400"/>
            </a:pPr>
            <a:r>
              <a:rPr lang="en-US" sz="2000"/>
              <a:t>A CFG is a graph that consists of basic blocks (nodes) and possible control-flow paths (edges).</a:t>
            </a:r>
            <a:endParaRPr lang="en-US" sz="2000"/>
          </a:p>
          <a:p>
            <a:pPr marL="342900" indent="-342900">
              <a:spcBef>
                <a:spcPts val="0"/>
              </a:spcBef>
              <a:buSzPts val="2400"/>
            </a:pPr>
            <a:endParaRPr lang="en-US" sz="2000"/>
          </a:p>
          <a:p>
            <a:pPr marL="342900" indent="-342900">
              <a:spcBef>
                <a:spcPts val="0"/>
              </a:spcBef>
              <a:buSzPts val="2400"/>
            </a:pPr>
            <a:r>
              <a:rPr lang="en-US" sz="2000"/>
              <a:t>A basic block (BB) is a linear sequence of program statements with a single entry and exit. </a:t>
            </a:r>
            <a:endParaRPr lang="en-US" sz="2000"/>
          </a:p>
          <a:p>
            <a:pPr marL="342900" indent="-342900">
              <a:spcBef>
                <a:spcPts val="0"/>
              </a:spcBef>
              <a:buSzPts val="2400"/>
            </a:pPr>
            <a:endParaRPr lang="en-US" sz="2000"/>
          </a:p>
          <a:p>
            <a:pPr marL="342900" indent="-342900">
              <a:spcBef>
                <a:spcPts val="0"/>
              </a:spcBef>
              <a:buSzPts val="2400"/>
            </a:pPr>
            <a:r>
              <a:rPr lang="en-US" sz="2000"/>
              <a:t>And edge (</a:t>
            </a:r>
            <a:r>
              <a:rPr lang="en-US" sz="2000" err="1"/>
              <a:t>i</a:t>
            </a:r>
            <a:r>
              <a:rPr lang="en-US" sz="2000"/>
              <a:t>, j) connecting blocks bi and </a:t>
            </a:r>
            <a:r>
              <a:rPr lang="en-US" sz="2000" err="1"/>
              <a:t>bj</a:t>
            </a:r>
            <a:r>
              <a:rPr lang="en-US" sz="2000"/>
              <a:t> implies that control may flow from block bi to block </a:t>
            </a:r>
            <a:r>
              <a:rPr lang="en-US" sz="2000" err="1"/>
              <a:t>bj</a:t>
            </a:r>
            <a:r>
              <a:rPr lang="en-US" sz="2000"/>
              <a:t> 1 . </a:t>
            </a:r>
            <a:endParaRPr lang="en-US" sz="2000"/>
          </a:p>
        </p:txBody>
      </p:sp>
      <p:pic>
        <p:nvPicPr>
          <p:cNvPr id="2" name="图片 2" descr="图示&#10;&#10;已自动生成说明"/>
          <p:cNvPicPr>
            <a:picLocks noChangeAspect="1"/>
          </p:cNvPicPr>
          <p:nvPr/>
        </p:nvPicPr>
        <p:blipFill rotWithShape="1">
          <a:blip r:embed="rId1"/>
          <a:srcRect l="54189" t="12847" r="337" b="575"/>
          <a:stretch>
            <a:fillRect/>
          </a:stretch>
        </p:blipFill>
        <p:spPr>
          <a:xfrm>
            <a:off x="5634046" y="2008052"/>
            <a:ext cx="2902477" cy="3229906"/>
          </a:xfrm>
          <a:prstGeom prst="rect">
            <a:avLst/>
          </a:prstGeom>
        </p:spPr>
      </p:pic>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Control Flow Graph (CFG)</a:t>
            </a:r>
            <a:endParaRPr lang="en-US" sz="32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灯片编号占位符 3"/>
          <p:cNvSpPr>
            <a:spLocks noGrp="1"/>
          </p:cNvSpPr>
          <p:nvPr>
            <p:ph type="sldNum" idx="12"/>
          </p:nvPr>
        </p:nvSpPr>
        <p:spPr/>
        <p:txBody>
          <a:bodyPr/>
          <a:lstStyle/>
          <a:p>
            <a:pPr marL="0" lvl="0" indent="0">
              <a:spcBef>
                <a:spcPts val="0"/>
              </a:spcBef>
              <a:spcAft>
                <a:spcPts val="0"/>
              </a:spcAft>
              <a:buNone/>
            </a:pPr>
            <a:fld id="{00000000-1234-1234-1234-123412341234}" type="slidenum">
              <a:rPr lang="en-US"/>
            </a:fld>
            <a:endParaRPr lang="en-US"/>
          </a:p>
        </p:txBody>
      </p:sp>
      <p:pic>
        <p:nvPicPr>
          <p:cNvPr id="5" name="图片 5" descr="电脑萤幕的截图&#10;&#10;已自动生成说明"/>
          <p:cNvPicPr>
            <a:picLocks noChangeAspect="1"/>
          </p:cNvPicPr>
          <p:nvPr/>
        </p:nvPicPr>
        <p:blipFill rotWithShape="1">
          <a:blip r:embed="rId1"/>
          <a:srcRect l="27191" t="15400" r="42135" b="52400"/>
          <a:stretch>
            <a:fillRect/>
          </a:stretch>
        </p:blipFill>
        <p:spPr>
          <a:xfrm>
            <a:off x="159296" y="723168"/>
            <a:ext cx="5361949" cy="3162484"/>
          </a:xfrm>
          <a:prstGeom prst="rect">
            <a:avLst/>
          </a:prstGeom>
        </p:spPr>
      </p:pic>
      <p:pic>
        <p:nvPicPr>
          <p:cNvPr id="6" name="图片 6" descr="图形用户界面, 文本&#10;&#10;已自动生成说明"/>
          <p:cNvPicPr>
            <a:picLocks noChangeAspect="1"/>
          </p:cNvPicPr>
          <p:nvPr/>
        </p:nvPicPr>
        <p:blipFill rotWithShape="1">
          <a:blip r:embed="rId2"/>
          <a:srcRect l="33588" t="61099" r="29618" b="26829"/>
          <a:stretch>
            <a:fillRect/>
          </a:stretch>
        </p:blipFill>
        <p:spPr>
          <a:xfrm>
            <a:off x="200671" y="4327543"/>
            <a:ext cx="5307184" cy="987288"/>
          </a:xfrm>
          <a:prstGeom prst="rect">
            <a:avLst/>
          </a:prstGeom>
        </p:spPr>
      </p:pic>
      <p:pic>
        <p:nvPicPr>
          <p:cNvPr id="7" name="图片 7" descr="图形用户界面, 文本&#10;&#10;已自动生成说明"/>
          <p:cNvPicPr>
            <a:picLocks noChangeAspect="1"/>
          </p:cNvPicPr>
          <p:nvPr/>
        </p:nvPicPr>
        <p:blipFill rotWithShape="1">
          <a:blip r:embed="rId3"/>
          <a:srcRect l="33676" t="32217" r="38676" b="14514"/>
          <a:stretch>
            <a:fillRect/>
          </a:stretch>
        </p:blipFill>
        <p:spPr>
          <a:xfrm>
            <a:off x="5713966" y="1292082"/>
            <a:ext cx="3200717" cy="34616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Preliminary Result</a:t>
            </a:r>
            <a:endParaRPr lang="en-US" sz="3200"/>
          </a:p>
        </p:txBody>
      </p:sp>
      <p:sp>
        <p:nvSpPr>
          <p:cNvPr id="6" name="Shape 130"/>
          <p:cNvSpPr txBox="1">
            <a:spLocks noGrp="1"/>
          </p:cNvSpPr>
          <p:nvPr>
            <p:ph type="body" idx="1"/>
          </p:nvPr>
        </p:nvSpPr>
        <p:spPr>
          <a:xfrm>
            <a:off x="394291" y="1002535"/>
            <a:ext cx="4591050" cy="4936034"/>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endParaRPr lang="en-US" altLang="zh-CN" sz="2000"/>
          </a:p>
          <a:p>
            <a:pPr marL="342900" indent="-342900">
              <a:spcBef>
                <a:spcPts val="0"/>
              </a:spcBef>
              <a:buSzPts val="2400"/>
            </a:pPr>
            <a:endParaRPr lang="en-US" altLang="zh-CN" sz="2000"/>
          </a:p>
        </p:txBody>
      </p:sp>
      <p:pic>
        <p:nvPicPr>
          <p:cNvPr id="2" name="Picture 1" descr="Diagram, schematic&#10;&#10;Description automatically generated"/>
          <p:cNvPicPr>
            <a:picLocks noChangeAspect="1"/>
          </p:cNvPicPr>
          <p:nvPr/>
        </p:nvPicPr>
        <p:blipFill>
          <a:blip r:embed="rId1"/>
          <a:stretch>
            <a:fillRect/>
          </a:stretch>
        </p:blipFill>
        <p:spPr>
          <a:xfrm>
            <a:off x="894683" y="1021174"/>
            <a:ext cx="7689773" cy="5767330"/>
          </a:xfrm>
          <a:prstGeom prst="rect">
            <a:avLst/>
          </a:prstGeom>
        </p:spPr>
      </p:pic>
      <p:sp>
        <p:nvSpPr>
          <p:cNvPr id="7" name="Shape 130"/>
          <p:cNvSpPr txBox="1"/>
          <p:nvPr/>
        </p:nvSpPr>
        <p:spPr>
          <a:xfrm>
            <a:off x="215309" y="715368"/>
            <a:ext cx="8534400" cy="493603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indent="-342900">
              <a:spcBef>
                <a:spcPts val="0"/>
              </a:spcBef>
              <a:buSzPts val="2400"/>
            </a:pPr>
            <a:r>
              <a:rPr lang="en-US" altLang="zh-CN" sz="2000">
                <a:solidFill>
                  <a:schemeClr val="tx1"/>
                </a:solidFill>
              </a:rPr>
              <a:t>CFG Generation</a:t>
            </a:r>
            <a:endParaRPr lang="en-US" altLang="zh-CN" sz="1800">
              <a:solidFill>
                <a:schemeClr val="tx1"/>
              </a:solidFill>
            </a:endParaRPr>
          </a:p>
          <a:p>
            <a:pPr marL="342900" indent="-342900">
              <a:spcBef>
                <a:spcPts val="0"/>
              </a:spcBef>
              <a:buSzPts val="2400"/>
            </a:pPr>
            <a:endParaRPr lang="en-US" altLang="zh-CN"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8" name="Shape 438"/>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39" name="Shape 439"/>
          <p:cNvSpPr txBox="1">
            <a:spLocks noGrp="1"/>
          </p:cNvSpPr>
          <p:nvPr>
            <p:ph type="body" idx="1"/>
          </p:nvPr>
        </p:nvSpPr>
        <p:spPr>
          <a:xfrm>
            <a:off x="304800" y="990599"/>
            <a:ext cx="8610600" cy="5347961"/>
          </a:xfrm>
          <a:prstGeom prst="rect">
            <a:avLst/>
          </a:prstGeom>
          <a:noFill/>
          <a:ln>
            <a:noFill/>
          </a:ln>
        </p:spPr>
        <p:txBody>
          <a:bodyPr spcFirstLastPara="1" wrap="square" lIns="91425" tIns="45700" rIns="91425" bIns="45700" anchor="t" anchorCtr="0">
            <a:noAutofit/>
          </a:bodyPr>
          <a:lstStyle/>
          <a:p>
            <a:pPr marL="342900" indent="-342900">
              <a:buFont typeface="Arial,Sans-Serif"/>
            </a:pPr>
            <a:r>
              <a:rPr lang="en-US" sz="2400"/>
              <a:t>Implementing detection logic in Octopus</a:t>
            </a:r>
            <a:endParaRPr lang="en-US" sz="2400"/>
          </a:p>
          <a:p>
            <a:pPr marL="342900" indent="-342900">
              <a:spcBef>
                <a:spcPts val="480"/>
              </a:spcBef>
              <a:buSzPts val="2400"/>
            </a:pPr>
            <a:r>
              <a:rPr lang="en-US" altLang="zh-CN" sz="2400"/>
              <a:t>Symbolic execution tool</a:t>
            </a:r>
            <a:endParaRPr lang="en-US" altLang="zh-CN" sz="2400"/>
          </a:p>
          <a:p>
            <a:pPr marL="342900" indent="-342900">
              <a:spcBef>
                <a:spcPts val="480"/>
              </a:spcBef>
              <a:buSzPts val="2400"/>
            </a:pPr>
            <a:r>
              <a:rPr lang="en-US" altLang="zh-CN" sz="2400"/>
              <a:t>Detection logic implementation</a:t>
            </a:r>
            <a:endParaRPr lang="en-US" altLang="zh-CN" sz="2000"/>
          </a:p>
          <a:p>
            <a:pPr marL="342900" indent="-342900">
              <a:spcBef>
                <a:spcPts val="480"/>
              </a:spcBef>
              <a:buSzPts val="2400"/>
            </a:pPr>
            <a:r>
              <a:rPr lang="en-US" altLang="zh-CN" sz="2400"/>
              <a:t>Data flow graph analysis</a:t>
            </a:r>
            <a:endParaRPr lang="en-US" sz="2400"/>
          </a:p>
          <a:p>
            <a:pPr marL="342900" indent="-342900">
              <a:buFont typeface="Arial,Sans-Serif"/>
            </a:pPr>
            <a:r>
              <a:rPr lang="en-US" sz="2400"/>
              <a:t>Dataset</a:t>
            </a:r>
            <a:endParaRPr lang="en-US" sz="2800"/>
          </a:p>
          <a:p>
            <a:pPr marL="742950" lvl="1" indent="-285750">
              <a:buFont typeface="Arial,Sans-Serif"/>
            </a:pPr>
            <a:r>
              <a:rPr lang="en-US" sz="2000"/>
              <a:t>Test data in </a:t>
            </a:r>
            <a:r>
              <a:rPr lang="en-US" sz="2000" err="1"/>
              <a:t>Oyente</a:t>
            </a:r>
            <a:r>
              <a:rPr lang="en-US" sz="2000"/>
              <a:t> </a:t>
            </a:r>
            <a:endParaRPr lang="en-US" sz="2000"/>
          </a:p>
          <a:p>
            <a:pPr marL="1200150" lvl="2" indent="-285750">
              <a:buFont typeface="Arial,Sans-Serif"/>
            </a:pPr>
            <a:r>
              <a:rPr lang="en-US" sz="1800"/>
              <a:t>19, 366 smart contract ; May 5, 2016</a:t>
            </a:r>
            <a:endParaRPr lang="en-US" sz="1800"/>
          </a:p>
          <a:p>
            <a:pPr marL="742950" lvl="1" indent="-285750">
              <a:buFont typeface="Arial,Sans-Serif"/>
            </a:pPr>
            <a:endParaRPr lang="en-US" sz="1800"/>
          </a:p>
          <a:p>
            <a:pPr marL="342900" marR="0" lvl="0" indent="-342900" algn="l">
              <a:spcBef>
                <a:spcPts val="0"/>
              </a:spcBef>
              <a:spcAft>
                <a:spcPts val="0"/>
              </a:spcAft>
              <a:buClr>
                <a:schemeClr val="dk1"/>
              </a:buClr>
              <a:buSzPts val="3200"/>
              <a:buFont typeface="Arial" panose="020B0604020202020204"/>
              <a:buChar char="•"/>
            </a:pPr>
            <a:r>
              <a:rPr lang="en-US" sz="2400" b="0" i="0" u="none" strike="noStrike" cap="none">
                <a:latin typeface="Calibri" panose="020F0502020204030204"/>
                <a:ea typeface="Calibri" panose="020F0502020204030204"/>
                <a:cs typeface="Calibri" panose="020F0502020204030204"/>
                <a:sym typeface="Calibri" panose="020F0502020204030204"/>
              </a:rPr>
              <a:t>Evaluation Metrics</a:t>
            </a:r>
            <a:endParaRPr sz="2400"/>
          </a:p>
          <a:p>
            <a:pPr marL="742950" marR="0" lvl="1" indent="-285750" algn="l" rtl="0">
              <a:spcBef>
                <a:spcPts val="560"/>
              </a:spcBef>
              <a:spcAft>
                <a:spcPts val="0"/>
              </a:spcAft>
              <a:buClr>
                <a:schemeClr val="dk1"/>
              </a:buClr>
              <a:buSzPts val="2800"/>
              <a:buFont typeface="Arial" panose="020B0604020202020204"/>
              <a:buChar char="–"/>
            </a:pPr>
            <a:r>
              <a:rPr lang="en-US" sz="2000"/>
              <a:t>Effectiveness</a:t>
            </a:r>
            <a:endParaRPr lang="en-US" sz="2000" b="0" i="0" u="none" strike="noStrike" cap="none">
              <a:latin typeface="Calibri" panose="020F0502020204030204"/>
              <a:ea typeface="Calibri" panose="020F0502020204030204"/>
              <a:cs typeface="Calibri" panose="020F0502020204030204"/>
            </a:endParaRPr>
          </a:p>
          <a:p>
            <a:pPr marL="1200150" lvl="2" indent="-285750"/>
            <a:r>
              <a:rPr lang="en-US" sz="1800"/>
              <a:t>Number of buggy contracts</a:t>
            </a:r>
            <a:endParaRPr lang="en-US" sz="1800"/>
          </a:p>
          <a:p>
            <a:pPr marL="742950" lvl="1" indent="-285750"/>
            <a:r>
              <a:rPr lang="en-US" sz="2000"/>
              <a:t>Performance</a:t>
            </a:r>
            <a:endParaRPr sz="2000"/>
          </a:p>
          <a:p>
            <a:pPr marL="1143000" lvl="2" indent="-228600"/>
            <a:r>
              <a:rPr lang="en-US" sz="1800"/>
              <a:t>Execution</a:t>
            </a:r>
            <a:r>
              <a:rPr lang="en-US" sz="1800" b="0" i="0" u="none" strike="noStrike" cap="none">
                <a:latin typeface="Calibri" panose="020F0502020204030204"/>
                <a:ea typeface="Calibri" panose="020F0502020204030204"/>
                <a:cs typeface="Calibri" panose="020F0502020204030204"/>
                <a:sym typeface="Calibri" panose="020F0502020204030204"/>
              </a:rPr>
              <a:t> time</a:t>
            </a:r>
            <a:r>
              <a:rPr lang="en-US" sz="1800"/>
              <a:t> </a:t>
            </a:r>
            <a:endParaRPr sz="2000"/>
          </a:p>
          <a:p>
            <a:pPr marL="342900" marR="0" lvl="0" indent="-342900" algn="l" rtl="0">
              <a:spcBef>
                <a:spcPts val="640"/>
              </a:spcBef>
              <a:spcAft>
                <a:spcPts val="0"/>
              </a:spcAft>
              <a:buClr>
                <a:schemeClr val="dk1"/>
              </a:buClr>
              <a:buSzPts val="3200"/>
              <a:buFont typeface="Arial" panose="020B0604020202020204"/>
              <a:buChar char="•"/>
            </a:pPr>
            <a:endParaRPr lang="en-US"/>
          </a:p>
          <a:p>
            <a:pPr marL="342900" marR="0" lvl="0" indent="-342900" algn="l" rtl="0">
              <a:spcBef>
                <a:spcPts val="640"/>
              </a:spcBef>
              <a:spcAft>
                <a:spcPts val="0"/>
              </a:spcAft>
              <a:buClr>
                <a:schemeClr val="dk1"/>
              </a:buClr>
              <a:buSzPts val="3200"/>
              <a:buFont typeface="Arial" panose="020B0604020202020204"/>
              <a:buChar char="•"/>
            </a:pPr>
            <a:endParaRPr lang="en-US" b="0" i="0" u="none" strike="noStrike" cap="none">
              <a:latin typeface="Calibri" panose="020F0502020204030204"/>
              <a:ea typeface="Calibri" panose="020F0502020204030204"/>
              <a:cs typeface="Calibri" panose="020F0502020204030204"/>
            </a:endParaRPr>
          </a:p>
          <a:p>
            <a:pPr marL="457200" marR="0" lvl="1" indent="0" algn="l" rtl="0">
              <a:spcBef>
                <a:spcPts val="560"/>
              </a:spcBef>
              <a:spcAft>
                <a:spcPts val="0"/>
              </a:spcAft>
              <a:buClr>
                <a:schemeClr val="dk1"/>
              </a:buClr>
              <a:buSzPts val="2800"/>
              <a:buNone/>
            </a:pPr>
            <a:endParaRPr sz="200" b="0" i="0" u="none" strike="noStrike" cap="none">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6" name="Shape 437"/>
          <p:cNvSpPr txBox="1">
            <a:spLocks noGrp="1"/>
          </p:cNvSpPr>
          <p:nvPr>
            <p:ph type="title"/>
          </p:nvPr>
        </p:nvSpPr>
        <p:spPr>
          <a:xfrm>
            <a:off x="76200" y="0"/>
            <a:ext cx="8915400" cy="11430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Future Work- </a:t>
            </a:r>
            <a:r>
              <a:rPr lang="en-US" sz="3200">
                <a:solidFill>
                  <a:schemeClr val="dk2"/>
                </a:solidFill>
              </a:rPr>
              <a:t>Implementation and Evaluation</a:t>
            </a:r>
            <a:endParaRPr sz="36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sz="3800" b="0" i="0" u="none" strike="noStrike" cap="none">
                <a:solidFill>
                  <a:schemeClr val="dk2"/>
                </a:solidFill>
                <a:latin typeface="Calibri" panose="020F0502020204030204"/>
                <a:ea typeface="Calibri" panose="020F0502020204030204"/>
                <a:cs typeface="Calibri" panose="020F0502020204030204"/>
                <a:sym typeface="Calibri" panose="020F0502020204030204"/>
              </a:rPr>
              <a:t>References</a:t>
            </a:r>
            <a:endParaRPr lang="zh-CN" altLang="en-US">
              <a:solidFill>
                <a:schemeClr val="dk2"/>
              </a:solidFill>
            </a:endParaRPr>
          </a:p>
        </p:txBody>
      </p:sp>
      <p:sp>
        <p:nvSpPr>
          <p:cNvPr id="8" name="Shape 130"/>
          <p:cNvSpPr txBox="1"/>
          <p:nvPr/>
        </p:nvSpPr>
        <p:spPr>
          <a:xfrm>
            <a:off x="471641" y="1021498"/>
            <a:ext cx="7884516" cy="54312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indent="0">
              <a:spcBef>
                <a:spcPts val="0"/>
              </a:spcBef>
              <a:buSzPts val="2400"/>
              <a:buNone/>
            </a:pPr>
            <a:r>
              <a:rPr lang="en-US" sz="1400"/>
              <a:t>M. Coblenz, “Obsidian: a safer blockchain programming language,” in Proceedings of the 39th International Conference on Software Engineering Companion, pp. 97–99, IEEE Press, 2017.</a:t>
            </a:r>
            <a:endParaRPr lang="en-US" sz="1400"/>
          </a:p>
          <a:p>
            <a:pPr marL="0" indent="0">
              <a:spcBef>
                <a:spcPts val="0"/>
              </a:spcBef>
              <a:buSzPts val="2400"/>
              <a:buNone/>
            </a:pPr>
            <a:endParaRPr lang="en-US" sz="1400"/>
          </a:p>
          <a:p>
            <a:pPr marL="0" indent="0">
              <a:spcBef>
                <a:spcPts val="0"/>
              </a:spcBef>
              <a:buSzPts val="2400"/>
              <a:buNone/>
            </a:pPr>
            <a:r>
              <a:rPr lang="en-US" sz="1400"/>
              <a:t>F. </a:t>
            </a:r>
            <a:r>
              <a:rPr lang="en-US" sz="1400" err="1"/>
              <a:t>Schrans</a:t>
            </a:r>
            <a:r>
              <a:rPr lang="en-US" sz="1400"/>
              <a:t>, S. Eisenbach, and S. </a:t>
            </a:r>
            <a:r>
              <a:rPr lang="en-US" sz="1400" err="1"/>
              <a:t>Drossopoulou</a:t>
            </a:r>
            <a:r>
              <a:rPr lang="en-US" sz="1400"/>
              <a:t>, “Writing safe smart contracts in flint,” in Conference Companion of the 2nd International Conference on Art, Science, and Engineering of Programming, pp. 218–219, ACM, 2018.</a:t>
            </a:r>
            <a:endParaRPr lang="en-US"/>
          </a:p>
          <a:p>
            <a:pPr marL="0" indent="0">
              <a:spcBef>
                <a:spcPts val="0"/>
              </a:spcBef>
              <a:buSzPts val="2400"/>
              <a:buNone/>
            </a:pPr>
            <a:endParaRPr lang="en-US" sz="1400"/>
          </a:p>
          <a:p>
            <a:pPr marL="0" indent="0">
              <a:spcBef>
                <a:spcPts val="0"/>
              </a:spcBef>
              <a:buSzPts val="2400"/>
              <a:buNone/>
            </a:pPr>
            <a:r>
              <a:rPr lang="en-US" sz="1400"/>
              <a:t>R. O’Connor, “Simplicity: A new language for blockchains,” in Proceedings of the 2017 Workshop on Programming Languages and Analysis for Security, pp. 107–120, ACM, 2017. </a:t>
            </a:r>
            <a:endParaRPr lang="en-US"/>
          </a:p>
          <a:p>
            <a:pPr marL="0" indent="0">
              <a:spcBef>
                <a:spcPts val="0"/>
              </a:spcBef>
              <a:buSzPts val="2400"/>
              <a:buNone/>
            </a:pPr>
            <a:endParaRPr lang="en-US" sz="1400"/>
          </a:p>
          <a:p>
            <a:pPr marL="0" indent="0">
              <a:spcBef>
                <a:spcPts val="0"/>
              </a:spcBef>
              <a:buSzPts val="2400"/>
              <a:buNone/>
            </a:pPr>
            <a:r>
              <a:rPr lang="en-US" sz="1400"/>
              <a:t>“Welcome! | the coq proof assistant.” https://coq.inria.fr/. [127] I. Sergey, A. Kumar, and A. Hobor, “Scilla: a smart contract intermediate-level language,” </a:t>
            </a:r>
            <a:r>
              <a:rPr lang="en-US" sz="1400" err="1"/>
              <a:t>arXiv</a:t>
            </a:r>
            <a:r>
              <a:rPr lang="en-US" sz="1400"/>
              <a:t> preprint arXiv:1801.00687.</a:t>
            </a:r>
            <a:endParaRPr lang="en-US"/>
          </a:p>
          <a:p>
            <a:pPr marL="0" indent="0">
              <a:spcBef>
                <a:spcPts val="0"/>
              </a:spcBef>
              <a:buSzPts val="2400"/>
              <a:buNone/>
            </a:pPr>
            <a:endParaRPr lang="it-IT" altLang="zh-CN" sz="1400"/>
          </a:p>
          <a:p>
            <a:pPr marL="0" indent="0">
              <a:spcBef>
                <a:spcPts val="0"/>
              </a:spcBef>
              <a:buSzPts val="2400"/>
              <a:buNone/>
            </a:pPr>
            <a:r>
              <a:rPr lang="it-IT" sz="1400"/>
              <a:t>L. </a:t>
            </a:r>
            <a:r>
              <a:rPr lang="it-IT" sz="1400" err="1"/>
              <a:t>Luu</a:t>
            </a:r>
            <a:r>
              <a:rPr lang="it-IT" sz="1400"/>
              <a:t>, D.-H. Chu, H. </a:t>
            </a:r>
            <a:r>
              <a:rPr lang="it-IT" sz="1400" err="1"/>
              <a:t>Olickel</a:t>
            </a:r>
            <a:r>
              <a:rPr lang="it-IT" sz="1400"/>
              <a:t>, P. </a:t>
            </a:r>
            <a:r>
              <a:rPr lang="it-IT" sz="1400" err="1"/>
              <a:t>Saxena</a:t>
            </a:r>
            <a:r>
              <a:rPr lang="it-IT" sz="1400"/>
              <a:t>, and A. </a:t>
            </a:r>
            <a:r>
              <a:rPr lang="it-IT" sz="1400" err="1"/>
              <a:t>Hobor</a:t>
            </a:r>
            <a:r>
              <a:rPr lang="it-IT" sz="1400"/>
              <a:t>, “Making smart </a:t>
            </a:r>
            <a:r>
              <a:rPr lang="it-IT" sz="1400" err="1"/>
              <a:t>contracts</a:t>
            </a:r>
            <a:r>
              <a:rPr lang="it-IT" sz="1400"/>
              <a:t> </a:t>
            </a:r>
            <a:r>
              <a:rPr lang="it-IT" sz="1400" err="1"/>
              <a:t>smarter</a:t>
            </a:r>
            <a:r>
              <a:rPr lang="it-IT" sz="1400"/>
              <a:t>,” in </a:t>
            </a:r>
            <a:r>
              <a:rPr lang="it-IT" sz="1400" err="1"/>
              <a:t>Proceedings</a:t>
            </a:r>
            <a:r>
              <a:rPr lang="it-IT" sz="1400"/>
              <a:t> of the 2016 ACM SIGSAC Conference on Computer and Communications Security, pp. 254–269, ACM, 2016. </a:t>
            </a:r>
            <a:endParaRPr lang="en-US"/>
          </a:p>
          <a:p>
            <a:pPr marL="0" indent="0">
              <a:spcBef>
                <a:spcPts val="0"/>
              </a:spcBef>
              <a:buSzPts val="2400"/>
              <a:buNone/>
            </a:pPr>
            <a:endParaRPr lang="it-IT" sz="1400"/>
          </a:p>
          <a:p>
            <a:pPr marL="0" indent="0">
              <a:spcBef>
                <a:spcPts val="0"/>
              </a:spcBef>
              <a:buSzPts val="2400"/>
              <a:buNone/>
            </a:pPr>
            <a:r>
              <a:rPr lang="it-IT" sz="1400"/>
              <a:t>S. </a:t>
            </a:r>
            <a:r>
              <a:rPr lang="it-IT" sz="1400" err="1"/>
              <a:t>Kalra</a:t>
            </a:r>
            <a:r>
              <a:rPr lang="it-IT" sz="1400"/>
              <a:t>, S. </a:t>
            </a:r>
            <a:r>
              <a:rPr lang="it-IT" sz="1400" err="1"/>
              <a:t>Goel</a:t>
            </a:r>
            <a:r>
              <a:rPr lang="it-IT" sz="1400"/>
              <a:t>, M. </a:t>
            </a:r>
            <a:r>
              <a:rPr lang="it-IT" sz="1400" err="1"/>
              <a:t>Dhawan</a:t>
            </a:r>
            <a:r>
              <a:rPr lang="it-IT" sz="1400"/>
              <a:t>, and S. </a:t>
            </a:r>
            <a:r>
              <a:rPr lang="it-IT" sz="1400" err="1"/>
              <a:t>Sharma</a:t>
            </a:r>
            <a:r>
              <a:rPr lang="it-IT" sz="1400"/>
              <a:t>, “Zeus: </a:t>
            </a:r>
            <a:r>
              <a:rPr lang="it-IT" sz="1400" err="1"/>
              <a:t>Analyzing</a:t>
            </a:r>
            <a:r>
              <a:rPr lang="it-IT" sz="1400"/>
              <a:t> </a:t>
            </a:r>
            <a:r>
              <a:rPr lang="it-IT" sz="1400" err="1"/>
              <a:t>safety</a:t>
            </a:r>
            <a:r>
              <a:rPr lang="it-IT" sz="1400"/>
              <a:t> of smart </a:t>
            </a:r>
            <a:r>
              <a:rPr lang="it-IT" sz="1400" err="1"/>
              <a:t>contracts</a:t>
            </a:r>
            <a:r>
              <a:rPr lang="it-IT" sz="1400"/>
              <a:t>,” NDSS, 2018.</a:t>
            </a:r>
            <a:endParaRPr lang="en-US"/>
          </a:p>
          <a:p>
            <a:pPr marL="0" indent="0">
              <a:spcBef>
                <a:spcPts val="0"/>
              </a:spcBef>
              <a:buSzPts val="2400"/>
              <a:buNone/>
            </a:pPr>
            <a:endParaRPr lang="it-IT" sz="1400"/>
          </a:p>
          <a:p>
            <a:pPr marL="0" indent="0">
              <a:spcBef>
                <a:spcPts val="0"/>
              </a:spcBef>
              <a:buSzPts val="2400"/>
              <a:buNone/>
            </a:pPr>
            <a:r>
              <a:rPr lang="it-IT" sz="1400"/>
              <a:t>J. Chang, B. Gao, H. Xiao, J. </a:t>
            </a:r>
            <a:r>
              <a:rPr lang="it-IT" sz="1400" err="1"/>
              <a:t>Sun</a:t>
            </a:r>
            <a:r>
              <a:rPr lang="it-IT" sz="1400"/>
              <a:t>, and Z. Yang, “</a:t>
            </a:r>
            <a:r>
              <a:rPr lang="it-IT" sz="1400" err="1"/>
              <a:t>scompile</a:t>
            </a:r>
            <a:r>
              <a:rPr lang="it-IT" sz="1400"/>
              <a:t>: Critical </a:t>
            </a:r>
            <a:r>
              <a:rPr lang="it-IT" sz="1400" err="1"/>
              <a:t>path</a:t>
            </a:r>
            <a:r>
              <a:rPr lang="it-IT" sz="1400"/>
              <a:t> </a:t>
            </a:r>
            <a:r>
              <a:rPr lang="it-IT" sz="1400" err="1"/>
              <a:t>identification</a:t>
            </a:r>
            <a:r>
              <a:rPr lang="it-IT" sz="1400"/>
              <a:t> and </a:t>
            </a:r>
            <a:r>
              <a:rPr lang="it-IT" sz="1400" err="1"/>
              <a:t>analysis</a:t>
            </a:r>
            <a:r>
              <a:rPr lang="it-IT" sz="1400"/>
              <a:t> for smart </a:t>
            </a:r>
            <a:r>
              <a:rPr lang="it-IT" sz="1400" err="1"/>
              <a:t>contracts</a:t>
            </a:r>
            <a:r>
              <a:rPr lang="it-IT" sz="1400"/>
              <a:t>,” </a:t>
            </a:r>
            <a:r>
              <a:rPr lang="it-IT" sz="1400" err="1"/>
              <a:t>arXiv</a:t>
            </a:r>
            <a:r>
              <a:rPr lang="it-IT" sz="1400"/>
              <a:t> preprint arXiv:1808.00624, 2018. </a:t>
            </a:r>
            <a:endParaRPr lang="it-IT"/>
          </a:p>
          <a:p>
            <a:pPr marL="0" indent="0">
              <a:spcBef>
                <a:spcPts val="0"/>
              </a:spcBef>
              <a:buSzPts val="2400"/>
              <a:buNone/>
            </a:pPr>
            <a:endParaRPr lang="it-IT" sz="1400"/>
          </a:p>
          <a:p>
            <a:pPr marL="0" indent="0">
              <a:spcBef>
                <a:spcPts val="0"/>
              </a:spcBef>
              <a:buSzPts val="2400"/>
              <a:buNone/>
            </a:pPr>
            <a:r>
              <a:rPr lang="it-IT" sz="1400"/>
              <a:t>S. Grossman, I. Abraham, G. Golan-</a:t>
            </a:r>
            <a:r>
              <a:rPr lang="it-IT" sz="1400" err="1"/>
              <a:t>Gueta</a:t>
            </a:r>
            <a:r>
              <a:rPr lang="it-IT" sz="1400"/>
              <a:t>, Y. </a:t>
            </a:r>
            <a:r>
              <a:rPr lang="it-IT" sz="1400" err="1"/>
              <a:t>Michalevsky</a:t>
            </a:r>
            <a:r>
              <a:rPr lang="it-IT" sz="1400"/>
              <a:t>, N. </a:t>
            </a:r>
            <a:r>
              <a:rPr lang="it-IT" sz="1400" err="1"/>
              <a:t>Rinetzky</a:t>
            </a:r>
            <a:r>
              <a:rPr lang="it-IT" sz="1400"/>
              <a:t>, M. </a:t>
            </a:r>
            <a:r>
              <a:rPr lang="it-IT" sz="1400" err="1"/>
              <a:t>Sagiv</a:t>
            </a:r>
            <a:r>
              <a:rPr lang="it-IT" sz="1400"/>
              <a:t>, and Y. Zohar, “Online </a:t>
            </a:r>
            <a:r>
              <a:rPr lang="it-IT" sz="1400" err="1"/>
              <a:t>detection</a:t>
            </a:r>
            <a:r>
              <a:rPr lang="it-IT" sz="1400"/>
              <a:t> of </a:t>
            </a:r>
            <a:r>
              <a:rPr lang="it-IT" sz="1400" err="1"/>
              <a:t>effectively</a:t>
            </a:r>
            <a:r>
              <a:rPr lang="it-IT" sz="1400"/>
              <a:t> </a:t>
            </a:r>
            <a:r>
              <a:rPr lang="it-IT" sz="1400" err="1"/>
              <a:t>callback</a:t>
            </a:r>
            <a:r>
              <a:rPr lang="it-IT" sz="1400"/>
              <a:t> free </a:t>
            </a:r>
            <a:r>
              <a:rPr lang="it-IT" sz="1400" err="1"/>
              <a:t>objects</a:t>
            </a:r>
            <a:r>
              <a:rPr lang="it-IT" sz="1400"/>
              <a:t> with </a:t>
            </a:r>
            <a:r>
              <a:rPr lang="it-IT" sz="1400" err="1"/>
              <a:t>applications</a:t>
            </a:r>
            <a:r>
              <a:rPr lang="it-IT" sz="1400"/>
              <a:t> to smart </a:t>
            </a:r>
            <a:r>
              <a:rPr lang="it-IT" sz="1400" err="1"/>
              <a:t>contracts</a:t>
            </a:r>
            <a:r>
              <a:rPr lang="it-IT" sz="1400"/>
              <a:t>,” </a:t>
            </a:r>
            <a:r>
              <a:rPr lang="it-IT" sz="1400" err="1"/>
              <a:t>Proceedings</a:t>
            </a:r>
            <a:r>
              <a:rPr lang="it-IT" sz="1400"/>
              <a:t> of the ACM on Programming </a:t>
            </a:r>
            <a:r>
              <a:rPr lang="it-IT" sz="1400" err="1"/>
              <a:t>Languages</a:t>
            </a:r>
            <a:r>
              <a:rPr lang="it-IT" sz="1400"/>
              <a:t>, vol. 2, no. POPL, p. 48, 2017.</a:t>
            </a:r>
            <a:endParaRPr lang="it-IT"/>
          </a:p>
          <a:p>
            <a:pPr marL="342900" indent="-342900">
              <a:spcBef>
                <a:spcPts val="480"/>
              </a:spcBef>
              <a:buSzPts val="2400"/>
            </a:pP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38235" y="969700"/>
            <a:ext cx="8677469" cy="558202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r>
              <a:rPr lang="en-US" sz="2400"/>
              <a:t>A </a:t>
            </a:r>
            <a:r>
              <a:rPr lang="en-US" sz="2400">
                <a:solidFill>
                  <a:schemeClr val="tx1"/>
                </a:solidFill>
              </a:rPr>
              <a:t>smart contract</a:t>
            </a:r>
            <a:r>
              <a:rPr lang="en-US" sz="2400"/>
              <a:t> is a self-executing contract with the terms of the agreement between buyer and seller being directly written into lines of code</a:t>
            </a:r>
            <a:r>
              <a:rPr lang="en-US" sz="1200"/>
              <a:t>[1]</a:t>
            </a:r>
            <a:endParaRPr lang="en-US" sz="1200"/>
          </a:p>
          <a:p>
            <a:pPr lvl="1">
              <a:spcBef>
                <a:spcPts val="0"/>
              </a:spcBef>
              <a:buSzPts val="2400"/>
            </a:pPr>
            <a:r>
              <a:rPr lang="en-US" sz="2000"/>
              <a:t>is contained in a </a:t>
            </a:r>
            <a:r>
              <a:rPr lang="en-US" sz="2000" u="sng">
                <a:hlinkClick r:id="rId1"/>
              </a:rPr>
              <a:t>blockchain</a:t>
            </a:r>
            <a:r>
              <a:rPr lang="en-US" sz="2000"/>
              <a:t> network</a:t>
            </a:r>
            <a:endParaRPr lang="en-US" sz="2000"/>
          </a:p>
          <a:p>
            <a:pPr lvl="1">
              <a:spcBef>
                <a:spcPts val="0"/>
              </a:spcBef>
              <a:buSzPts val="2400"/>
            </a:pPr>
            <a:r>
              <a:rPr lang="en-US" sz="2000"/>
              <a:t>controls the execution, and transactions are trackable and irreversible</a:t>
            </a:r>
            <a:endParaRPr lang="en-US" altLang="zh-CN" sz="2000"/>
          </a:p>
          <a:p>
            <a:pPr lvl="1">
              <a:spcBef>
                <a:spcPts val="0"/>
              </a:spcBef>
              <a:buSzPts val="2400"/>
            </a:pPr>
            <a:endParaRPr lang="en-US" sz="1800"/>
          </a:p>
          <a:p>
            <a:pPr marL="342900" indent="-342900">
              <a:spcBef>
                <a:spcPts val="0"/>
              </a:spcBef>
              <a:buSzPts val="2400"/>
            </a:pPr>
            <a:r>
              <a:rPr lang="en-US" altLang="zh-CN" sz="2400"/>
              <a:t>Number of smart contract is increasing rapidly </a:t>
            </a:r>
            <a:endParaRPr lang="en-US" altLang="zh-CN" sz="2400"/>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altLang="zh-CN"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Introduction - Smart Contract</a:t>
            </a:r>
            <a:endParaRPr sz="3600"/>
          </a:p>
        </p:txBody>
      </p:sp>
      <p:pic>
        <p:nvPicPr>
          <p:cNvPr id="2" name="图片 2" descr="图表, 条形图&#10;&#10;已自动生成说明"/>
          <p:cNvPicPr>
            <a:picLocks noChangeAspect="1"/>
          </p:cNvPicPr>
          <p:nvPr/>
        </p:nvPicPr>
        <p:blipFill>
          <a:blip r:embed="rId2"/>
          <a:stretch>
            <a:fillRect/>
          </a:stretch>
        </p:blipFill>
        <p:spPr>
          <a:xfrm>
            <a:off x="2745532" y="3507040"/>
            <a:ext cx="3932853" cy="2339859"/>
          </a:xfrm>
          <a:prstGeom prst="rect">
            <a:avLst/>
          </a:prstGeom>
        </p:spPr>
      </p:pic>
      <p:sp>
        <p:nvSpPr>
          <p:cNvPr id="7" name="TextBox 6"/>
          <p:cNvSpPr txBox="1"/>
          <p:nvPr/>
        </p:nvSpPr>
        <p:spPr>
          <a:xfrm>
            <a:off x="2423739" y="5930484"/>
            <a:ext cx="4576438" cy="246221"/>
          </a:xfrm>
          <a:prstGeom prst="rect">
            <a:avLst/>
          </a:prstGeom>
          <a:noFill/>
        </p:spPr>
        <p:txBody>
          <a:bodyPr wrap="square">
            <a:spAutoFit/>
          </a:bodyPr>
          <a:lstStyle/>
          <a:p>
            <a:pPr marL="0" indent="0" algn="ctr">
              <a:spcBef>
                <a:spcPts val="0"/>
              </a:spcBef>
              <a:buSzPts val="2400"/>
              <a:buNone/>
            </a:pPr>
            <a:r>
              <a:rPr lang="en-US" altLang="zh-CN" sz="1000"/>
              <a:t>Figure 1 # of New Smart-Contracts Created Each Q</a:t>
            </a:r>
            <a:endParaRPr lang="en-US" altLang="zh-CN" sz="1000"/>
          </a:p>
        </p:txBody>
      </p:sp>
      <p:sp>
        <p:nvSpPr>
          <p:cNvPr id="9" name="TextBox 8"/>
          <p:cNvSpPr txBox="1"/>
          <p:nvPr/>
        </p:nvSpPr>
        <p:spPr>
          <a:xfrm>
            <a:off x="514204" y="6194935"/>
            <a:ext cx="5176382" cy="338554"/>
          </a:xfrm>
          <a:prstGeom prst="rect">
            <a:avLst/>
          </a:prstGeom>
          <a:noFill/>
        </p:spPr>
        <p:txBody>
          <a:bodyPr wrap="square">
            <a:spAutoFit/>
          </a:bodyPr>
          <a:lstStyle/>
          <a:p>
            <a:r>
              <a:rPr lang="fr-FR" altLang="zh-CN" sz="800">
                <a:latin typeface="Calibri" panose="020F0502020204030204" pitchFamily="34" charset="0"/>
                <a:cs typeface="Calibri" panose="020F0502020204030204" pitchFamily="34" charset="0"/>
              </a:rPr>
              <a:t>[1] https://www.investopedia.com/terms/s/smart-contracts.asp​</a:t>
            </a:r>
            <a:endParaRPr lang="fr-FR" altLang="zh-CN" sz="800">
              <a:latin typeface="Calibri" panose="020F0502020204030204" pitchFamily="34" charset="0"/>
              <a:cs typeface="Calibri" panose="020F0502020204030204" pitchFamily="34" charset="0"/>
            </a:endParaRPr>
          </a:p>
          <a:p>
            <a:r>
              <a:rPr lang="fr-FR" altLang="zh-CN" sz="800">
                <a:latin typeface="Calibri" panose="020F0502020204030204" pitchFamily="34" charset="0"/>
                <a:cs typeface="Calibri" panose="020F0502020204030204" pitchFamily="34" charset="0"/>
              </a:rPr>
              <a:t>Figure Source: https://hackernoon.com/ethereum-smart-contracts-most-of-them-are-rarely-used-f45749730d3</a:t>
            </a:r>
            <a:endParaRPr lang="zh-CN" altLang="en-US" sz="80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a:spLocks noGrp="1"/>
          </p:cNvSpPr>
          <p:nvPr>
            <p:ph type="title"/>
          </p:nvPr>
        </p:nvSpPr>
        <p:spPr>
          <a:xfrm>
            <a:off x="76200" y="0"/>
            <a:ext cx="89154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800" b="0" i="0" u="none" strike="noStrike" cap="none">
                <a:solidFill>
                  <a:schemeClr val="dk2"/>
                </a:solidFill>
                <a:latin typeface="Calibri" panose="020F0502020204030204"/>
                <a:ea typeface="Calibri" panose="020F0502020204030204"/>
                <a:cs typeface="Calibri" panose="020F0502020204030204"/>
                <a:sym typeface="Calibri" panose="020F0502020204030204"/>
              </a:rPr>
              <a:t>Thank you </a:t>
            </a:r>
            <a:endParaRPr lang="en-US" sz="38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507" name="Shape 507"/>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508" name="Shape 508"/>
          <p:cNvSpPr txBox="1">
            <a:spLocks noGrp="1"/>
          </p:cNvSpPr>
          <p:nvPr>
            <p:ph type="body" idx="1"/>
          </p:nvPr>
        </p:nvSpPr>
        <p:spPr>
          <a:xfrm>
            <a:off x="304800" y="976639"/>
            <a:ext cx="8610600" cy="5347961"/>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Arial" panose="020B0604020202020204"/>
              <a:buChar char="•"/>
            </a:pPr>
            <a:endParaRPr lang="en-US"/>
          </a:p>
          <a:p>
            <a:pPr marL="342900" marR="0" lvl="0" indent="-342900" algn="l" rtl="0">
              <a:lnSpc>
                <a:spcPct val="90000"/>
              </a:lnSpc>
              <a:spcBef>
                <a:spcPts val="0"/>
              </a:spcBef>
              <a:spcAft>
                <a:spcPts val="0"/>
              </a:spcAft>
              <a:buClr>
                <a:schemeClr val="dk1"/>
              </a:buClr>
              <a:buSzPts val="3200"/>
              <a:buFont typeface="Arial" panose="020B0604020202020204"/>
              <a:buChar char="•"/>
            </a:pPr>
            <a:r>
              <a:rPr lang="en-US"/>
              <a:t>Questions</a:t>
            </a:r>
            <a:endParaRPr lang="en-US"/>
          </a:p>
          <a:p>
            <a:pPr marL="742950" marR="0" lvl="1" indent="-107950" algn="l" rtl="0">
              <a:lnSpc>
                <a:spcPct val="90000"/>
              </a:lnSpc>
              <a:spcBef>
                <a:spcPts val="56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107950" algn="l" rtl="0">
              <a:lnSpc>
                <a:spcPct val="90000"/>
              </a:lnSpc>
              <a:spcBef>
                <a:spcPts val="56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1" indent="0" algn="l" rtl="0">
              <a:lnSpc>
                <a:spcPct val="90000"/>
              </a:lnSpc>
              <a:spcBef>
                <a:spcPts val="56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107950" algn="l" rtl="0">
              <a:lnSpc>
                <a:spcPct val="90000"/>
              </a:lnSpc>
              <a:spcBef>
                <a:spcPts val="56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Smart Contract Vulnerabilities</a:t>
            </a:r>
            <a:endParaRPr sz="3600"/>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291" y="1214169"/>
            <a:ext cx="3224397" cy="472440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Two properties:</a:t>
            </a:r>
            <a:endParaRPr lang="zh-CN" altLang="en-US"/>
          </a:p>
          <a:p>
            <a:pPr lvl="1">
              <a:spcBef>
                <a:spcPts val="480"/>
              </a:spcBef>
              <a:buSzPts val="2400"/>
            </a:pPr>
            <a:r>
              <a:rPr lang="en-US" sz="2000"/>
              <a:t>Openness</a:t>
            </a:r>
            <a:endParaRPr lang="zh-CN" altLang="en-US" sz="2000"/>
          </a:p>
          <a:p>
            <a:pPr lvl="1">
              <a:spcBef>
                <a:spcPts val="480"/>
              </a:spcBef>
              <a:buSzPts val="2400"/>
            </a:pPr>
            <a:r>
              <a:rPr lang="en-US" sz="2000"/>
              <a:t>Immutability</a:t>
            </a:r>
            <a:endParaRPr lang="zh-CN" altLang="en-US" sz="1600"/>
          </a:p>
          <a:p>
            <a:pPr marL="0" indent="0">
              <a:spcBef>
                <a:spcPts val="480"/>
              </a:spcBef>
              <a:buSzPts val="2400"/>
              <a:buNone/>
            </a:pPr>
            <a:endParaRPr lang="en-US" sz="2400">
              <a:solidFill>
                <a:srgbClr val="000000"/>
              </a:solidFill>
            </a:endParaRPr>
          </a:p>
          <a:p>
            <a:pPr marL="342900" indent="-342900">
              <a:spcBef>
                <a:spcPts val="0"/>
              </a:spcBef>
              <a:buSzPts val="2400"/>
            </a:pPr>
            <a:r>
              <a:rPr lang="en-US" sz="2400">
                <a:solidFill>
                  <a:srgbClr val="FF0000"/>
                </a:solidFill>
              </a:rPr>
              <a:t>44+ </a:t>
            </a:r>
            <a:r>
              <a:rPr lang="en-US" sz="2400">
                <a:solidFill>
                  <a:schemeClr val="tx1"/>
                </a:solidFill>
              </a:rPr>
              <a:t>vulnerabilities</a:t>
            </a:r>
            <a:endParaRPr lang="en-US" sz="2400">
              <a:solidFill>
                <a:schemeClr val="tx1"/>
              </a:solidFill>
            </a:endParaRPr>
          </a:p>
          <a:p>
            <a:pPr marL="342900" indent="-342900">
              <a:spcBef>
                <a:spcPts val="0"/>
              </a:spcBef>
              <a:buSzPts val="2400"/>
            </a:pPr>
            <a:endParaRPr lang="en-US" sz="2400">
              <a:solidFill>
                <a:schemeClr val="tx1"/>
              </a:solidFill>
            </a:endParaRPr>
          </a:p>
          <a:p>
            <a:pPr marL="342900" indent="-342900">
              <a:spcBef>
                <a:spcPts val="0"/>
              </a:spcBef>
              <a:buSzPts val="2400"/>
            </a:pPr>
            <a:r>
              <a:rPr lang="en-US" altLang="zh-CN" sz="2400">
                <a:solidFill>
                  <a:schemeClr val="tx1"/>
                </a:solidFill>
              </a:rPr>
              <a:t>The DAO Attack</a:t>
            </a:r>
            <a:endParaRPr lang="en-US" altLang="zh-CN" sz="2400">
              <a:solidFill>
                <a:schemeClr val="tx1"/>
              </a:solidFill>
            </a:endParaRPr>
          </a:p>
          <a:p>
            <a:pPr marL="457200" lvl="1" indent="0">
              <a:spcBef>
                <a:spcPts val="0"/>
              </a:spcBef>
              <a:buSzPts val="2400"/>
              <a:buNone/>
            </a:pPr>
            <a:r>
              <a:rPr lang="en-US" altLang="zh-CN" sz="2000"/>
              <a:t>2016/06/07</a:t>
            </a:r>
            <a:endParaRPr lang="en-US" altLang="zh-CN" sz="2000"/>
          </a:p>
          <a:p>
            <a:pPr marL="457200" lvl="1" indent="0">
              <a:spcBef>
                <a:spcPts val="0"/>
              </a:spcBef>
              <a:buSzPts val="2400"/>
              <a:buNone/>
            </a:pPr>
            <a:r>
              <a:rPr lang="en-US" altLang="zh-CN" sz="2000">
                <a:solidFill>
                  <a:srgbClr val="FF0000"/>
                </a:solidFill>
              </a:rPr>
              <a:t>one-third</a:t>
            </a:r>
            <a:r>
              <a:rPr lang="en-US" altLang="zh-CN" sz="2000"/>
              <a:t> of the DAO’s funds</a:t>
            </a:r>
            <a:endParaRPr lang="en-US" sz="2000">
              <a:solidFill>
                <a:schemeClr val="tx1"/>
              </a:solidFill>
            </a:endParaRPr>
          </a:p>
          <a:p>
            <a:pPr marL="342900" indent="-342900">
              <a:spcBef>
                <a:spcPts val="480"/>
              </a:spcBef>
              <a:buSzPts val="2400"/>
              <a:buFont typeface="Arial,Sans-Serif"/>
            </a:pPr>
            <a:endParaRPr lang="en-US" sz="2000"/>
          </a:p>
          <a:p>
            <a:pPr marL="342900" indent="-342900">
              <a:spcBef>
                <a:spcPts val="0"/>
              </a:spcBef>
              <a:buSzPts val="2400"/>
            </a:pPr>
            <a:endParaRPr lang="en-US" altLang="zh-CN" sz="2000"/>
          </a:p>
        </p:txBody>
      </p:sp>
      <p:sp>
        <p:nvSpPr>
          <p:cNvPr id="131" name="Shape 131"/>
          <p:cNvSpPr/>
          <p:nvPr/>
        </p:nvSpPr>
        <p:spPr>
          <a:xfrm>
            <a:off x="752244" y="6188661"/>
            <a:ext cx="5832183"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panose="020F0502020204030204"/>
                <a:ea typeface="Calibri" panose="020F0502020204030204"/>
                <a:cs typeface="Calibri" panose="020F0502020204030204"/>
                <a:sym typeface="Calibri" panose="020F0502020204030204"/>
              </a:rPr>
              <a:t>Picture Source: https://www.dhs.gov/criticalinfrastructure-sectors</a:t>
            </a:r>
            <a:endParaRPr lang="en-US" sz="14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p:cNvPicPr>
            <a:picLocks noChangeAspect="1"/>
          </p:cNvPicPr>
          <p:nvPr/>
        </p:nvPicPr>
        <p:blipFill>
          <a:blip r:embed="rId1"/>
          <a:stretch>
            <a:fillRect/>
          </a:stretch>
        </p:blipFill>
        <p:spPr>
          <a:xfrm>
            <a:off x="4062845" y="999464"/>
            <a:ext cx="4642860" cy="4859072"/>
          </a:xfrm>
          <a:prstGeom prst="rect">
            <a:avLst/>
          </a:prstGeom>
        </p:spPr>
      </p:pic>
      <p:pic>
        <p:nvPicPr>
          <p:cNvPr id="2" name="Picture 1"/>
          <p:cNvPicPr>
            <a:picLocks noChangeAspect="1"/>
          </p:cNvPicPr>
          <p:nvPr/>
        </p:nvPicPr>
        <p:blipFill>
          <a:blip r:embed="rId2"/>
          <a:stretch>
            <a:fillRect/>
          </a:stretch>
        </p:blipFill>
        <p:spPr>
          <a:xfrm>
            <a:off x="3774425" y="2138094"/>
            <a:ext cx="5219700" cy="3800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1" y="2390660"/>
            <a:ext cx="9144000" cy="3643101"/>
          </a:xfrm>
          <a:prstGeom prst="rect">
            <a:avLst/>
          </a:prstGeom>
          <a:noFill/>
          <a:ln>
            <a:noFill/>
          </a:ln>
        </p:spPr>
        <p:txBody>
          <a:bodyPr spcFirstLastPara="1" wrap="square" lIns="91425" tIns="45700" rIns="91425" bIns="45700" anchor="t" anchorCtr="0">
            <a:noAutofit/>
          </a:bodyPr>
          <a:lstStyle/>
          <a:p>
            <a:pPr marL="25400" indent="0">
              <a:buNone/>
            </a:pPr>
            <a:br>
              <a:rPr lang="en-US" altLang="zh-CN"/>
            </a:br>
            <a:endParaRPr lang="en-US" altLang="zh-CN" sz="1200"/>
          </a:p>
          <a:p>
            <a:pPr marL="1714500" lvl="3" indent="-342900">
              <a:spcBef>
                <a:spcPts val="0"/>
              </a:spcBef>
            </a:pPr>
            <a:endParaRPr lang="en-US" altLang="zh-CN" sz="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a:solidFill>
                  <a:schemeClr val="dk2"/>
                </a:solidFill>
              </a:rPr>
              <a:t>DAO</a:t>
            </a: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 Attacks</a:t>
            </a:r>
            <a:endParaRPr lang="en-US" sz="360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9653" y="2085860"/>
            <a:ext cx="7899094" cy="3942691"/>
          </a:xfrm>
          <a:prstGeom prst="rect">
            <a:avLst/>
          </a:prstGeom>
          <a:noFill/>
          <a:extLst>
            <a:ext uri="{909E8E84-426E-40DD-AFC4-6F175D3DCCD1}">
              <a14:hiddenFill xmlns:a14="http://schemas.microsoft.com/office/drawing/2010/main">
                <a:solidFill>
                  <a:srgbClr val="FFFFFF"/>
                </a:solidFill>
              </a14:hiddenFill>
            </a:ext>
          </a:extLst>
        </p:spPr>
      </p:pic>
      <p:sp>
        <p:nvSpPr>
          <p:cNvPr id="2" name="Shape 131"/>
          <p:cNvSpPr/>
          <p:nvPr/>
        </p:nvSpPr>
        <p:spPr>
          <a:xfrm>
            <a:off x="462249" y="6183184"/>
            <a:ext cx="7074624"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Calibri" panose="020F0502020204030204"/>
                <a:ea typeface="Calibri" panose="020F0502020204030204"/>
                <a:cs typeface="Calibri" panose="020F0502020204030204"/>
                <a:sym typeface="Calibri" panose="020F0502020204030204"/>
              </a:rPr>
              <a:t>Picture Source: https://cointelegraph.com.br/news/the-vulnerabilities-of-smart-contracts</a:t>
            </a:r>
            <a:endParaRPr lang="en-US" sz="1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TextBox 7"/>
          <p:cNvSpPr txBox="1"/>
          <p:nvPr/>
        </p:nvSpPr>
        <p:spPr>
          <a:xfrm>
            <a:off x="165253" y="907696"/>
            <a:ext cx="8534400" cy="1138773"/>
          </a:xfrm>
          <a:prstGeom prst="rect">
            <a:avLst/>
          </a:prstGeom>
          <a:noFill/>
        </p:spPr>
        <p:txBody>
          <a:bodyPr wrap="square">
            <a:spAutoFit/>
          </a:bodyPr>
          <a:lstStyle/>
          <a:p>
            <a:pPr marL="342900" indent="-342900">
              <a:buClr>
                <a:schemeClr val="dk1"/>
              </a:buClr>
              <a:buSzPts val="2400"/>
              <a:buFont typeface="Arial" panose="020B0604020202020204" pitchFamily="34" charset="0"/>
              <a:buChar char="•"/>
            </a:pPr>
            <a:r>
              <a:rPr lang="en-US" altLang="zh-CN" sz="2400">
                <a:solidFill>
                  <a:schemeClr val="dk1"/>
                </a:solidFill>
                <a:latin typeface="Calibri" panose="020F0502020204030204"/>
                <a:cs typeface="Calibri" panose="020F0502020204030204"/>
                <a:sym typeface="Calibri" panose="020F0502020204030204"/>
              </a:rPr>
              <a:t>In Ethereum, when there is a function call </a:t>
            </a:r>
            <a:endParaRPr lang="en-US" altLang="zh-CN" sz="2400">
              <a:solidFill>
                <a:schemeClr val="dk1"/>
              </a:solidFill>
              <a:latin typeface="Calibri" panose="020F0502020204030204"/>
              <a:cs typeface="Calibri" panose="020F0502020204030204"/>
              <a:sym typeface="Calibri" panose="020F0502020204030204"/>
            </a:endParaRPr>
          </a:p>
          <a:p>
            <a:pPr>
              <a:buClr>
                <a:schemeClr val="dk1"/>
              </a:buClr>
              <a:buSzPts val="2400"/>
            </a:pPr>
            <a:r>
              <a:rPr lang="en-US" altLang="zh-CN" sz="2400">
                <a:solidFill>
                  <a:schemeClr val="dk1"/>
                </a:solidFill>
                <a:latin typeface="Calibri" panose="020F0502020204030204"/>
                <a:cs typeface="Calibri" panose="020F0502020204030204"/>
                <a:sym typeface="Calibri" panose="020F0502020204030204"/>
              </a:rPr>
              <a:t>	- </a:t>
            </a:r>
            <a:r>
              <a:rPr lang="en-US" altLang="zh-CN" sz="2000">
                <a:solidFill>
                  <a:schemeClr val="dk1"/>
                </a:solidFill>
                <a:latin typeface="Calibri" panose="020F0502020204030204"/>
                <a:cs typeface="Calibri" panose="020F0502020204030204"/>
                <a:sym typeface="Calibri" panose="020F0502020204030204"/>
              </a:rPr>
              <a:t>The caller has to wait for the call to finish </a:t>
            </a:r>
            <a:endParaRPr lang="en-US" altLang="zh-CN" sz="2000">
              <a:solidFill>
                <a:schemeClr val="dk1"/>
              </a:solidFill>
              <a:latin typeface="Calibri" panose="020F0502020204030204"/>
              <a:cs typeface="Calibri" panose="020F0502020204030204"/>
              <a:sym typeface="Calibri" panose="020F0502020204030204"/>
            </a:endParaRPr>
          </a:p>
          <a:p>
            <a:pPr lvl="1">
              <a:buClr>
                <a:schemeClr val="dk1"/>
              </a:buClr>
              <a:buSzPts val="2400"/>
            </a:pPr>
            <a:r>
              <a:rPr lang="en-US" altLang="zh-CN" sz="2000">
                <a:solidFill>
                  <a:schemeClr val="dk1"/>
                </a:solidFill>
                <a:latin typeface="Calibri" panose="020F0502020204030204"/>
                <a:cs typeface="Calibri" panose="020F0502020204030204"/>
                <a:sym typeface="Calibri" panose="020F0502020204030204"/>
              </a:rPr>
              <a:t>	- A malicious callee might take advantage of this</a:t>
            </a:r>
            <a:endParaRPr lang="zh-CN" altLang="en-US" sz="2000">
              <a:solidFill>
                <a:schemeClr val="dk1"/>
              </a:solidFill>
              <a:latin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4 Types of Reentrancy Attacks</a:t>
            </a:r>
            <a:endParaRPr lang="en-US" sz="3600"/>
          </a:p>
        </p:txBody>
      </p:sp>
      <p:sp>
        <p:nvSpPr>
          <p:cNvPr id="9" name="Shape 130"/>
          <p:cNvSpPr txBox="1"/>
          <p:nvPr/>
        </p:nvSpPr>
        <p:spPr>
          <a:xfrm>
            <a:off x="394291" y="1214169"/>
            <a:ext cx="4177709" cy="187055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indent="-342900">
              <a:spcBef>
                <a:spcPts val="480"/>
              </a:spcBef>
              <a:buSzPts val="2400"/>
            </a:pPr>
            <a:r>
              <a:rPr lang="en-US" sz="2000"/>
              <a:t>Single Function Reentrancy </a:t>
            </a:r>
            <a:endParaRPr lang="en-US" sz="2000"/>
          </a:p>
          <a:p>
            <a:pPr marL="800100" lvl="1" indent="-342900">
              <a:spcBef>
                <a:spcPts val="480"/>
              </a:spcBef>
              <a:buSzPts val="2400"/>
            </a:pPr>
            <a:r>
              <a:rPr lang="en-US" sz="1800"/>
              <a:t>The DAO Attack</a:t>
            </a:r>
            <a:endParaRPr lang="en-US" sz="1800"/>
          </a:p>
          <a:p>
            <a:pPr marL="800100" lvl="1" indent="-342900">
              <a:spcBef>
                <a:spcPts val="480"/>
              </a:spcBef>
              <a:buSzPts val="2400"/>
            </a:pPr>
            <a:r>
              <a:rPr lang="en-US" sz="1800"/>
              <a:t>the fallback function </a:t>
            </a:r>
            <a:r>
              <a:rPr lang="en-US" altLang="zh-CN" sz="1800"/>
              <a:t>recursively calling withdraw</a:t>
            </a:r>
            <a:endParaRPr lang="en-US" sz="1800"/>
          </a:p>
        </p:txBody>
      </p:sp>
      <p:pic>
        <p:nvPicPr>
          <p:cNvPr id="8" name="Picture 7" descr="A picture containing text&#10;&#10;Description automatically generated"/>
          <p:cNvPicPr>
            <a:picLocks noChangeAspect="1"/>
          </p:cNvPicPr>
          <p:nvPr/>
        </p:nvPicPr>
        <p:blipFill>
          <a:blip r:embed="rId1"/>
          <a:stretch>
            <a:fillRect/>
          </a:stretch>
        </p:blipFill>
        <p:spPr>
          <a:xfrm>
            <a:off x="4752974" y="4085899"/>
            <a:ext cx="3933825" cy="1400175"/>
          </a:xfrm>
          <a:prstGeom prst="rect">
            <a:avLst/>
          </a:prstGeom>
        </p:spPr>
      </p:pic>
      <p:pic>
        <p:nvPicPr>
          <p:cNvPr id="11" name="Picture 10" descr="A close up of a logo&#10;&#10;Description automatically generated"/>
          <p:cNvPicPr>
            <a:picLocks noChangeAspect="1"/>
          </p:cNvPicPr>
          <p:nvPr/>
        </p:nvPicPr>
        <p:blipFill>
          <a:blip r:embed="rId2"/>
          <a:stretch>
            <a:fillRect/>
          </a:stretch>
        </p:blipFill>
        <p:spPr>
          <a:xfrm>
            <a:off x="4752975" y="2029122"/>
            <a:ext cx="3933825" cy="942975"/>
          </a:xfrm>
          <a:prstGeom prst="rect">
            <a:avLst/>
          </a:prstGeom>
        </p:spPr>
      </p:pic>
      <p:sp>
        <p:nvSpPr>
          <p:cNvPr id="15" name="Shape 130"/>
          <p:cNvSpPr txBox="1"/>
          <p:nvPr/>
        </p:nvSpPr>
        <p:spPr>
          <a:xfrm>
            <a:off x="460874" y="3578252"/>
            <a:ext cx="4295776" cy="205384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indent="-342900">
              <a:spcBef>
                <a:spcPts val="480"/>
              </a:spcBef>
              <a:buSzPts val="2400"/>
            </a:pPr>
            <a:r>
              <a:rPr lang="en-US" sz="2000"/>
              <a:t>Cross-function Reentrancy</a:t>
            </a:r>
            <a:endParaRPr lang="en-US" sz="2000"/>
          </a:p>
          <a:p>
            <a:pPr marL="800100" lvl="1" indent="-342900">
              <a:spcBef>
                <a:spcPts val="480"/>
              </a:spcBef>
              <a:buSzPts val="2400"/>
            </a:pPr>
            <a:r>
              <a:rPr lang="en-US" sz="1800"/>
              <a:t>the fallback function call  function transfer </a:t>
            </a:r>
            <a:endParaRPr lang="en-US" sz="1800"/>
          </a:p>
          <a:p>
            <a:pPr marL="342900" indent="-342900">
              <a:spcBef>
                <a:spcPts val="480"/>
              </a:spcBef>
              <a:buSzPts val="2400"/>
              <a:buFont typeface="Arial,Sans-Serif"/>
              <a:buChar char="•"/>
            </a:pPr>
            <a:endParaRPr lang="en-US" sz="2000"/>
          </a:p>
          <a:p>
            <a:pPr marL="342900" indent="-342900">
              <a:spcBef>
                <a:spcPts val="0"/>
              </a:spcBef>
              <a:buSzPts val="2400"/>
            </a:pPr>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4 Types of Reentrancy Attacks</a:t>
            </a:r>
            <a:endParaRPr lang="en-US" sz="3600"/>
          </a:p>
        </p:txBody>
      </p:sp>
      <p:sp>
        <p:nvSpPr>
          <p:cNvPr id="9" name="Shape 130"/>
          <p:cNvSpPr txBox="1"/>
          <p:nvPr/>
        </p:nvSpPr>
        <p:spPr>
          <a:xfrm>
            <a:off x="152400" y="907696"/>
            <a:ext cx="4661971" cy="19016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indent="-342900">
              <a:spcBef>
                <a:spcPts val="480"/>
              </a:spcBef>
              <a:buSzPts val="2400"/>
            </a:pPr>
            <a:r>
              <a:rPr lang="en-US" sz="2000"/>
              <a:t>Delegated Reentrancy</a:t>
            </a:r>
            <a:endParaRPr lang="en-US" sz="2000"/>
          </a:p>
          <a:p>
            <a:pPr marL="800100" lvl="1" indent="-342900">
              <a:spcBef>
                <a:spcPts val="480"/>
              </a:spcBef>
              <a:buSzPts val="2400"/>
            </a:pPr>
            <a:r>
              <a:rPr lang="en-US" sz="1800"/>
              <a:t>a contract invokes another contract as a library </a:t>
            </a:r>
            <a:endParaRPr lang="en-US" sz="1800"/>
          </a:p>
          <a:p>
            <a:pPr marL="342900" indent="-342900">
              <a:spcBef>
                <a:spcPts val="480"/>
              </a:spcBef>
              <a:buSzPts val="2400"/>
            </a:pPr>
            <a:endParaRPr lang="en-US" sz="2000"/>
          </a:p>
          <a:p>
            <a:pPr marL="342900" indent="-342900">
              <a:spcBef>
                <a:spcPts val="480"/>
              </a:spcBef>
              <a:buSzPts val="2400"/>
            </a:pPr>
            <a:endParaRPr lang="en-US" sz="2000"/>
          </a:p>
          <a:p>
            <a:pPr marL="342900" indent="-342900">
              <a:spcBef>
                <a:spcPts val="480"/>
              </a:spcBef>
              <a:buSzPts val="2400"/>
            </a:pPr>
            <a:endParaRPr lang="en-US" sz="2000"/>
          </a:p>
          <a:p>
            <a:pPr marL="342900" indent="-342900">
              <a:spcBef>
                <a:spcPts val="480"/>
              </a:spcBef>
              <a:buSzPts val="2400"/>
            </a:pPr>
            <a:endParaRPr lang="en-US" sz="2000"/>
          </a:p>
          <a:p>
            <a:pPr marL="342900" indent="-342900">
              <a:spcBef>
                <a:spcPts val="480"/>
              </a:spcBef>
              <a:buSzPts val="2400"/>
            </a:pPr>
            <a:endParaRPr lang="en-US" sz="2000"/>
          </a:p>
        </p:txBody>
      </p:sp>
      <p:pic>
        <p:nvPicPr>
          <p:cNvPr id="6" name="Picture 5" descr="Diagram&#10;&#10;Description automatically generated"/>
          <p:cNvPicPr>
            <a:picLocks noChangeAspect="1"/>
          </p:cNvPicPr>
          <p:nvPr/>
        </p:nvPicPr>
        <p:blipFill>
          <a:blip r:embed="rId1"/>
          <a:stretch>
            <a:fillRect/>
          </a:stretch>
        </p:blipFill>
        <p:spPr>
          <a:xfrm>
            <a:off x="5210977" y="907696"/>
            <a:ext cx="3536416" cy="2339594"/>
          </a:xfrm>
          <a:prstGeom prst="rect">
            <a:avLst/>
          </a:prstGeom>
        </p:spPr>
      </p:pic>
      <p:pic>
        <p:nvPicPr>
          <p:cNvPr id="7" name="Picture 6" descr="Diagram&#10;&#10;Description automatically generated"/>
          <p:cNvPicPr>
            <a:picLocks noChangeAspect="1"/>
          </p:cNvPicPr>
          <p:nvPr/>
        </p:nvPicPr>
        <p:blipFill>
          <a:blip r:embed="rId2"/>
          <a:stretch>
            <a:fillRect/>
          </a:stretch>
        </p:blipFill>
        <p:spPr>
          <a:xfrm>
            <a:off x="5210977" y="3578252"/>
            <a:ext cx="3484112" cy="2363944"/>
          </a:xfrm>
          <a:prstGeom prst="rect">
            <a:avLst/>
          </a:prstGeom>
        </p:spPr>
      </p:pic>
      <p:sp>
        <p:nvSpPr>
          <p:cNvPr id="13" name="Shape 130"/>
          <p:cNvSpPr txBox="1"/>
          <p:nvPr/>
        </p:nvSpPr>
        <p:spPr>
          <a:xfrm>
            <a:off x="152401" y="3578252"/>
            <a:ext cx="4295776" cy="205384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342900" indent="-342900">
              <a:spcBef>
                <a:spcPts val="480"/>
              </a:spcBef>
              <a:buSzPts val="2400"/>
            </a:pPr>
            <a:r>
              <a:rPr lang="en-US" sz="2000"/>
              <a:t>Create-Based Reentrancy</a:t>
            </a:r>
            <a:endParaRPr lang="en-US" sz="2000"/>
          </a:p>
          <a:p>
            <a:pPr marL="800100" lvl="1" indent="-342900">
              <a:spcBef>
                <a:spcPts val="480"/>
              </a:spcBef>
              <a:buSzPts val="2400"/>
            </a:pPr>
            <a:r>
              <a:rPr lang="en-US" sz="1800"/>
              <a:t>issue further calls in its constructor to other contracts, including malicious contracts</a:t>
            </a:r>
            <a:endParaRPr lang="en-US" sz="1800"/>
          </a:p>
          <a:p>
            <a:pPr marL="342900" indent="-342900">
              <a:spcBef>
                <a:spcPts val="480"/>
              </a:spcBef>
              <a:buSzPts val="2400"/>
              <a:buFont typeface="Arial,Sans-Serif"/>
              <a:buChar char="•"/>
            </a:pPr>
            <a:endParaRPr lang="en-US" sz="2000"/>
          </a:p>
          <a:p>
            <a:pPr marL="342900" indent="-342900">
              <a:spcBef>
                <a:spcPts val="0"/>
              </a:spcBef>
              <a:buSzPts val="2400"/>
            </a:pPr>
            <a:endParaRPr lang="en-US" altLang="zh-C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Related works - Reentrancy Attack Detection </a:t>
            </a:r>
            <a:endParaRPr lang="en-US" sz="3200"/>
          </a:p>
        </p:txBody>
      </p:sp>
      <p:pic>
        <p:nvPicPr>
          <p:cNvPr id="9" name="Picture 8" descr="Text&#10;&#10;Description automatically generated"/>
          <p:cNvPicPr>
            <a:picLocks noChangeAspect="1"/>
          </p:cNvPicPr>
          <p:nvPr/>
        </p:nvPicPr>
        <p:blipFill>
          <a:blip r:embed="rId1"/>
          <a:stretch>
            <a:fillRect/>
          </a:stretch>
        </p:blipFill>
        <p:spPr>
          <a:xfrm>
            <a:off x="457200" y="1604962"/>
            <a:ext cx="8229600" cy="36480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Static Analysis</a:t>
            </a:r>
            <a:endParaRPr lang="en-US" sz="3200"/>
          </a:p>
        </p:txBody>
      </p:sp>
      <p:sp>
        <p:nvSpPr>
          <p:cNvPr id="6" name="TextBox 5"/>
          <p:cNvSpPr txBox="1"/>
          <p:nvPr/>
        </p:nvSpPr>
        <p:spPr>
          <a:xfrm>
            <a:off x="3257562" y="2713442"/>
            <a:ext cx="5873346" cy="1631216"/>
          </a:xfrm>
          <a:prstGeom prst="rect">
            <a:avLst/>
          </a:prstGeom>
          <a:solidFill>
            <a:schemeClr val="accent3">
              <a:lumMod val="40000"/>
              <a:lumOff val="60000"/>
            </a:schemeClr>
          </a:solidFill>
        </p:spPr>
        <p:txBody>
          <a:bodyPr wrap="square">
            <a:spAutoFit/>
          </a:bodyPr>
          <a:lstStyle/>
          <a:p>
            <a:pPr algn="l"/>
            <a:r>
              <a:rPr lang="en-US" altLang="zh-CN" sz="1200" b="1" i="0" u="none" strike="noStrike" baseline="0">
                <a:solidFill>
                  <a:srgbClr val="0000FF"/>
                </a:solidFill>
                <a:latin typeface="Inconsolatazi4-Bold"/>
              </a:rPr>
              <a:t>pragma </a:t>
            </a:r>
            <a:r>
              <a:rPr lang="en-US" altLang="zh-CN" sz="1200" b="0" i="0" u="none" strike="noStrike" baseline="0">
                <a:solidFill>
                  <a:srgbClr val="000000"/>
                </a:solidFill>
                <a:latin typeface="Inconsolatazi4-Regular"/>
              </a:rPr>
              <a:t>solidity 0.4.19;</a:t>
            </a:r>
            <a:endParaRPr lang="en-US" altLang="zh-CN" sz="1200" b="0" i="0" u="none" strike="noStrike" baseline="0">
              <a:solidFill>
                <a:srgbClr val="000000"/>
              </a:solidFill>
              <a:latin typeface="Inconsolatazi4-Regular"/>
            </a:endParaRPr>
          </a:p>
          <a:p>
            <a:pPr algn="l"/>
            <a:r>
              <a:rPr lang="en-US" altLang="zh-CN" sz="1200" b="1" i="0" u="none" strike="noStrike" baseline="0">
                <a:solidFill>
                  <a:srgbClr val="0000FF"/>
                </a:solidFill>
                <a:latin typeface="Inconsolatazi4-Bold"/>
              </a:rPr>
              <a:t>contract </a:t>
            </a:r>
            <a:r>
              <a:rPr lang="en-US" altLang="zh-CN" sz="1200" b="0" i="0" u="none" strike="noStrike" baseline="0">
                <a:solidFill>
                  <a:srgbClr val="000000"/>
                </a:solidFill>
                <a:latin typeface="Inconsolatazi4-Regular"/>
              </a:rPr>
              <a:t>Fund {</a:t>
            </a:r>
            <a:endParaRPr lang="en-US" altLang="zh-CN" sz="1200" b="0" i="0" u="none" strike="noStrike" baseline="0">
              <a:solidFill>
                <a:srgbClr val="000000"/>
              </a:solidFill>
              <a:latin typeface="Inconsolatazi4-Regular"/>
            </a:endParaRPr>
          </a:p>
          <a:p>
            <a:pPr algn="l"/>
            <a:r>
              <a:rPr lang="en-US" altLang="zh-CN" sz="1200" b="1" i="0" u="none" strike="noStrike" baseline="0">
                <a:solidFill>
                  <a:srgbClr val="008080"/>
                </a:solidFill>
                <a:latin typeface="Inconsolatazi4-Bold"/>
              </a:rPr>
              <a:t>	mapping </a:t>
            </a:r>
            <a:r>
              <a:rPr lang="en-US" altLang="zh-CN" sz="1200" b="0" i="0" u="none" strike="noStrike" baseline="0">
                <a:solidFill>
                  <a:srgbClr val="000000"/>
                </a:solidFill>
                <a:latin typeface="Inconsolatazi4-Regular"/>
              </a:rPr>
              <a:t>( </a:t>
            </a:r>
            <a:r>
              <a:rPr lang="en-US" altLang="zh-CN" sz="1200" b="1" i="0" u="none" strike="noStrike" baseline="0">
                <a:solidFill>
                  <a:srgbClr val="008080"/>
                </a:solidFill>
                <a:latin typeface="Inconsolatazi4-Bold"/>
              </a:rPr>
              <a:t>address </a:t>
            </a:r>
            <a:r>
              <a:rPr lang="en-US" altLang="zh-CN" sz="1200" b="0" i="0" u="none" strike="noStrike" baseline="0">
                <a:solidFill>
                  <a:srgbClr val="000000"/>
                </a:solidFill>
                <a:latin typeface="Inconsolatazi4-Regular"/>
              </a:rPr>
              <a:t>=&gt; </a:t>
            </a:r>
            <a:r>
              <a:rPr lang="en-US" altLang="zh-CN" sz="1200" b="1" i="0" u="none" strike="noStrike" baseline="0" err="1">
                <a:solidFill>
                  <a:srgbClr val="008080"/>
                </a:solidFill>
                <a:latin typeface="Inconsolatazi4-Bold"/>
              </a:rPr>
              <a:t>uint</a:t>
            </a:r>
            <a:r>
              <a:rPr lang="en-US" altLang="zh-CN" sz="1200" b="1" i="0" u="none" strike="noStrike" baseline="0">
                <a:solidFill>
                  <a:srgbClr val="008080"/>
                </a:solidFill>
                <a:latin typeface="Inconsolatazi4-Bold"/>
              </a:rPr>
              <a:t> </a:t>
            </a:r>
            <a:r>
              <a:rPr lang="en-US" altLang="zh-CN" sz="1200" b="0" i="0" u="none" strike="noStrike" baseline="0">
                <a:solidFill>
                  <a:srgbClr val="000000"/>
                </a:solidFill>
                <a:latin typeface="Inconsolatazi4-Regular"/>
              </a:rPr>
              <a:t>) balances ;</a:t>
            </a:r>
            <a:endParaRPr lang="en-US" altLang="zh-CN" sz="1200" b="0" i="0" u="none" strike="noStrike" baseline="0">
              <a:solidFill>
                <a:srgbClr val="000000"/>
              </a:solidFill>
              <a:latin typeface="Inconsolatazi4-Regular"/>
            </a:endParaRPr>
          </a:p>
          <a:p>
            <a:pPr algn="l"/>
            <a:r>
              <a:rPr lang="en-US" altLang="zh-CN" sz="1200" b="1" i="0" u="none" strike="noStrike" baseline="0">
                <a:solidFill>
                  <a:srgbClr val="0000FF"/>
                </a:solidFill>
                <a:latin typeface="Inconsolatazi4-Bold"/>
              </a:rPr>
              <a:t>	function </a:t>
            </a:r>
            <a:r>
              <a:rPr lang="en-US" altLang="zh-CN" sz="1200" b="0" i="0" u="none" strike="noStrike" baseline="0">
                <a:solidFill>
                  <a:srgbClr val="000000"/>
                </a:solidFill>
                <a:latin typeface="Inconsolatazi4-Regular"/>
              </a:rPr>
              <a:t>withdraw () </a:t>
            </a:r>
            <a:r>
              <a:rPr lang="en-US" altLang="zh-CN" sz="1200" b="1" i="0" u="none" strike="noStrike" baseline="0">
                <a:solidFill>
                  <a:srgbClr val="0000FF"/>
                </a:solidFill>
                <a:latin typeface="Inconsolatazi4-Bold"/>
              </a:rPr>
              <a:t>public </a:t>
            </a:r>
            <a:r>
              <a:rPr lang="en-US" altLang="zh-CN" sz="1200" b="0" i="0" u="none" strike="noStrike" baseline="0">
                <a:solidFill>
                  <a:srgbClr val="000000"/>
                </a:solidFill>
                <a:latin typeface="Inconsolatazi4-Regular"/>
              </a:rPr>
              <a:t>{</a:t>
            </a:r>
            <a:endParaRPr lang="en-US" altLang="zh-CN" sz="1200" b="0" i="0" u="none" strike="noStrike" baseline="0">
              <a:solidFill>
                <a:srgbClr val="000000"/>
              </a:solidFill>
              <a:latin typeface="Inconsolatazi4-Regular"/>
            </a:endParaRPr>
          </a:p>
          <a:p>
            <a:pPr algn="l"/>
            <a:r>
              <a:rPr lang="en-US" altLang="zh-CN" sz="1200" b="1" i="0" u="none" strike="noStrike" baseline="0">
                <a:solidFill>
                  <a:srgbClr val="0000FF"/>
                </a:solidFill>
                <a:latin typeface="Inconsolatazi4-Bold"/>
              </a:rPr>
              <a:t>		if </a:t>
            </a:r>
            <a:r>
              <a:rPr lang="en-US" altLang="zh-CN" sz="1200" b="0" i="0" u="none" strike="noStrike" baseline="0">
                <a:solidFill>
                  <a:srgbClr val="000000"/>
                </a:solidFill>
                <a:latin typeface="Inconsolatazi4-Regular"/>
              </a:rPr>
              <a:t>( </a:t>
            </a:r>
            <a:r>
              <a:rPr lang="en-US" altLang="zh-CN" sz="1200" b="1" i="0" u="none" strike="noStrike" baseline="0">
                <a:solidFill>
                  <a:srgbClr val="800080"/>
                </a:solidFill>
                <a:latin typeface="Inconsolatazi4-Bold"/>
              </a:rPr>
              <a:t>msg </a:t>
            </a:r>
            <a:r>
              <a:rPr lang="en-US" altLang="zh-CN" sz="1200" b="0" i="0" u="none" strike="noStrike" baseline="0">
                <a:solidFill>
                  <a:srgbClr val="000000"/>
                </a:solidFill>
                <a:latin typeface="Inconsolatazi4-Regular"/>
              </a:rPr>
              <a:t>. </a:t>
            </a:r>
            <a:r>
              <a:rPr lang="en-US" altLang="zh-CN" sz="1200" b="1" i="0" u="none" strike="noStrike" baseline="0">
                <a:solidFill>
                  <a:srgbClr val="800080"/>
                </a:solidFill>
                <a:latin typeface="Inconsolatazi4-Bold"/>
              </a:rPr>
              <a:t>sender </a:t>
            </a:r>
            <a:r>
              <a:rPr lang="en-US" altLang="zh-CN" sz="1200" b="0" i="0" u="none" strike="noStrike" baseline="0">
                <a:solidFill>
                  <a:srgbClr val="000000"/>
                </a:solidFill>
                <a:latin typeface="Inconsolatazi4-Regular"/>
              </a:rPr>
              <a:t>. </a:t>
            </a:r>
            <a:r>
              <a:rPr lang="en-US" altLang="zh-CN" sz="1200" b="1" i="0" u="none" strike="noStrike" baseline="0">
                <a:solidFill>
                  <a:srgbClr val="0000FF"/>
                </a:solidFill>
                <a:latin typeface="Inconsolatazi4-Bold"/>
              </a:rPr>
              <a:t>call </a:t>
            </a:r>
            <a:r>
              <a:rPr lang="en-US" altLang="zh-CN" sz="1200" b="0" i="0" u="none" strike="noStrike" baseline="0">
                <a:solidFill>
                  <a:srgbClr val="000000"/>
                </a:solidFill>
                <a:latin typeface="Inconsolatazi4-Regular"/>
              </a:rPr>
              <a:t>. </a:t>
            </a:r>
            <a:r>
              <a:rPr lang="en-US" altLang="zh-CN" sz="1200" b="1" i="0" u="none" strike="noStrike" baseline="0">
                <a:solidFill>
                  <a:srgbClr val="0000FF"/>
                </a:solidFill>
                <a:latin typeface="Inconsolatazi4-Bold"/>
              </a:rPr>
              <a:t>value </a:t>
            </a:r>
            <a:r>
              <a:rPr lang="en-US" altLang="zh-CN" sz="1200" b="0" i="0" u="none" strike="noStrike" baseline="0">
                <a:solidFill>
                  <a:srgbClr val="000000"/>
                </a:solidFill>
                <a:latin typeface="Inconsolatazi4-Regular"/>
              </a:rPr>
              <a:t>( balances [ </a:t>
            </a:r>
            <a:r>
              <a:rPr lang="en-US" altLang="zh-CN" sz="1200" b="1" i="0" u="none" strike="noStrike" baseline="0">
                <a:solidFill>
                  <a:srgbClr val="800080"/>
                </a:solidFill>
                <a:latin typeface="Inconsolatazi4-Bold"/>
              </a:rPr>
              <a:t>msg </a:t>
            </a:r>
            <a:r>
              <a:rPr lang="en-US" altLang="zh-CN" sz="1200" b="0" i="0" u="none" strike="noStrike" baseline="0">
                <a:solidFill>
                  <a:srgbClr val="000000"/>
                </a:solidFill>
                <a:latin typeface="Inconsolatazi4-Regular"/>
              </a:rPr>
              <a:t>. </a:t>
            </a:r>
            <a:r>
              <a:rPr lang="en-US" altLang="zh-CN" sz="1200" b="1" i="0" u="none" strike="noStrike" baseline="0">
                <a:solidFill>
                  <a:srgbClr val="800080"/>
                </a:solidFill>
                <a:latin typeface="Inconsolatazi4-Bold"/>
              </a:rPr>
              <a:t>sender </a:t>
            </a:r>
            <a:r>
              <a:rPr lang="en-US" altLang="zh-CN" sz="1200" b="0" i="0" u="none" strike="noStrike" baseline="0">
                <a:solidFill>
                  <a:srgbClr val="000000"/>
                </a:solidFill>
                <a:latin typeface="Inconsolatazi4-Regular"/>
              </a:rPr>
              <a:t>]) ())</a:t>
            </a:r>
            <a:endParaRPr lang="en-US" altLang="zh-CN" sz="1200" b="0" i="0" u="none" strike="noStrike" baseline="0">
              <a:solidFill>
                <a:srgbClr val="000000"/>
              </a:solidFill>
              <a:latin typeface="Inconsolatazi4-Regular"/>
            </a:endParaRPr>
          </a:p>
          <a:p>
            <a:pPr algn="l"/>
            <a:r>
              <a:rPr lang="en-US" altLang="zh-CN" sz="1200" b="0" i="0" u="none" strike="noStrike" baseline="0">
                <a:solidFill>
                  <a:srgbClr val="000000"/>
                </a:solidFill>
                <a:latin typeface="Inconsolatazi4-Regular"/>
              </a:rPr>
              <a:t>			balances [ </a:t>
            </a:r>
            <a:r>
              <a:rPr lang="en-US" altLang="zh-CN" sz="1200" b="1" i="0" u="none" strike="noStrike" baseline="0">
                <a:solidFill>
                  <a:srgbClr val="800080"/>
                </a:solidFill>
                <a:latin typeface="Inconsolatazi4-Bold"/>
              </a:rPr>
              <a:t>msg </a:t>
            </a:r>
            <a:r>
              <a:rPr lang="en-US" altLang="zh-CN" sz="1200" b="0" i="0" u="none" strike="noStrike" baseline="0">
                <a:solidFill>
                  <a:srgbClr val="000000"/>
                </a:solidFill>
                <a:latin typeface="Inconsolatazi4-Regular"/>
              </a:rPr>
              <a:t>. </a:t>
            </a:r>
            <a:r>
              <a:rPr lang="en-US" altLang="zh-CN" sz="1200" b="1" i="0" u="none" strike="noStrike" baseline="0">
                <a:solidFill>
                  <a:srgbClr val="800080"/>
                </a:solidFill>
                <a:latin typeface="Inconsolatazi4-Bold"/>
              </a:rPr>
              <a:t>sender </a:t>
            </a:r>
            <a:r>
              <a:rPr lang="en-US" altLang="zh-CN" sz="1200" b="0" i="0" u="none" strike="noStrike" baseline="0">
                <a:solidFill>
                  <a:srgbClr val="000000"/>
                </a:solidFill>
                <a:latin typeface="Inconsolatazi4-Regular"/>
              </a:rPr>
              <a:t>] = 0;</a:t>
            </a:r>
            <a:endParaRPr lang="en-US" altLang="zh-CN" sz="1200" b="0" i="0" u="none" strike="noStrike" baseline="0">
              <a:solidFill>
                <a:srgbClr val="000000"/>
              </a:solidFill>
              <a:latin typeface="Inconsolatazi4-Regular"/>
            </a:endParaRPr>
          </a:p>
          <a:p>
            <a:pPr algn="l"/>
            <a:r>
              <a:rPr lang="en-US" altLang="zh-CN" sz="1200" b="0" i="0" u="none" strike="noStrike" baseline="0">
                <a:solidFill>
                  <a:srgbClr val="000000"/>
                </a:solidFill>
                <a:latin typeface="Inconsolatazi4-Regular"/>
              </a:rPr>
              <a:t>			}</a:t>
            </a:r>
            <a:endParaRPr lang="en-US" altLang="zh-CN" sz="1200" b="0" i="0" u="none" strike="noStrike" baseline="0">
              <a:solidFill>
                <a:srgbClr val="000000"/>
              </a:solidFill>
              <a:latin typeface="Inconsolatazi4-Regular"/>
            </a:endParaRPr>
          </a:p>
          <a:p>
            <a:pPr algn="l"/>
            <a:r>
              <a:rPr lang="en-US" altLang="zh-CN" sz="1200" b="0" i="0" u="none" strike="noStrike" baseline="0">
                <a:solidFill>
                  <a:srgbClr val="000000"/>
                </a:solidFill>
                <a:latin typeface="Inconsolatazi4-Regular"/>
              </a:rPr>
              <a:t>	   }</a:t>
            </a:r>
            <a:endParaRPr lang="zh-CN" altLang="en-US" sz="2800"/>
          </a:p>
        </p:txBody>
      </p:sp>
      <p:sp>
        <p:nvSpPr>
          <p:cNvPr id="8" name="TextBox 7"/>
          <p:cNvSpPr txBox="1"/>
          <p:nvPr/>
        </p:nvSpPr>
        <p:spPr>
          <a:xfrm>
            <a:off x="3257562" y="4862949"/>
            <a:ext cx="5899529" cy="1231106"/>
          </a:xfrm>
          <a:prstGeom prst="rect">
            <a:avLst/>
          </a:prstGeom>
          <a:solidFill>
            <a:schemeClr val="accent5">
              <a:lumMod val="20000"/>
              <a:lumOff val="80000"/>
            </a:schemeClr>
          </a:solidFill>
        </p:spPr>
        <p:txBody>
          <a:bodyPr wrap="square">
            <a:spAutoFit/>
          </a:bodyPr>
          <a:lstStyle/>
          <a:p>
            <a:pPr lvl="2"/>
            <a:r>
              <a:rPr lang="en-US" altLang="zh-CN" b="1" i="0" u="none" strike="noStrike" baseline="0">
                <a:solidFill>
                  <a:srgbClr val="0000FF"/>
                </a:solidFill>
                <a:latin typeface="Inconsolatazi4-Bold"/>
              </a:rPr>
              <a:t>	</a:t>
            </a:r>
            <a:r>
              <a:rPr lang="en-US" altLang="zh-CN" sz="1200" b="1" i="0" u="none" strike="noStrike" baseline="0">
                <a:solidFill>
                  <a:srgbClr val="0000FF"/>
                </a:solidFill>
                <a:latin typeface="Inconsolatazi4-Bold"/>
              </a:rPr>
              <a:t>function </a:t>
            </a:r>
            <a:r>
              <a:rPr lang="en-US" altLang="zh-CN" sz="1200" b="0" i="0" u="none" strike="noStrike" baseline="0">
                <a:solidFill>
                  <a:srgbClr val="000000"/>
                </a:solidFill>
                <a:latin typeface="Inconsolatazi4-Regular"/>
              </a:rPr>
              <a:t>withdraw () </a:t>
            </a:r>
            <a:r>
              <a:rPr lang="en-US" altLang="zh-CN" sz="1200" b="1" i="0" u="none" strike="noStrike" baseline="0">
                <a:solidFill>
                  <a:srgbClr val="0000FF"/>
                </a:solidFill>
                <a:latin typeface="Inconsolatazi4-Bold"/>
              </a:rPr>
              <a:t>public </a:t>
            </a:r>
            <a:r>
              <a:rPr lang="en-US" altLang="zh-CN" sz="1200" b="0" i="0" u="none" strike="noStrike" baseline="0">
                <a:solidFill>
                  <a:srgbClr val="000000"/>
                </a:solidFill>
                <a:latin typeface="Inconsolatazi4-Regular"/>
              </a:rPr>
              <a:t>{</a:t>
            </a:r>
            <a:endParaRPr lang="en-US" altLang="zh-CN" sz="1200" b="0" i="0" u="none" strike="noStrike" baseline="0">
              <a:solidFill>
                <a:srgbClr val="000000"/>
              </a:solidFill>
              <a:latin typeface="Inconsolatazi4-Regular"/>
            </a:endParaRPr>
          </a:p>
          <a:p>
            <a:pPr lvl="3"/>
            <a:r>
              <a:rPr lang="en-US" altLang="zh-CN" sz="1200" b="1" i="0" u="none" strike="noStrike" baseline="0">
                <a:solidFill>
                  <a:srgbClr val="008080"/>
                </a:solidFill>
                <a:latin typeface="Inconsolatazi4-Bold"/>
              </a:rPr>
              <a:t>		</a:t>
            </a:r>
            <a:r>
              <a:rPr lang="en-US" altLang="zh-CN" sz="1200" b="1" i="0" u="none" strike="noStrike" baseline="0" err="1">
                <a:solidFill>
                  <a:srgbClr val="008080"/>
                </a:solidFill>
                <a:latin typeface="Inconsolatazi4-Bold"/>
              </a:rPr>
              <a:t>uint</a:t>
            </a:r>
            <a:r>
              <a:rPr lang="en-US" altLang="zh-CN" sz="1200" b="1" i="0" u="none" strike="noStrike" baseline="0">
                <a:solidFill>
                  <a:srgbClr val="008080"/>
                </a:solidFill>
                <a:latin typeface="Inconsolatazi4-Bold"/>
              </a:rPr>
              <a:t> </a:t>
            </a:r>
            <a:r>
              <a:rPr lang="en-US" altLang="zh-CN" sz="1200" b="1" i="0" u="none" strike="noStrike" baseline="0">
                <a:solidFill>
                  <a:srgbClr val="0000FF"/>
                </a:solidFill>
                <a:latin typeface="Inconsolatazi4-Bold"/>
              </a:rPr>
              <a:t>balance </a:t>
            </a:r>
            <a:r>
              <a:rPr lang="en-US" altLang="zh-CN" sz="1200" b="0" i="0" u="none" strike="noStrike" baseline="0">
                <a:solidFill>
                  <a:srgbClr val="000000"/>
                </a:solidFill>
                <a:latin typeface="Inconsolatazi4-Regular"/>
              </a:rPr>
              <a:t>= balances [ </a:t>
            </a:r>
            <a:r>
              <a:rPr lang="en-US" altLang="zh-CN" sz="1200" b="1" i="0" u="none" strike="noStrike" baseline="0">
                <a:solidFill>
                  <a:srgbClr val="800080"/>
                </a:solidFill>
                <a:latin typeface="Inconsolatazi4-Bold"/>
              </a:rPr>
              <a:t>msg </a:t>
            </a:r>
            <a:r>
              <a:rPr lang="en-US" altLang="zh-CN" sz="1200" b="0" i="0" u="none" strike="noStrike" baseline="0">
                <a:solidFill>
                  <a:srgbClr val="000000"/>
                </a:solidFill>
                <a:latin typeface="Inconsolatazi4-Regular"/>
              </a:rPr>
              <a:t>. </a:t>
            </a:r>
            <a:r>
              <a:rPr lang="en-US" altLang="zh-CN" sz="1200" b="1" i="0" u="none" strike="noStrike" baseline="0">
                <a:solidFill>
                  <a:srgbClr val="800080"/>
                </a:solidFill>
                <a:latin typeface="Inconsolatazi4-Bold"/>
              </a:rPr>
              <a:t>sender </a:t>
            </a:r>
            <a:r>
              <a:rPr lang="en-US" altLang="zh-CN" sz="1200" b="0" i="0" u="none" strike="noStrike" baseline="0">
                <a:solidFill>
                  <a:srgbClr val="000000"/>
                </a:solidFill>
                <a:latin typeface="Inconsolatazi4-Regular"/>
              </a:rPr>
              <a:t>];</a:t>
            </a:r>
            <a:endParaRPr lang="en-US" altLang="zh-CN" sz="1200" b="0" i="0" u="none" strike="noStrike" baseline="0">
              <a:solidFill>
                <a:srgbClr val="000000"/>
              </a:solidFill>
              <a:latin typeface="Inconsolatazi4-Regular"/>
            </a:endParaRPr>
          </a:p>
          <a:p>
            <a:pPr lvl="3"/>
            <a:r>
              <a:rPr lang="en-US" altLang="zh-CN" sz="1200" b="0" i="0" u="none" strike="noStrike" baseline="0">
                <a:solidFill>
                  <a:srgbClr val="000000"/>
                </a:solidFill>
                <a:latin typeface="Inconsolatazi4-Regular"/>
              </a:rPr>
              <a:t>		balances [ </a:t>
            </a:r>
            <a:r>
              <a:rPr lang="en-US" altLang="zh-CN" sz="1200" b="1" i="0" u="none" strike="noStrike" baseline="0">
                <a:solidFill>
                  <a:srgbClr val="800080"/>
                </a:solidFill>
                <a:latin typeface="Inconsolatazi4-Bold"/>
              </a:rPr>
              <a:t>msg </a:t>
            </a:r>
            <a:r>
              <a:rPr lang="en-US" altLang="zh-CN" sz="1200" b="0" i="0" u="none" strike="noStrike" baseline="0">
                <a:solidFill>
                  <a:srgbClr val="000000"/>
                </a:solidFill>
                <a:latin typeface="Inconsolatazi4-Regular"/>
              </a:rPr>
              <a:t>. </a:t>
            </a:r>
            <a:r>
              <a:rPr lang="en-US" altLang="zh-CN" sz="1200" b="1" i="0" u="none" strike="noStrike" baseline="0">
                <a:solidFill>
                  <a:srgbClr val="800080"/>
                </a:solidFill>
                <a:latin typeface="Inconsolatazi4-Bold"/>
              </a:rPr>
              <a:t>sender </a:t>
            </a:r>
            <a:r>
              <a:rPr lang="en-US" altLang="zh-CN" sz="1200" b="0" i="0" u="none" strike="noStrike" baseline="0">
                <a:solidFill>
                  <a:srgbClr val="000000"/>
                </a:solidFill>
                <a:latin typeface="Inconsolatazi4-Regular"/>
              </a:rPr>
              <a:t>] = 0;</a:t>
            </a:r>
            <a:endParaRPr lang="en-US" altLang="zh-CN" sz="1200" b="0" i="0" u="none" strike="noStrike" baseline="0">
              <a:solidFill>
                <a:srgbClr val="000000"/>
              </a:solidFill>
              <a:latin typeface="Inconsolatazi4-Regular"/>
            </a:endParaRPr>
          </a:p>
          <a:p>
            <a:pPr lvl="3"/>
            <a:r>
              <a:rPr lang="en-US" altLang="zh-CN" sz="1200" b="1" i="0" u="none" strike="noStrike" baseline="0">
                <a:solidFill>
                  <a:srgbClr val="800080"/>
                </a:solidFill>
                <a:latin typeface="Inconsolatazi4-Bold"/>
              </a:rPr>
              <a:t>		msg </a:t>
            </a:r>
            <a:r>
              <a:rPr lang="en-US" altLang="zh-CN" sz="1200" b="0" i="0" u="none" strike="noStrike" baseline="0">
                <a:solidFill>
                  <a:srgbClr val="000000"/>
                </a:solidFill>
                <a:latin typeface="Inconsolatazi4-Regular"/>
              </a:rPr>
              <a:t>. </a:t>
            </a:r>
            <a:r>
              <a:rPr lang="en-US" altLang="zh-CN" sz="1200" b="1" i="0" u="none" strike="noStrike" baseline="0">
                <a:solidFill>
                  <a:srgbClr val="800080"/>
                </a:solidFill>
                <a:latin typeface="Inconsolatazi4-Bold"/>
              </a:rPr>
              <a:t>sender </a:t>
            </a:r>
            <a:r>
              <a:rPr lang="en-US" altLang="zh-CN" sz="1200" b="0" i="0" u="none" strike="noStrike" baseline="0">
                <a:solidFill>
                  <a:srgbClr val="000000"/>
                </a:solidFill>
                <a:latin typeface="Inconsolatazi4-Regular"/>
              </a:rPr>
              <a:t>. </a:t>
            </a:r>
            <a:r>
              <a:rPr lang="en-US" altLang="zh-CN" sz="1200" b="1" i="0" u="none" strike="noStrike" baseline="0">
                <a:solidFill>
                  <a:srgbClr val="0000FF"/>
                </a:solidFill>
                <a:latin typeface="Inconsolatazi4-Bold"/>
              </a:rPr>
              <a:t>transfer </a:t>
            </a:r>
            <a:r>
              <a:rPr lang="en-US" altLang="zh-CN" sz="1200" b="0" i="0" u="none" strike="noStrike" baseline="0">
                <a:solidFill>
                  <a:srgbClr val="000000"/>
                </a:solidFill>
                <a:latin typeface="Inconsolatazi4-Regular"/>
              </a:rPr>
              <a:t>( </a:t>
            </a:r>
            <a:r>
              <a:rPr lang="en-US" altLang="zh-CN" sz="1200" b="1" i="0" u="none" strike="noStrike" baseline="0">
                <a:solidFill>
                  <a:srgbClr val="0000FF"/>
                </a:solidFill>
                <a:latin typeface="Inconsolatazi4-Bold"/>
              </a:rPr>
              <a:t>balance </a:t>
            </a:r>
            <a:r>
              <a:rPr lang="en-US" altLang="zh-CN" sz="1200" b="0" i="0" u="none" strike="noStrike" baseline="0">
                <a:solidFill>
                  <a:srgbClr val="000000"/>
                </a:solidFill>
                <a:latin typeface="Inconsolatazi4-Regular"/>
              </a:rPr>
              <a:t>);</a:t>
            </a:r>
            <a:endParaRPr lang="en-US" altLang="zh-CN" sz="1200" b="0" i="0" u="none" strike="noStrike" baseline="0">
              <a:solidFill>
                <a:srgbClr val="000000"/>
              </a:solidFill>
              <a:latin typeface="Inconsolatazi4-Regular"/>
            </a:endParaRPr>
          </a:p>
          <a:p>
            <a:pPr lvl="2"/>
            <a:r>
              <a:rPr lang="en-US" altLang="zh-CN" sz="1200" b="0" i="0" u="none" strike="noStrike" baseline="0">
                <a:solidFill>
                  <a:srgbClr val="808080"/>
                </a:solidFill>
                <a:latin typeface="Inconsolatazi4-Regular"/>
              </a:rPr>
              <a:t>		// state reverted , balance restored if transfer fails</a:t>
            </a:r>
            <a:endParaRPr lang="en-US" altLang="zh-CN" sz="1200" b="0" i="0" u="none" strike="noStrike" baseline="0">
              <a:solidFill>
                <a:srgbClr val="808080"/>
              </a:solidFill>
              <a:latin typeface="Inconsolatazi4-Regular"/>
            </a:endParaRPr>
          </a:p>
          <a:p>
            <a:pPr lvl="2"/>
            <a:r>
              <a:rPr lang="en-US" altLang="zh-CN" sz="1200">
                <a:solidFill>
                  <a:srgbClr val="808080"/>
                </a:solidFill>
                <a:latin typeface="Inconsolatazi4-Regular"/>
              </a:rPr>
              <a:t>			 </a:t>
            </a:r>
            <a:r>
              <a:rPr lang="en-US" altLang="zh-CN" sz="1200" b="0" i="0" u="none" strike="noStrike" baseline="0">
                <a:solidFill>
                  <a:srgbClr val="000000"/>
                </a:solidFill>
                <a:latin typeface="Inconsolatazi4-Regular"/>
              </a:rPr>
              <a:t>}</a:t>
            </a:r>
            <a:endParaRPr lang="zh-CN" altLang="en-US" sz="2800"/>
          </a:p>
        </p:txBody>
      </p:sp>
      <p:pic>
        <p:nvPicPr>
          <p:cNvPr id="9" name="Picture 8"/>
          <p:cNvPicPr>
            <a:picLocks noChangeAspect="1"/>
          </p:cNvPicPr>
          <p:nvPr/>
        </p:nvPicPr>
        <p:blipFill>
          <a:blip r:embed="rId1"/>
          <a:stretch>
            <a:fillRect/>
          </a:stretch>
        </p:blipFill>
        <p:spPr>
          <a:xfrm>
            <a:off x="3257562" y="1462601"/>
            <a:ext cx="4591050" cy="809625"/>
          </a:xfrm>
          <a:prstGeom prst="rect">
            <a:avLst/>
          </a:prstGeom>
        </p:spPr>
      </p:pic>
      <p:sp>
        <p:nvSpPr>
          <p:cNvPr id="12" name="Shape 130"/>
          <p:cNvSpPr txBox="1">
            <a:spLocks noGrp="1"/>
          </p:cNvSpPr>
          <p:nvPr>
            <p:ph type="body" idx="1"/>
          </p:nvPr>
        </p:nvSpPr>
        <p:spPr>
          <a:xfrm>
            <a:off x="394290" y="980504"/>
            <a:ext cx="5301429" cy="5222473"/>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err="1"/>
              <a:t>Smartchecker</a:t>
            </a:r>
            <a:r>
              <a:rPr lang="en-US" sz="2400"/>
              <a:t>[S </a:t>
            </a:r>
            <a:r>
              <a:rPr lang="en-US" sz="2400" err="1"/>
              <a:t>Tikhomirov</a:t>
            </a:r>
            <a:r>
              <a:rPr lang="en-US" sz="2400"/>
              <a:t> · ‎2018]</a:t>
            </a:r>
            <a:endParaRPr lang="en-US" sz="2400"/>
          </a:p>
          <a:p>
            <a:pPr marL="342900" indent="-342900">
              <a:spcBef>
                <a:spcPts val="480"/>
              </a:spcBef>
              <a:buSzPts val="2400"/>
            </a:pPr>
            <a:r>
              <a:rPr lang="en-US" sz="2400"/>
              <a:t>Pattern example</a:t>
            </a:r>
            <a:endParaRPr lang="zh-CN" altLang="en-US" sz="1600"/>
          </a:p>
          <a:p>
            <a:pPr marL="0" indent="0">
              <a:spcBef>
                <a:spcPts val="480"/>
              </a:spcBef>
              <a:buSzPts val="2400"/>
              <a:buNone/>
            </a:pPr>
            <a:endParaRPr lang="en-US" sz="2400">
              <a:solidFill>
                <a:srgbClr val="000000"/>
              </a:solidFill>
            </a:endParaRPr>
          </a:p>
          <a:p>
            <a:pPr marL="342900" indent="-342900">
              <a:spcBef>
                <a:spcPts val="0"/>
              </a:spcBef>
              <a:buSzPts val="2400"/>
            </a:pPr>
            <a:endParaRPr lang="en-US" sz="2400">
              <a:solidFill>
                <a:schemeClr val="tx1"/>
              </a:solidFill>
            </a:endParaRPr>
          </a:p>
          <a:p>
            <a:pPr marL="342900" indent="-342900">
              <a:spcBef>
                <a:spcPts val="0"/>
              </a:spcBef>
              <a:buSzPts val="2400"/>
            </a:pPr>
            <a:r>
              <a:rPr lang="en-US" altLang="zh-CN" sz="2400">
                <a:solidFill>
                  <a:schemeClr val="tx1"/>
                </a:solidFill>
              </a:rPr>
              <a:t>Bad</a:t>
            </a:r>
            <a:endParaRPr lang="en-US" altLang="zh-CN" sz="2400">
              <a:solidFill>
                <a:schemeClr val="tx1"/>
              </a:solidFill>
            </a:endParaRPr>
          </a:p>
          <a:p>
            <a:pPr marL="342900" indent="-342900">
              <a:spcBef>
                <a:spcPts val="0"/>
              </a:spcBef>
              <a:buSzPts val="2400"/>
            </a:pPr>
            <a:endParaRPr lang="en-US" altLang="zh-CN" sz="2400">
              <a:solidFill>
                <a:schemeClr val="tx1"/>
              </a:solidFill>
            </a:endParaRPr>
          </a:p>
          <a:p>
            <a:pPr marL="342900" indent="-342900">
              <a:spcBef>
                <a:spcPts val="0"/>
              </a:spcBef>
              <a:buSzPts val="2400"/>
            </a:pPr>
            <a:endParaRPr lang="en-US" altLang="zh-CN" sz="2400">
              <a:solidFill>
                <a:schemeClr val="tx1"/>
              </a:solidFill>
            </a:endParaRPr>
          </a:p>
          <a:p>
            <a:pPr marL="0" indent="0">
              <a:spcBef>
                <a:spcPts val="0"/>
              </a:spcBef>
              <a:buSzPts val="2400"/>
              <a:buNone/>
            </a:pPr>
            <a:endParaRPr lang="en-US" altLang="zh-CN" sz="2400">
              <a:solidFill>
                <a:schemeClr val="tx1"/>
              </a:solidFill>
            </a:endParaRPr>
          </a:p>
          <a:p>
            <a:pPr marL="342900" indent="-342900">
              <a:spcBef>
                <a:spcPts val="0"/>
              </a:spcBef>
              <a:buSzPts val="2400"/>
            </a:pPr>
            <a:endParaRPr lang="en-US" altLang="zh-CN" sz="2400">
              <a:solidFill>
                <a:schemeClr val="tx1"/>
              </a:solidFill>
            </a:endParaRPr>
          </a:p>
          <a:p>
            <a:pPr marL="342900" indent="-342900">
              <a:spcBef>
                <a:spcPts val="0"/>
              </a:spcBef>
              <a:buSzPts val="2400"/>
            </a:pPr>
            <a:r>
              <a:rPr lang="en-US" altLang="zh-CN" sz="2400">
                <a:solidFill>
                  <a:schemeClr val="tx1"/>
                </a:solidFill>
              </a:rPr>
              <a:t>Good</a:t>
            </a:r>
            <a:endParaRPr lang="en-US" altLang="zh-CN" sz="2400">
              <a:solidFill>
                <a:schemeClr val="tx1"/>
              </a:solidFill>
            </a:endParaRPr>
          </a:p>
          <a:p>
            <a:pPr marL="800100" lvl="1" indent="-342900">
              <a:spcBef>
                <a:spcPts val="0"/>
              </a:spcBef>
              <a:buSzPts val="2400"/>
            </a:pPr>
            <a:r>
              <a:rPr lang="en-US" altLang="zh-CN" sz="1600" b="0" i="0" u="none" strike="noStrike" baseline="0">
                <a:latin typeface="LinLibertineT"/>
              </a:rPr>
              <a:t>External contracts </a:t>
            </a:r>
            <a:endParaRPr lang="en-US" altLang="zh-CN" sz="1600" b="0" i="0" u="none" strike="noStrike" baseline="0">
              <a:latin typeface="LinLibertineT"/>
            </a:endParaRPr>
          </a:p>
          <a:p>
            <a:pPr marL="457200" lvl="1" indent="0">
              <a:spcBef>
                <a:spcPts val="0"/>
              </a:spcBef>
              <a:buSzPts val="2400"/>
              <a:buNone/>
            </a:pPr>
            <a:r>
              <a:rPr lang="en-US" altLang="zh-CN" sz="1600" b="0" i="0" u="none" strike="noStrike" baseline="0">
                <a:latin typeface="LinLibertineT"/>
              </a:rPr>
              <a:t>should be called after 		</a:t>
            </a:r>
            <a:endParaRPr lang="en-US" altLang="zh-CN" sz="1600" b="0" i="0" u="none" strike="noStrike" baseline="0">
              <a:latin typeface="LinLibertineT"/>
            </a:endParaRPr>
          </a:p>
          <a:p>
            <a:pPr marL="457200" lvl="1" indent="0">
              <a:spcBef>
                <a:spcPts val="0"/>
              </a:spcBef>
              <a:buSzPts val="2400"/>
              <a:buNone/>
            </a:pPr>
            <a:r>
              <a:rPr lang="en-US" altLang="zh-CN" sz="1600" b="0" i="0" u="none" strike="noStrike" baseline="0">
                <a:latin typeface="LinLibertineT"/>
              </a:rPr>
              <a:t>all local state updates</a:t>
            </a:r>
            <a:endParaRPr lang="zh-CN" altLang="en-US" sz="1600"/>
          </a:p>
          <a:p>
            <a:pPr marL="342900" indent="-342900">
              <a:spcBef>
                <a:spcPts val="480"/>
              </a:spcBef>
              <a:buSzPts val="2400"/>
              <a:buFont typeface="Arial,Sans-Serif"/>
            </a:pPr>
            <a:endParaRPr lang="en-US" sz="2000"/>
          </a:p>
          <a:p>
            <a:pPr marL="342900" indent="-342900">
              <a:spcBef>
                <a:spcPts val="0"/>
              </a:spcBef>
              <a:buSzPts val="2400"/>
            </a:pPr>
            <a:endParaRPr lang="en-US" altLang="zh-CN" sz="2000"/>
          </a:p>
        </p:txBody>
      </p:sp>
      <p:sp>
        <p:nvSpPr>
          <p:cNvPr id="2" name="Rectangle 1"/>
          <p:cNvSpPr/>
          <p:nvPr/>
        </p:nvSpPr>
        <p:spPr>
          <a:xfrm>
            <a:off x="5067758" y="3429000"/>
            <a:ext cx="4063149" cy="504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p:cNvSpPr/>
          <p:nvPr/>
        </p:nvSpPr>
        <p:spPr>
          <a:xfrm>
            <a:off x="4913522" y="5249421"/>
            <a:ext cx="2445745" cy="504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a:buClr>
                <a:schemeClr val="dk2"/>
              </a:buClr>
              <a:buSzPts val="3800"/>
            </a:pPr>
            <a:r>
              <a:rPr lang="en-US" altLang="zh-CN" sz="3200">
                <a:solidFill>
                  <a:schemeClr val="dk2"/>
                </a:solidFill>
              </a:rPr>
              <a:t>Verification</a:t>
            </a:r>
            <a:endParaRPr lang="en-US" sz="3200"/>
          </a:p>
        </p:txBody>
      </p:sp>
      <p:sp>
        <p:nvSpPr>
          <p:cNvPr id="5" name="Shape 130"/>
          <p:cNvSpPr txBox="1">
            <a:spLocks noGrp="1"/>
          </p:cNvSpPr>
          <p:nvPr>
            <p:ph type="body" idx="1"/>
          </p:nvPr>
        </p:nvSpPr>
        <p:spPr>
          <a:xfrm>
            <a:off x="394290" y="1214169"/>
            <a:ext cx="4992957" cy="472440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ZEUS [Sukrit., NDSS18]</a:t>
            </a:r>
            <a:endParaRPr lang="en-US" sz="2400"/>
          </a:p>
          <a:p>
            <a:pPr marL="342900" indent="-342900">
              <a:spcBef>
                <a:spcPts val="480"/>
              </a:spcBef>
              <a:buSzPts val="2400"/>
            </a:pPr>
            <a:r>
              <a:rPr lang="en-US" altLang="zh-CN" sz="2400"/>
              <a:t>Same-function reentrancy </a:t>
            </a:r>
            <a:endParaRPr lang="en-US" altLang="zh-CN" sz="2400"/>
          </a:p>
          <a:p>
            <a:pPr marL="800100" lvl="1" indent="-342900">
              <a:spcBef>
                <a:spcPts val="480"/>
              </a:spcBef>
              <a:buSzPts val="2400"/>
            </a:pPr>
            <a:r>
              <a:rPr lang="en-US" altLang="zh-CN" sz="2000"/>
              <a:t>insert a call</a:t>
            </a:r>
            <a:endParaRPr lang="en-US" altLang="zh-CN" sz="2000"/>
          </a:p>
          <a:p>
            <a:pPr marL="800100" lvl="1" indent="-342900">
              <a:spcBef>
                <a:spcPts val="480"/>
              </a:spcBef>
              <a:buSzPts val="2400"/>
            </a:pPr>
            <a:r>
              <a:rPr lang="en-US" altLang="zh-CN" sz="2000"/>
              <a:t>assert false </a:t>
            </a:r>
            <a:endParaRPr lang="en-US" altLang="zh-CN" sz="2000"/>
          </a:p>
          <a:p>
            <a:pPr marL="800100" lvl="1" indent="-342900">
              <a:spcBef>
                <a:spcPts val="480"/>
              </a:spcBef>
              <a:buSzPts val="2400"/>
            </a:pPr>
            <a:endParaRPr lang="en-US" sz="2000">
              <a:solidFill>
                <a:srgbClr val="000000"/>
              </a:solidFill>
            </a:endParaRPr>
          </a:p>
          <a:p>
            <a:pPr marL="342900" indent="-342900">
              <a:spcBef>
                <a:spcPts val="0"/>
              </a:spcBef>
              <a:buSzPts val="2400"/>
            </a:pPr>
            <a:r>
              <a:rPr lang="en-US" altLang="zh-CN" sz="2400"/>
              <a:t>Cross-function reentrancy</a:t>
            </a:r>
            <a:endParaRPr lang="en-US" altLang="zh-CN" sz="2400"/>
          </a:p>
          <a:p>
            <a:pPr marL="800100" lvl="1" indent="-342900">
              <a:spcBef>
                <a:spcPts val="0"/>
              </a:spcBef>
              <a:buSzPts val="2400"/>
            </a:pPr>
            <a:r>
              <a:rPr lang="en-US" altLang="zh-CN" sz="2000"/>
              <a:t>Not scalable</a:t>
            </a:r>
            <a:endParaRPr lang="en-US" altLang="zh-CN" sz="2000"/>
          </a:p>
          <a:p>
            <a:pPr marL="342900" indent="-342900">
              <a:spcBef>
                <a:spcPts val="0"/>
              </a:spcBef>
              <a:buSzPts val="2400"/>
            </a:pPr>
            <a:endParaRPr lang="en-US" sz="2400">
              <a:solidFill>
                <a:schemeClr val="tx1"/>
              </a:solidFill>
            </a:endParaRPr>
          </a:p>
          <a:p>
            <a:pPr marL="0" indent="0">
              <a:spcBef>
                <a:spcPts val="0"/>
              </a:spcBef>
              <a:buSzPts val="2400"/>
              <a:buNone/>
            </a:pPr>
            <a:endParaRPr lang="en-US" altLang="zh-CN" sz="2000"/>
          </a:p>
        </p:txBody>
      </p:sp>
      <p:pic>
        <p:nvPicPr>
          <p:cNvPr id="3" name="Picture 2"/>
          <p:cNvPicPr>
            <a:picLocks noChangeAspect="1"/>
          </p:cNvPicPr>
          <p:nvPr/>
        </p:nvPicPr>
        <p:blipFill>
          <a:blip r:embed="rId1"/>
          <a:stretch>
            <a:fillRect/>
          </a:stretch>
        </p:blipFill>
        <p:spPr>
          <a:xfrm>
            <a:off x="4321156" y="2177165"/>
            <a:ext cx="4555896" cy="2891926"/>
          </a:xfrm>
          <a:prstGeom prst="rect">
            <a:avLst/>
          </a:prstGeom>
        </p:spPr>
      </p:pic>
      <p:sp>
        <p:nvSpPr>
          <p:cNvPr id="8" name="Rectangle 7"/>
          <p:cNvSpPr/>
          <p:nvPr/>
        </p:nvSpPr>
        <p:spPr>
          <a:xfrm>
            <a:off x="4957591" y="3861675"/>
            <a:ext cx="2313542" cy="307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4946573" y="2711658"/>
            <a:ext cx="2313542" cy="3077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rrow: Curved Up 1"/>
          <p:cNvSpPr/>
          <p:nvPr/>
        </p:nvSpPr>
        <p:spPr>
          <a:xfrm rot="16200000">
            <a:off x="7177639" y="2548503"/>
            <a:ext cx="1770871" cy="1163234"/>
          </a:xfrm>
          <a:prstGeom prst="curvedUp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Lst>
  </p:timing>
</p:sld>
</file>

<file path=ppt/theme/theme1.xml><?xml version="1.0" encoding="utf-8"?>
<a:theme xmlns:a="http://schemas.openxmlformats.org/drawingml/2006/main" name="Office Them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5765</Words>
  <Application>WPS 演示</Application>
  <PresentationFormat>On-screen Show (4:3)</PresentationFormat>
  <Paragraphs>287</Paragraphs>
  <Slides>20</Slides>
  <Notes>27</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20</vt:i4>
      </vt:variant>
    </vt:vector>
  </HeadingPairs>
  <TitlesOfParts>
    <vt:vector size="39" baseType="lpstr">
      <vt:lpstr>Arial</vt:lpstr>
      <vt:lpstr>宋体</vt:lpstr>
      <vt:lpstr>Wingdings</vt:lpstr>
      <vt:lpstr>Arial</vt:lpstr>
      <vt:lpstr>Calibri</vt:lpstr>
      <vt:lpstr>Calibri</vt:lpstr>
      <vt:lpstr>Arial,Sans-Serif</vt:lpstr>
      <vt:lpstr>medium-content-serif-font</vt:lpstr>
      <vt:lpstr>RomanS</vt:lpstr>
      <vt:lpstr>Inconsolatazi4-Bold</vt:lpstr>
      <vt:lpstr>Inconsolatazi4-Regular</vt:lpstr>
      <vt:lpstr>LinLibertineT</vt:lpstr>
      <vt:lpstr>-apple-system</vt:lpstr>
      <vt:lpstr>CMMI10</vt:lpstr>
      <vt:lpstr>微软雅黑</vt:lpstr>
      <vt:lpstr>Arial Unicode MS</vt:lpstr>
      <vt:lpstr>Verdana</vt:lpstr>
      <vt:lpstr>CMR10</vt:lpstr>
      <vt:lpstr>Office Theme</vt:lpstr>
      <vt:lpstr>Smart Contract Reentrancy Attack Detection   Yitao Jiang, Yanfeng Qu  CS 595 Software Security </vt:lpstr>
      <vt:lpstr>Introduction - Smart Contract</vt:lpstr>
      <vt:lpstr>Smart Contract Vulnerabilities</vt:lpstr>
      <vt:lpstr>DAO Attacks</vt:lpstr>
      <vt:lpstr>4 Types of Reentrancy Attacks</vt:lpstr>
      <vt:lpstr>4 Types of Reentrancy Attacks</vt:lpstr>
      <vt:lpstr>Related works - Reentrancy Attack Detection </vt:lpstr>
      <vt:lpstr>Static Analysis</vt:lpstr>
      <vt:lpstr>Verification</vt:lpstr>
      <vt:lpstr>Symbolic Execution </vt:lpstr>
      <vt:lpstr>Runtime checking</vt:lpstr>
      <vt:lpstr>Reentrancy Attack Detection Logic Design</vt:lpstr>
      <vt:lpstr>Combination of Static analysis and Symbolic Execution</vt:lpstr>
      <vt:lpstr>Implementation</vt:lpstr>
      <vt:lpstr>Control Flow Graph (CFG)</vt:lpstr>
      <vt:lpstr>PowerPoint 演示文稿</vt:lpstr>
      <vt:lpstr>Preliminary Result</vt:lpstr>
      <vt:lpstr>Future Work- Implementation and Evaluation</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a Resilient and Self-healing PMU Infrastructure Using Centralized Network Control</dc:title>
  <dc:creator>YanfengQ</dc:creator>
  <cp:lastModifiedBy>7丶起8</cp:lastModifiedBy>
  <cp:revision>2</cp:revision>
  <dcterms:created xsi:type="dcterms:W3CDTF">2020-10-19T17:38:39Z</dcterms:created>
  <dcterms:modified xsi:type="dcterms:W3CDTF">2020-10-19T17:39:01Z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