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Lora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44" Type="http://schemas.openxmlformats.org/officeDocument/2006/relationships/font" Target="fonts/Lora-bold.fntdata"/><Relationship Id="rId21" Type="http://schemas.openxmlformats.org/officeDocument/2006/relationships/slide" Target="slides/slide16.xml"/><Relationship Id="rId43" Type="http://schemas.openxmlformats.org/officeDocument/2006/relationships/font" Target="fonts/Lora-regular.fntdata"/><Relationship Id="rId24" Type="http://schemas.openxmlformats.org/officeDocument/2006/relationships/slide" Target="slides/slide19.xml"/><Relationship Id="rId46" Type="http://schemas.openxmlformats.org/officeDocument/2006/relationships/font" Target="fonts/Lora-boldItalic.fntdata"/><Relationship Id="rId23" Type="http://schemas.openxmlformats.org/officeDocument/2006/relationships/slide" Target="slides/slide18.xml"/><Relationship Id="rId45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d3fbeb2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d3fbeb2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d3fbeb2b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d3fbeb2b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 - Can be run on a raspberry pi, windows app or on a 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Cameradar scans the network for cameras. Has database of default credentials and stream URLs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d3fbeb2b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d3fbeb2b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flow of a smart plug when you ask google to turn on the lights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 assistant triggers the action and it goes through the home network to Google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processes the data and sends back a command to the appropriate device back through the network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d3fbeb2b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d3fbeb2b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an instance on home assistant running on the 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available smart plugs are visible when the TP link integration is enabled in the software - irrespective of account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d3fbeb2b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d3fbeb2b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is by using weakness in the propriety TSHP to get info and gain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d3fbeb2b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d3fbeb2b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Rtsp - real time streaming protocol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 directly supported by browsers. It requires the video to be transcoded.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Any media player including VLC can capture the stream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d3fbeb5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d3fbeb5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shinobi open source NVR Software. We could also just use VLC media player and it will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d3fbeb5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d3fbeb5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cameras have a small web server running that </a:t>
            </a:r>
            <a:r>
              <a:rPr lang="en"/>
              <a:t>basically</a:t>
            </a:r>
            <a:r>
              <a:rPr lang="en"/>
              <a:t> transcodes the rtsp stream to http. This one actually used adobe flash.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credentials from cameradar we can access the web console.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9d3fbeb2b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9d3fbeb2b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URL available on manufacturers page.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d3fbeb2b4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d3fbeb2b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8e847b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8e847b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d3fbeb2b4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d3fbeb2b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3cdac91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3cdac91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d0bebc2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d0bebc2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d0be839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d0be839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d3fbeb2b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d3fbeb2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78e6c7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c78e6c7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38e847b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38e847b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c6e80e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c6e80e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3cdac91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3cdac91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8e847be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38e847be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d3be585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d3be585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d3fbeb2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d3fbeb2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d3fbeb2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d3fbeb2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csoonline.com/article/3258748/the-mirai-botnet-explained-how-teen-scammers-and-cctv-cameras-almost-brought-down-the-internet.html" TargetMode="External"/><Relationship Id="rId4" Type="http://schemas.openxmlformats.org/officeDocument/2006/relationships/hyperlink" Target="http://www.wired.com/2016/12/botnet-broke-internet-isnt-going-away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Ullaakut/cameradar" TargetMode="External"/><Relationship Id="rId4" Type="http://schemas.openxmlformats.org/officeDocument/2006/relationships/hyperlink" Target="https://www.home-assistant.io/" TargetMode="External"/><Relationship Id="rId5" Type="http://schemas.openxmlformats.org/officeDocument/2006/relationships/hyperlink" Target="https://shinobi.video/" TargetMode="External"/><Relationship Id="rId6" Type="http://schemas.openxmlformats.org/officeDocument/2006/relationships/hyperlink" Target="https://support.reolink.com/hc/en-us/articles/360007010473-How-to-Live-View-Reolink-Cameras-via-VLC-Media-Player" TargetMode="External"/><Relationship Id="rId7" Type="http://schemas.openxmlformats.org/officeDocument/2006/relationships/hyperlink" Target="https://lib.dr.iastate.edu/cgi/viewcontent.cgi?article=1424&amp;context=creativecomponent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</a:t>
            </a:r>
            <a:r>
              <a:rPr lang="en"/>
              <a:t>IoT Devices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Darrel Belen and Udit Vasudevan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7650" y="1594250"/>
            <a:ext cx="76887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/>
              <a:t>Investigation of Smart Plugs and IP Cameras</a:t>
            </a:r>
            <a:endParaRPr b="1"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 Assistant - open-source home automation platform running on Python to track and control all devices at home and automate them.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Cameradar - An RTSP stream access tool that comes with its library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54425" y="1288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Plugs</a:t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833950" y="2367000"/>
            <a:ext cx="839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Input</a:t>
            </a:r>
            <a:br>
              <a:rPr lang="en" sz="700"/>
            </a:br>
            <a:r>
              <a:rPr lang="en" sz="700"/>
              <a:t>Voice assistant/Mobile app</a:t>
            </a:r>
            <a:endParaRPr sz="700"/>
          </a:p>
        </p:txBody>
      </p:sp>
      <p:sp>
        <p:nvSpPr>
          <p:cNvPr id="154" name="Google Shape;154;p24"/>
          <p:cNvSpPr/>
          <p:nvPr/>
        </p:nvSpPr>
        <p:spPr>
          <a:xfrm>
            <a:off x="1673050" y="3533150"/>
            <a:ext cx="839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Plug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1673050" y="2512500"/>
            <a:ext cx="1383300" cy="24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3056350" y="2302125"/>
            <a:ext cx="14682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Network</a:t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2512150" y="3470625"/>
            <a:ext cx="1377900" cy="4443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5508025" y="2242150"/>
            <a:ext cx="2117340" cy="110365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Internet/Cloud Service</a:t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4539438" y="2512500"/>
            <a:ext cx="953700" cy="244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1013725" y="2107325"/>
            <a:ext cx="2876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assistant and TP-Link Plugin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01150"/>
            <a:ext cx="5979850" cy="31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6856250" y="2036525"/>
            <a:ext cx="20001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Uses a TP-Link integration plugin that can communicate with TP-Link devices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All TP-Link devices are controllable irrespective of owner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Plug vulnerability	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689475" y="20661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</a:t>
            </a:r>
            <a:r>
              <a:rPr lang="en"/>
              <a:t>ll accessible devices within the network can be controlled bypassing account/login.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TP-Link’s TSHP (TP-Link Smart Home Protocol) weaknesses to gain control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Tried and tested on TP-Link HS-103 and HS-105</a:t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689475" y="3190350"/>
            <a:ext cx="839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Input</a:t>
            </a:r>
            <a:br>
              <a:rPr lang="en" sz="700"/>
            </a:br>
            <a:r>
              <a:rPr lang="en" sz="700"/>
              <a:t>Home Assistant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(using TSHP)</a:t>
            </a:r>
            <a:endParaRPr sz="200"/>
          </a:p>
        </p:txBody>
      </p:sp>
      <p:sp>
        <p:nvSpPr>
          <p:cNvPr id="175" name="Google Shape;175;p26"/>
          <p:cNvSpPr/>
          <p:nvPr/>
        </p:nvSpPr>
        <p:spPr>
          <a:xfrm>
            <a:off x="1528575" y="4356500"/>
            <a:ext cx="839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Plug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1528575" y="3335850"/>
            <a:ext cx="1383300" cy="24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2911875" y="3125475"/>
            <a:ext cx="1468200" cy="1168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2367675" y="4293975"/>
            <a:ext cx="1377900" cy="4443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5363550" y="3065500"/>
            <a:ext cx="2117340" cy="110365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Internet/Cloud Service</a:t>
            </a:r>
            <a:r>
              <a:rPr lang="en" sz="800"/>
              <a:t>(TP-Link Cloud Service)</a:t>
            </a:r>
            <a:endParaRPr sz="800"/>
          </a:p>
        </p:txBody>
      </p:sp>
      <p:sp>
        <p:nvSpPr>
          <p:cNvPr id="180" name="Google Shape;180;p26"/>
          <p:cNvSpPr/>
          <p:nvPr/>
        </p:nvSpPr>
        <p:spPr>
          <a:xfrm>
            <a:off x="4394963" y="3335850"/>
            <a:ext cx="953700" cy="244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869250" y="2930675"/>
            <a:ext cx="2876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689475" y="3771250"/>
            <a:ext cx="1041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TSHP - TP-Link Smart Home Protocol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4807964" y="2987275"/>
            <a:ext cx="23100" cy="1103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4922489" y="2987275"/>
            <a:ext cx="23100" cy="11037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RTSP protocol  &amp; Cameradar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29450" y="2078875"/>
            <a:ext cx="298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 URL: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rtsp://username:pwd@IP:port/videoMain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cameras use digest authentication where the passwords are not sent as plaintext. These streams cannot be directly accessed by curl. 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use any RTSP stream viewer instead. 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Cameradar give us the credentials and the stream URLs available</a:t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475" y="1979500"/>
            <a:ext cx="4844549" cy="226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camera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729450" y="2078875"/>
            <a:ext cx="38427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Here were using an open source NVR software to access the stream.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URL is the one we got from cameradar</a:t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500" y="2065500"/>
            <a:ext cx="3768649" cy="250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000" y="3665099"/>
            <a:ext cx="4978074" cy="7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Camera from the web console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4291775" y="2078875"/>
            <a:ext cx="4126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cameras have a web viewer to watch the stream on a browser.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credentials we can login and access the stream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Here we don’t </a:t>
            </a:r>
            <a:r>
              <a:rPr lang="en"/>
              <a:t>require</a:t>
            </a:r>
            <a:r>
              <a:rPr lang="en"/>
              <a:t> additional </a:t>
            </a:r>
            <a:r>
              <a:rPr lang="en"/>
              <a:t>software</a:t>
            </a:r>
            <a:r>
              <a:rPr lang="en"/>
              <a:t> to access the camera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025" y="2078875"/>
            <a:ext cx="3017149" cy="19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Camera vulnerability	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RTSP stream is accessible by anyone one the network if they know the stream’s link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 URL depends on the camera model but is publicly available once it is known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cameras use digest authentication but some still use plaintext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Cameradar uses dictionaries to try various expressions and credentials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camera - CVR vs Motion detection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 security cameras broadly run in 2 distinct modes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Continuous</a:t>
            </a:r>
            <a:r>
              <a:rPr lang="en"/>
              <a:t> Video Recording (CVR)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Motion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CVR the stream is always on and accessible.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Wireless and battery operated Cameras </a:t>
            </a:r>
            <a:r>
              <a:rPr lang="en"/>
              <a:t>usually</a:t>
            </a:r>
            <a:r>
              <a:rPr lang="en"/>
              <a:t> only start recording when motion is detected to save power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When motion is detected, the RTSP stream is </a:t>
            </a:r>
            <a:r>
              <a:rPr lang="en"/>
              <a:t>accessible</a:t>
            </a:r>
            <a:r>
              <a:rPr lang="en"/>
              <a:t>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can induce/force the motion detection on the camera to access the stream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Our tests used a Reolink RLC-520 poe camera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IoT devices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03975" y="2083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44400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ts val="1150"/>
              <a:buFont typeface="Lora"/>
              <a:buChar char="●"/>
            </a:pPr>
            <a:r>
              <a:rPr lang="en" sz="1150">
                <a:solidFill>
                  <a:srgbClr val="3A3B41"/>
                </a:solidFill>
                <a:latin typeface="Lora"/>
                <a:ea typeface="Lora"/>
                <a:cs typeface="Lora"/>
                <a:sym typeface="Lora"/>
              </a:rPr>
              <a:t>Connected appliances</a:t>
            </a:r>
            <a:endParaRPr sz="1150">
              <a:solidFill>
                <a:srgbClr val="3A3B4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1625" lvl="0" marL="457200" rtl="0" algn="l">
              <a:lnSpc>
                <a:spcPct val="144400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ts val="1150"/>
              <a:buFont typeface="Lora"/>
              <a:buChar char="●"/>
            </a:pPr>
            <a:r>
              <a:rPr lang="en" sz="1150">
                <a:solidFill>
                  <a:srgbClr val="3A3B41"/>
                </a:solidFill>
                <a:latin typeface="Lora"/>
                <a:ea typeface="Lora"/>
                <a:cs typeface="Lora"/>
                <a:sym typeface="Lora"/>
              </a:rPr>
              <a:t>Smart home security systems</a:t>
            </a:r>
            <a:endParaRPr sz="1150">
              <a:solidFill>
                <a:srgbClr val="3A3B4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1625" lvl="0" marL="457200" rtl="0" algn="l">
              <a:lnSpc>
                <a:spcPct val="144400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ts val="1150"/>
              <a:buFont typeface="Lora"/>
              <a:buChar char="●"/>
            </a:pPr>
            <a:r>
              <a:rPr lang="en" sz="1150">
                <a:solidFill>
                  <a:srgbClr val="3A3B41"/>
                </a:solidFill>
                <a:latin typeface="Lora"/>
                <a:ea typeface="Lora"/>
                <a:cs typeface="Lora"/>
                <a:sym typeface="Lora"/>
              </a:rPr>
              <a:t>Autonomous farming equipment</a:t>
            </a:r>
            <a:endParaRPr sz="1150">
              <a:solidFill>
                <a:srgbClr val="3A3B4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1625" lvl="0" marL="457200" rtl="0" algn="l">
              <a:lnSpc>
                <a:spcPct val="144400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ts val="1150"/>
              <a:buFont typeface="Lora"/>
              <a:buChar char="●"/>
            </a:pPr>
            <a:r>
              <a:rPr lang="en" sz="1150">
                <a:solidFill>
                  <a:srgbClr val="3A3B41"/>
                </a:solidFill>
                <a:latin typeface="Lora"/>
                <a:ea typeface="Lora"/>
                <a:cs typeface="Lora"/>
                <a:sym typeface="Lora"/>
              </a:rPr>
              <a:t>Wearable health monitors</a:t>
            </a:r>
            <a:endParaRPr sz="1150">
              <a:solidFill>
                <a:srgbClr val="3A3B4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1625" lvl="0" marL="457200" rtl="0" algn="l">
              <a:lnSpc>
                <a:spcPct val="144400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ts val="1150"/>
              <a:buFont typeface="Lora"/>
              <a:buChar char="●"/>
            </a:pPr>
            <a:r>
              <a:rPr lang="en" sz="1150">
                <a:solidFill>
                  <a:srgbClr val="3A3B41"/>
                </a:solidFill>
                <a:latin typeface="Lora"/>
                <a:ea typeface="Lora"/>
                <a:cs typeface="Lora"/>
                <a:sym typeface="Lora"/>
              </a:rPr>
              <a:t>Smart factory equipment</a:t>
            </a:r>
            <a:endParaRPr sz="1150">
              <a:solidFill>
                <a:srgbClr val="3A3B4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1625" lvl="0" marL="457200" rtl="0" algn="l">
              <a:lnSpc>
                <a:spcPct val="144400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ts val="1150"/>
              <a:buFont typeface="Lora"/>
              <a:buChar char="●"/>
            </a:pPr>
            <a:r>
              <a:rPr lang="en" sz="1150">
                <a:solidFill>
                  <a:srgbClr val="3A3B41"/>
                </a:solidFill>
                <a:latin typeface="Lora"/>
                <a:ea typeface="Lora"/>
                <a:cs typeface="Lora"/>
                <a:sym typeface="Lora"/>
              </a:rPr>
              <a:t>Wireless inventory trackers</a:t>
            </a:r>
            <a:endParaRPr sz="1150">
              <a:solidFill>
                <a:srgbClr val="3A3B4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1625" lvl="0" marL="457200" rtl="0" algn="l">
              <a:lnSpc>
                <a:spcPct val="144400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ts val="1150"/>
              <a:buFont typeface="Lora"/>
              <a:buChar char="●"/>
            </a:pPr>
            <a:r>
              <a:rPr lang="en" sz="1150">
                <a:solidFill>
                  <a:srgbClr val="3A3B41"/>
                </a:solidFill>
                <a:latin typeface="Lora"/>
                <a:ea typeface="Lora"/>
                <a:cs typeface="Lora"/>
                <a:sym typeface="Lora"/>
              </a:rPr>
              <a:t>Biometric cybersecurity scanners</a:t>
            </a:r>
            <a:endParaRPr sz="1150">
              <a:solidFill>
                <a:srgbClr val="3A3B41"/>
              </a:solidFill>
              <a:latin typeface="Lora"/>
              <a:ea typeface="Lora"/>
              <a:cs typeface="Lora"/>
              <a:sym typeface="Lora"/>
            </a:endParaRPr>
          </a:p>
          <a:p>
            <a:pPr indent="-301625" lvl="0" marL="457200" rtl="0" algn="l">
              <a:lnSpc>
                <a:spcPct val="144400"/>
              </a:lnSpc>
              <a:spcBef>
                <a:spcPts val="0"/>
              </a:spcBef>
              <a:spcAft>
                <a:spcPts val="0"/>
              </a:spcAft>
              <a:buClr>
                <a:srgbClr val="3A3B41"/>
              </a:buClr>
              <a:buSzPts val="1150"/>
              <a:buFont typeface="Lora"/>
              <a:buChar char="●"/>
            </a:pPr>
            <a:r>
              <a:rPr lang="en" sz="1150">
                <a:solidFill>
                  <a:srgbClr val="3A3B41"/>
                </a:solidFill>
                <a:latin typeface="Lora"/>
                <a:ea typeface="Lora"/>
                <a:cs typeface="Lora"/>
                <a:sym typeface="Lora"/>
              </a:rPr>
              <a:t>Shipping container and logistics tracking</a:t>
            </a:r>
            <a:endParaRPr sz="1150">
              <a:solidFill>
                <a:srgbClr val="3A3B4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4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A3B41"/>
                </a:solidFill>
                <a:latin typeface="Lora"/>
                <a:ea typeface="Lora"/>
                <a:cs typeface="Lora"/>
                <a:sym typeface="Lora"/>
              </a:rPr>
              <a:t>and more</a:t>
            </a:r>
            <a:endParaRPr sz="1150">
              <a:solidFill>
                <a:srgbClr val="3A3B4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Philips Hue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the smart plug but an added security feature that forces the user to physically press a button on the HUE bridge to control from a new device.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Devices can controlled only if physical access to the HUE bridge is possible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learn?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Physical devices are most vulnerable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Access to devices is often easy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Tampering/Interference of devices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Need some way to inform users of potential threats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Inform users to change default login credentials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Users need to be more aware of their own IoT devices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Keep exploring other vulnerabilities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Vulnerabilities that do not need access to the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Expand to other devices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Wi-Fi</a:t>
            </a:r>
            <a:r>
              <a:rPr lang="en"/>
              <a:t> deauther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disconnect devices from a network even if you're not connected to it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Dean, Andrew &amp; Opoku Agyeman, Michael.</a:t>
            </a:r>
            <a:r>
              <a:rPr lang="en" sz="1100"/>
              <a:t> (2018).</a:t>
            </a:r>
            <a:r>
              <a:rPr lang="en" sz="1100"/>
              <a:t> “A Study of the Advances in IoT Security,” pp. 1-5, doi: 10.1145/3284557.3284560.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Fruhlinger, Josh. “The Mirai Botnet Explained: How IoT Devices Almost Brought down the Internet.” CSO Online, CSO, 9 Mar. 2018,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www.csoonline.com/article/3258748/the-mirai-botnet-explained-how-teen-scammers-and-cctv-cameras-almost-brought-down-the-internet.html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J. Zhang, H. Chen, L. Gong, J. Cao and Z. Gu, "The Current Research of IoT Security," 2019 IEEE Fourth International Conference on Data Science in Cyberspace (DSC), Hangzhou, China, 2019, pp. 346-353, doi: 10.1109/DSC.2019.00059.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Kerr, Dara. “FTC and TrendNet Settle Claim over Hacked Security Cameras.” CNET, CNET, 5 Sept. 2013, www.cnet.com/news/ftc-and-trendnet-settle-claim-over-hacked-security-cameras/.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Newman, Lily Hay. The Botnet That Broke the Internet Isn't Going Away. 3 June 2017,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www.wired.com/2016/12/botnet-broke-internet-isnt-going-away/</a:t>
            </a:r>
            <a:r>
              <a:rPr lang="en" sz="1100"/>
              <a:t>.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805175" y="200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6. </a:t>
            </a:r>
            <a:r>
              <a:rPr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https://github.com/Ullaakut/cameradar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7. </a:t>
            </a: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https://www.home-assistant.io/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8.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https://shinobi.video/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9.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https://support.reolink.com/hc/en-us/articles/360007010473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10.</a:t>
            </a:r>
            <a:r>
              <a:rPr lang="en" sz="1100" u="sng">
                <a:solidFill>
                  <a:schemeClr val="hlink"/>
                </a:solidFill>
                <a:hlinkClick r:id="rId7"/>
              </a:rPr>
              <a:t>https://lib.dr.iastate.edu/cgi/viewcontent.cgi?article=1424&amp;context=creativecomponents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727650" y="2050350"/>
            <a:ext cx="76887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/>
              <a:t>Thank you very much!</a:t>
            </a:r>
            <a:endParaRPr b="1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IoT devices in our homes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Voice assistants (Alexa, Google Home, Siri...)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Smart Plugs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Smart Lights (Philips Hue, Lifx...)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Indoor/Outdoor security cameras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Doorbell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Thermostat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Speakers/Media Devices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Architecture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Perception Layer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Collection of information from physical devices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Network Layer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Handling of data sent between Smart Devices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 Layer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Deliver specific services to users</a:t>
            </a:r>
            <a:endParaRPr sz="11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000" y="507563"/>
            <a:ext cx="310515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2050350"/>
            <a:ext cx="76887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/>
              <a:t>Previous Attacks</a:t>
            </a:r>
            <a:endParaRPr b="1"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Attacks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72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The Mirai Botnet (aka Dyn Attack)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The Hackable Cardiac Devices from St. Jude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The TRENDnet Webcam Hack</a:t>
            </a:r>
            <a:endParaRPr b="1"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The Jeep Hack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Attacks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672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●"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</a:rPr>
              <a:t>The Mirai Botnet (aka Dyn Attack)</a:t>
            </a:r>
            <a:endParaRPr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The Hackable Cardiac Devices from St. Jude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●"/>
            </a:pPr>
            <a:r>
              <a:rPr lang="en">
                <a:solidFill>
                  <a:schemeClr val="accent3"/>
                </a:solidFill>
                <a:highlight>
                  <a:srgbClr val="FFFFFF"/>
                </a:highlight>
              </a:rPr>
              <a:t>The TRENDnet Webcam Hack</a:t>
            </a:r>
            <a:endParaRPr b="1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The Jeep Hack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Mirai Botnet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Botnet: Collection of internet-connected computers under remote control.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Scan open ports and attempt to login using default username/password combos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Initially used to take down game servers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Dyn attacked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Easily accessible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Mirai is not the only botnet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TRENDnet Webcam Hack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Cameras used for various reasons (home, business,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TRENDnet website breach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Breach information posted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Roughly 700 camera feeds posted online!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TRENDnet required to create a patch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Security review process established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927" y="792925"/>
            <a:ext cx="1992475" cy="35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