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bbs.pediy.com/thread-252630.htm"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9e4330410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9e4330410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e43304104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e43304104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of the unpackers rely on modifying Android source code to insert instrumentation. This is because Emulation/debugging detection mechanisms have become very popular within packers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e4330410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e4330410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9e43304104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9e43304104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Dump the DexFile structure in mem: </a:t>
            </a:r>
            <a:endParaRPr/>
          </a:p>
          <a:p>
            <a:pPr indent="0" lvl="0" marL="457200" rtl="0" algn="l">
              <a:spcBef>
                <a:spcPts val="0"/>
              </a:spcBef>
              <a:spcAft>
                <a:spcPts val="0"/>
              </a:spcAft>
              <a:buNone/>
            </a:pPr>
            <a:r>
              <a:rPr lang="en"/>
              <a:t>Differs from Avi’s (they modify DexFile::DexFile()) method because app can implement custom Classloader to which </a:t>
            </a:r>
            <a:r>
              <a:rPr lang="en"/>
              <a:t>decrypted</a:t>
            </a:r>
            <a:r>
              <a:rPr lang="en"/>
              <a:t> dex is attached, so FART, finds said classloader, and obtains DexFile structure using reflection mechanism. In detail there is instrumentation added in the performLaunchActivity() method because by the time it is called the program should be decrypted, and therefore the classloader is now known.From there you call getDexFilesByClassLoader_23(classLoader) which returns an mCookie that is then used to find the location of the decrypted DexFile in memory. Lastly two native methods are added dumpDexFile(), and dumpMethodCode(), both of which utilize the aforementioned mCookie to find where the decrypted DexFile object is in memory and dump it. </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Call each method in the class and dump the code:</a:t>
            </a:r>
            <a:endParaRPr/>
          </a:p>
          <a:p>
            <a:pPr indent="0" lvl="0" marL="0" rtl="0" algn="l">
              <a:spcBef>
                <a:spcPts val="0"/>
              </a:spcBef>
              <a:spcAft>
                <a:spcPts val="0"/>
              </a:spcAft>
              <a:buNone/>
            </a:pPr>
            <a:r>
              <a:rPr lang="en"/>
              <a:t>	This process is similar to the one used by Fupk3 (as referenced in this article here </a:t>
            </a:r>
            <a:r>
              <a:rPr lang="en" u="sng">
                <a:solidFill>
                  <a:schemeClr val="hlink"/>
                </a:solidFill>
                <a:hlinkClick r:id="rId2"/>
              </a:rPr>
              <a:t>https://bbs.pediy.com/thread-252630.htm</a:t>
            </a:r>
            <a:r>
              <a:rPr lang="en"/>
              <a:t>) where you traverse the decrypted class	and call functions found within it so that they may be loaded and	thereby decrypted. I believe this is a solution to the layered unpacking approach used by DroidUnpack.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Repair: After the dexFile structure, and functions are dumped from memory, the included fart.py cleans up both the files and gives you a .txt file which contains the decrypted smali code.</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024499ec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024499ec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thing I need to figure out is how exactly packers bypass this. Is it simply that it’s DVM based or does it have a similar </a:t>
            </a:r>
            <a:r>
              <a:rPr lang="en"/>
              <a:t>Achilles</a:t>
            </a:r>
            <a:r>
              <a:rPr lang="en"/>
              <a:t> heel where apps can use a custom loader.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0b140b6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0b140b6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0b140b6a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0b140b6a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024499ec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024499ec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bbs.pediy.com/thread-252630.htm" TargetMode="External"/><Relationship Id="rId4" Type="http://schemas.openxmlformats.org/officeDocument/2006/relationships/hyperlink" Target="https://bbs.pediy.com/thread-254028.htm" TargetMode="External"/><Relationship Id="rId5" Type="http://schemas.openxmlformats.org/officeDocument/2006/relationships/hyperlink" Target="https://bbs.pediy.com/thread-254555.htm" TargetMode="External"/><Relationship Id="rId6" Type="http://schemas.openxmlformats.org/officeDocument/2006/relationships/hyperlink" Target="https://github.com/F8LEFT/FUPK3" TargetMode="External"/><Relationship Id="rId7" Type="http://schemas.openxmlformats.org/officeDocument/2006/relationships/hyperlink" Target="https://bbs.pediy.com/thread-246117.htm" TargetMode="External"/><Relationship Id="rId8" Type="http://schemas.openxmlformats.org/officeDocument/2006/relationships/hyperlink" Target="https://github.com/Youlor/Youp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Unpackers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Przemysław</a:t>
            </a:r>
            <a:r>
              <a:rPr lang="en"/>
              <a:t> Warias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Unpackers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Android packing in general is the encryption, obfuscation of code in order to prevent analysis.</a:t>
            </a:r>
            <a:endParaRPr/>
          </a:p>
          <a:p>
            <a:pPr indent="-311150" lvl="0" marL="457200" rtl="0" algn="l">
              <a:spcBef>
                <a:spcPts val="0"/>
              </a:spcBef>
              <a:spcAft>
                <a:spcPts val="0"/>
              </a:spcAft>
              <a:buSzPts val="1300"/>
              <a:buChar char="●"/>
            </a:pPr>
            <a:r>
              <a:rPr lang="en"/>
              <a:t>Packing has both legitimate and illegitimate uses.</a:t>
            </a:r>
            <a:endParaRPr/>
          </a:p>
          <a:p>
            <a:pPr indent="-311150" lvl="0" marL="457200" rtl="0" algn="l">
              <a:spcBef>
                <a:spcPts val="0"/>
              </a:spcBef>
              <a:spcAft>
                <a:spcPts val="0"/>
              </a:spcAft>
              <a:buSzPts val="1300"/>
              <a:buChar char="●"/>
            </a:pPr>
            <a:r>
              <a:rPr lang="en"/>
              <a:t>Often used to sneak malware onto the google play market.</a:t>
            </a:r>
            <a:endParaRPr/>
          </a:p>
          <a:p>
            <a:pPr indent="0" lvl="0" marL="0" rtl="0" algn="l">
              <a:spcBef>
                <a:spcPts val="1600"/>
              </a:spcBef>
              <a:spcAft>
                <a:spcPts val="1600"/>
              </a:spcAft>
              <a:buNone/>
            </a:pPr>
            <a:r>
              <a:t/>
            </a:r>
            <a:endParaRPr/>
          </a:p>
        </p:txBody>
      </p:sp>
      <p:pic>
        <p:nvPicPr>
          <p:cNvPr id="142" name="Google Shape;142;p14"/>
          <p:cNvPicPr preferRelativeResize="0"/>
          <p:nvPr/>
        </p:nvPicPr>
        <p:blipFill>
          <a:blip r:embed="rId3">
            <a:alphaModFix/>
          </a:blip>
          <a:stretch>
            <a:fillRect/>
          </a:stretch>
        </p:blipFill>
        <p:spPr>
          <a:xfrm>
            <a:off x="4726575" y="2785247"/>
            <a:ext cx="3790900" cy="1991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Outline</a:t>
            </a:r>
            <a:endParaRPr/>
          </a:p>
        </p:txBody>
      </p:sp>
      <p:sp>
        <p:nvSpPr>
          <p:cNvPr id="148" name="Google Shape;148;p15"/>
          <p:cNvSpPr txBox="1"/>
          <p:nvPr>
            <p:ph idx="1" type="body"/>
          </p:nvPr>
        </p:nvSpPr>
        <p:spPr>
          <a:xfrm>
            <a:off x="1297500" y="1540575"/>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Understand 4 current unpackers, and compare/contrast them</a:t>
            </a:r>
            <a:endParaRPr/>
          </a:p>
          <a:p>
            <a:pPr indent="-298450" lvl="1" marL="914400" rtl="0" algn="l">
              <a:spcBef>
                <a:spcPts val="0"/>
              </a:spcBef>
              <a:spcAft>
                <a:spcPts val="0"/>
              </a:spcAft>
              <a:buSzPts val="1100"/>
              <a:buChar char="○"/>
            </a:pPr>
            <a:r>
              <a:rPr lang="en"/>
              <a:t>DexHunter</a:t>
            </a:r>
            <a:endParaRPr/>
          </a:p>
          <a:p>
            <a:pPr indent="-298450" lvl="1" marL="914400" rtl="0" algn="l">
              <a:spcBef>
                <a:spcPts val="0"/>
              </a:spcBef>
              <a:spcAft>
                <a:spcPts val="0"/>
              </a:spcAft>
              <a:buSzPts val="1100"/>
              <a:buChar char="○"/>
            </a:pPr>
            <a:r>
              <a:rPr lang="en"/>
              <a:t>FUPK3</a:t>
            </a:r>
            <a:endParaRPr/>
          </a:p>
          <a:p>
            <a:pPr indent="-298450" lvl="1" marL="914400" rtl="0" algn="l">
              <a:spcBef>
                <a:spcPts val="0"/>
              </a:spcBef>
              <a:spcAft>
                <a:spcPts val="0"/>
              </a:spcAft>
              <a:buSzPts val="1100"/>
              <a:buChar char="○"/>
            </a:pPr>
            <a:r>
              <a:rPr lang="en"/>
              <a:t>FART</a:t>
            </a:r>
            <a:endParaRPr/>
          </a:p>
          <a:p>
            <a:pPr indent="-298450" lvl="1" marL="914400" rtl="0" algn="l">
              <a:spcBef>
                <a:spcPts val="0"/>
              </a:spcBef>
              <a:spcAft>
                <a:spcPts val="0"/>
              </a:spcAft>
              <a:buSzPts val="1100"/>
              <a:buChar char="○"/>
            </a:pPr>
            <a:r>
              <a:rPr lang="en"/>
              <a:t>Youpk</a:t>
            </a:r>
            <a:endParaRPr/>
          </a:p>
          <a:p>
            <a:pPr indent="-311150" lvl="0" marL="457200" rtl="0" algn="l">
              <a:spcBef>
                <a:spcPts val="0"/>
              </a:spcBef>
              <a:spcAft>
                <a:spcPts val="0"/>
              </a:spcAft>
              <a:buSzPts val="1300"/>
              <a:buChar char="●"/>
            </a:pPr>
            <a:r>
              <a:rPr lang="en"/>
              <a:t>Challenges to note</a:t>
            </a:r>
            <a:endParaRPr/>
          </a:p>
          <a:p>
            <a:pPr indent="-298450" lvl="1" marL="914400" rtl="0" algn="l">
              <a:spcBef>
                <a:spcPts val="0"/>
              </a:spcBef>
              <a:spcAft>
                <a:spcPts val="0"/>
              </a:spcAft>
              <a:buSzPts val="1100"/>
              <a:buChar char="○"/>
            </a:pPr>
            <a:r>
              <a:rPr lang="en"/>
              <a:t>Google Translate is </a:t>
            </a:r>
            <a:r>
              <a:rPr lang="en"/>
              <a:t>inaccurate</a:t>
            </a:r>
            <a:r>
              <a:rPr lang="en"/>
              <a:t> </a:t>
            </a:r>
            <a:endParaRPr/>
          </a:p>
          <a:p>
            <a:pPr indent="-298450" lvl="1" marL="914400" rtl="0" algn="l">
              <a:spcBef>
                <a:spcPts val="0"/>
              </a:spcBef>
              <a:spcAft>
                <a:spcPts val="0"/>
              </a:spcAft>
              <a:buSzPts val="1100"/>
              <a:buChar char="○"/>
            </a:pPr>
            <a:r>
              <a:rPr lang="en"/>
              <a:t>I'm</a:t>
            </a:r>
            <a:r>
              <a:rPr lang="en"/>
              <a:t> not an expert in Android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DexHunter</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Summary</a:t>
            </a:r>
            <a:endParaRPr/>
          </a:p>
          <a:p>
            <a:pPr indent="-311150" lvl="0" marL="457200" rtl="0" algn="l">
              <a:spcBef>
                <a:spcPts val="0"/>
              </a:spcBef>
              <a:spcAft>
                <a:spcPts val="0"/>
              </a:spcAft>
              <a:buSzPts val="1300"/>
              <a:buChar char="●"/>
            </a:pPr>
            <a:r>
              <a:rPr lang="en"/>
              <a:t>Modifies ART Runtime</a:t>
            </a:r>
            <a:endParaRPr/>
          </a:p>
          <a:p>
            <a:pPr indent="-298450" lvl="1" marL="914400" rtl="0" algn="l">
              <a:spcBef>
                <a:spcPts val="0"/>
              </a:spcBef>
              <a:spcAft>
                <a:spcPts val="0"/>
              </a:spcAft>
              <a:buSzPts val="1100"/>
              <a:buChar char="○"/>
            </a:pPr>
            <a:r>
              <a:rPr lang="en"/>
              <a:t>Hooks the Loading methods (DefineClass)</a:t>
            </a:r>
            <a:endParaRPr/>
          </a:p>
          <a:p>
            <a:pPr indent="-311150" lvl="0" marL="457200" rtl="0" algn="l">
              <a:spcBef>
                <a:spcPts val="0"/>
              </a:spcBef>
              <a:spcAft>
                <a:spcPts val="0"/>
              </a:spcAft>
              <a:buSzPts val="1300"/>
              <a:buChar char="●"/>
            </a:pPr>
            <a:r>
              <a:rPr lang="en"/>
              <a:t>This is the given API to load code, your not forced to use it</a:t>
            </a:r>
            <a:endParaRPr/>
          </a:p>
          <a:p>
            <a:pPr indent="-311150" lvl="0" marL="457200" rtl="0" algn="l">
              <a:spcBef>
                <a:spcPts val="0"/>
              </a:spcBef>
              <a:spcAft>
                <a:spcPts val="0"/>
              </a:spcAft>
              <a:buSzPts val="1300"/>
              <a:buChar char="●"/>
            </a:pPr>
            <a:r>
              <a:rPr lang="en"/>
              <a:t>Write a custom loading functions and evade the hook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FART</a:t>
            </a:r>
            <a:endParaRPr/>
          </a:p>
        </p:txBody>
      </p:sp>
      <p:sp>
        <p:nvSpPr>
          <p:cNvPr id="160" name="Google Shape;16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FART works in 3 steps</a:t>
            </a:r>
            <a:endParaRPr/>
          </a:p>
          <a:p>
            <a:pPr indent="-298450" lvl="1" marL="914400" rtl="0" algn="l">
              <a:spcBef>
                <a:spcPts val="0"/>
              </a:spcBef>
              <a:spcAft>
                <a:spcPts val="0"/>
              </a:spcAft>
              <a:buSzPts val="1100"/>
              <a:buChar char="○"/>
            </a:pPr>
            <a:r>
              <a:rPr lang="en"/>
              <a:t>Dump the DexFIle structure in memory</a:t>
            </a:r>
            <a:endParaRPr/>
          </a:p>
          <a:p>
            <a:pPr indent="-298450" lvl="2" marL="1371600" rtl="0" algn="l">
              <a:spcBef>
                <a:spcPts val="0"/>
              </a:spcBef>
              <a:spcAft>
                <a:spcPts val="0"/>
              </a:spcAft>
              <a:buSzPts val="1100"/>
              <a:buChar char="■"/>
            </a:pPr>
            <a:r>
              <a:rPr lang="en"/>
              <a:t>Similar to the method proposed by Avi Bashan and Slava Makkaveev</a:t>
            </a:r>
            <a:endParaRPr/>
          </a:p>
          <a:p>
            <a:pPr indent="-298450" lvl="1" marL="914400" rtl="0" algn="l">
              <a:spcBef>
                <a:spcPts val="0"/>
              </a:spcBef>
              <a:spcAft>
                <a:spcPts val="0"/>
              </a:spcAft>
              <a:buSzPts val="1100"/>
              <a:buChar char="○"/>
            </a:pPr>
            <a:r>
              <a:rPr lang="en"/>
              <a:t>Call each method in the class and dump the CodeItem</a:t>
            </a:r>
            <a:endParaRPr/>
          </a:p>
          <a:p>
            <a:pPr indent="-298450" lvl="1" marL="914400" rtl="0" algn="l">
              <a:spcBef>
                <a:spcPts val="0"/>
              </a:spcBef>
              <a:spcAft>
                <a:spcPts val="0"/>
              </a:spcAft>
              <a:buSzPts val="1100"/>
              <a:buChar char="○"/>
            </a:pPr>
            <a:r>
              <a:rPr lang="en"/>
              <a:t>Repair extracted method</a:t>
            </a:r>
            <a:endParaRPr/>
          </a:p>
          <a:p>
            <a:pPr indent="-311150" lvl="0" marL="457200" rtl="0" algn="l">
              <a:spcBef>
                <a:spcPts val="0"/>
              </a:spcBef>
              <a:spcAft>
                <a:spcPts val="0"/>
              </a:spcAft>
              <a:buSzPts val="1300"/>
              <a:buChar char="●"/>
            </a:pPr>
            <a:r>
              <a:rPr lang="en"/>
              <a:t>Improves on DexHunter’s shortcomings</a:t>
            </a:r>
            <a:endParaRPr/>
          </a:p>
          <a:p>
            <a:pPr indent="-311150" lvl="0" marL="457200" rtl="0" algn="l">
              <a:spcBef>
                <a:spcPts val="0"/>
              </a:spcBef>
              <a:spcAft>
                <a:spcPts val="0"/>
              </a:spcAft>
              <a:buSzPts val="1300"/>
              <a:buChar char="●"/>
            </a:pPr>
            <a:r>
              <a:rPr lang="en"/>
              <a:t> Works on Android 6.0, and can theoretically be transplanted</a:t>
            </a:r>
            <a:endParaRPr/>
          </a:p>
          <a:p>
            <a:pPr indent="-298450" lvl="1" marL="914400" rtl="0" algn="l">
              <a:spcBef>
                <a:spcPts val="0"/>
              </a:spcBef>
              <a:spcAft>
                <a:spcPts val="0"/>
              </a:spcAft>
              <a:buSzPts val="1100"/>
              <a:buChar char="○"/>
            </a:pPr>
            <a:r>
              <a:rPr lang="en"/>
              <a:t>Frida version runs on Pixel with version 8.0</a:t>
            </a:r>
            <a:endParaRPr/>
          </a:p>
          <a:p>
            <a:pPr indent="-311150" lvl="0" marL="457200" rtl="0" algn="l">
              <a:spcBef>
                <a:spcPts val="0"/>
              </a:spcBef>
              <a:spcAft>
                <a:spcPts val="0"/>
              </a:spcAft>
              <a:buSzPts val="1300"/>
              <a:buChar char="●"/>
            </a:pPr>
            <a:r>
              <a:rPr lang="en"/>
              <a:t>Works with Frida</a:t>
            </a:r>
            <a:endParaRPr/>
          </a:p>
          <a:p>
            <a:pPr indent="-311150" lvl="0" marL="457200" rtl="0" algn="l">
              <a:spcBef>
                <a:spcPts val="0"/>
              </a:spcBef>
              <a:spcAft>
                <a:spcPts val="0"/>
              </a:spcAft>
              <a:buSzPts val="1300"/>
              <a:buChar char="●"/>
            </a:pPr>
            <a:r>
              <a:rPr lang="en"/>
              <a:t>Has been improved</a:t>
            </a:r>
            <a:endParaRPr/>
          </a:p>
        </p:txBody>
      </p:sp>
      <p:pic>
        <p:nvPicPr>
          <p:cNvPr id="161" name="Google Shape;161;p17"/>
          <p:cNvPicPr preferRelativeResize="0"/>
          <p:nvPr/>
        </p:nvPicPr>
        <p:blipFill>
          <a:blip r:embed="rId3">
            <a:alphaModFix/>
          </a:blip>
          <a:stretch>
            <a:fillRect/>
          </a:stretch>
        </p:blipFill>
        <p:spPr>
          <a:xfrm>
            <a:off x="6430325" y="2797949"/>
            <a:ext cx="2600900" cy="2274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FUPK3</a:t>
            </a:r>
            <a:endParaRPr/>
          </a:p>
        </p:txBody>
      </p:sp>
      <p:sp>
        <p:nvSpPr>
          <p:cNvPr id="167" name="Google Shape;167;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An unpacker similar to DexHunter</a:t>
            </a:r>
            <a:endParaRPr/>
          </a:p>
          <a:p>
            <a:pPr indent="-311150" lvl="0" marL="457200" rtl="0" algn="l">
              <a:spcBef>
                <a:spcPts val="0"/>
              </a:spcBef>
              <a:spcAft>
                <a:spcPts val="0"/>
              </a:spcAft>
              <a:buSzPts val="1300"/>
              <a:buChar char="●"/>
            </a:pPr>
            <a:r>
              <a:rPr lang="en"/>
              <a:t>Unpacking is DVM based, but a closed source ART version exists</a:t>
            </a:r>
            <a:endParaRPr/>
          </a:p>
          <a:p>
            <a:pPr indent="-298450" lvl="1" marL="914400" rtl="0" algn="l">
              <a:spcBef>
                <a:spcPts val="0"/>
              </a:spcBef>
              <a:spcAft>
                <a:spcPts val="0"/>
              </a:spcAft>
              <a:buSzPts val="1100"/>
              <a:buChar char="○"/>
            </a:pPr>
            <a:r>
              <a:rPr lang="en"/>
              <a:t>Principle is the same however it is much more complicated</a:t>
            </a:r>
            <a:endParaRPr/>
          </a:p>
          <a:p>
            <a:pPr indent="-311150" lvl="0" marL="457200" rtl="0" algn="l">
              <a:spcBef>
                <a:spcPts val="0"/>
              </a:spcBef>
              <a:spcAft>
                <a:spcPts val="0"/>
              </a:spcAft>
              <a:buSzPts val="1300"/>
              <a:buChar char="●"/>
            </a:pPr>
            <a:r>
              <a:rPr lang="en"/>
              <a:t>Mechanism</a:t>
            </a:r>
            <a:endParaRPr/>
          </a:p>
          <a:p>
            <a:pPr indent="-298450" lvl="1" marL="914400" rtl="0" algn="l">
              <a:spcBef>
                <a:spcPts val="0"/>
              </a:spcBef>
              <a:spcAft>
                <a:spcPts val="0"/>
              </a:spcAft>
              <a:buSzPts val="1100"/>
              <a:buChar char="○"/>
            </a:pPr>
            <a:r>
              <a:rPr lang="en"/>
              <a:t>Traverse the dvmUserDexFiles() structure to find cookies for loaded dex</a:t>
            </a:r>
            <a:endParaRPr/>
          </a:p>
          <a:p>
            <a:pPr indent="-298450" lvl="2" marL="1371600" rtl="0" algn="l">
              <a:spcBef>
                <a:spcPts val="0"/>
              </a:spcBef>
              <a:spcAft>
                <a:spcPts val="0"/>
              </a:spcAft>
              <a:buSzPts val="1100"/>
              <a:buChar char="■"/>
            </a:pPr>
            <a:r>
              <a:rPr lang="en"/>
              <a:t>Done in Native layer as opposed to Java layer</a:t>
            </a:r>
            <a:endParaRPr/>
          </a:p>
          <a:p>
            <a:pPr indent="-298450" lvl="1" marL="914400" rtl="0" algn="l">
              <a:spcBef>
                <a:spcPts val="0"/>
              </a:spcBef>
              <a:spcAft>
                <a:spcPts val="0"/>
              </a:spcAft>
              <a:buSzPts val="1100"/>
              <a:buChar char="○"/>
            </a:pPr>
            <a:r>
              <a:rPr lang="en"/>
              <a:t>Trigger functions and intercept decrypted code_item in the parser class</a:t>
            </a:r>
            <a:endParaRPr/>
          </a:p>
          <a:p>
            <a:pPr indent="-311150" lvl="0" marL="457200" rtl="0" algn="l">
              <a:spcBef>
                <a:spcPts val="0"/>
              </a:spcBef>
              <a:spcAft>
                <a:spcPts val="0"/>
              </a:spcAft>
              <a:buSzPts val="1300"/>
              <a:buChar char="●"/>
            </a:pPr>
            <a:r>
              <a:rPr lang="en"/>
              <a:t>Modern packers have made work-arounds for this tool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Youpk</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ART based unpacker that performs active calls</a:t>
            </a:r>
            <a:endParaRPr/>
          </a:p>
          <a:p>
            <a:pPr indent="-298450" lvl="1" marL="914400" rtl="0" algn="l">
              <a:spcBef>
                <a:spcPts val="0"/>
              </a:spcBef>
              <a:spcAft>
                <a:spcPts val="0"/>
              </a:spcAft>
              <a:buSzPts val="1100"/>
              <a:buChar char="○"/>
            </a:pPr>
            <a:r>
              <a:rPr lang="en"/>
              <a:t>Similar to the method employed by FART and FUPK3</a:t>
            </a:r>
            <a:endParaRPr/>
          </a:p>
          <a:p>
            <a:pPr indent="-311150" lvl="0" marL="457200" rtl="0" algn="l">
              <a:spcBef>
                <a:spcPts val="0"/>
              </a:spcBef>
              <a:spcAft>
                <a:spcPts val="0"/>
              </a:spcAft>
              <a:buSzPts val="1300"/>
              <a:buChar char="●"/>
            </a:pPr>
            <a:r>
              <a:rPr lang="en"/>
              <a:t>Only testable on the Pixel 1</a:t>
            </a:r>
            <a:endParaRPr/>
          </a:p>
          <a:p>
            <a:pPr indent="-311150" lvl="0" marL="457200" rtl="0" algn="l">
              <a:spcBef>
                <a:spcPts val="0"/>
              </a:spcBef>
              <a:spcAft>
                <a:spcPts val="0"/>
              </a:spcAft>
              <a:buSzPts val="1300"/>
              <a:buChar char="●"/>
            </a:pPr>
            <a:r>
              <a:rPr lang="en"/>
              <a:t>Dumps dex by </a:t>
            </a:r>
            <a:r>
              <a:rPr lang="en"/>
              <a:t>retrieving</a:t>
            </a:r>
            <a:r>
              <a:rPr lang="en"/>
              <a:t> DexFile reference from ClassLinker object</a:t>
            </a:r>
            <a:endParaRPr/>
          </a:p>
          <a:p>
            <a:pPr indent="-298450" lvl="1" marL="914400" rtl="0" algn="l">
              <a:spcBef>
                <a:spcPts val="0"/>
              </a:spcBef>
              <a:spcAft>
                <a:spcPts val="0"/>
              </a:spcAft>
              <a:buSzPts val="1100"/>
              <a:buChar char="○"/>
            </a:pPr>
            <a:r>
              <a:rPr lang="en"/>
              <a:t>From there the DexFile is traversed a call chain is performed and data is decrypted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next?</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Better understand the tools</a:t>
            </a:r>
            <a:endParaRPr/>
          </a:p>
          <a:p>
            <a:pPr indent="-311150" lvl="0" marL="457200" rtl="0" algn="l">
              <a:spcBef>
                <a:spcPts val="0"/>
              </a:spcBef>
              <a:spcAft>
                <a:spcPts val="0"/>
              </a:spcAft>
              <a:buSzPts val="1300"/>
              <a:buChar char="●"/>
            </a:pPr>
            <a:r>
              <a:rPr lang="en"/>
              <a:t>Better understand each tools limitations</a:t>
            </a:r>
            <a:endParaRPr/>
          </a:p>
          <a:p>
            <a:pPr indent="-311150" lvl="0" marL="457200" rtl="0" algn="l">
              <a:spcBef>
                <a:spcPts val="0"/>
              </a:spcBef>
              <a:spcAft>
                <a:spcPts val="0"/>
              </a:spcAft>
              <a:buSzPts val="1300"/>
              <a:buChar char="●"/>
            </a:pPr>
            <a:r>
              <a:rPr lang="en"/>
              <a:t>Try to actually test these tools and compare their performance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t>
            </a:r>
            <a:endParaRPr/>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Fart</a:t>
            </a:r>
            <a:endParaRPr/>
          </a:p>
          <a:p>
            <a:pPr indent="-298450" lvl="1" marL="914400" rtl="0" algn="l">
              <a:spcBef>
                <a:spcPts val="0"/>
              </a:spcBef>
              <a:spcAft>
                <a:spcPts val="0"/>
              </a:spcAft>
              <a:buSzPts val="1100"/>
              <a:buChar char="○"/>
            </a:pPr>
            <a:r>
              <a:rPr lang="en" u="sng">
                <a:solidFill>
                  <a:schemeClr val="hlink"/>
                </a:solidFill>
                <a:hlinkClick r:id="rId3"/>
              </a:rPr>
              <a:t>https://bbs.pediy.com/thread-252630.htm</a:t>
            </a:r>
            <a:endParaRPr/>
          </a:p>
          <a:p>
            <a:pPr indent="-298450" lvl="1" marL="914400" rtl="0" algn="l">
              <a:spcBef>
                <a:spcPts val="0"/>
              </a:spcBef>
              <a:spcAft>
                <a:spcPts val="0"/>
              </a:spcAft>
              <a:buSzPts val="1100"/>
              <a:buChar char="○"/>
            </a:pPr>
            <a:r>
              <a:rPr lang="en" u="sng">
                <a:solidFill>
                  <a:schemeClr val="hlink"/>
                </a:solidFill>
                <a:hlinkClick r:id="rId4"/>
              </a:rPr>
              <a:t>https://bbs.pediy.com/thread-254028.htm</a:t>
            </a:r>
            <a:endParaRPr/>
          </a:p>
          <a:p>
            <a:pPr indent="-298450" lvl="1" marL="914400" rtl="0" algn="l">
              <a:spcBef>
                <a:spcPts val="0"/>
              </a:spcBef>
              <a:spcAft>
                <a:spcPts val="0"/>
              </a:spcAft>
              <a:buSzPts val="1100"/>
              <a:buChar char="○"/>
            </a:pPr>
            <a:r>
              <a:rPr lang="en" u="sng">
                <a:solidFill>
                  <a:schemeClr val="hlink"/>
                </a:solidFill>
                <a:hlinkClick r:id="rId5"/>
              </a:rPr>
              <a:t>https://bbs.pediy.com/thread-254555.htm</a:t>
            </a:r>
            <a:endParaRPr/>
          </a:p>
          <a:p>
            <a:pPr indent="-311150" lvl="0" marL="457200" rtl="0" algn="l">
              <a:spcBef>
                <a:spcPts val="0"/>
              </a:spcBef>
              <a:spcAft>
                <a:spcPts val="0"/>
              </a:spcAft>
              <a:buSzPts val="1300"/>
              <a:buChar char="●"/>
            </a:pPr>
            <a:r>
              <a:rPr lang="en"/>
              <a:t>FUPK</a:t>
            </a:r>
            <a:endParaRPr/>
          </a:p>
          <a:p>
            <a:pPr indent="-298450" lvl="1" marL="914400" rtl="0" algn="l">
              <a:spcBef>
                <a:spcPts val="0"/>
              </a:spcBef>
              <a:spcAft>
                <a:spcPts val="0"/>
              </a:spcAft>
              <a:buSzPts val="1100"/>
              <a:buChar char="○"/>
            </a:pPr>
            <a:r>
              <a:rPr lang="en" u="sng">
                <a:solidFill>
                  <a:schemeClr val="hlink"/>
                </a:solidFill>
                <a:hlinkClick r:id="rId6"/>
              </a:rPr>
              <a:t>https://github.com/F8LEFT/FUPK3</a:t>
            </a:r>
            <a:endParaRPr/>
          </a:p>
          <a:p>
            <a:pPr indent="-298450" lvl="1" marL="914400" rtl="0" algn="l">
              <a:spcBef>
                <a:spcPts val="0"/>
              </a:spcBef>
              <a:spcAft>
                <a:spcPts val="0"/>
              </a:spcAft>
              <a:buSzPts val="1100"/>
              <a:buChar char="○"/>
            </a:pPr>
            <a:r>
              <a:rPr lang="en" u="sng">
                <a:solidFill>
                  <a:schemeClr val="hlink"/>
                </a:solidFill>
                <a:hlinkClick r:id="rId7"/>
              </a:rPr>
              <a:t>https://bbs.pediy.com/thread-246117.htm</a:t>
            </a:r>
            <a:endParaRPr/>
          </a:p>
          <a:p>
            <a:pPr indent="-311150" lvl="0" marL="457200" rtl="0" algn="l">
              <a:spcBef>
                <a:spcPts val="0"/>
              </a:spcBef>
              <a:spcAft>
                <a:spcPts val="0"/>
              </a:spcAft>
              <a:buSzPts val="1300"/>
              <a:buChar char="●"/>
            </a:pPr>
            <a:r>
              <a:rPr lang="en"/>
              <a:t>Youpk</a:t>
            </a:r>
            <a:endParaRPr/>
          </a:p>
          <a:p>
            <a:pPr indent="-298450" lvl="1" marL="914400" rtl="0" algn="l">
              <a:spcBef>
                <a:spcPts val="0"/>
              </a:spcBef>
              <a:spcAft>
                <a:spcPts val="0"/>
              </a:spcAft>
              <a:buSzPts val="1100"/>
              <a:buChar char="○"/>
            </a:pPr>
            <a:r>
              <a:rPr lang="en" u="sng">
                <a:solidFill>
                  <a:schemeClr val="hlink"/>
                </a:solidFill>
                <a:hlinkClick r:id="rId8"/>
              </a:rPr>
              <a:t>https://github.com/Youlor/Youpk</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