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1c419c81d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1c419c81d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1c419c81d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1c419c81d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1c419c81d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1c419c81d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a1c419c81d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a1c419c81d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1b15aaee2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1b15aaee2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1c419c81d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1c419c81d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1c419c81d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1c419c81d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1c419c81d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1c419c81d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1c419c81d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1c419c81d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1c419c81d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1c419c81d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1c419c81d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1c419c81d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1c419c81d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1c419c81d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a1c419c81d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a1c419c81d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1c419c81d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1c419c81d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1c419c81d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1c419c81d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1c419c81d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1c419c81d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1c419c81d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1c419c81d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c419c81d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1c419c81d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1c419c81d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1c419c81d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1c419c81d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1c419c81d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1c419c81d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1c419c81d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1c419c81d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1c419c81d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1c419c81d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1c419c81d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reconstructer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Security CS 595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739350"/>
            <a:ext cx="70389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Setup Work Environment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008375" y="1337850"/>
            <a:ext cx="79998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4</a:t>
            </a:r>
            <a:r>
              <a:rPr lang="en" sz="1400"/>
              <a:t>.     Fill in the vetting request and get the approval link to the assigned email.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5.     Download the Iranian Pupy Rat malware file on the VM.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19145" l="-267" r="14067" t="7669"/>
          <a:stretch/>
        </p:blipFill>
        <p:spPr>
          <a:xfrm>
            <a:off x="1416600" y="2165800"/>
            <a:ext cx="6310799" cy="27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49138" y="739375"/>
            <a:ext cx="70389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Setup Work Environment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357975"/>
            <a:ext cx="70389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6. 	Download OfficeMalScanner on the Windows VM from “ reconstrucer.org”</a:t>
            </a:r>
            <a:endParaRPr sz="1400"/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b="13985" l="0" r="19935" t="0"/>
          <a:stretch/>
        </p:blipFill>
        <p:spPr>
          <a:xfrm>
            <a:off x="1720825" y="1769613"/>
            <a:ext cx="5424575" cy="26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668200"/>
            <a:ext cx="70389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Tools: OfficeMalScanner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16175" y="1354075"/>
            <a:ext cx="70389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Forensic tool to scan Microsoft Office files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can scan for malicious macros (VBA) and embedded portable executable (PE) files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tool is suitable for scanning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Microsoft Word (*.doc, *.docx)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Microsoft Excel (*.xls, *.xlsx)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Microsoft Powerpoint (*.ppt, *.pptx)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toolkit includes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RTFScan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Mal-Host Setup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DisView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637700"/>
            <a:ext cx="70389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OfficeMalScanner : Syntax , Options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307300"/>
            <a:ext cx="74565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endParaRPr b="1"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OfficeMalScanner &lt;PPT, DOC or XLS file&gt; &lt;scan | info&gt; &lt;brute&gt; &lt;debug&gt;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</a:t>
            </a:r>
            <a:endParaRPr b="1"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for several shellcode heuristics and encrypted PE-Files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dumps OLE structures, offsets+length and saves found VB-Macro code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inflate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decompresses Ms Office 2007 documents, e.g. docx, into a temp dir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226325" y="597050"/>
            <a:ext cx="70389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EXECUTION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008375" y="1093675"/>
            <a:ext cx="82845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Run the command prompt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Start OfficeMalScanner and execute the following statements to extract macros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b="1" lang="en">
                <a:solidFill>
                  <a:srgbClr val="000000"/>
                </a:solidFill>
              </a:rPr>
              <a:t>s</a:t>
            </a:r>
            <a:r>
              <a:rPr b="1" lang="en">
                <a:solidFill>
                  <a:srgbClr val="000000"/>
                </a:solidFill>
              </a:rPr>
              <a:t>can option is selected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63" y="1850275"/>
            <a:ext cx="6780075" cy="30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16200" y="647875"/>
            <a:ext cx="70389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EXECUTION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</a:t>
            </a:r>
            <a:r>
              <a:rPr lang="en"/>
              <a:t>nfo option is selected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/>
          </a:blip>
          <a:srcRect b="38650" l="0" r="0" t="0"/>
          <a:stretch/>
        </p:blipFill>
        <p:spPr>
          <a:xfrm>
            <a:off x="584350" y="1652825"/>
            <a:ext cx="7975299" cy="31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1216200" y="1303250"/>
            <a:ext cx="45945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Info option is selected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170675" y="704275"/>
            <a:ext cx="7038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EXECUTION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079525" y="1567550"/>
            <a:ext cx="725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The decompressed macro code is stored in the OfficeMalScanner folder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675" y="2360200"/>
            <a:ext cx="68026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36525" y="790175"/>
            <a:ext cx="70389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EXECUTION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489950" y="1567550"/>
            <a:ext cx="835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Inside the above folder, we find the document “ThisDocument” which runs the macros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00" y="2235050"/>
            <a:ext cx="7083799" cy="18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815225" y="223450"/>
            <a:ext cx="8176800" cy="47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>
                <a:solidFill>
                  <a:srgbClr val="000000"/>
                </a:solidFill>
              </a:rPr>
              <a:t>Opening this document in Notepad++ for analyzing, these are the observations: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450" y="580925"/>
            <a:ext cx="6605000" cy="42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475" y="321225"/>
            <a:ext cx="7262500" cy="46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3466000" y="1568225"/>
            <a:ext cx="5501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Iranian Pupy RAT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Malware Analysis</a:t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4759250" y="3594350"/>
            <a:ext cx="39744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Presented by: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Lavanya Juvvala A20442790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Sainath Macharla A20445645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525" y="311050"/>
            <a:ext cx="7288300" cy="45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1297500" y="739375"/>
            <a:ext cx="70389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1216175" y="1404900"/>
            <a:ext cx="70389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Windows VM setup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Register in Hybrid </a:t>
            </a:r>
            <a:r>
              <a:rPr lang="en" sz="1400"/>
              <a:t>analysis </a:t>
            </a:r>
            <a:r>
              <a:rPr lang="en" sz="1400"/>
              <a:t>website  and request the malware file for analysis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Download and install OfficeMalScanner in the VM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Scan PupyRat malware file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Open document in Notepad++ and notice it’s encoded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Two parameters x and y are found post further analysis which contains strings ending with “==” indicating it’s encoded in base64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Once the parameters are decoded more layers of encoding may be found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python for further decoding of x and y parameters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Parameters indicate the presence of powershell scripts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429650" y="729200"/>
            <a:ext cx="70389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Analysis of decoded code snippets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Observing powershell script functionality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Consequences of executing these scripts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Effects of the attack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Mitigation strategies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Limitations of our work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1419475" y="708850"/>
            <a:ext cx="70389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1297500" y="1567550"/>
            <a:ext cx="759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https://www.codeproject.com/Articles/325776/The-Art-of- Win32-Shellcoding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1"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http://www.reconstructer.org/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ttps://www.secureworks.com/blog/iranian-pupyrat-bites- middle-eastern-organizations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https://sensorstechforum.com/pupy- rahttps://sensorstechforum.com/pupy-rat-description-and- removal/t-description-and-removal/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311700" y="445025"/>
            <a:ext cx="8528400" cy="41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Thank You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505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103925"/>
            <a:ext cx="7038900" cy="3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and working of Iranian Pupy RAT</a:t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: Phishing Attack</a:t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Macros?</a:t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and Setup</a:t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Tool: What is OfficeMalScanner?</a:t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and malware Analysis</a:t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b="1"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348325" y="620075"/>
            <a:ext cx="7038900" cy="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185675" y="1242275"/>
            <a:ext cx="7619400" cy="3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What is Pupy RAT?</a:t>
            </a:r>
            <a:endParaRPr b="1"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Pupy is classified as a RAT(Remote Access Trojan).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 multi-platform (Windows, Linux, OSX, Android), multi- function RAT and post-exploitation tool mainly written in python.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whole Python interpreter is fully loaded from memory so there may be little to no trace on the disk of a computer.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Pupy can communicate using multiple transports, load remote python code, python package and python C- extensions from memory.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could easily be implemented to stay hidden on a system and steal sensitive information as an APT (Advanced Persistent Threat).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698700"/>
            <a:ext cx="70389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987025" y="1323600"/>
            <a:ext cx="7558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attackers from COBALT GYPSY group used phishing lures to distribute Iranian PupyRAT.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was first detected by the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Secureworks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Counter Threat Team(CTU) in early January 2017.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Victim opens the mail and clicks on the link from the phishing mail and downloads a document on the local system.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downloaded document attempts to run a macro which in turn runs a PowerShell command.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command downloads two additional PowerShell scripts that install PupyRAT, an open-source remote access trojan (RAT).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creates a back-door for the attackers to exploit the victim’s system.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637700"/>
            <a:ext cx="70389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: Phishing Attack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723750" y="1221950"/>
            <a:ext cx="8050500" cy="3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i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 of the malicious emails from the phishing attack.</a:t>
            </a:r>
            <a:endParaRPr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i="1"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clicking these links, a macro which is enabled behind the forms runs few scripts on the victim machine which gives a backdoor to the attacker .</a:t>
            </a:r>
            <a:endParaRPr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525" y="2330050"/>
            <a:ext cx="3553475" cy="2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375" y="2330050"/>
            <a:ext cx="3679100" cy="2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16200" y="637700"/>
            <a:ext cx="7038900" cy="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Macros: Definition and Uses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16200" y="1313425"/>
            <a:ext cx="7038900" cy="3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Macro</a:t>
            </a:r>
            <a:endParaRPr sz="2400">
              <a:solidFill>
                <a:srgbClr val="FFFFFF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 (which stands for "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 instruction</a:t>
            </a: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") is a predefined set of commands that will run with the appropriate execution criteria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shortcut that performs multiple instruction in one step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VB programs can run executables with different additional instructions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Macros can be used to make tasks less repetitive by representing a complicated sequence of keystrokes, mouse movements, commands, or other types of input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Macros are a set of actions that can be used to automate tasks</a:t>
            </a:r>
            <a:endParaRPr sz="1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052550" y="693425"/>
            <a:ext cx="70389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Setup Work Environment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683100" y="1445575"/>
            <a:ext cx="82860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Download WINDOWS 10 Virtual Machine for malware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have used VMWare for this project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 b="53611" l="0" r="17177" t="4274"/>
          <a:stretch/>
        </p:blipFill>
        <p:spPr>
          <a:xfrm>
            <a:off x="812613" y="2287975"/>
            <a:ext cx="7297124" cy="23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16150" y="822350"/>
            <a:ext cx="70389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Setup Work Environment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667550" y="1567550"/>
            <a:ext cx="82695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             3.    </a:t>
            </a:r>
            <a:r>
              <a:rPr lang="en" sz="1500"/>
              <a:t>Register an account on the Hybrid Analysis website</a:t>
            </a:r>
            <a:endParaRPr sz="1500"/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48940" l="0" r="0" t="8927"/>
          <a:stretch/>
        </p:blipFill>
        <p:spPr>
          <a:xfrm>
            <a:off x="1163538" y="2271713"/>
            <a:ext cx="7277524" cy="19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