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56" r:id="rId2"/>
    <p:sldId id="261" r:id="rId3"/>
    <p:sldId id="263" r:id="rId4"/>
    <p:sldId id="272" r:id="rId5"/>
    <p:sldId id="257" r:id="rId6"/>
    <p:sldId id="267" r:id="rId7"/>
    <p:sldId id="258" r:id="rId8"/>
    <p:sldId id="268" r:id="rId9"/>
    <p:sldId id="265" r:id="rId10"/>
    <p:sldId id="266" r:id="rId11"/>
    <p:sldId id="262" r:id="rId12"/>
    <p:sldId id="270" r:id="rId13"/>
    <p:sldId id="271" r:id="rId14"/>
    <p:sldId id="26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68707"/>
  </p:normalViewPr>
  <p:slideViewPr>
    <p:cSldViewPr snapToGrid="0" snapToObjects="1">
      <p:cViewPr varScale="1">
        <p:scale>
          <a:sx n="86" d="100"/>
          <a:sy n="86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46146-556D-6845-B767-AAC1F853E79C}" type="datetimeFigureOut">
              <a:rPr kumimoji="1" lang="zh-CN" altLang="en-US" smtClean="0"/>
              <a:t>2020/10/20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4DABE-8D25-F749-B7A9-9ABFF46CF2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61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634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390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69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02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5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12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7167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3F5D6-9CC2-4F45-9F26-CB8500A0FA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7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350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421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565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9063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580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86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4DABE-8D25-F749-B7A9-9ABFF46CF2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36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5BF7C92-B1C8-874B-8653-9C2EA40D54D5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17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0A571-03D4-FE4A-A5CC-C65CFF960D8C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543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55731-60FC-B347-9F17-3B772D747F27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9970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17DA-8797-AC4E-A075-550700202D18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452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36DE-EEC0-AB46-8651-E630B5C4F7A8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18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9EB85-7787-1944-9DC7-65CBDE273EAD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3271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C32C-CCB5-674E-B464-25A5580946DD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8824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89FD4E8-0427-BD46-9328-00DCF8E0B7B0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00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F59F4EF-251B-A645-BE05-75955307B742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5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E34B0-AF02-B741-984C-725667BBD3E2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58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2186-C887-E144-8F51-7F7298E1D3F4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87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7991-1D3C-7943-BC7A-323C6656B791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808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396E-E463-7342-AA3E-A8F67C81D90E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90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3B0F8-C53C-0945-AD54-9ADF726FF7CB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19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D686-4A56-6B47-BC2C-E4BF2172BD5B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90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488C0-4AC9-044F-9F07-35966F6CDEBC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78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97CD-25AC-654D-851D-5B41A14BBCE3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7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C6CDFA-8375-C649-A271-6A07EC306E60}" type="datetime1">
              <a:rPr kumimoji="1" lang="en-US" altLang="zh-CN" smtClean="0"/>
              <a:t>10/20/20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D264CED-2347-824B-BA9D-7C37E8499B4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7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inSecurity/ChainFuzz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-mueller/solfuzz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159C97-B293-D746-955A-79471CC2C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4800" dirty="0">
                <a:solidFill>
                  <a:srgbClr val="FFFFFF"/>
                </a:solidFill>
              </a:rPr>
              <a:t>CS595 Mid-term Presentation:</a:t>
            </a:r>
            <a:br>
              <a:rPr kumimoji="1" lang="en-US" altLang="zh-CN" sz="4800" dirty="0">
                <a:solidFill>
                  <a:srgbClr val="FFFFFF"/>
                </a:solidFill>
              </a:rPr>
            </a:br>
            <a:r>
              <a:rPr kumimoji="1" lang="en-US" altLang="zh-CN" sz="4800" dirty="0">
                <a:solidFill>
                  <a:srgbClr val="FFFFFF"/>
                </a:solidFill>
              </a:rPr>
              <a:t>Smart</a:t>
            </a:r>
            <a:r>
              <a:rPr kumimoji="1" lang="zh-CN" altLang="en-US" sz="4800" dirty="0">
                <a:solidFill>
                  <a:srgbClr val="FFFFFF"/>
                </a:solidFill>
              </a:rPr>
              <a:t> </a:t>
            </a:r>
            <a:r>
              <a:rPr kumimoji="1" lang="en-US" altLang="zh-CN" sz="4800" dirty="0">
                <a:solidFill>
                  <a:srgbClr val="FFFFFF"/>
                </a:solidFill>
              </a:rPr>
              <a:t>Contract</a:t>
            </a:r>
            <a:r>
              <a:rPr kumimoji="1" lang="zh-CN" altLang="en-US" sz="4800" dirty="0">
                <a:solidFill>
                  <a:srgbClr val="FFFFFF"/>
                </a:solidFill>
              </a:rPr>
              <a:t> </a:t>
            </a:r>
            <a:r>
              <a:rPr kumimoji="1" lang="en-US" altLang="zh-CN" sz="4800" dirty="0" err="1">
                <a:solidFill>
                  <a:srgbClr val="FFFFFF"/>
                </a:solidFill>
              </a:rPr>
              <a:t>Fuzzers</a:t>
            </a:r>
            <a:r>
              <a:rPr kumimoji="1" lang="zh-CN" altLang="en-US" sz="4800" dirty="0">
                <a:solidFill>
                  <a:srgbClr val="FFFFFF"/>
                </a:solidFill>
              </a:rPr>
              <a:t> </a:t>
            </a:r>
            <a:r>
              <a:rPr kumimoji="1" lang="en-US" altLang="zh-CN" sz="4800" dirty="0">
                <a:solidFill>
                  <a:srgbClr val="FFFFFF"/>
                </a:solidFill>
              </a:rPr>
              <a:t>Evaluation</a:t>
            </a:r>
            <a:endParaRPr kumimoji="1" lang="zh-CN" altLang="en-US" sz="48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34105D-758C-DB49-BA08-EE0505D1D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kumimoji="1" lang="en-US" altLang="zh-CN" sz="2200" dirty="0" err="1">
                <a:solidFill>
                  <a:schemeClr val="tx2"/>
                </a:solidFill>
              </a:rPr>
              <a:t>Yuanzhou</a:t>
            </a:r>
            <a:r>
              <a:rPr kumimoji="1" lang="zh-CN" altLang="en-US" sz="2200" dirty="0">
                <a:solidFill>
                  <a:schemeClr val="tx2"/>
                </a:solidFill>
              </a:rPr>
              <a:t> </a:t>
            </a:r>
            <a:r>
              <a:rPr kumimoji="1" lang="en-US" altLang="zh-CN" sz="2200" dirty="0">
                <a:solidFill>
                  <a:schemeClr val="tx2"/>
                </a:solidFill>
              </a:rPr>
              <a:t>Yang,</a:t>
            </a:r>
            <a:r>
              <a:rPr kumimoji="1" lang="zh-CN" altLang="en-US" sz="2200" dirty="0">
                <a:solidFill>
                  <a:schemeClr val="tx2"/>
                </a:solidFill>
              </a:rPr>
              <a:t> </a:t>
            </a:r>
            <a:r>
              <a:rPr kumimoji="1" lang="en-US" altLang="zh-CN" sz="2200" dirty="0">
                <a:solidFill>
                  <a:schemeClr val="tx2"/>
                </a:solidFill>
              </a:rPr>
              <a:t>Yuezhi</a:t>
            </a:r>
            <a:r>
              <a:rPr kumimoji="1" lang="zh-CN" altLang="en-US" sz="2200" dirty="0">
                <a:solidFill>
                  <a:schemeClr val="tx2"/>
                </a:solidFill>
              </a:rPr>
              <a:t> </a:t>
            </a:r>
            <a:r>
              <a:rPr kumimoji="1" lang="en-US" altLang="zh-CN" sz="2200" dirty="0">
                <a:solidFill>
                  <a:schemeClr val="tx2"/>
                </a:solidFill>
              </a:rPr>
              <a:t>Che</a:t>
            </a:r>
          </a:p>
          <a:p>
            <a:pPr algn="ctr">
              <a:lnSpc>
                <a:spcPct val="90000"/>
              </a:lnSpc>
            </a:pPr>
            <a:r>
              <a:rPr kumimoji="1" lang="en-US" altLang="zh-CN" sz="2200" dirty="0">
                <a:solidFill>
                  <a:schemeClr val="tx2"/>
                </a:solidFill>
              </a:rPr>
              <a:t>10/18/2020</a:t>
            </a:r>
            <a:endParaRPr kumimoji="1" lang="zh-CN" altLang="en-US" sz="22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B13C9-D4C7-544B-9E5E-99263187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42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D38E-2548-EA4A-8B39-71071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solfuzz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EC8E-56E4-C747-86DB-6EA4062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680830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Has been deprecated &amp; its functionality has been integrated into to the Sabre CLI.</a:t>
            </a:r>
            <a:endParaRPr kumimoji="1"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DB5D2-ADDA-D04F-96A8-DEC0F675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38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A6DC-7042-5A4A-B211-A45F01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Oyente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925-586A-5048-8489-4ABD166B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One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earliest</a:t>
            </a:r>
            <a:r>
              <a:rPr lang="zh-CN" altLang="en-US" sz="2400" dirty="0"/>
              <a:t> </a:t>
            </a:r>
            <a:r>
              <a:rPr lang="en-US" altLang="zh-CN" sz="2400" dirty="0"/>
              <a:t>symbolic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tool</a:t>
            </a:r>
            <a:r>
              <a:rPr lang="zh-CN" altLang="en-US" sz="2400" dirty="0"/>
              <a:t> </a:t>
            </a:r>
            <a:r>
              <a:rPr lang="en-US" altLang="zh-CN" sz="2400" dirty="0"/>
              <a:t>(2016).</a:t>
            </a:r>
          </a:p>
          <a:p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introduce</a:t>
            </a:r>
            <a:r>
              <a:rPr lang="zh-CN" altLang="en-US" sz="2400" dirty="0"/>
              <a:t> </a:t>
            </a:r>
            <a:r>
              <a:rPr lang="en-US" altLang="zh-CN" sz="2400" dirty="0"/>
              <a:t>several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security</a:t>
            </a:r>
            <a:r>
              <a:rPr lang="zh-CN" altLang="en-US" sz="2400" dirty="0"/>
              <a:t> </a:t>
            </a:r>
            <a:r>
              <a:rPr lang="en-US" altLang="zh-CN" sz="2400" dirty="0"/>
              <a:t>problems.</a:t>
            </a:r>
          </a:p>
          <a:p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AE63C-49D6-D548-B05B-2395B5615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239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A6DC-7042-5A4A-B211-A45F01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Oyente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925-586A-5048-8489-4ABD166B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Input</a:t>
            </a:r>
          </a:p>
          <a:p>
            <a:pPr lvl="1"/>
            <a:r>
              <a:rPr kumimoji="1" lang="en-US" altLang="zh-CN" sz="2200" dirty="0"/>
              <a:t>Smart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contract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written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Solidity.</a:t>
            </a:r>
          </a:p>
          <a:p>
            <a:r>
              <a:rPr kumimoji="1" lang="en-US" altLang="zh-CN" sz="2400" dirty="0"/>
              <a:t>Output</a:t>
            </a:r>
          </a:p>
          <a:p>
            <a:pPr lvl="1"/>
            <a:r>
              <a:rPr kumimoji="1" lang="en-US" altLang="zh-CN" sz="2200" dirty="0"/>
              <a:t>Code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coverage</a:t>
            </a:r>
          </a:p>
          <a:p>
            <a:pPr lvl="1"/>
            <a:r>
              <a:rPr kumimoji="1" lang="en-US" altLang="zh-CN" sz="2200" dirty="0"/>
              <a:t>Vulnerability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type</a:t>
            </a:r>
          </a:p>
          <a:p>
            <a:pPr marL="457200" lvl="1" indent="0">
              <a:buNone/>
            </a:pPr>
            <a:endParaRPr lang="en-US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285C6D-CA0E-7642-AE0C-506FCA64E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750022"/>
            <a:ext cx="5359400" cy="304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9CF3-ECBF-8D4F-B4E2-91291496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47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A6DC-7042-5A4A-B211-A45F01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How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to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compare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the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result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925-586A-5048-8489-4ABD166B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tools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output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time.</a:t>
            </a:r>
          </a:p>
          <a:p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tool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vulnerabilities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except</a:t>
            </a:r>
            <a:r>
              <a:rPr lang="zh-CN" altLang="en-US" sz="2400" dirty="0"/>
              <a:t> </a:t>
            </a:r>
            <a:r>
              <a:rPr lang="en-US" altLang="zh-CN" sz="2400" dirty="0"/>
              <a:t>echidna.</a:t>
            </a:r>
          </a:p>
          <a:p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ILF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 err="1"/>
              <a:t>oyente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code</a:t>
            </a:r>
            <a:r>
              <a:rPr lang="zh-CN" altLang="en-US" sz="2400" dirty="0"/>
              <a:t> </a:t>
            </a:r>
            <a:r>
              <a:rPr lang="en-US" altLang="zh-CN" sz="2400" dirty="0"/>
              <a:t>coverage.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8BDE-DC2F-5F41-8253-CEA87F51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875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A6DC-7042-5A4A-B211-A45F01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References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C2925-586A-5048-8489-4ABD166B0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708694"/>
            <a:ext cx="9708995" cy="4149306"/>
          </a:xfrm>
        </p:spPr>
        <p:txBody>
          <a:bodyPr anchor="ctr">
            <a:normAutofit fontScale="92500" lnSpcReduction="10000"/>
          </a:bodyPr>
          <a:lstStyle/>
          <a:p>
            <a:r>
              <a:rPr lang="en-US" dirty="0" err="1"/>
              <a:t>Luu</a:t>
            </a:r>
            <a:r>
              <a:rPr lang="en-US" dirty="0"/>
              <a:t>, </a:t>
            </a:r>
            <a:r>
              <a:rPr lang="en-US" dirty="0" err="1"/>
              <a:t>Loi</a:t>
            </a:r>
            <a:r>
              <a:rPr lang="en-US" dirty="0"/>
              <a:t>, et al. "Making smart contracts smarter." </a:t>
            </a:r>
            <a:r>
              <a:rPr lang="en-US" i="1" dirty="0"/>
              <a:t>Proceedings of the 2016 ACM SIGSAC conference on computer and communications security</a:t>
            </a:r>
            <a:r>
              <a:rPr lang="en-US" dirty="0"/>
              <a:t>. 2016.</a:t>
            </a:r>
          </a:p>
          <a:p>
            <a:r>
              <a:rPr lang="en-US" dirty="0"/>
              <a:t>Jiang, Bo, Ye Liu, and W. K. Chan. "</a:t>
            </a:r>
            <a:r>
              <a:rPr lang="en-US" dirty="0" err="1"/>
              <a:t>Contractfuzzer</a:t>
            </a:r>
            <a:r>
              <a:rPr lang="en-US" dirty="0"/>
              <a:t>: Fuzzing smart contracts for vulnerability detection." </a:t>
            </a:r>
            <a:r>
              <a:rPr lang="en-US" i="1" dirty="0"/>
              <a:t>2018 33rd IEEE/ACM International Conference on Automated Software Engineering (ASE)</a:t>
            </a:r>
            <a:r>
              <a:rPr lang="en-US" dirty="0"/>
              <a:t>. IEEE, 2018. </a:t>
            </a:r>
          </a:p>
          <a:p>
            <a:r>
              <a:rPr lang="en-US" dirty="0"/>
              <a:t>He, </a:t>
            </a:r>
            <a:r>
              <a:rPr lang="en-US" dirty="0" err="1"/>
              <a:t>Jingxuan</a:t>
            </a:r>
            <a:r>
              <a:rPr lang="en-US" dirty="0"/>
              <a:t>, et al. "Learning to fuzz from symbolic execution with application to smart contracts." </a:t>
            </a:r>
            <a:r>
              <a:rPr lang="en-US" i="1" dirty="0"/>
              <a:t>Proceedings of the 2019 ACM SIGSAC Conference on Computer and Communications Security</a:t>
            </a:r>
            <a:r>
              <a:rPr lang="en-US" dirty="0"/>
              <a:t>. 2019.</a:t>
            </a:r>
          </a:p>
          <a:p>
            <a:r>
              <a:rPr lang="en-US" dirty="0" err="1"/>
              <a:t>Grieco</a:t>
            </a:r>
            <a:r>
              <a:rPr lang="en-US" dirty="0"/>
              <a:t>, Gustavo, et al. "Echidna: effective, usable, and fast fuzzing for smart contracts." </a:t>
            </a:r>
            <a:r>
              <a:rPr lang="en-US" i="1" dirty="0"/>
              <a:t>Proceedings of the 29th ACM SIGSOFT International Symposium on Software Testing and Analysis</a:t>
            </a:r>
            <a:r>
              <a:rPr lang="en-US" dirty="0"/>
              <a:t>. 2020.</a:t>
            </a:r>
          </a:p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ContractFuzzer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altLang="zh-CN" i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github.com</a:t>
            </a:r>
            <a:r>
              <a:rPr lang="en-US" altLang="zh-CN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i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gongbell</a:t>
            </a:r>
            <a:r>
              <a:rPr lang="en-US" altLang="zh-CN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i="1" u="sng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ContractFuzzer</a:t>
            </a:r>
            <a:endParaRPr lang="en-US" i="1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ChainFuzz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https://github.com/ChainSecurity/ChainFuzz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Solfuzz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https://github.com/b-mueller/solfuzz</a:t>
            </a:r>
            <a:endParaRPr lang="en-US" altLang="zh-CN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BF2F2-829F-3748-9594-F2F3C4E3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283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9CFB0-AA92-F745-9427-3C3F56A5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97" y="1607809"/>
            <a:ext cx="9236026" cy="28766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45DAA7-587B-BF4C-8982-98789A98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8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2E77-985A-B54F-B13C-0EAA8CB5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Fuzzers</a:t>
            </a:r>
            <a:r>
              <a:rPr lang="zh-CN" alt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selection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1A61E-3C51-414C-8F23-664CDAF9D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altLang="zh-CN" sz="2400" dirty="0"/>
              <a:t>Open</a:t>
            </a:r>
            <a:r>
              <a:rPr lang="zh-CN" altLang="en-US" sz="2400" dirty="0"/>
              <a:t> </a:t>
            </a:r>
            <a:r>
              <a:rPr lang="en-US" altLang="zh-CN" sz="2400" dirty="0"/>
              <a:t>Source</a:t>
            </a:r>
            <a:r>
              <a:rPr lang="zh-CN" altLang="en-US" sz="2400" dirty="0"/>
              <a:t> </a:t>
            </a:r>
            <a:r>
              <a:rPr lang="en-US" altLang="zh-CN" sz="2400" dirty="0" err="1"/>
              <a:t>Fuzzers</a:t>
            </a:r>
            <a:endParaRPr lang="en-US" sz="2400" dirty="0"/>
          </a:p>
          <a:p>
            <a:pPr lvl="1"/>
            <a:r>
              <a:rPr lang="en-US" altLang="zh-CN" sz="2000" dirty="0" err="1"/>
              <a:t>ContractFuzzer</a:t>
            </a:r>
            <a:endParaRPr lang="en-US" sz="2000" dirty="0"/>
          </a:p>
          <a:p>
            <a:pPr lvl="1"/>
            <a:r>
              <a:rPr lang="en-US" altLang="zh-CN" sz="2000" dirty="0"/>
              <a:t>Echidna</a:t>
            </a:r>
          </a:p>
          <a:p>
            <a:pPr lvl="1"/>
            <a:r>
              <a:rPr lang="en-US" altLang="zh-CN" sz="2000" dirty="0"/>
              <a:t>ILF</a:t>
            </a:r>
          </a:p>
          <a:p>
            <a:pPr lvl="1"/>
            <a:r>
              <a:rPr lang="en-US" altLang="zh-CN" sz="2000" dirty="0" err="1"/>
              <a:t>ChainFuzz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solfuzz</a:t>
            </a:r>
            <a:endParaRPr lang="en-US" sz="2000" dirty="0"/>
          </a:p>
          <a:p>
            <a:r>
              <a:rPr lang="en-US" altLang="zh-CN" sz="2400" dirty="0"/>
              <a:t>Symbolic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baseline</a:t>
            </a:r>
          </a:p>
          <a:p>
            <a:pPr lvl="1"/>
            <a:r>
              <a:rPr lang="en-US" altLang="zh-CN" sz="2000" dirty="0" err="1"/>
              <a:t>Oyente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EC5D0-1EF9-9A43-8B50-24E84092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499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B8F-1F44-D049-9D47-EFACC936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ContractFuzzer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83EBA-2F9D-CD42-A41F-2FDFF75F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t">
            <a:normAutofit/>
          </a:bodyPr>
          <a:lstStyle/>
          <a:p>
            <a:r>
              <a:rPr lang="en-US" sz="2400" dirty="0"/>
              <a:t>Generate Fuzzing inputs</a:t>
            </a:r>
          </a:p>
          <a:p>
            <a:pPr lvl="1"/>
            <a:r>
              <a:rPr lang="en-US" sz="2200" dirty="0"/>
              <a:t>Analyze ABI</a:t>
            </a:r>
          </a:p>
          <a:p>
            <a:r>
              <a:rPr lang="en-US" sz="2400" dirty="0"/>
              <a:t>Smart Contracts Fuzzing</a:t>
            </a:r>
          </a:p>
          <a:p>
            <a:r>
              <a:rPr lang="en-US" sz="2400" dirty="0"/>
              <a:t>Vulnerability Analysis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F620F1-AA81-1149-97E4-B6E5CE30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0903"/>
            <a:ext cx="5874670" cy="4255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959E3-6E4F-5C47-B9D5-41DFAD3B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303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B8F-1F44-D049-9D47-EFACC936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 err="1">
                <a:solidFill>
                  <a:srgbClr val="FFFFFF"/>
                </a:solidFill>
              </a:rPr>
              <a:t>ContractFuzzer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ECC588-BF51-C44E-A68C-F0C44F4F1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386" y="2481737"/>
            <a:ext cx="5048462" cy="34163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Examples:</a:t>
            </a:r>
          </a:p>
          <a:p>
            <a:pPr lvl="1"/>
            <a:r>
              <a:rPr lang="en-US" sz="2000" dirty="0"/>
              <a:t>Gasless Send</a:t>
            </a:r>
          </a:p>
          <a:p>
            <a:pPr lvl="1"/>
            <a:r>
              <a:rPr lang="en-US" sz="2000" dirty="0"/>
              <a:t>Exception Disorder</a:t>
            </a:r>
          </a:p>
          <a:p>
            <a:pPr lvl="1"/>
            <a:r>
              <a:rPr lang="en-US" sz="2000" dirty="0"/>
              <a:t>Reentrancy</a:t>
            </a:r>
          </a:p>
          <a:p>
            <a:pPr lvl="1"/>
            <a:r>
              <a:rPr lang="en-US" sz="2000" dirty="0"/>
              <a:t>Timestamp dependency</a:t>
            </a:r>
          </a:p>
          <a:p>
            <a:pPr lvl="1"/>
            <a:r>
              <a:rPr lang="en-US" sz="2000" dirty="0"/>
              <a:t>Block number dependency</a:t>
            </a:r>
          </a:p>
          <a:p>
            <a:pPr lvl="1"/>
            <a:r>
              <a:rPr lang="en-US" sz="2000" dirty="0" err="1"/>
              <a:t>Dangerours</a:t>
            </a:r>
            <a:r>
              <a:rPr lang="en-US" sz="2000" dirty="0"/>
              <a:t> </a:t>
            </a:r>
            <a:r>
              <a:rPr lang="en-US" sz="2000" dirty="0" err="1"/>
              <a:t>Delegatecall</a:t>
            </a:r>
            <a:endParaRPr lang="en-US" sz="2000" dirty="0"/>
          </a:p>
          <a:p>
            <a:pPr lvl="1"/>
            <a:r>
              <a:rPr lang="en-US" sz="2000" dirty="0"/>
              <a:t>Freezing Ether</a:t>
            </a:r>
          </a:p>
          <a:p>
            <a:pPr lvl="1"/>
            <a:endParaRPr lang="en-US" sz="20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3BDFD-8B6A-524C-A4D8-6B1750BF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54" y="2603500"/>
            <a:ext cx="3094036" cy="3168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ED7922-95BF-434E-84F7-D6B39604EEEB}"/>
              </a:ext>
            </a:extLst>
          </p:cNvPr>
          <p:cNvSpPr txBox="1"/>
          <p:nvPr/>
        </p:nvSpPr>
        <p:spPr>
          <a:xfrm>
            <a:off x="6435429" y="5803833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Reentrancy list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F89702-E606-7348-99C5-517E4E334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6903" y="121388"/>
            <a:ext cx="2640128" cy="62051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FC324F-E5D6-D145-AA63-91261CD7BC09}"/>
              </a:ext>
            </a:extLst>
          </p:cNvPr>
          <p:cNvSpPr txBox="1"/>
          <p:nvPr/>
        </p:nvSpPr>
        <p:spPr>
          <a:xfrm>
            <a:off x="9416903" y="6367280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Exception disorder list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A30E23-FC8B-C44E-8877-A96F932F6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55" y="2915728"/>
            <a:ext cx="5472739" cy="28566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B421D-7FB4-064A-BCD0-0BD31EBE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6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94C8E-AC49-8C45-BEEE-335BEC8A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ILF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007E6-91F0-D740-90B0-99659046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731849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tool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symbolic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execution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fuzzing.</a:t>
            </a:r>
          </a:p>
          <a:p>
            <a:r>
              <a:rPr kumimoji="1" lang="en-US" altLang="zh-CN" sz="2400" dirty="0"/>
              <a:t>Using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imitation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method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combine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them.</a:t>
            </a:r>
          </a:p>
          <a:p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generate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high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quality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inputs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very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short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time.</a:t>
            </a:r>
          </a:p>
          <a:p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better</a:t>
            </a:r>
            <a:r>
              <a:rPr kumimoji="1" lang="zh-CN" altLang="en-US" sz="2400" dirty="0"/>
              <a:t>  </a:t>
            </a:r>
            <a:r>
              <a:rPr kumimoji="1" lang="en-US" altLang="zh-CN" sz="2400" dirty="0"/>
              <a:t>performance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code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coverage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vulnerabilities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detection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symbolic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execution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fuzzing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tools.</a:t>
            </a:r>
            <a:endParaRPr kumimoji="1" lang="zh-CN" alt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9920D-E518-6B44-95FD-134407BD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2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94C8E-AC49-8C45-BEEE-335BEC8A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ILF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007E6-91F0-D740-90B0-99659046B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731849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Input</a:t>
            </a:r>
          </a:p>
          <a:p>
            <a:pPr lvl="1"/>
            <a:r>
              <a:rPr kumimoji="1" lang="en-US" altLang="zh-CN" sz="2200" dirty="0"/>
              <a:t>Smart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contract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written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Solidity.</a:t>
            </a:r>
          </a:p>
          <a:p>
            <a:r>
              <a:rPr kumimoji="1" lang="en-US" altLang="zh-CN" sz="2400" dirty="0"/>
              <a:t>Output</a:t>
            </a:r>
          </a:p>
          <a:p>
            <a:pPr lvl="1"/>
            <a:r>
              <a:rPr kumimoji="1" lang="en-US" altLang="zh-CN" sz="2200" dirty="0"/>
              <a:t>Time</a:t>
            </a:r>
          </a:p>
          <a:p>
            <a:pPr lvl="1"/>
            <a:r>
              <a:rPr kumimoji="1" lang="en-US" altLang="zh-CN" sz="2200" dirty="0"/>
              <a:t>Transaction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count</a:t>
            </a:r>
          </a:p>
          <a:p>
            <a:pPr lvl="1"/>
            <a:r>
              <a:rPr kumimoji="1" lang="en-US" altLang="zh-CN" sz="2200" dirty="0"/>
              <a:t>Code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coverage</a:t>
            </a:r>
          </a:p>
          <a:p>
            <a:pPr lvl="1"/>
            <a:r>
              <a:rPr kumimoji="1" lang="en-US" altLang="zh-CN" sz="2200" dirty="0"/>
              <a:t>Vulnerability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type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C4D91E-45A5-A349-9D4A-531A8E91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2622810"/>
            <a:ext cx="5510129" cy="3467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7848-3127-E94E-86F3-3B6F07A0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102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D38E-2548-EA4A-8B39-71071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Echidna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EC8E-56E4-C747-86DB-6EA4062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680830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Not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relying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fixed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pre-defined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bug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oracles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detect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vulnerabilities.</a:t>
            </a:r>
          </a:p>
          <a:p>
            <a:r>
              <a:rPr kumimoji="1" lang="en-US" altLang="zh-CN" sz="2400" dirty="0"/>
              <a:t>Support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types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properties:</a:t>
            </a:r>
          </a:p>
          <a:p>
            <a:pPr lvl="1"/>
            <a:r>
              <a:rPr kumimoji="1" lang="en-US" altLang="zh-CN" sz="2200" dirty="0"/>
              <a:t>User-defined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properties</a:t>
            </a:r>
          </a:p>
          <a:p>
            <a:pPr lvl="1"/>
            <a:r>
              <a:rPr kumimoji="1" lang="en-US" altLang="zh-CN" sz="2200" dirty="0"/>
              <a:t>Assertion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checking</a:t>
            </a:r>
          </a:p>
          <a:p>
            <a:pPr lvl="1"/>
            <a:r>
              <a:rPr kumimoji="1" lang="en-US" altLang="zh-CN" sz="2200" dirty="0"/>
              <a:t>Gas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use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estimation</a:t>
            </a:r>
          </a:p>
          <a:p>
            <a:pPr lvl="1"/>
            <a:endParaRPr kumimoji="1" lang="zh-CN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24102-4CDA-D047-80FA-99D21BD3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37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D38E-2548-EA4A-8B39-71071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Echidna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EC8E-56E4-C747-86DB-6EA4062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06" y="2177170"/>
            <a:ext cx="9708995" cy="4680830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Input</a:t>
            </a:r>
          </a:p>
          <a:p>
            <a:pPr lvl="1"/>
            <a:r>
              <a:rPr kumimoji="1" lang="en-US" altLang="zh-CN" sz="2200" dirty="0"/>
              <a:t>Smart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contract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written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in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Solidity.</a:t>
            </a:r>
          </a:p>
          <a:p>
            <a:r>
              <a:rPr kumimoji="1" lang="en-US" altLang="zh-CN" sz="2400" dirty="0"/>
              <a:t>Output:</a:t>
            </a:r>
          </a:p>
          <a:p>
            <a:pPr lvl="1"/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test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result.</a:t>
            </a:r>
          </a:p>
          <a:p>
            <a:pPr lvl="1"/>
            <a:r>
              <a:rPr kumimoji="1" lang="en-US" altLang="zh-CN" sz="2200" dirty="0"/>
              <a:t>Call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sequence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while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function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failed.</a:t>
            </a:r>
          </a:p>
          <a:p>
            <a:pPr lvl="1"/>
            <a:r>
              <a:rPr kumimoji="1" lang="en-US" altLang="zh-CN" sz="2200" dirty="0"/>
              <a:t>Code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coverage?</a:t>
            </a:r>
          </a:p>
          <a:p>
            <a:pPr lvl="1"/>
            <a:endParaRPr kumimoji="1"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88B1A4-4363-3843-B17C-3B0F18D4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2634370"/>
            <a:ext cx="5341554" cy="3086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C25A2-3015-2D42-B702-5CC21756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5585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8D38E-2548-EA4A-8B39-710716E5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kumimoji="1" lang="en-US" altLang="zh-CN" sz="4000" dirty="0" err="1"/>
              <a:t>ChainFuzz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EC8E-56E4-C747-86DB-6EA4062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177170"/>
            <a:ext cx="9708995" cy="4680830"/>
          </a:xfrm>
        </p:spPr>
        <p:txBody>
          <a:bodyPr anchor="ctr">
            <a:normAutofit/>
          </a:bodyPr>
          <a:lstStyle/>
          <a:p>
            <a:r>
              <a:rPr kumimoji="1" lang="en-US" altLang="zh-CN" sz="2400" dirty="0"/>
              <a:t>Successfully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installed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VM.</a:t>
            </a:r>
          </a:p>
          <a:p>
            <a:r>
              <a:rPr kumimoji="1" lang="en-US" altLang="zh-CN" sz="2400" dirty="0"/>
              <a:t>No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instruction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how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run.</a:t>
            </a:r>
            <a:endParaRPr kumimoji="1"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15664F-3644-9C49-AF06-D8972307D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03" y="2806700"/>
            <a:ext cx="7230769" cy="8255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FF8B-72BB-1149-95D3-486B189F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4CED-2347-824B-BA9D-7C37E8499B4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746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离子会议室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离子会议室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会议室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471</Words>
  <Application>Microsoft Macintosh PowerPoint</Application>
  <PresentationFormat>宽屏</PresentationFormat>
  <Paragraphs>113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Century Gothic</vt:lpstr>
      <vt:lpstr>Wingdings 3</vt:lpstr>
      <vt:lpstr>离子会议室</vt:lpstr>
      <vt:lpstr>CS595 Mid-term Presentation: Smart Contract Fuzzers Evaluation</vt:lpstr>
      <vt:lpstr>Fuzzers selection</vt:lpstr>
      <vt:lpstr>ContractFuzzer </vt:lpstr>
      <vt:lpstr>ContractFuzzer </vt:lpstr>
      <vt:lpstr>ILF</vt:lpstr>
      <vt:lpstr>ILF</vt:lpstr>
      <vt:lpstr>Echidna</vt:lpstr>
      <vt:lpstr>Echidna</vt:lpstr>
      <vt:lpstr>ChainFuzz</vt:lpstr>
      <vt:lpstr>solfuzz</vt:lpstr>
      <vt:lpstr>Oyente</vt:lpstr>
      <vt:lpstr>Oyente</vt:lpstr>
      <vt:lpstr>How to compare the result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CS595 Mid-term Presentation: Smart Contract Fuzzers Evaluation</dc:title>
  <dc:creator>Yuezhi Che</dc:creator>
  <cp:lastModifiedBy>YangYuanzhou</cp:lastModifiedBy>
  <cp:revision>8</cp:revision>
  <dcterms:created xsi:type="dcterms:W3CDTF">2020-10-19T15:05:42Z</dcterms:created>
  <dcterms:modified xsi:type="dcterms:W3CDTF">2020-10-20T15:19:59Z</dcterms:modified>
</cp:coreProperties>
</file>