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20"/>
  </p:notesMasterIdLst>
  <p:sldIdLst>
    <p:sldId id="256" r:id="rId2"/>
    <p:sldId id="273" r:id="rId3"/>
    <p:sldId id="274" r:id="rId4"/>
    <p:sldId id="275" r:id="rId5"/>
    <p:sldId id="276" r:id="rId6"/>
    <p:sldId id="277" r:id="rId7"/>
    <p:sldId id="278" r:id="rId8"/>
    <p:sldId id="279" r:id="rId9"/>
    <p:sldId id="280" r:id="rId10"/>
    <p:sldId id="281" r:id="rId11"/>
    <p:sldId id="282" r:id="rId12"/>
    <p:sldId id="287" r:id="rId13"/>
    <p:sldId id="288" r:id="rId14"/>
    <p:sldId id="289" r:id="rId15"/>
    <p:sldId id="283" r:id="rId16"/>
    <p:sldId id="284" r:id="rId17"/>
    <p:sldId id="290"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893"/>
    <p:restoredTop sz="68707"/>
  </p:normalViewPr>
  <p:slideViewPr>
    <p:cSldViewPr snapToGrid="0" snapToObjects="1">
      <p:cViewPr varScale="1">
        <p:scale>
          <a:sx n="86" d="100"/>
          <a:sy n="86" d="100"/>
        </p:scale>
        <p:origin x="1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1846146-556D-6845-B767-AAC1F853E79C}" type="datetimeFigureOut">
              <a:rPr kumimoji="1" lang="zh-CN" altLang="en-US" smtClean="0"/>
              <a:t>2020/11/15</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14DABE-8D25-F749-B7A9-9ABFF46CF2DD}" type="slidenum">
              <a:rPr kumimoji="1" lang="zh-CN" altLang="en-US" smtClean="0"/>
              <a:t>‹#›</a:t>
            </a:fld>
            <a:endParaRPr kumimoji="1" lang="zh-CN" altLang="en-US"/>
          </a:p>
        </p:txBody>
      </p:sp>
    </p:spTree>
    <p:extLst>
      <p:ext uri="{BB962C8B-B14F-4D97-AF65-F5344CB8AC3E}">
        <p14:creationId xmlns:p14="http://schemas.microsoft.com/office/powerpoint/2010/main" val="37976179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my name is Yuanzhou Yang and I will present the paper </a:t>
            </a:r>
            <a:r>
              <a:rPr lang="en-US" altLang="zh-CN" sz="1200" dirty="0"/>
              <a:t>UniFuzz: A Holistic and Pragmatic Metrics-Driven Platform for Evaluating</a:t>
            </a:r>
            <a:r>
              <a:rPr lang="zh-CN" altLang="en-US" sz="1200" dirty="0"/>
              <a:t> </a:t>
            </a:r>
            <a:r>
              <a:rPr lang="en-US" altLang="zh-CN" sz="1200" dirty="0"/>
              <a:t>Fuzzers.</a:t>
            </a:r>
            <a:endParaRPr lang="en-US" dirty="0"/>
          </a:p>
        </p:txBody>
      </p:sp>
      <p:sp>
        <p:nvSpPr>
          <p:cNvPr id="4" name="Slide Number Placeholder 3"/>
          <p:cNvSpPr>
            <a:spLocks noGrp="1"/>
          </p:cNvSpPr>
          <p:nvPr>
            <p:ph type="sldNum" sz="quarter" idx="5"/>
          </p:nvPr>
        </p:nvSpPr>
        <p:spPr/>
        <p:txBody>
          <a:bodyPr/>
          <a:lstStyle/>
          <a:p>
            <a:fld id="{5814DABE-8D25-F749-B7A9-9ABFF46CF2DD}" type="slidenum">
              <a:rPr kumimoji="1" lang="zh-CN" altLang="en-US" smtClean="0"/>
              <a:t>1</a:t>
            </a:fld>
            <a:endParaRPr kumimoji="1" lang="zh-CN" altLang="en-US"/>
          </a:p>
        </p:txBody>
      </p:sp>
    </p:spTree>
    <p:extLst>
      <p:ext uri="{BB962C8B-B14F-4D97-AF65-F5344CB8AC3E}">
        <p14:creationId xmlns:p14="http://schemas.microsoft.com/office/powerpoint/2010/main" val="3536347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quality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bugs. CVE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CVSS provides a numerical score 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each CVE to quantify its severity. A CVE is considered as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highly severe when the score is greater than or equal to 7.0.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authors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GDB</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extension Exploitable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 assess the exploitability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a crash, which can be classified into four categories:</a:t>
            </a:r>
          </a:p>
          <a:p>
            <a:r>
              <a:rPr lang="en-US" altLang="zh-CN" sz="1200" kern="1200" dirty="0">
                <a:solidFill>
                  <a:schemeClr val="tx1"/>
                </a:solidFill>
                <a:effectLst/>
                <a:latin typeface="+mn-lt"/>
                <a:ea typeface="+mn-ea"/>
                <a:cs typeface="+mn-cs"/>
              </a:rPr>
              <a:t>EXPLOITABLE, PROBABLY_EXPLOITABLE, PROBABLY_</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NOT_EXPLOITABLE and UNKNOWN</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As presented in Table 4, the fuzzers have preference on specific programs in discovering highly severe CVEs. For instance, QSYM discovers 57 highly severe CVEs on </a:t>
            </a:r>
            <a:r>
              <a:rPr lang="en-US" altLang="zh-CN" sz="1200" kern="1200" dirty="0" err="1">
                <a:solidFill>
                  <a:schemeClr val="tx1"/>
                </a:solidFill>
                <a:effectLst/>
                <a:latin typeface="+mn-lt"/>
                <a:ea typeface="+mn-ea"/>
                <a:cs typeface="+mn-cs"/>
              </a:rPr>
              <a:t>tcpdump</a:t>
            </a:r>
            <a:r>
              <a:rPr lang="en-US" altLang="zh-CN" sz="1200" kern="1200" dirty="0">
                <a:solidFill>
                  <a:schemeClr val="tx1"/>
                </a:solidFill>
                <a:effectLst/>
                <a:latin typeface="+mn-lt"/>
                <a:ea typeface="+mn-ea"/>
                <a:cs typeface="+mn-cs"/>
              </a:rPr>
              <a:t>, while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cannot discover any one. However, for </a:t>
            </a:r>
            <a:r>
              <a:rPr lang="en-US" altLang="zh-CN" sz="1200" kern="1200" dirty="0" err="1">
                <a:solidFill>
                  <a:schemeClr val="tx1"/>
                </a:solidFill>
                <a:effectLst/>
                <a:latin typeface="+mn-lt"/>
                <a:ea typeface="+mn-ea"/>
                <a:cs typeface="+mn-cs"/>
              </a:rPr>
              <a:t>ffmpeg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can discover one highly severe CVE, while the remaining fuzzers (including QSYM) cannot find any one. Moreover, it is interesting to note that AFL and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are comparable with respect to the number of discovered highly severe CVEs on each program.</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Table 5 presents the of unique bugs that are classified as EXPLOITABLE. As presented in Table 5, MOPT outperforms the other fuzzers on 9 programs in detecting EXPLOITABLE bugs. Angora,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and QSYM achieve the best performance on 3, 5 and 3 programs, respectively. Nevertheless, VUzzer64 does not perform well as it can only detect EXPLOITABLE bugs on 2 programs.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bugs,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authors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defines a bug that can be found by only one fuzzer a rare bug7. Correspondingly, a fuzzer that can find more unique rare bugs is relatively more powerful. QSYM achieves the best performance by discovering 262 unique rare bugs. MOPT achieves the second best performance and discovers 90 unique rare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bugs. Angora finds 56 unique rare bugs in total. Nevertheless,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only detects rare bugs on two programs. AFL, T-Fuzz and VUzzer64 only detect rare bugs on one program. It is worth noting that fuzzers also have preference on target programs in discovering rare bugs. For instance, QSYM discovers 204 unique rare bugs on </a:t>
            </a:r>
            <a:r>
              <a:rPr lang="en-US" altLang="zh-CN" sz="1200" kern="1200" dirty="0" err="1">
                <a:solidFill>
                  <a:schemeClr val="tx1"/>
                </a:solidFill>
                <a:effectLst/>
                <a:latin typeface="+mn-lt"/>
                <a:ea typeface="+mn-ea"/>
                <a:cs typeface="+mn-cs"/>
              </a:rPr>
              <a:t>tcpdump</a:t>
            </a:r>
            <a:r>
              <a:rPr lang="en-US" altLang="zh-CN" sz="1200" kern="1200" dirty="0">
                <a:solidFill>
                  <a:schemeClr val="tx1"/>
                </a:solidFill>
                <a:effectLst/>
                <a:latin typeface="+mn-lt"/>
                <a:ea typeface="+mn-ea"/>
                <a:cs typeface="+mn-cs"/>
              </a:rPr>
              <a:t>, while in comparison Angora only discovers one rare bug and the other fuzzers fail to find any rare bug. For nm, Angora can discover 25 unique rare bugs, while the remaining fuzzers including QSYM fail to discover any rare bug.</a:t>
            </a:r>
          </a:p>
          <a:p>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10</a:t>
            </a:fld>
            <a:endParaRPr kumimoji="1" lang="zh-CN" altLang="en-US"/>
          </a:p>
        </p:txBody>
      </p:sp>
    </p:spTree>
    <p:extLst>
      <p:ext uri="{BB962C8B-B14F-4D97-AF65-F5344CB8AC3E}">
        <p14:creationId xmlns:p14="http://schemas.microsoft.com/office/powerpoint/2010/main" val="39365923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speed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finding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bugs.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figure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presents the average number of unique bugs found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 time in 30 repetitions</a:t>
            </a:r>
          </a:p>
          <a:p>
            <a:r>
              <a:rPr lang="en-US" altLang="zh-CN" sz="1200" kern="1200" dirty="0">
                <a:solidFill>
                  <a:schemeClr val="tx1"/>
                </a:solidFill>
                <a:effectLst/>
                <a:latin typeface="+mn-lt"/>
                <a:ea typeface="+mn-ea"/>
                <a:cs typeface="+mn-cs"/>
              </a:rPr>
              <a:t>First, one intuitive observation is that no fuzzer wins the others on all the programs on this metric.</a:t>
            </a:r>
          </a:p>
          <a:p>
            <a:r>
              <a:rPr lang="en-US" altLang="zh-CN" sz="1200" kern="1200" dirty="0">
                <a:solidFill>
                  <a:schemeClr val="tx1"/>
                </a:solidFill>
                <a:effectLst/>
                <a:latin typeface="+mn-lt"/>
                <a:ea typeface="+mn-ea"/>
                <a:cs typeface="+mn-cs"/>
              </a:rPr>
              <a:t>Second, the comparisons among fuzzers’ performance may get reverse over time. For instance, MOPT finds less unique bugs than QSYM on program sqlite3 in the early time, but it finds more unique bugs than QSYM after 10 hours. </a:t>
            </a:r>
          </a:p>
          <a:p>
            <a:r>
              <a:rPr lang="en-US" altLang="zh-CN" sz="1200" kern="1200" dirty="0">
                <a:solidFill>
                  <a:schemeClr val="tx1"/>
                </a:solidFill>
                <a:effectLst/>
                <a:latin typeface="+mn-lt"/>
                <a:ea typeface="+mn-ea"/>
                <a:cs typeface="+mn-cs"/>
              </a:rPr>
              <a:t>Third, although some fuzzers find the similar number of unique bugs, their speeds of finding bugs are different. For instance, Angora, MOPT and QSYM find a similar number of unique bugs on program mp42aac (2.5, 2.6 and 2.4 unique bugs in average, respectively) within 24 hours, while MOPT finds the bugs more quickly than Angora and QSYM. </a:t>
            </a:r>
          </a:p>
          <a:p>
            <a:r>
              <a:rPr lang="en-US" altLang="zh-CN" sz="1200" kern="1200" dirty="0">
                <a:solidFill>
                  <a:schemeClr val="tx1"/>
                </a:solidFill>
                <a:effectLst/>
                <a:latin typeface="+mn-lt"/>
                <a:ea typeface="+mn-ea"/>
                <a:cs typeface="+mn-cs"/>
              </a:rPr>
              <a:t>This observation also indicates the importance of the speed metric, as only leveraging the number of unique bugs may overlook the difference of fuzzers in speed.</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11</a:t>
            </a:fld>
            <a:endParaRPr kumimoji="1" lang="zh-CN" altLang="en-US"/>
          </a:p>
        </p:txBody>
      </p:sp>
    </p:spTree>
    <p:extLst>
      <p:ext uri="{BB962C8B-B14F-4D97-AF65-F5344CB8AC3E}">
        <p14:creationId xmlns:p14="http://schemas.microsoft.com/office/powerpoint/2010/main" val="6161655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Here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Stability of Finding Bugs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Figure 4 presents the relative standard deviation (RSD) of the number of unique bugs in all the 30 repetitions, where a lower RSD represents better stability of a fuzzer. As depicted in Figure 4, first, all the fuzzers are not always stable in finding bugs, which reflects the randomness of fuzzing and the importance of repetitions. Second, among the seven fuzzers, Angora and T-Fuzz achieve lower RSD, while AFL and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achieve higher RSD. Third, the stability of</a:t>
            </a:r>
          </a:p>
          <a:p>
            <a:r>
              <a:rPr lang="en-US" altLang="zh-CN" sz="1200" kern="1200" dirty="0">
                <a:solidFill>
                  <a:schemeClr val="tx1"/>
                </a:solidFill>
                <a:effectLst/>
                <a:latin typeface="+mn-lt"/>
                <a:ea typeface="+mn-ea"/>
                <a:cs typeface="+mn-cs"/>
              </a:rPr>
              <a:t>a fuzzer varies with different programs. For instance, AFL has better stability on several programs such as </a:t>
            </a:r>
            <a:r>
              <a:rPr lang="en-US" altLang="zh-CN" sz="1200" kern="1200" dirty="0" err="1">
                <a:solidFill>
                  <a:schemeClr val="tx1"/>
                </a:solidFill>
                <a:effectLst/>
                <a:latin typeface="+mn-lt"/>
                <a:ea typeface="+mn-ea"/>
                <a:cs typeface="+mn-cs"/>
              </a:rPr>
              <a:t>tiffsplit</a:t>
            </a:r>
            <a:r>
              <a:rPr lang="en-US" altLang="zh-CN" sz="1200" kern="1200" dirty="0">
                <a:solidFill>
                  <a:schemeClr val="tx1"/>
                </a:solidFill>
                <a:effectLst/>
                <a:latin typeface="+mn-lt"/>
                <a:ea typeface="+mn-ea"/>
                <a:cs typeface="+mn-cs"/>
              </a:rPr>
              <a:t>, mp3gain, as compared to that on mp42aac. </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12</a:t>
            </a:fld>
            <a:endParaRPr kumimoji="1" lang="zh-CN" altLang="en-US"/>
          </a:p>
        </p:txBody>
      </p:sp>
    </p:spTree>
    <p:extLst>
      <p:ext uri="{BB962C8B-B14F-4D97-AF65-F5344CB8AC3E}">
        <p14:creationId xmlns:p14="http://schemas.microsoft.com/office/powerpoint/2010/main" val="41685745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result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line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coverage</a:t>
            </a:r>
          </a:p>
          <a:p>
            <a:r>
              <a:rPr lang="en-US" altLang="zh-CN" sz="1200" kern="1200" dirty="0">
                <a:solidFill>
                  <a:schemeClr val="tx1"/>
                </a:solidFill>
                <a:effectLst/>
                <a:latin typeface="+mn-lt"/>
                <a:ea typeface="+mn-ea"/>
                <a:cs typeface="+mn-cs"/>
              </a:rPr>
              <a:t>Figure 6 shows the results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line coverage, from which we observe that no fuzzer stably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achieves higher coverage than the others. By comparing</a:t>
            </a:r>
          </a:p>
          <a:p>
            <a:r>
              <a:rPr lang="en-US" altLang="zh-CN" sz="1200" kern="1200" dirty="0">
                <a:solidFill>
                  <a:schemeClr val="tx1"/>
                </a:solidFill>
                <a:effectLst/>
                <a:latin typeface="+mn-lt"/>
                <a:ea typeface="+mn-ea"/>
                <a:cs typeface="+mn-cs"/>
              </a:rPr>
              <a:t>Figure 2(a) and Figure 6, we observe that higher coverage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does not necessarily mean more unique bugs. For instance,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MOPT achieves the highest coverage on </a:t>
            </a:r>
            <a:r>
              <a:rPr lang="en-US" altLang="zh-CN" sz="1200" kern="1200" dirty="0" err="1">
                <a:solidFill>
                  <a:schemeClr val="tx1"/>
                </a:solidFill>
                <a:effectLst/>
                <a:latin typeface="+mn-lt"/>
                <a:ea typeface="+mn-ea"/>
                <a:cs typeface="+mn-cs"/>
              </a:rPr>
              <a:t>tcpdump</a:t>
            </a:r>
            <a:r>
              <a:rPr lang="en-US" altLang="zh-CN" sz="1200" kern="1200" dirty="0">
                <a:solidFill>
                  <a:schemeClr val="tx1"/>
                </a:solidFill>
                <a:effectLst/>
                <a:latin typeface="+mn-lt"/>
                <a:ea typeface="+mn-ea"/>
                <a:cs typeface="+mn-cs"/>
              </a:rPr>
              <a:t> among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all the fuzzers while QSYM discovers the most unique bugs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on </a:t>
            </a:r>
            <a:r>
              <a:rPr lang="en-US" altLang="zh-CN" sz="1200" kern="1200" dirty="0" err="1">
                <a:solidFill>
                  <a:schemeClr val="tx1"/>
                </a:solidFill>
                <a:effectLst/>
                <a:latin typeface="+mn-lt"/>
                <a:ea typeface="+mn-ea"/>
                <a:cs typeface="+mn-cs"/>
              </a:rPr>
              <a:t>tcpdump</a:t>
            </a:r>
            <a:r>
              <a:rPr lang="en-US" altLang="zh-CN" sz="1200" kern="1200" dirty="0">
                <a:solidFill>
                  <a:schemeClr val="tx1"/>
                </a:solidFill>
                <a:effectLst/>
                <a:latin typeface="+mn-lt"/>
                <a:ea typeface="+mn-ea"/>
                <a:cs typeface="+mn-cs"/>
              </a:rPr>
              <a:t>. To further explore the relationship between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number of unique bugs and line coverage, we calculate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Spearman correlation coefficient </a:t>
            </a:r>
            <a:r>
              <a:rPr lang="en-US" altLang="zh-CN" sz="1200" kern="1200" dirty="0" err="1">
                <a:solidFill>
                  <a:schemeClr val="tx1"/>
                </a:solidFill>
                <a:effectLst/>
                <a:latin typeface="+mn-lt"/>
                <a:ea typeface="+mn-ea"/>
                <a:cs typeface="+mn-cs"/>
              </a:rPr>
              <a:t>rs</a:t>
            </a:r>
            <a:r>
              <a:rPr lang="en-US" altLang="zh-CN" sz="1200" kern="1200" dirty="0">
                <a:solidFill>
                  <a:schemeClr val="tx1"/>
                </a:solidFill>
                <a:effectLst/>
                <a:latin typeface="+mn-lt"/>
                <a:ea typeface="+mn-ea"/>
                <a:cs typeface="+mn-cs"/>
              </a:rPr>
              <a:t> between them, which is 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non-parametric measure of correlation between two variables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 </a:t>
            </a:r>
            <a:r>
              <a:rPr lang="en-US" altLang="zh-CN" sz="1200" kern="1200" dirty="0" err="1">
                <a:solidFill>
                  <a:schemeClr val="tx1"/>
                </a:solidFill>
                <a:effectLst/>
                <a:latin typeface="+mn-lt"/>
                <a:ea typeface="+mn-ea"/>
                <a:cs typeface="+mn-cs"/>
              </a:rPr>
              <a:t>rs</a:t>
            </a:r>
            <a:r>
              <a:rPr lang="en-US" altLang="zh-CN" sz="1200" kern="1200" dirty="0">
                <a:solidFill>
                  <a:schemeClr val="tx1"/>
                </a:solidFill>
                <a:effectLst/>
                <a:latin typeface="+mn-lt"/>
                <a:ea typeface="+mn-ea"/>
                <a:cs typeface="+mn-cs"/>
              </a:rPr>
              <a:t> 2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1;+1]. A positive </a:t>
            </a:r>
            <a:r>
              <a:rPr lang="en-US" altLang="zh-CN" sz="1200" kern="1200" dirty="0" err="1">
                <a:solidFill>
                  <a:schemeClr val="tx1"/>
                </a:solidFill>
                <a:effectLst/>
                <a:latin typeface="+mn-lt"/>
                <a:ea typeface="+mn-ea"/>
                <a:cs typeface="+mn-cs"/>
              </a:rPr>
              <a:t>rs</a:t>
            </a:r>
            <a:r>
              <a:rPr lang="en-US" altLang="zh-CN" sz="1200" kern="1200" dirty="0">
                <a:solidFill>
                  <a:schemeClr val="tx1"/>
                </a:solidFill>
                <a:effectLst/>
                <a:latin typeface="+mn-lt"/>
                <a:ea typeface="+mn-ea"/>
                <a:cs typeface="+mn-cs"/>
              </a:rPr>
              <a:t> means that the two variables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 positively correlated and vice versa. Figure 5 presents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value of </a:t>
            </a:r>
            <a:r>
              <a:rPr lang="en-US" altLang="zh-CN" sz="1200" kern="1200" dirty="0" err="1">
                <a:solidFill>
                  <a:schemeClr val="tx1"/>
                </a:solidFill>
                <a:effectLst/>
                <a:latin typeface="+mn-lt"/>
                <a:ea typeface="+mn-ea"/>
                <a:cs typeface="+mn-cs"/>
              </a:rPr>
              <a:t>rs</a:t>
            </a:r>
            <a:r>
              <a:rPr lang="en-US" altLang="zh-CN" sz="1200" kern="1200" dirty="0">
                <a:solidFill>
                  <a:schemeClr val="tx1"/>
                </a:solidFill>
                <a:effectLst/>
                <a:latin typeface="+mn-lt"/>
                <a:ea typeface="+mn-ea"/>
                <a:cs typeface="+mn-cs"/>
              </a:rPr>
              <a:t> between the number of unique bugs and line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coverage, where we observe that most of them are less 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0:60, which means that the correlation between the number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unique bugs and the line coverage is not strong.</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13</a:t>
            </a:fld>
            <a:endParaRPr kumimoji="1" lang="zh-CN" altLang="en-US"/>
          </a:p>
        </p:txBody>
      </p:sp>
    </p:spTree>
    <p:extLst>
      <p:ext uri="{BB962C8B-B14F-4D97-AF65-F5344CB8AC3E}">
        <p14:creationId xmlns:p14="http://schemas.microsoft.com/office/powerpoint/2010/main" val="15735974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last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overhead</a:t>
            </a:r>
          </a:p>
          <a:p>
            <a:r>
              <a:rPr lang="en-US" altLang="zh-CN" sz="1200" kern="1200" dirty="0">
                <a:solidFill>
                  <a:schemeClr val="tx1"/>
                </a:solidFill>
                <a:effectLst/>
                <a:latin typeface="+mn-lt"/>
                <a:ea typeface="+mn-ea"/>
                <a:cs typeface="+mn-cs"/>
              </a:rPr>
              <a:t>Table 7 shows the average and maximum memory consumption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each fuzzer, here’s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following observations.</a:t>
            </a:r>
          </a:p>
          <a:p>
            <a:r>
              <a:rPr lang="en-US" altLang="zh-CN" sz="1200" kern="1200" dirty="0">
                <a:solidFill>
                  <a:schemeClr val="tx1"/>
                </a:solidFill>
                <a:effectLst/>
                <a:latin typeface="+mn-lt"/>
                <a:ea typeface="+mn-ea"/>
                <a:cs typeface="+mn-cs"/>
              </a:rPr>
              <a:t>(1) From a holistic aspect, AFL,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and MOPT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consume less memory during fuzzing than the other fuzzers,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with average memory consumption 24.6 MB, 22.2 MB and</a:t>
            </a:r>
          </a:p>
          <a:p>
            <a:r>
              <a:rPr lang="en-US" altLang="zh-CN" sz="1200" kern="1200" dirty="0">
                <a:solidFill>
                  <a:schemeClr val="tx1"/>
                </a:solidFill>
                <a:effectLst/>
                <a:latin typeface="+mn-lt"/>
                <a:ea typeface="+mn-ea"/>
                <a:cs typeface="+mn-cs"/>
              </a:rPr>
              <a:t>51.8 MB respectively. 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T-Fuzz consumes 1,082</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MB memory during fuzzing, which is almost 50 times 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 that of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and is the most among the fuzzers. (2) When fuzzing the same program,</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memory consumption of different fuzzers varies significantly.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 example, when fuzzing program exiv2, AFL uses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no more than 25 MB memory, while in comparison, T-Fuzz</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uses about 4 GB memory. (3) For the same fuzzer, its memory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consumption on various programs also differ greatly. 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instance, Angora uses more than 7 GB memory when testing</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pdftotext</a:t>
            </a:r>
            <a:r>
              <a:rPr lang="en-US" altLang="zh-CN" sz="1200" kern="1200" dirty="0">
                <a:solidFill>
                  <a:schemeClr val="tx1"/>
                </a:solidFill>
                <a:effectLst/>
                <a:latin typeface="+mn-lt"/>
                <a:ea typeface="+mn-ea"/>
                <a:cs typeface="+mn-cs"/>
              </a:rPr>
              <a:t> while its memory consumption on the other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programs is less than 2 GB.</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14</a:t>
            </a:fld>
            <a:endParaRPr kumimoji="1" lang="zh-CN" altLang="en-US"/>
          </a:p>
        </p:txBody>
      </p:sp>
    </p:spTree>
    <p:extLst>
      <p:ext uri="{BB962C8B-B14F-4D97-AF65-F5344CB8AC3E}">
        <p14:creationId xmlns:p14="http://schemas.microsoft.com/office/powerpoint/2010/main" val="1257981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Because</a:t>
            </a:r>
            <a:r>
              <a:rPr kumimoji="1" lang="zh-CN" altLang="en-US" dirty="0"/>
              <a:t> </a:t>
            </a:r>
            <a:r>
              <a:rPr kumimoji="1" lang="en-US" altLang="zh-CN" dirty="0"/>
              <a:t>all</a:t>
            </a:r>
            <a:r>
              <a:rPr kumimoji="1" lang="zh-CN" altLang="en-US" dirty="0"/>
              <a:t> </a:t>
            </a:r>
            <a:r>
              <a:rPr kumimoji="1" lang="en-US" altLang="zh-CN" dirty="0"/>
              <a:t>these</a:t>
            </a:r>
            <a:r>
              <a:rPr kumimoji="1" lang="zh-CN" altLang="en-US" dirty="0"/>
              <a:t> </a:t>
            </a:r>
            <a:r>
              <a:rPr kumimoji="1" lang="en-US" altLang="zh-CN" dirty="0"/>
              <a:t>metric</a:t>
            </a:r>
            <a:r>
              <a:rPr kumimoji="1" lang="zh-CN" altLang="en-US" dirty="0"/>
              <a:t> </a:t>
            </a:r>
            <a:r>
              <a:rPr kumimoji="1" lang="en-US" altLang="zh-CN" dirty="0" err="1"/>
              <a:t>did’t</a:t>
            </a:r>
            <a:r>
              <a:rPr kumimoji="1" lang="zh-CN" altLang="en-US" dirty="0"/>
              <a:t> </a:t>
            </a:r>
            <a:r>
              <a:rPr kumimoji="1" lang="en-US" altLang="zh-CN" dirty="0"/>
              <a:t>get</a:t>
            </a:r>
            <a:r>
              <a:rPr kumimoji="1" lang="zh-CN" altLang="en-US" dirty="0"/>
              <a:t> </a:t>
            </a:r>
            <a:r>
              <a:rPr kumimoji="1" lang="en-US" altLang="zh-CN" dirty="0"/>
              <a:t>a</a:t>
            </a:r>
            <a:r>
              <a:rPr kumimoji="1" lang="zh-CN" altLang="en-US" dirty="0"/>
              <a:t> </a:t>
            </a:r>
            <a:r>
              <a:rPr kumimoji="1" lang="en-US" altLang="zh-CN" dirty="0"/>
              <a:t>significant</a:t>
            </a:r>
            <a:r>
              <a:rPr kumimoji="1" lang="zh-CN" altLang="en-US" dirty="0"/>
              <a:t> </a:t>
            </a:r>
            <a:r>
              <a:rPr kumimoji="1" lang="en-US" altLang="zh-CN" dirty="0"/>
              <a:t>result,</a:t>
            </a:r>
            <a:r>
              <a:rPr kumimoji="1" lang="zh-CN" altLang="en-US" dirty="0"/>
              <a:t> </a:t>
            </a:r>
            <a:r>
              <a:rPr kumimoji="1" lang="en-US" altLang="zh-CN" dirty="0"/>
              <a:t>so</a:t>
            </a:r>
            <a:r>
              <a:rPr kumimoji="1" lang="zh-CN" altLang="en-US" dirty="0"/>
              <a:t> </a:t>
            </a:r>
            <a:r>
              <a:rPr kumimoji="1" lang="en-US" altLang="zh-CN" dirty="0"/>
              <a:t>the</a:t>
            </a:r>
            <a:r>
              <a:rPr kumimoji="1" lang="zh-CN" altLang="en-US" dirty="0"/>
              <a:t> </a:t>
            </a:r>
            <a:r>
              <a:rPr kumimoji="1" lang="en-US" altLang="zh-CN" dirty="0" err="1"/>
              <a:t>authour</a:t>
            </a:r>
            <a:r>
              <a:rPr kumimoji="1" lang="zh-CN" altLang="en-US" dirty="0"/>
              <a:t>  </a:t>
            </a:r>
            <a:r>
              <a:rPr lang="en-US" altLang="zh-CN" sz="1200" kern="1200" dirty="0">
                <a:solidFill>
                  <a:schemeClr val="tx1"/>
                </a:solidFill>
                <a:effectLst/>
                <a:latin typeface="+mn-lt"/>
                <a:ea typeface="+mn-ea"/>
                <a:cs typeface="+mn-cs"/>
              </a:rPr>
              <a:t>conduct evaluations to investigate the previously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overlooked factors that may significantly affect a fuzzer’s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performance, including instrumentation methods and crash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analysis tools.</a:t>
            </a:r>
          </a:p>
          <a:p>
            <a:r>
              <a:rPr kumimoji="1" lang="en-US" altLang="zh-CN" dirty="0"/>
              <a:t>For</a:t>
            </a:r>
            <a:r>
              <a:rPr kumimoji="1" lang="zh-CN" altLang="en-US" dirty="0"/>
              <a:t> </a:t>
            </a:r>
            <a:r>
              <a:rPr kumimoji="1" lang="en-US" altLang="zh-CN" dirty="0"/>
              <a:t>the</a:t>
            </a:r>
            <a:r>
              <a:rPr kumimoji="1" lang="zh-CN" altLang="en-US" dirty="0"/>
              <a:t> </a:t>
            </a:r>
            <a:r>
              <a:rPr lang="en-US" altLang="zh-CN" sz="1200" kern="1200" dirty="0">
                <a:solidFill>
                  <a:schemeClr val="tx1"/>
                </a:solidFill>
                <a:effectLst/>
                <a:latin typeface="+mn-lt"/>
                <a:ea typeface="+mn-ea"/>
                <a:cs typeface="+mn-cs"/>
              </a:rPr>
              <a:t>instrumentations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By analyzing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these bugs of </a:t>
            </a:r>
            <a:r>
              <a:rPr lang="en-US" altLang="zh-CN" sz="1200" kern="1200" dirty="0" err="1">
                <a:solidFill>
                  <a:schemeClr val="tx1"/>
                </a:solidFill>
                <a:effectLst/>
                <a:latin typeface="+mn-lt"/>
                <a:ea typeface="+mn-ea"/>
                <a:cs typeface="+mn-cs"/>
              </a:rPr>
              <a:t>infotocap</a:t>
            </a:r>
            <a:r>
              <a:rPr lang="en-US" altLang="zh-CN" sz="1200" kern="1200" dirty="0">
                <a:solidFill>
                  <a:schemeClr val="tx1"/>
                </a:solidFill>
                <a:effectLst/>
                <a:latin typeface="+mn-lt"/>
                <a:ea typeface="+mn-ea"/>
                <a:cs typeface="+mn-cs"/>
              </a:rPr>
              <a:t>, we find that they are related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 the compilation methods. In this scenario, the failure for</a:t>
            </a:r>
          </a:p>
          <a:p>
            <a:r>
              <a:rPr lang="en-US" altLang="zh-CN" sz="1200" kern="1200" dirty="0">
                <a:solidFill>
                  <a:schemeClr val="tx1"/>
                </a:solidFill>
                <a:effectLst/>
                <a:latin typeface="+mn-lt"/>
                <a:ea typeface="+mn-ea"/>
                <a:cs typeface="+mn-cs"/>
              </a:rPr>
              <a:t>Angora to discover these crash samples is due to its instrumentation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method rather than its capability of discovering bugs.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crash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analysis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tools</a:t>
            </a:r>
          </a:p>
          <a:p>
            <a:r>
              <a:rPr lang="en-US" altLang="zh-CN" sz="1200" kern="1200" dirty="0">
                <a:solidFill>
                  <a:schemeClr val="tx1"/>
                </a:solidFill>
                <a:effectLst/>
                <a:latin typeface="+mn-lt"/>
                <a:ea typeface="+mn-ea"/>
                <a:cs typeface="+mn-cs"/>
              </a:rPr>
              <a:t>Using one analysis tool singly may limit the number 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detected bugs, which may further fail to provide comprehensive</a:t>
            </a:r>
          </a:p>
          <a:p>
            <a:r>
              <a:rPr lang="en-US" altLang="zh-CN" sz="1200" kern="1200" dirty="0">
                <a:solidFill>
                  <a:schemeClr val="tx1"/>
                </a:solidFill>
                <a:effectLst/>
                <a:latin typeface="+mn-lt"/>
                <a:ea typeface="+mn-ea"/>
                <a:cs typeface="+mn-cs"/>
              </a:rPr>
              <a:t>evaluations on fuzzers.</a:t>
            </a:r>
          </a:p>
          <a:p>
            <a:r>
              <a:rPr lang="en-US" altLang="zh-CN" sz="1200" kern="1200" dirty="0">
                <a:solidFill>
                  <a:schemeClr val="tx1"/>
                </a:solidFill>
                <a:effectLst/>
                <a:latin typeface="+mn-lt"/>
                <a:ea typeface="+mn-ea"/>
                <a:cs typeface="+mn-cs"/>
              </a:rPr>
              <a:t>As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shown in Figure 8, the evaluation results are different when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using different analysis tools. When using </a:t>
            </a:r>
            <a:r>
              <a:rPr lang="en-US" altLang="zh-CN" sz="1200" kern="1200" dirty="0" err="1">
                <a:solidFill>
                  <a:schemeClr val="tx1"/>
                </a:solidFill>
                <a:effectLst/>
                <a:latin typeface="+mn-lt"/>
                <a:ea typeface="+mn-ea"/>
                <a:cs typeface="+mn-cs"/>
              </a:rPr>
              <a:t>ASan</a:t>
            </a:r>
            <a:r>
              <a:rPr lang="en-US" altLang="zh-CN" sz="1200" kern="1200" dirty="0">
                <a:solidFill>
                  <a:schemeClr val="tx1"/>
                </a:solidFill>
                <a:effectLst/>
                <a:latin typeface="+mn-lt"/>
                <a:ea typeface="+mn-ea"/>
                <a:cs typeface="+mn-cs"/>
              </a:rPr>
              <a:t>, only </a:t>
            </a:r>
            <a:r>
              <a:rPr lang="en-US" altLang="zh-CN" sz="1200" kern="1200" dirty="0" err="1">
                <a:solidFill>
                  <a:schemeClr val="tx1"/>
                </a:solidFill>
                <a:effectLst/>
                <a:latin typeface="+mn-lt"/>
                <a:ea typeface="+mn-ea"/>
                <a:cs typeface="+mn-cs"/>
              </a:rPr>
              <a:t>Honggfuzz</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 discover bugs, while using GDB, AFL and </a:t>
            </a:r>
            <a:r>
              <a:rPr lang="en-US" altLang="zh-CN" sz="1200" kern="1200" dirty="0" err="1">
                <a:solidFill>
                  <a:schemeClr val="tx1"/>
                </a:solidFill>
                <a:effectLst/>
                <a:latin typeface="+mn-lt"/>
                <a:ea typeface="+mn-ea"/>
                <a:cs typeface="+mn-cs"/>
              </a:rPr>
              <a:t>AFLFast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can also discover bugs.</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15</a:t>
            </a:fld>
            <a:endParaRPr kumimoji="1" lang="zh-CN" altLang="en-US"/>
          </a:p>
        </p:txBody>
      </p:sp>
    </p:spTree>
    <p:extLst>
      <p:ext uri="{BB962C8B-B14F-4D97-AF65-F5344CB8AC3E}">
        <p14:creationId xmlns:p14="http://schemas.microsoft.com/office/powerpoint/2010/main" val="17987546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conclusions.</a:t>
            </a:r>
          </a:p>
          <a:p>
            <a:r>
              <a:rPr lang="en-US" altLang="zh-CN" sz="1200" kern="1200" dirty="0">
                <a:solidFill>
                  <a:schemeClr val="tx1"/>
                </a:solidFill>
                <a:effectLst/>
                <a:latin typeface="+mn-lt"/>
                <a:ea typeface="+mn-ea"/>
                <a:cs typeface="+mn-cs"/>
              </a:rPr>
              <a:t>First, no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fuzzer always performs better than others, revealing potential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subjectivity and bias in the evaluations of existing fuzzing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works. Second, the performance of fuzzers on the synthetic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benchmark programs may not be consistent with that on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real-world programs, which confirms the importance of using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pragmatic benchmark programs. Third, the performance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 fuzzers varies with different performance metrics, which</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indicates that the fuzzers need to be evaluated with 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comprehensive performance metrics for reliable assessments.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 addition, we identify new factors such as instrumentation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methods and crash analysis tools that can significantly affect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evaluation of fuzzers. We have made UNIFUZZ publicly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available to facilitate future fuzzing research.</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16</a:t>
            </a:fld>
            <a:endParaRPr kumimoji="1" lang="zh-CN" altLang="en-US"/>
          </a:p>
        </p:txBody>
      </p:sp>
    </p:spTree>
    <p:extLst>
      <p:ext uri="{BB962C8B-B14F-4D97-AF65-F5344CB8AC3E}">
        <p14:creationId xmlns:p14="http://schemas.microsoft.com/office/powerpoint/2010/main" val="28775115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a:t>
            </a:r>
            <a:r>
              <a:rPr kumimoji="1" lang="zh-CN" altLang="en-US" dirty="0"/>
              <a:t> </a:t>
            </a:r>
            <a:r>
              <a:rPr kumimoji="1" lang="en-US" altLang="zh-CN" dirty="0"/>
              <a:t>problem</a:t>
            </a:r>
            <a:r>
              <a:rPr kumimoji="1" lang="zh-CN" altLang="en-US" dirty="0"/>
              <a:t> </a:t>
            </a:r>
            <a:r>
              <a:rPr kumimoji="1" lang="en-US" altLang="zh-CN" dirty="0"/>
              <a:t>is</a:t>
            </a:r>
            <a:r>
              <a:rPr kumimoji="1" lang="zh-CN" altLang="en-US" dirty="0"/>
              <a:t> </a:t>
            </a:r>
            <a:r>
              <a:rPr kumimoji="1" lang="en-US" altLang="zh-CN" dirty="0"/>
              <a:t>about</a:t>
            </a:r>
            <a:r>
              <a:rPr kumimoji="1" lang="zh-CN" altLang="en-US" dirty="0"/>
              <a:t> </a:t>
            </a:r>
            <a:r>
              <a:rPr kumimoji="1" lang="en-US" altLang="zh-CN" dirty="0"/>
              <a:t>the</a:t>
            </a:r>
            <a:r>
              <a:rPr kumimoji="1" lang="zh-CN" altLang="en-US" dirty="0"/>
              <a:t> </a:t>
            </a:r>
            <a:r>
              <a:rPr kumimoji="1" lang="en-US" altLang="zh-CN" dirty="0"/>
              <a:t>evaluation</a:t>
            </a:r>
            <a:r>
              <a:rPr kumimoji="1" lang="zh-CN" altLang="en-US" dirty="0"/>
              <a:t> </a:t>
            </a:r>
            <a:r>
              <a:rPr kumimoji="1" lang="en-US" altLang="zh-CN" dirty="0"/>
              <a:t>and</a:t>
            </a:r>
            <a:r>
              <a:rPr kumimoji="1" lang="zh-CN" altLang="en-US" dirty="0"/>
              <a:t> </a:t>
            </a:r>
            <a:r>
              <a:rPr kumimoji="1" lang="en-US" altLang="zh-CN" dirty="0"/>
              <a:t>real-world</a:t>
            </a:r>
            <a:r>
              <a:rPr kumimoji="1" lang="zh-CN" altLang="en-US" dirty="0"/>
              <a:t> </a:t>
            </a:r>
            <a:r>
              <a:rPr kumimoji="1" lang="en-US" altLang="zh-CN" dirty="0"/>
              <a:t>performance.</a:t>
            </a:r>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17</a:t>
            </a:fld>
            <a:endParaRPr kumimoji="1" lang="zh-CN" altLang="en-US"/>
          </a:p>
        </p:txBody>
      </p:sp>
    </p:spTree>
    <p:extLst>
      <p:ext uri="{BB962C8B-B14F-4D97-AF65-F5344CB8AC3E}">
        <p14:creationId xmlns:p14="http://schemas.microsoft.com/office/powerpoint/2010/main" val="2194535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18</a:t>
            </a:fld>
            <a:endParaRPr kumimoji="1" lang="zh-CN" altLang="en-US"/>
          </a:p>
        </p:txBody>
      </p:sp>
    </p:spTree>
    <p:extLst>
      <p:ext uri="{BB962C8B-B14F-4D97-AF65-F5344CB8AC3E}">
        <p14:creationId xmlns:p14="http://schemas.microsoft.com/office/powerpoint/2010/main" val="6071679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First, here’s some basic information about this paper. It is written by </a:t>
            </a:r>
            <a:r>
              <a:rPr lang="en-US" altLang="zh-CN" sz="1200" dirty="0"/>
              <a:t>Yuwei Li, </a:t>
            </a:r>
            <a:r>
              <a:rPr lang="en-US" altLang="zh-CN" sz="1200" dirty="0" err="1"/>
              <a:t>Shouling</a:t>
            </a:r>
            <a:r>
              <a:rPr lang="en-US" altLang="zh-CN" sz="1200" dirty="0"/>
              <a:t> Ji, Yuan Chen, </a:t>
            </a:r>
            <a:r>
              <a:rPr lang="en-US" altLang="zh-CN" sz="1200" dirty="0" err="1"/>
              <a:t>Sizhuang</a:t>
            </a:r>
            <a:r>
              <a:rPr lang="en-US" altLang="zh-CN" sz="1200" dirty="0"/>
              <a:t> Liang, Wei-Han Lee, </a:t>
            </a:r>
            <a:r>
              <a:rPr lang="en-US" altLang="zh-CN" sz="1200" dirty="0" err="1"/>
              <a:t>Yueyao</a:t>
            </a:r>
            <a:r>
              <a:rPr lang="en-US" altLang="zh-CN" sz="1200" dirty="0"/>
              <a:t> Chen, </a:t>
            </a:r>
            <a:r>
              <a:rPr lang="en-US" altLang="zh-CN" sz="1200" dirty="0" err="1"/>
              <a:t>Chenyang</a:t>
            </a:r>
            <a:r>
              <a:rPr lang="en-US" altLang="zh-CN" sz="1200" dirty="0"/>
              <a:t> </a:t>
            </a:r>
            <a:r>
              <a:rPr lang="en-US" altLang="zh-CN" sz="1200" dirty="0" err="1"/>
              <a:t>Lyu</a:t>
            </a:r>
            <a:r>
              <a:rPr lang="en-US" altLang="zh-CN" sz="1200" dirty="0"/>
              <a:t>,</a:t>
            </a:r>
            <a:r>
              <a:rPr lang="zh-CN" altLang="en-US" sz="1200" dirty="0"/>
              <a:t> </a:t>
            </a:r>
            <a:r>
              <a:rPr lang="en-US" altLang="zh-CN" sz="1200" dirty="0" err="1"/>
              <a:t>Chunming</a:t>
            </a:r>
            <a:r>
              <a:rPr lang="en-US" altLang="zh-CN" sz="1200" dirty="0"/>
              <a:t> Wu, Raheem </a:t>
            </a:r>
            <a:r>
              <a:rPr lang="en-US" altLang="zh-CN" sz="1200" dirty="0" err="1"/>
              <a:t>Beyah</a:t>
            </a:r>
            <a:r>
              <a:rPr lang="en-US" altLang="zh-CN" sz="1200" dirty="0"/>
              <a:t>, Peng Cheng, </a:t>
            </a:r>
            <a:r>
              <a:rPr lang="en-US" altLang="zh-CN" sz="1200" dirty="0" err="1"/>
              <a:t>Kangjie</a:t>
            </a:r>
            <a:r>
              <a:rPr lang="en-US" altLang="zh-CN" sz="1200" dirty="0"/>
              <a:t> Lu, and Ting Wang. And the institute </a:t>
            </a:r>
            <a:r>
              <a:rPr lang="en-US" altLang="zh-CN" sz="1200" dirty="0" err="1"/>
              <a:t>participitate</a:t>
            </a:r>
            <a:r>
              <a:rPr lang="en-US" altLang="zh-CN" sz="1200" dirty="0"/>
              <a:t> in </a:t>
            </a:r>
            <a:r>
              <a:rPr lang="en-US" altLang="zh-CN" sz="1200" dirty="0" err="1"/>
              <a:t>ths</a:t>
            </a:r>
            <a:r>
              <a:rPr lang="en-US" altLang="zh-CN" sz="1200" dirty="0"/>
              <a:t> paper includes Zhejiang University, Zhejiang University NGICS Platform, Zhejiang Lab,</a:t>
            </a:r>
            <a:r>
              <a:rPr lang="zh-CN" altLang="en-US" sz="1200" dirty="0"/>
              <a:t> </a:t>
            </a:r>
            <a:r>
              <a:rPr lang="en-US" altLang="zh-CN" sz="1200" dirty="0"/>
              <a:t>Georgia Institute of Technology, IBM Research, University of Minnesota</a:t>
            </a:r>
            <a:r>
              <a:rPr lang="zh-CN" altLang="en-US" sz="1200" dirty="0"/>
              <a:t> </a:t>
            </a:r>
            <a:r>
              <a:rPr lang="en-US" altLang="zh-CN" sz="1200" dirty="0"/>
              <a:t>and Pennsylvania State University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zh-CN" sz="1200" dirty="0"/>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2</a:t>
            </a:fld>
            <a:endParaRPr kumimoji="1" lang="zh-CN" altLang="en-US"/>
          </a:p>
        </p:txBody>
      </p:sp>
    </p:spTree>
    <p:extLst>
      <p:ext uri="{BB962C8B-B14F-4D97-AF65-F5344CB8AC3E}">
        <p14:creationId xmlns:p14="http://schemas.microsoft.com/office/powerpoint/2010/main" val="3784316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So, what’s this paper about? First, they have designed a </a:t>
            </a:r>
            <a:r>
              <a:rPr lang="en-US" altLang="zh-CN" sz="1200" dirty="0"/>
              <a:t>metric-driven </a:t>
            </a:r>
            <a:r>
              <a:rPr kumimoji="1" lang="en-US" altLang="zh-CN" dirty="0"/>
              <a:t>platform named </a:t>
            </a:r>
            <a:r>
              <a:rPr kumimoji="1" lang="en-US" altLang="zh-CN" dirty="0" err="1"/>
              <a:t>unifuzz</a:t>
            </a:r>
            <a:r>
              <a:rPr kumimoji="1" lang="en-US" altLang="zh-CN" dirty="0"/>
              <a:t>, this platform is used for </a:t>
            </a:r>
            <a:r>
              <a:rPr lang="en-US" altLang="zh-CN" sz="1200" dirty="0"/>
              <a:t>assessing</a:t>
            </a:r>
            <a:r>
              <a:rPr lang="zh-CN" altLang="en-US" sz="1200" dirty="0"/>
              <a:t> </a:t>
            </a:r>
            <a:r>
              <a:rPr lang="en-US" altLang="zh-CN" sz="1200" dirty="0"/>
              <a:t>fuzzers</a:t>
            </a:r>
            <a:r>
              <a:rPr lang="zh-CN" altLang="en-US" sz="1200" dirty="0"/>
              <a:t> </a:t>
            </a:r>
            <a:r>
              <a:rPr lang="en-US" altLang="zh-CN" sz="1200" dirty="0"/>
              <a:t>in</a:t>
            </a:r>
            <a:r>
              <a:rPr lang="zh-CN" altLang="en-US" sz="1200" dirty="0"/>
              <a:t> </a:t>
            </a:r>
            <a:r>
              <a:rPr lang="en-US" altLang="zh-CN" sz="1200" dirty="0"/>
              <a:t>a</a:t>
            </a:r>
            <a:r>
              <a:rPr lang="zh-CN" altLang="en-US" sz="1200" dirty="0"/>
              <a:t> </a:t>
            </a:r>
            <a:r>
              <a:rPr lang="en-US" altLang="zh-CN" sz="1200" dirty="0"/>
              <a:t>comprehensive</a:t>
            </a:r>
            <a:r>
              <a:rPr lang="zh-CN" altLang="en-US" sz="1200" dirty="0"/>
              <a:t> </a:t>
            </a:r>
            <a:r>
              <a:rPr lang="en-US" altLang="zh-CN" sz="1200" dirty="0"/>
              <a:t>and</a:t>
            </a:r>
            <a:r>
              <a:rPr lang="zh-CN" altLang="en-US" sz="1200" dirty="0"/>
              <a:t> </a:t>
            </a:r>
            <a:r>
              <a:rPr lang="en-US" altLang="zh-CN" sz="1200" dirty="0"/>
              <a:t>quantitative</a:t>
            </a:r>
            <a:r>
              <a:rPr lang="zh-CN" altLang="en-US" sz="1200" dirty="0"/>
              <a:t> </a:t>
            </a:r>
            <a:r>
              <a:rPr lang="en-US" altLang="zh-CN" sz="1200" dirty="0"/>
              <a:t>manner, it is open source. Then, they used this </a:t>
            </a:r>
            <a:r>
              <a:rPr lang="en-US" altLang="zh-CN" sz="1200" dirty="0" err="1"/>
              <a:t>unifuzz</a:t>
            </a:r>
            <a:r>
              <a:rPr lang="en-US" altLang="zh-CN" sz="1200" dirty="0"/>
              <a:t> to evaluated 8 fuzzers and have gained some findings for future fuzzing research.</a:t>
            </a:r>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3</a:t>
            </a:fld>
            <a:endParaRPr kumimoji="1" lang="zh-CN" altLang="en-US"/>
          </a:p>
        </p:txBody>
      </p:sp>
    </p:spTree>
    <p:extLst>
      <p:ext uri="{BB962C8B-B14F-4D97-AF65-F5344CB8AC3E}">
        <p14:creationId xmlns:p14="http://schemas.microsoft.com/office/powerpoint/2010/main" val="9362156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dirty="0"/>
              <a:t>Why they want to do it? There are three questions that the author want to answer. The first is </a:t>
            </a:r>
            <a:r>
              <a:rPr kumimoji="1" lang="en-US" altLang="zh-CN" sz="1200" dirty="0"/>
              <a:t>h</a:t>
            </a:r>
            <a:r>
              <a:rPr lang="en-US" altLang="zh-CN" sz="1200" dirty="0"/>
              <a:t>ow</a:t>
            </a:r>
            <a:r>
              <a:rPr lang="zh-CN" altLang="en-US" sz="1200" dirty="0"/>
              <a:t> </a:t>
            </a:r>
            <a:r>
              <a:rPr lang="en-US" altLang="zh-CN" sz="1200" dirty="0"/>
              <a:t>do these fuzzers perform in practice? Some fuzzers have some Usability issues, some fuzzers are</a:t>
            </a:r>
            <a:r>
              <a:rPr lang="zh-CN" altLang="en-US" sz="1200" dirty="0"/>
              <a:t> </a:t>
            </a:r>
            <a:r>
              <a:rPr lang="en-US" altLang="zh-CN" sz="1200" dirty="0"/>
              <a:t>not work</a:t>
            </a:r>
            <a:r>
              <a:rPr lang="zh-CN" altLang="en-US" sz="1200" dirty="0"/>
              <a:t> </a:t>
            </a:r>
            <a:r>
              <a:rPr lang="en-US" altLang="zh-CN" sz="1200" dirty="0"/>
              <a:t>properly</a:t>
            </a:r>
            <a:r>
              <a:rPr lang="zh-CN" altLang="en-US" sz="1200" dirty="0"/>
              <a:t> </a:t>
            </a:r>
            <a:r>
              <a:rPr lang="en-US" altLang="zh-CN" sz="1200" dirty="0"/>
              <a:t>as</a:t>
            </a:r>
            <a:r>
              <a:rPr lang="zh-CN" altLang="en-US" sz="1200" dirty="0"/>
              <a:t> </a:t>
            </a:r>
            <a:r>
              <a:rPr lang="en-US" altLang="zh-CN" sz="1200" dirty="0"/>
              <a:t>their</a:t>
            </a:r>
            <a:r>
              <a:rPr lang="zh-CN" altLang="en-US" sz="1200" dirty="0"/>
              <a:t> </a:t>
            </a:r>
            <a:r>
              <a:rPr lang="en-US" altLang="zh-CN" sz="1200" dirty="0"/>
              <a:t>authors</a:t>
            </a:r>
            <a:r>
              <a:rPr lang="zh-CN" altLang="en-US" sz="1200" dirty="0"/>
              <a:t> </a:t>
            </a:r>
            <a:r>
              <a:rPr lang="en-US" altLang="zh-CN" sz="1200" dirty="0"/>
              <a:t>claim.</a:t>
            </a:r>
            <a:r>
              <a:rPr lang="zh-CN" altLang="en-US" sz="1200" dirty="0"/>
              <a:t> </a:t>
            </a:r>
            <a:r>
              <a:rPr lang="en-US" altLang="zh-CN" sz="1200" dirty="0"/>
              <a:t>The</a:t>
            </a:r>
            <a:r>
              <a:rPr lang="zh-CN" altLang="en-US" sz="1200" dirty="0"/>
              <a:t> </a:t>
            </a:r>
            <a:r>
              <a:rPr lang="en-US" altLang="zh-CN" sz="1200" dirty="0"/>
              <a:t>second</a:t>
            </a:r>
            <a:r>
              <a:rPr lang="zh-CN" altLang="en-US" sz="1200" dirty="0"/>
              <a:t> </a:t>
            </a:r>
            <a:r>
              <a:rPr lang="en-US" altLang="zh-CN" sz="1200" dirty="0"/>
              <a:t>question</a:t>
            </a:r>
            <a:r>
              <a:rPr lang="zh-CN" altLang="en-US" sz="1200" dirty="0"/>
              <a:t> </a:t>
            </a:r>
            <a:r>
              <a:rPr lang="en-US" altLang="zh-CN" sz="1200" dirty="0"/>
              <a:t>is</a:t>
            </a:r>
            <a:r>
              <a:rPr lang="zh-CN" altLang="en-US" sz="1200" dirty="0"/>
              <a:t> </a:t>
            </a:r>
            <a:r>
              <a:rPr lang="en-US" altLang="zh-CN" sz="1200" dirty="0"/>
              <a:t>how to compare</a:t>
            </a:r>
            <a:r>
              <a:rPr lang="zh-CN" altLang="en-US" sz="1200" dirty="0"/>
              <a:t> </a:t>
            </a:r>
            <a:r>
              <a:rPr lang="en-US" altLang="zh-CN" sz="1200" dirty="0"/>
              <a:t>different fuzzers under a fair and comprehensive set of performance</a:t>
            </a:r>
            <a:r>
              <a:rPr lang="zh-CN" altLang="en-US" sz="1200" dirty="0"/>
              <a:t> </a:t>
            </a:r>
            <a:r>
              <a:rPr lang="en-US" altLang="zh-CN" sz="1200" dirty="0"/>
              <a:t>metrics? There</a:t>
            </a:r>
            <a:r>
              <a:rPr lang="zh-CN" altLang="en-US" sz="1200" dirty="0"/>
              <a:t> </a:t>
            </a:r>
            <a:r>
              <a:rPr lang="en-US" altLang="zh-CN" sz="1200" dirty="0"/>
              <a:t>are</a:t>
            </a:r>
            <a:r>
              <a:rPr lang="zh-CN" altLang="en-US" sz="1200" dirty="0"/>
              <a:t> </a:t>
            </a:r>
            <a:r>
              <a:rPr lang="en-US" altLang="zh-CN" sz="1200" dirty="0"/>
              <a:t>still</a:t>
            </a:r>
            <a:r>
              <a:rPr lang="zh-CN" altLang="en-US" sz="1200" dirty="0"/>
              <a:t> </a:t>
            </a:r>
            <a:r>
              <a:rPr lang="en-US" altLang="zh-CN" sz="1200" dirty="0"/>
              <a:t>questions</a:t>
            </a:r>
            <a:r>
              <a:rPr lang="zh-CN" altLang="en-US" sz="1200" dirty="0"/>
              <a:t> </a:t>
            </a:r>
            <a:r>
              <a:rPr lang="en-US" altLang="zh-CN" sz="1200" dirty="0"/>
              <a:t>about</a:t>
            </a:r>
            <a:r>
              <a:rPr lang="zh-CN" altLang="en-US" sz="1200" dirty="0"/>
              <a:t> </a:t>
            </a:r>
            <a:r>
              <a:rPr lang="en-US" altLang="zh-CN" sz="1200" dirty="0"/>
              <a:t>Which</a:t>
            </a:r>
            <a:r>
              <a:rPr lang="zh-CN" altLang="en-US" sz="1200" dirty="0"/>
              <a:t> </a:t>
            </a:r>
            <a:r>
              <a:rPr lang="en-US" altLang="zh-CN" sz="1200" dirty="0" err="1"/>
              <a:t>banchmark</a:t>
            </a:r>
            <a:r>
              <a:rPr lang="zh-CN" altLang="en-US" sz="1200" dirty="0"/>
              <a:t> </a:t>
            </a:r>
            <a:r>
              <a:rPr lang="en-US" altLang="zh-CN" sz="1200" dirty="0"/>
              <a:t>program</a:t>
            </a:r>
            <a:r>
              <a:rPr lang="zh-CN" altLang="en-US" sz="1200" dirty="0"/>
              <a:t> </a:t>
            </a:r>
            <a:r>
              <a:rPr lang="en-US" altLang="zh-CN" sz="1200" dirty="0"/>
              <a:t>should</a:t>
            </a:r>
            <a:r>
              <a:rPr lang="zh-CN" altLang="en-US" sz="1200" dirty="0"/>
              <a:t> </a:t>
            </a:r>
            <a:r>
              <a:rPr lang="en-US" altLang="zh-CN" sz="1200" dirty="0"/>
              <a:t>be</a:t>
            </a:r>
            <a:r>
              <a:rPr lang="zh-CN" altLang="en-US" sz="1200" dirty="0"/>
              <a:t> </a:t>
            </a:r>
            <a:r>
              <a:rPr lang="en-US" altLang="zh-CN" sz="1200" dirty="0"/>
              <a:t>used</a:t>
            </a:r>
            <a:r>
              <a:rPr lang="zh-CN" altLang="en-US" sz="1200" dirty="0"/>
              <a:t> </a:t>
            </a:r>
            <a:r>
              <a:rPr lang="en-US" altLang="zh-CN" sz="1200" dirty="0"/>
              <a:t>to</a:t>
            </a:r>
            <a:r>
              <a:rPr lang="zh-CN" altLang="en-US" sz="1200" dirty="0"/>
              <a:t> </a:t>
            </a:r>
            <a:r>
              <a:rPr lang="en-US" altLang="zh-CN" sz="1200" dirty="0"/>
              <a:t>test</a:t>
            </a:r>
            <a:r>
              <a:rPr lang="zh-CN" altLang="en-US" sz="1200" dirty="0"/>
              <a:t> </a:t>
            </a:r>
            <a:r>
              <a:rPr lang="en-US" altLang="zh-CN" sz="1200" dirty="0"/>
              <a:t>the</a:t>
            </a:r>
            <a:r>
              <a:rPr lang="zh-CN" altLang="en-US" sz="1200" dirty="0"/>
              <a:t> </a:t>
            </a:r>
            <a:r>
              <a:rPr lang="en-US" altLang="zh-CN" sz="1200" dirty="0"/>
              <a:t>fuzzers</a:t>
            </a:r>
            <a:r>
              <a:rPr lang="zh-CN" altLang="en-US" sz="1200" dirty="0"/>
              <a:t> </a:t>
            </a:r>
            <a:r>
              <a:rPr lang="en-US" altLang="zh-CN" sz="1200" dirty="0"/>
              <a:t>and</a:t>
            </a:r>
            <a:r>
              <a:rPr lang="zh-CN" altLang="en-US" sz="1200" dirty="0"/>
              <a:t> </a:t>
            </a:r>
            <a:r>
              <a:rPr lang="en-US" altLang="zh-CN" sz="1200" dirty="0"/>
              <a:t>which</a:t>
            </a:r>
            <a:r>
              <a:rPr lang="zh-CN" altLang="en-US" sz="1200" dirty="0"/>
              <a:t> </a:t>
            </a:r>
            <a:r>
              <a:rPr lang="en-US" altLang="zh-CN" sz="1200" dirty="0"/>
              <a:t>performance metrics</a:t>
            </a:r>
            <a:r>
              <a:rPr lang="zh-CN" altLang="en-US" sz="1200" dirty="0"/>
              <a:t> </a:t>
            </a:r>
            <a:r>
              <a:rPr lang="en-US" altLang="zh-CN" sz="1200" dirty="0"/>
              <a:t>should</a:t>
            </a:r>
            <a:r>
              <a:rPr lang="zh-CN" altLang="en-US" sz="1200" dirty="0"/>
              <a:t> </a:t>
            </a:r>
            <a:r>
              <a:rPr lang="en-US" altLang="zh-CN" sz="1200" dirty="0"/>
              <a:t>be</a:t>
            </a:r>
            <a:r>
              <a:rPr lang="zh-CN" altLang="en-US" sz="1200" dirty="0"/>
              <a:t> </a:t>
            </a:r>
            <a:r>
              <a:rPr lang="en-US" altLang="zh-CN" sz="1200" dirty="0"/>
              <a:t>used</a:t>
            </a:r>
            <a:r>
              <a:rPr lang="zh-CN" altLang="en-US" sz="1200" dirty="0"/>
              <a:t> </a:t>
            </a:r>
            <a:r>
              <a:rPr lang="en-US" altLang="zh-CN" sz="1200" dirty="0"/>
              <a:t>for</a:t>
            </a:r>
            <a:r>
              <a:rPr lang="zh-CN" altLang="en-US" sz="1200" dirty="0"/>
              <a:t> </a:t>
            </a:r>
            <a:r>
              <a:rPr lang="en-US" altLang="zh-CN" sz="1200" dirty="0"/>
              <a:t>comparison.</a:t>
            </a:r>
            <a:r>
              <a:rPr lang="zh-CN" altLang="en-US" sz="1200" dirty="0"/>
              <a:t> </a:t>
            </a:r>
            <a:r>
              <a:rPr lang="en-US" altLang="zh-CN" sz="1200" dirty="0"/>
              <a:t>The</a:t>
            </a:r>
            <a:r>
              <a:rPr lang="zh-CN" altLang="en-US" sz="1200" dirty="0"/>
              <a:t> </a:t>
            </a:r>
            <a:r>
              <a:rPr lang="en-US" altLang="zh-CN" sz="1200" dirty="0"/>
              <a:t>last</a:t>
            </a:r>
            <a:r>
              <a:rPr lang="zh-CN" altLang="en-US" sz="1200" dirty="0"/>
              <a:t> </a:t>
            </a:r>
            <a:r>
              <a:rPr lang="en-US" altLang="zh-CN" sz="1200" dirty="0"/>
              <a:t>question</a:t>
            </a:r>
            <a:r>
              <a:rPr lang="zh-CN" altLang="en-US" sz="1200" dirty="0"/>
              <a:t> </a:t>
            </a:r>
            <a:r>
              <a:rPr lang="en-US" altLang="zh-CN" sz="1200" dirty="0"/>
              <a:t>is</a:t>
            </a:r>
            <a:r>
              <a:rPr lang="zh-CN" altLang="en-US" sz="1200" dirty="0"/>
              <a:t> </a:t>
            </a:r>
            <a:r>
              <a:rPr lang="en-US" altLang="zh-CN" sz="1200" dirty="0"/>
              <a:t>Which fuzzing primitives or techniques</a:t>
            </a:r>
            <a:r>
              <a:rPr lang="zh-CN" altLang="en-US" sz="1200" dirty="0"/>
              <a:t> </a:t>
            </a:r>
            <a:r>
              <a:rPr lang="en-US" altLang="zh-CN" sz="1200" dirty="0"/>
              <a:t>are promising and should be promoted?</a:t>
            </a:r>
            <a:r>
              <a:rPr lang="zh-CN" altLang="en-US" sz="1200" dirty="0"/>
              <a:t> </a:t>
            </a:r>
            <a:r>
              <a:rPr lang="en-US" altLang="zh-CN" sz="1200" dirty="0"/>
              <a:t>Is</a:t>
            </a:r>
            <a:r>
              <a:rPr lang="zh-CN" altLang="en-US" sz="1200" dirty="0"/>
              <a:t> </a:t>
            </a:r>
            <a:r>
              <a:rPr lang="en-US" altLang="zh-CN" sz="1200" dirty="0"/>
              <a:t>there</a:t>
            </a:r>
            <a:r>
              <a:rPr lang="zh-CN" altLang="en-US" sz="1200" dirty="0"/>
              <a:t> </a:t>
            </a:r>
            <a:r>
              <a:rPr lang="en-US" altLang="zh-CN" sz="1200" dirty="0"/>
              <a:t>any</a:t>
            </a:r>
            <a:r>
              <a:rPr lang="zh-CN" altLang="en-US" sz="1200" dirty="0"/>
              <a:t> </a:t>
            </a:r>
            <a:r>
              <a:rPr lang="en-US" altLang="zh-CN" sz="1200" dirty="0"/>
              <a:t>fuzzers</a:t>
            </a:r>
            <a:r>
              <a:rPr lang="zh-CN" altLang="en-US" sz="1200" dirty="0"/>
              <a:t> </a:t>
            </a:r>
            <a:r>
              <a:rPr lang="en-US" altLang="zh-CN" sz="1200" dirty="0"/>
              <a:t>always</a:t>
            </a:r>
            <a:r>
              <a:rPr lang="zh-CN" altLang="en-US" sz="1200" dirty="0"/>
              <a:t> </a:t>
            </a:r>
            <a:r>
              <a:rPr lang="en-US" altLang="zh-CN" sz="1200" dirty="0"/>
              <a:t>be</a:t>
            </a:r>
            <a:r>
              <a:rPr lang="zh-CN" altLang="en-US" sz="1200" dirty="0"/>
              <a:t> </a:t>
            </a:r>
            <a:r>
              <a:rPr lang="en-US" altLang="zh-CN" sz="1200" dirty="0"/>
              <a:t>better</a:t>
            </a:r>
            <a:r>
              <a:rPr lang="zh-CN" altLang="en-US" sz="1200" dirty="0"/>
              <a:t> </a:t>
            </a:r>
            <a:r>
              <a:rPr lang="en-US" altLang="zh-CN" sz="1200" dirty="0"/>
              <a:t>than</a:t>
            </a:r>
            <a:r>
              <a:rPr lang="zh-CN" altLang="en-US" sz="1200" dirty="0"/>
              <a:t> </a:t>
            </a:r>
            <a:r>
              <a:rPr lang="en-US" altLang="zh-CN" sz="1200" dirty="0"/>
              <a:t>others</a:t>
            </a:r>
            <a:r>
              <a:rPr lang="zh-CN" altLang="en-US" sz="1200" dirty="0"/>
              <a:t> </a:t>
            </a:r>
            <a:r>
              <a:rPr lang="en-US" altLang="zh-CN" sz="1200" dirty="0"/>
              <a:t>and</a:t>
            </a:r>
            <a:r>
              <a:rPr lang="zh-CN" altLang="en-US" sz="1200" dirty="0"/>
              <a:t> </a:t>
            </a:r>
            <a:r>
              <a:rPr lang="en-US" altLang="zh-CN" sz="1200" dirty="0"/>
              <a:t>why</a:t>
            </a:r>
            <a:r>
              <a:rPr lang="zh-CN" altLang="en-US" sz="1200" dirty="0"/>
              <a:t> </a:t>
            </a:r>
            <a:r>
              <a:rPr lang="en-US" altLang="zh-CN" sz="1200" dirty="0"/>
              <a:t>they</a:t>
            </a:r>
            <a:r>
              <a:rPr lang="zh-CN" altLang="en-US" sz="1200" dirty="0"/>
              <a:t> </a:t>
            </a:r>
            <a:r>
              <a:rPr lang="en-US" altLang="zh-CN" sz="1200" dirty="0"/>
              <a:t>are</a:t>
            </a:r>
            <a:r>
              <a:rPr lang="zh-CN" altLang="en-US" sz="1200" dirty="0"/>
              <a:t> </a:t>
            </a:r>
            <a:r>
              <a:rPr lang="en-US" altLang="zh-CN" sz="1200" dirty="0"/>
              <a:t>better?</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4</a:t>
            </a:fld>
            <a:endParaRPr kumimoji="1" lang="zh-CN" altLang="en-US"/>
          </a:p>
        </p:txBody>
      </p:sp>
    </p:spTree>
    <p:extLst>
      <p:ext uri="{BB962C8B-B14F-4D97-AF65-F5344CB8AC3E}">
        <p14:creationId xmlns:p14="http://schemas.microsoft.com/office/powerpoint/2010/main" val="36623265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Here’s</a:t>
            </a:r>
            <a:r>
              <a:rPr kumimoji="1" lang="zh-CN" altLang="en-US" dirty="0"/>
              <a:t> </a:t>
            </a:r>
            <a:r>
              <a:rPr kumimoji="1" lang="en-US" altLang="zh-CN" dirty="0"/>
              <a:t>the</a:t>
            </a:r>
            <a:r>
              <a:rPr kumimoji="1" lang="zh-CN" altLang="en-US" dirty="0"/>
              <a:t> </a:t>
            </a:r>
            <a:r>
              <a:rPr kumimoji="1" lang="en-US" altLang="zh-CN" dirty="0"/>
              <a:t>contributions</a:t>
            </a:r>
            <a:r>
              <a:rPr kumimoji="1" lang="zh-CN" altLang="en-US" dirty="0"/>
              <a:t> </a:t>
            </a:r>
            <a:r>
              <a:rPr kumimoji="1" lang="en-US" altLang="zh-CN" dirty="0"/>
              <a:t>of</a:t>
            </a:r>
            <a:r>
              <a:rPr kumimoji="1" lang="zh-CN" altLang="en-US" dirty="0"/>
              <a:t> </a:t>
            </a:r>
            <a:r>
              <a:rPr kumimoji="1" lang="en-US" altLang="zh-CN" dirty="0"/>
              <a:t>this</a:t>
            </a:r>
            <a:r>
              <a:rPr kumimoji="1" lang="zh-CN" altLang="en-US" dirty="0"/>
              <a:t> </a:t>
            </a:r>
            <a:r>
              <a:rPr kumimoji="1" lang="en-US" altLang="zh-CN" dirty="0"/>
              <a:t>paper.</a:t>
            </a:r>
            <a:r>
              <a:rPr kumimoji="1" lang="zh-CN" altLang="en-US" dirty="0"/>
              <a:t> </a:t>
            </a:r>
            <a:r>
              <a:rPr kumimoji="1" lang="en-US" altLang="zh-CN" dirty="0"/>
              <a:t>First</a:t>
            </a:r>
            <a:r>
              <a:rPr kumimoji="1" lang="zh-CN" altLang="en-US" dirty="0"/>
              <a:t> </a:t>
            </a:r>
            <a:r>
              <a:rPr lang="en-US" altLang="zh-CN" sz="1200" dirty="0"/>
              <a:t>Designed and implemented UniFuzz, the first opensource</a:t>
            </a:r>
            <a:r>
              <a:rPr lang="zh-CN" altLang="en-US" sz="1200" dirty="0"/>
              <a:t> </a:t>
            </a:r>
            <a:r>
              <a:rPr lang="en-US" altLang="zh-CN" sz="1200" dirty="0"/>
              <a:t>platform for evaluating fuzzers in a comprehensive</a:t>
            </a:r>
            <a:r>
              <a:rPr lang="zh-CN" altLang="en-US" sz="1200" dirty="0"/>
              <a:t> </a:t>
            </a:r>
            <a:r>
              <a:rPr lang="en-US" altLang="zh-CN" sz="1200" dirty="0"/>
              <a:t>and quantitative manner.</a:t>
            </a:r>
            <a:r>
              <a:rPr lang="zh-CN" altLang="en-US" sz="1200" dirty="0"/>
              <a:t> </a:t>
            </a:r>
            <a:r>
              <a:rPr lang="en-US" altLang="zh-CN" sz="1200" dirty="0"/>
              <a:t>Then</a:t>
            </a:r>
            <a:r>
              <a:rPr lang="zh-CN" altLang="en-US" sz="1200" dirty="0"/>
              <a:t> </a:t>
            </a:r>
            <a:r>
              <a:rPr lang="en-US" altLang="zh-CN" sz="1200" dirty="0"/>
              <a:t>they</a:t>
            </a:r>
            <a:r>
              <a:rPr lang="zh-CN" altLang="en-US" sz="1200" dirty="0"/>
              <a:t> </a:t>
            </a:r>
            <a:r>
              <a:rPr lang="en-US" altLang="zh-CN" sz="1200" dirty="0"/>
              <a:t>Conducted extensive experiments to compare eight</a:t>
            </a:r>
            <a:r>
              <a:rPr lang="zh-CN" altLang="en-US" sz="1200" dirty="0"/>
              <a:t> </a:t>
            </a:r>
            <a:r>
              <a:rPr lang="en-US" altLang="zh-CN" sz="1200" dirty="0"/>
              <a:t>prominent coverage-based fuzzers.</a:t>
            </a:r>
            <a:r>
              <a:rPr lang="zh-CN" altLang="en-US" sz="1200" dirty="0"/>
              <a:t> </a:t>
            </a:r>
            <a:r>
              <a:rPr lang="en-US" altLang="zh-CN" sz="1200" dirty="0"/>
              <a:t>The</a:t>
            </a:r>
            <a:r>
              <a:rPr lang="zh-CN" altLang="en-US" sz="1200" dirty="0"/>
              <a:t> </a:t>
            </a:r>
            <a:r>
              <a:rPr lang="en-US" altLang="zh-CN" sz="1200" dirty="0"/>
              <a:t>last</a:t>
            </a:r>
            <a:r>
              <a:rPr lang="zh-CN" altLang="en-US" sz="1200" dirty="0"/>
              <a:t> </a:t>
            </a:r>
            <a:r>
              <a:rPr lang="en-US" altLang="zh-CN" sz="1200" dirty="0"/>
              <a:t>By</a:t>
            </a:r>
            <a:r>
              <a:rPr lang="zh-CN" altLang="en-US" sz="1200" dirty="0"/>
              <a:t> </a:t>
            </a:r>
            <a:r>
              <a:rPr lang="en-US" altLang="zh-CN" sz="1200" dirty="0"/>
              <a:t>analyzing</a:t>
            </a:r>
            <a:r>
              <a:rPr lang="zh-CN" altLang="en-US" sz="1200" dirty="0"/>
              <a:t> </a:t>
            </a:r>
            <a:r>
              <a:rPr lang="en-US" altLang="zh-CN" sz="1200" dirty="0"/>
              <a:t>the</a:t>
            </a:r>
            <a:r>
              <a:rPr lang="zh-CN" altLang="en-US" sz="1200" dirty="0"/>
              <a:t> </a:t>
            </a:r>
            <a:r>
              <a:rPr lang="en-US" altLang="zh-CN" sz="1200" dirty="0"/>
              <a:t>evaluation</a:t>
            </a:r>
            <a:r>
              <a:rPr lang="zh-CN" altLang="en-US" sz="1200" dirty="0"/>
              <a:t> </a:t>
            </a:r>
            <a:r>
              <a:rPr lang="en-US" altLang="zh-CN" sz="1200" dirty="0"/>
              <a:t>results</a:t>
            </a:r>
            <a:r>
              <a:rPr lang="zh-CN" altLang="en-US" sz="1200" dirty="0"/>
              <a:t> </a:t>
            </a:r>
            <a:r>
              <a:rPr lang="en-US" altLang="zh-CN" sz="1200" dirty="0"/>
              <a:t>from</a:t>
            </a:r>
            <a:r>
              <a:rPr lang="zh-CN" altLang="en-US" sz="1200" dirty="0"/>
              <a:t> </a:t>
            </a:r>
            <a:r>
              <a:rPr lang="en-US" altLang="zh-CN" sz="1200" dirty="0"/>
              <a:t>the</a:t>
            </a:r>
            <a:r>
              <a:rPr lang="zh-CN" altLang="en-US" sz="1200" dirty="0"/>
              <a:t> </a:t>
            </a:r>
            <a:r>
              <a:rPr lang="en-US" altLang="zh-CN" sz="1200" dirty="0"/>
              <a:t>UniFuzz,</a:t>
            </a:r>
            <a:r>
              <a:rPr lang="zh-CN" altLang="en-US" sz="1200" dirty="0"/>
              <a:t> </a:t>
            </a:r>
            <a:r>
              <a:rPr lang="en-US" altLang="zh-CN" sz="1200" dirty="0"/>
              <a:t>the</a:t>
            </a:r>
            <a:r>
              <a:rPr lang="zh-CN" altLang="en-US" sz="1200" dirty="0"/>
              <a:t> </a:t>
            </a:r>
            <a:r>
              <a:rPr lang="en-US" altLang="zh-CN" sz="1200" dirty="0"/>
              <a:t>authors</a:t>
            </a:r>
            <a:r>
              <a:rPr lang="zh-CN" altLang="en-US" sz="1200" dirty="0"/>
              <a:t> </a:t>
            </a:r>
            <a:r>
              <a:rPr lang="en-US" altLang="zh-CN" sz="1200" dirty="0"/>
              <a:t>have</a:t>
            </a:r>
            <a:r>
              <a:rPr lang="zh-CN" altLang="en-US" sz="1200" dirty="0"/>
              <a:t> </a:t>
            </a:r>
            <a:r>
              <a:rPr lang="en-US" altLang="zh-CN" sz="1200" dirty="0"/>
              <a:t>found previously unaccounted</a:t>
            </a:r>
            <a:r>
              <a:rPr lang="zh-CN" altLang="en-US" sz="1200" dirty="0"/>
              <a:t> </a:t>
            </a:r>
            <a:r>
              <a:rPr lang="en-US" altLang="zh-CN" sz="1200" dirty="0"/>
              <a:t>factors that can significantly affect the performance</a:t>
            </a:r>
            <a:r>
              <a:rPr lang="zh-CN" altLang="en-US" sz="1200" dirty="0"/>
              <a:t> </a:t>
            </a:r>
            <a:r>
              <a:rPr lang="en-US" altLang="zh-CN" sz="1200" dirty="0"/>
              <a:t>of fuzzers, e.g., instrumentation methods and crash analysis</a:t>
            </a:r>
            <a:r>
              <a:rPr lang="zh-CN" altLang="en-US" sz="1200" dirty="0"/>
              <a:t> </a:t>
            </a:r>
            <a:r>
              <a:rPr lang="en-US" altLang="zh-CN" sz="1200" dirty="0"/>
              <a:t>tools.</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5</a:t>
            </a:fld>
            <a:endParaRPr kumimoji="1" lang="zh-CN" altLang="en-US"/>
          </a:p>
        </p:txBody>
      </p:sp>
    </p:spTree>
    <p:extLst>
      <p:ext uri="{BB962C8B-B14F-4D97-AF65-F5344CB8AC3E}">
        <p14:creationId xmlns:p14="http://schemas.microsoft.com/office/powerpoint/2010/main" val="33923334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next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detail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about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how</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did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authors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achieve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their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goals.</a:t>
            </a:r>
          </a:p>
          <a:p>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design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Unifuzz</a:t>
            </a:r>
            <a:r>
              <a:rPr lang="en-US" altLang="zh-CN" sz="1200" kern="1200" dirty="0">
                <a:solidFill>
                  <a:schemeClr val="tx1"/>
                </a:solidFill>
                <a:effectLst/>
                <a:latin typeface="+mn-lt"/>
                <a:ea typeface="+mn-ea"/>
                <a:cs typeface="+mn-cs"/>
              </a:rPr>
              <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have</a:t>
            </a:r>
            <a:r>
              <a:rPr lang="zh-CN" altLang="en-US"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incororated</a:t>
            </a:r>
            <a:r>
              <a:rPr lang="zh-CN" altLang="en-US" sz="1200" kern="1200" dirty="0">
                <a:solidFill>
                  <a:schemeClr val="tx1"/>
                </a:solidFill>
                <a:effectLst/>
                <a:latin typeface="+mn-lt"/>
                <a:ea typeface="+mn-ea"/>
                <a:cs typeface="+mn-cs"/>
              </a:rPr>
              <a:t> </a:t>
            </a:r>
            <a:r>
              <a:rPr lang="en-US" altLang="zh-CN" sz="1200" dirty="0"/>
              <a:t>35 usable fuzzers,</a:t>
            </a:r>
            <a:r>
              <a:rPr lang="zh-CN" altLang="en-US" sz="1200" dirty="0"/>
              <a:t> </a:t>
            </a:r>
            <a:r>
              <a:rPr lang="en-US" altLang="zh-CN" sz="1200" dirty="0"/>
              <a:t>because</a:t>
            </a:r>
            <a:r>
              <a:rPr lang="zh-CN" altLang="en-US" sz="1200" dirty="0"/>
              <a:t> </a:t>
            </a:r>
            <a:r>
              <a:rPr lang="en-US" altLang="zh-CN" sz="1200" dirty="0"/>
              <a:t>they</a:t>
            </a:r>
            <a:r>
              <a:rPr lang="zh-CN" altLang="en-US" sz="1200" dirty="0"/>
              <a:t> </a:t>
            </a:r>
            <a:r>
              <a:rPr lang="en-US" altLang="zh-CN" sz="1200" dirty="0"/>
              <a:t>are</a:t>
            </a:r>
            <a:r>
              <a:rPr lang="zh-CN" altLang="en-US" sz="1200" dirty="0"/>
              <a:t> </a:t>
            </a:r>
            <a:r>
              <a:rPr lang="en-US" altLang="zh-CN" sz="1200" dirty="0"/>
              <a:t>too</a:t>
            </a:r>
            <a:r>
              <a:rPr lang="zh-CN" altLang="en-US" sz="1200" dirty="0"/>
              <a:t> </a:t>
            </a:r>
            <a:r>
              <a:rPr lang="en-US" altLang="zh-CN" sz="1200" dirty="0"/>
              <a:t>much,</a:t>
            </a:r>
            <a:r>
              <a:rPr lang="zh-CN" altLang="en-US" sz="1200" dirty="0"/>
              <a:t> </a:t>
            </a:r>
            <a:r>
              <a:rPr lang="en-US" altLang="zh-CN" sz="1200" dirty="0"/>
              <a:t>so</a:t>
            </a:r>
            <a:r>
              <a:rPr lang="zh-CN" altLang="en-US" sz="1200" dirty="0"/>
              <a:t> </a:t>
            </a:r>
            <a:r>
              <a:rPr lang="en-US" altLang="zh-CN" sz="1200" dirty="0"/>
              <a:t>I</a:t>
            </a:r>
            <a:r>
              <a:rPr lang="zh-CN" altLang="en-US" sz="1200" dirty="0"/>
              <a:t> </a:t>
            </a:r>
            <a:r>
              <a:rPr lang="en-US" altLang="zh-CN" sz="1200" dirty="0"/>
              <a:t>won’t</a:t>
            </a:r>
            <a:r>
              <a:rPr lang="zh-CN" altLang="en-US" sz="1200" dirty="0"/>
              <a:t> </a:t>
            </a:r>
            <a:r>
              <a:rPr lang="en-US" altLang="zh-CN" sz="1200" dirty="0"/>
              <a:t>present</a:t>
            </a:r>
            <a:r>
              <a:rPr lang="zh-CN" altLang="en-US" sz="1200" dirty="0"/>
              <a:t> </a:t>
            </a:r>
            <a:r>
              <a:rPr lang="en-US" altLang="zh-CN" sz="1200" dirty="0"/>
              <a:t>all</a:t>
            </a:r>
            <a:r>
              <a:rPr lang="zh-CN" altLang="en-US" sz="1200" dirty="0"/>
              <a:t> </a:t>
            </a:r>
            <a:r>
              <a:rPr lang="en-US" altLang="zh-CN" sz="1200" dirty="0"/>
              <a:t>their</a:t>
            </a:r>
            <a:r>
              <a:rPr lang="zh-CN" altLang="en-US" sz="1200" dirty="0"/>
              <a:t> </a:t>
            </a:r>
            <a:r>
              <a:rPr lang="en-US" altLang="zh-CN" sz="1200" dirty="0"/>
              <a:t>names</a:t>
            </a:r>
            <a:r>
              <a:rPr lang="zh-CN" altLang="en-US" sz="1200" dirty="0"/>
              <a:t> </a:t>
            </a:r>
            <a:r>
              <a:rPr lang="en-US" altLang="zh-CN" sz="1200" dirty="0"/>
              <a:t>here.</a:t>
            </a:r>
            <a:r>
              <a:rPr lang="zh-CN" altLang="en-US" sz="1200" dirty="0"/>
              <a:t> </a:t>
            </a:r>
            <a:r>
              <a:rPr lang="en-US" altLang="zh-CN" sz="1200" dirty="0"/>
              <a:t>the</a:t>
            </a:r>
            <a:r>
              <a:rPr lang="zh-CN" altLang="en-US" sz="1200" dirty="0"/>
              <a:t> </a:t>
            </a:r>
            <a:r>
              <a:rPr lang="en-US" altLang="zh-CN" sz="1200" dirty="0"/>
              <a:t>type</a:t>
            </a:r>
            <a:r>
              <a:rPr lang="zh-CN" altLang="en-US" sz="1200" dirty="0"/>
              <a:t> </a:t>
            </a:r>
            <a:r>
              <a:rPr lang="en-US" altLang="zh-CN" sz="1200" dirty="0"/>
              <a:t>of</a:t>
            </a:r>
            <a:r>
              <a:rPr lang="zh-CN" altLang="en-US" sz="1200" dirty="0"/>
              <a:t> </a:t>
            </a:r>
            <a:r>
              <a:rPr lang="en-US" altLang="zh-CN" sz="1200" dirty="0"/>
              <a:t>these</a:t>
            </a:r>
            <a:r>
              <a:rPr lang="zh-CN" altLang="en-US" sz="1200" dirty="0"/>
              <a:t> </a:t>
            </a:r>
            <a:r>
              <a:rPr lang="en-US" altLang="zh-CN" sz="1200" kern="1200" dirty="0">
                <a:solidFill>
                  <a:schemeClr val="tx1"/>
                </a:solidFill>
                <a:effectLst/>
                <a:latin typeface="+mn-lt"/>
                <a:ea typeface="+mn-ea"/>
                <a:cs typeface="+mn-cs"/>
              </a:rPr>
              <a:t>fuzzers are diverse, including grammar-based, mutation-based,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directed and coverage-based fuzzers.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authors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also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implement a </a:t>
            </a:r>
            <a:r>
              <a:rPr lang="en-US" altLang="zh-CN" sz="1200" kern="1200" dirty="0" err="1">
                <a:solidFill>
                  <a:schemeClr val="tx1"/>
                </a:solidFill>
                <a:effectLst/>
                <a:latin typeface="+mn-lt"/>
                <a:ea typeface="+mn-ea"/>
                <a:cs typeface="+mn-cs"/>
              </a:rPr>
              <a:t>Dockerfile</a:t>
            </a:r>
            <a:r>
              <a:rPr lang="en-US" altLang="zh-CN" sz="1200" kern="1200" dirty="0">
                <a:solidFill>
                  <a:schemeClr val="tx1"/>
                </a:solidFill>
                <a:effectLst/>
                <a:latin typeface="+mn-lt"/>
                <a:ea typeface="+mn-ea"/>
                <a:cs typeface="+mn-cs"/>
              </a:rPr>
              <a:t> 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installing and using it conveniently in a Docker container.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choose to conduct fuzzing experiments in a Docker container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 the three reasons. First, Docker is more convenient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for resource allocation and isolation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physical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machine, which can provide fair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fuzzing evaluations. Second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Docker is lighter-weight and costs less computing resources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compare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than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virtual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machine,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so</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users are able to conduct more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fuzzing experiments simultaneously when using Docker. Last, Docker can be operated and managed more conveniently.</a:t>
            </a:r>
            <a:r>
              <a:rPr lang="zh-CN" altLang="en-US" sz="1200" kern="1200" dirty="0">
                <a:solidFill>
                  <a:schemeClr val="tx1"/>
                </a:solidFill>
                <a:effectLst/>
                <a:latin typeface="+mn-lt"/>
                <a:ea typeface="+mn-ea"/>
                <a:cs typeface="+mn-cs"/>
              </a:rPr>
              <a:t> </a:t>
            </a:r>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pragmatic</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benchmarks. The first is the program selection.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20</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real-world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programs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have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been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selected.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 selected programs cover six functionality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types including: image, audio, video, text, binary and network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packet processing software. In addition, they cover various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types of vulnerabilities including: overflow, memory allocation,</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memory leak,</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free error, float point exception, use-after-free, etc. The second is how to triaging the crashes into unique bugs. There are two approaches, one is based on analyzing the root cause of the bugs, and the other is based on analyzing the output results. Because the first one is hard to implement in practice, so this paper use the approach of analyzing the output results. They use 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tool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named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Asan for output report produce and another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tool</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GDB for a supplement. Third, for the matching of </a:t>
            </a:r>
            <a:r>
              <a:rPr lang="en-US" altLang="zh-CN" sz="1200" dirty="0"/>
              <a:t>Common</a:t>
            </a:r>
            <a:r>
              <a:rPr lang="zh-CN" altLang="en-US" sz="1200" dirty="0"/>
              <a:t> </a:t>
            </a:r>
            <a:r>
              <a:rPr lang="en-US" altLang="zh-CN" sz="1200" dirty="0"/>
              <a:t>Vulnerabilities and Exposures, </a:t>
            </a:r>
            <a:r>
              <a:rPr lang="en-US" altLang="zh-CN" sz="1200" kern="1200" dirty="0">
                <a:solidFill>
                  <a:schemeClr val="tx1"/>
                </a:solidFill>
                <a:effectLst/>
                <a:latin typeface="+mn-lt"/>
                <a:ea typeface="+mn-ea"/>
                <a:cs typeface="+mn-cs"/>
              </a:rPr>
              <a:t>the authors have constructed a CVE keywords database that includes the key information of the CVEs related to the UNIFUZZ benchmark programs in order to reduce the human efforts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increase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efficiency..</a:t>
            </a:r>
          </a:p>
          <a:p>
            <a:r>
              <a:rPr lang="en-US" altLang="zh-CN"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6</a:t>
            </a:fld>
            <a:endParaRPr kumimoji="1" lang="zh-CN" altLang="en-US"/>
          </a:p>
        </p:txBody>
      </p:sp>
    </p:spTree>
    <p:extLst>
      <p:ext uri="{BB962C8B-B14F-4D97-AF65-F5344CB8AC3E}">
        <p14:creationId xmlns:p14="http://schemas.microsoft.com/office/powerpoint/2010/main" val="11738691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Then is the other part. The </a:t>
            </a:r>
            <a:r>
              <a:rPr lang="en-US" altLang="zh-CN" sz="1200" dirty="0"/>
              <a:t>Performance Metrics selection. </a:t>
            </a:r>
            <a:r>
              <a:rPr lang="en-US" altLang="zh-CN" sz="1200" kern="1200" dirty="0">
                <a:solidFill>
                  <a:schemeClr val="tx1"/>
                </a:solidFill>
                <a:effectLst/>
                <a:latin typeface="+mn-lt"/>
                <a:ea typeface="+mn-ea"/>
                <a:cs typeface="+mn-cs"/>
              </a:rPr>
              <a:t>By systematically study the performance metrics of the existing fuzzing papers, the authors have classified the metrics into six categories: quantity of unique bugs, quality of bugs, speed of finding bugs, stability of finding bugs, coverage and overhead. Each category represents a property of a fuzzer‘s performance, and each property can be evaluated by many concrete metrics which are expandable.</a:t>
            </a: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7</a:t>
            </a:fld>
            <a:endParaRPr kumimoji="1" lang="zh-CN" altLang="en-US"/>
          </a:p>
        </p:txBody>
      </p:sp>
    </p:spTree>
    <p:extLst>
      <p:ext uri="{BB962C8B-B14F-4D97-AF65-F5344CB8AC3E}">
        <p14:creationId xmlns:p14="http://schemas.microsoft.com/office/powerpoint/2010/main" val="34991345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After the design of </a:t>
            </a:r>
            <a:r>
              <a:rPr lang="en-US" altLang="zh-CN" sz="1200" kern="1200" dirty="0" err="1">
                <a:solidFill>
                  <a:schemeClr val="tx1"/>
                </a:solidFill>
                <a:effectLst/>
                <a:latin typeface="+mn-lt"/>
                <a:ea typeface="+mn-ea"/>
                <a:cs typeface="+mn-cs"/>
              </a:rPr>
              <a:t>Unifuzz</a:t>
            </a:r>
            <a:r>
              <a:rPr lang="en-US" altLang="zh-CN" sz="1200" kern="1200" dirty="0">
                <a:solidFill>
                  <a:schemeClr val="tx1"/>
                </a:solidFill>
                <a:effectLst/>
                <a:latin typeface="+mn-lt"/>
                <a:ea typeface="+mn-ea"/>
                <a:cs typeface="+mn-cs"/>
              </a:rPr>
              <a:t> have been determined, This paper have selected 8 fuzzers to do the evaluation. </a:t>
            </a:r>
          </a:p>
          <a:p>
            <a:r>
              <a:rPr lang="en-US" altLang="zh-CN" sz="1200" kern="1200" dirty="0">
                <a:solidFill>
                  <a:schemeClr val="tx1"/>
                </a:solidFill>
                <a:effectLst/>
                <a:latin typeface="+mn-lt"/>
                <a:ea typeface="+mn-ea"/>
                <a:cs typeface="+mn-cs"/>
              </a:rPr>
              <a:t>There several reasons for selecting</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these fuzzers are as follows. First, they are state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of</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art fuzzers at the time of writing this paper. Second, they are open-source. Third, the eight selected fuzzers have better scalability than others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which can be used to test most of the programs. Fourth, as it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is not appropriate to compare between fuzzers of different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types, and</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these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8</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fuzzers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they are all coverage-based fuzzers to provide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comparable evaluations.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the programs, the authors leverage the 20 real-world programs provided by UNIFUZZ to evaluate the selected fuzzers. In addition, we also use LAVA-M to explore the gap between the synthetic and the real-world programs.</a:t>
            </a:r>
          </a:p>
          <a:p>
            <a:endParaRPr lang="en-US" altLang="zh-CN" sz="1200" kern="1200" dirty="0">
              <a:solidFill>
                <a:schemeClr val="tx1"/>
              </a:solidFill>
              <a:effectLst/>
              <a:latin typeface="+mn-lt"/>
              <a:ea typeface="+mn-ea"/>
              <a:cs typeface="+mn-cs"/>
            </a:endParaRPr>
          </a:p>
          <a:p>
            <a:r>
              <a:rPr lang="en-US" altLang="zh-CN" sz="1200" kern="1200" dirty="0">
                <a:solidFill>
                  <a:schemeClr val="tx1"/>
                </a:solidFill>
                <a:effectLst/>
                <a:latin typeface="+mn-lt"/>
                <a:ea typeface="+mn-ea"/>
                <a:cs typeface="+mn-cs"/>
              </a:rPr>
              <a:t>For the initial seeds. First, the authors collect some seeds with the corresponding file format from the Internet. Second, they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have excluded the seeds which do not satisfy a fuzzer’s requirement, Because some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fuzzers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such as AFL requires the size of a seed be less than 1 MB). Then, for the rest ones, they randomly select 100 seeds for each program. For programs of LAVA-M, they use the default seed set provided by LAVA-M.</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8</a:t>
            </a:fld>
            <a:endParaRPr kumimoji="1" lang="zh-CN" altLang="en-US"/>
          </a:p>
        </p:txBody>
      </p:sp>
    </p:spTree>
    <p:extLst>
      <p:ext uri="{BB962C8B-B14F-4D97-AF65-F5344CB8AC3E}">
        <p14:creationId xmlns:p14="http://schemas.microsoft.com/office/powerpoint/2010/main" val="289407642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dirty="0">
                <a:solidFill>
                  <a:schemeClr val="tx1"/>
                </a:solidFill>
                <a:effectLst/>
                <a:latin typeface="+mn-lt"/>
                <a:ea typeface="+mn-ea"/>
                <a:cs typeface="+mn-cs"/>
              </a:rPr>
              <a:t>Here’s the evaluation result. The first is quantity of unique bugs. This is the result of number of unique bugs detected by fuzzers.</a:t>
            </a:r>
          </a:p>
          <a:p>
            <a:r>
              <a:rPr lang="en-US" altLang="zh-CN" sz="1200" kern="1200" dirty="0">
                <a:solidFill>
                  <a:schemeClr val="tx1"/>
                </a:solidFill>
                <a:effectLst/>
                <a:latin typeface="+mn-lt"/>
                <a:ea typeface="+mn-ea"/>
                <a:cs typeface="+mn-cs"/>
              </a:rPr>
              <a:t>(1) No fuzzer outperforms others on all the programs. (2) For the 20 </a:t>
            </a:r>
            <a:r>
              <a:rPr lang="en-US" altLang="zh-CN" sz="1200" kern="1200" dirty="0" err="1">
                <a:solidFill>
                  <a:schemeClr val="tx1"/>
                </a:solidFill>
                <a:effectLst/>
                <a:latin typeface="+mn-lt"/>
                <a:ea typeface="+mn-ea"/>
                <a:cs typeface="+mn-cs"/>
              </a:rPr>
              <a:t>realworld</a:t>
            </a:r>
            <a:r>
              <a:rPr lang="en-US" altLang="zh-CN" sz="1200" kern="1200" dirty="0">
                <a:solidFill>
                  <a:schemeClr val="tx1"/>
                </a:solidFill>
                <a:effectLst/>
                <a:latin typeface="+mn-lt"/>
                <a:ea typeface="+mn-ea"/>
                <a:cs typeface="+mn-cs"/>
              </a:rPr>
              <a:t> programs, QSYM performs the best on five programs (</a:t>
            </a:r>
            <a:r>
              <a:rPr lang="en-US" altLang="zh-CN" sz="1200" kern="1200" dirty="0" err="1">
                <a:solidFill>
                  <a:schemeClr val="tx1"/>
                </a:solidFill>
                <a:effectLst/>
                <a:latin typeface="+mn-lt"/>
                <a:ea typeface="+mn-ea"/>
                <a:cs typeface="+mn-cs"/>
              </a:rPr>
              <a:t>gdk</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jhead</a:t>
            </a:r>
            <a:r>
              <a:rPr lang="en-US" altLang="zh-CN" sz="1200" kern="1200" dirty="0">
                <a:solidFill>
                  <a:schemeClr val="tx1"/>
                </a:solidFill>
                <a:effectLst/>
                <a:latin typeface="+mn-lt"/>
                <a:ea typeface="+mn-ea"/>
                <a:cs typeface="+mn-cs"/>
              </a:rPr>
              <a:t>, lame, </a:t>
            </a:r>
            <a:r>
              <a:rPr lang="en-US" altLang="zh-CN" sz="1200" kern="1200" dirty="0" err="1">
                <a:solidFill>
                  <a:schemeClr val="tx1"/>
                </a:solidFill>
                <a:effectLst/>
                <a:latin typeface="+mn-lt"/>
                <a:ea typeface="+mn-ea"/>
                <a:cs typeface="+mn-cs"/>
              </a:rPr>
              <a:t>mujs</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tcpdump</a:t>
            </a:r>
            <a:r>
              <a:rPr lang="en-US" altLang="zh-CN" sz="1200" kern="1200" dirty="0">
                <a:solidFill>
                  <a:schemeClr val="tx1"/>
                </a:solidFill>
                <a:effectLst/>
                <a:latin typeface="+mn-lt"/>
                <a:ea typeface="+mn-ea"/>
                <a:cs typeface="+mn-cs"/>
              </a:rPr>
              <a:t>). Angora performs the best on three programs (exiv2, wav2swf, nm).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performs the best on three programs (</a:t>
            </a:r>
            <a:r>
              <a:rPr lang="en-US" altLang="zh-CN" sz="1200" kern="1200" dirty="0" err="1">
                <a:solidFill>
                  <a:schemeClr val="tx1"/>
                </a:solidFill>
                <a:effectLst/>
                <a:latin typeface="+mn-lt"/>
                <a:ea typeface="+mn-ea"/>
                <a:cs typeface="+mn-cs"/>
              </a:rPr>
              <a:t>ffmpeg</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flvmeta</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cflow</a:t>
            </a:r>
            <a:r>
              <a:rPr lang="en-US" altLang="zh-CN" sz="1200" kern="1200" dirty="0">
                <a:solidFill>
                  <a:schemeClr val="tx1"/>
                </a:solidFill>
                <a:effectLst/>
                <a:latin typeface="+mn-lt"/>
                <a:ea typeface="+mn-ea"/>
                <a:cs typeface="+mn-cs"/>
              </a:rPr>
              <a:t>). MOPT performs the best on three programs (</a:t>
            </a:r>
            <a:r>
              <a:rPr lang="en-US" altLang="zh-CN" sz="1200" kern="1200" dirty="0" err="1">
                <a:solidFill>
                  <a:schemeClr val="tx1"/>
                </a:solidFill>
                <a:effectLst/>
                <a:latin typeface="+mn-lt"/>
                <a:ea typeface="+mn-ea"/>
                <a:cs typeface="+mn-cs"/>
              </a:rPr>
              <a:t>imginfo</a:t>
            </a:r>
            <a:r>
              <a:rPr lang="en-US" altLang="zh-CN" sz="1200" kern="1200" dirty="0">
                <a:solidFill>
                  <a:schemeClr val="tx1"/>
                </a:solidFill>
                <a:effectLst/>
                <a:latin typeface="+mn-lt"/>
                <a:ea typeface="+mn-ea"/>
                <a:cs typeface="+mn-cs"/>
              </a:rPr>
              <a:t>, lame, </a:t>
            </a:r>
            <a:r>
              <a:rPr lang="en-US" altLang="zh-CN" sz="1200" kern="1200" dirty="0" err="1">
                <a:solidFill>
                  <a:schemeClr val="tx1"/>
                </a:solidFill>
                <a:effectLst/>
                <a:latin typeface="+mn-lt"/>
                <a:ea typeface="+mn-ea"/>
                <a:cs typeface="+mn-cs"/>
              </a:rPr>
              <a:t>pdftotext</a:t>
            </a:r>
            <a:r>
              <a:rPr lang="en-US" altLang="zh-CN" sz="1200" kern="1200" dirty="0">
                <a:solidFill>
                  <a:schemeClr val="tx1"/>
                </a:solidFill>
                <a:effectLst/>
                <a:latin typeface="+mn-lt"/>
                <a:ea typeface="+mn-ea"/>
                <a:cs typeface="+mn-cs"/>
              </a:rPr>
              <a:t>). AFL performs the best on only</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one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program </a:t>
            </a:r>
            <a:r>
              <a:rPr lang="en-US" altLang="zh-CN" sz="1200" kern="1200" dirty="0" err="1">
                <a:solidFill>
                  <a:schemeClr val="tx1"/>
                </a:solidFill>
                <a:effectLst/>
                <a:latin typeface="+mn-lt"/>
                <a:ea typeface="+mn-ea"/>
                <a:cs typeface="+mn-cs"/>
              </a:rPr>
              <a:t>tiffsplit</a:t>
            </a:r>
            <a:r>
              <a:rPr lang="en-US" altLang="zh-CN" sz="1200" kern="1200" dirty="0">
                <a:solidFill>
                  <a:schemeClr val="tx1"/>
                </a:solidFill>
                <a:effectLst/>
                <a:latin typeface="+mn-lt"/>
                <a:ea typeface="+mn-ea"/>
                <a:cs typeface="+mn-cs"/>
              </a:rPr>
              <a:t>.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T-Fuzz and VUzzer64 fail to achieve the best performance on any target program. (3) For the programs of LAVAM, Angora performs the best among the selected fuzzers, while QSYM only achieves similar performance as Angora on program md5sum.</a:t>
            </a:r>
          </a:p>
          <a:p>
            <a:endParaRPr kumimoji="1" lang="en-US" altLang="zh-CN" dirty="0"/>
          </a:p>
          <a:p>
            <a:r>
              <a:rPr lang="en-US" altLang="zh-CN" sz="1200" kern="1200" dirty="0">
                <a:solidFill>
                  <a:schemeClr val="tx1"/>
                </a:solidFill>
                <a:effectLst/>
                <a:latin typeface="+mn-lt"/>
                <a:ea typeface="+mn-ea"/>
                <a:cs typeface="+mn-cs"/>
              </a:rPr>
              <a:t>For</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two statistical results: p value and ˆA12 </a:t>
            </a:r>
            <a:r>
              <a:rPr lang="zh-CN" altLang="en-US" sz="1200" kern="1200" dirty="0">
                <a:solidFill>
                  <a:schemeClr val="tx1"/>
                </a:solidFill>
                <a:effectLst/>
                <a:latin typeface="+mn-lt"/>
                <a:ea typeface="+mn-ea"/>
                <a:cs typeface="+mn-cs"/>
              </a:rPr>
              <a:t>（</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12)</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score. The p value aims to quantify whether there is a significant difference two fuzzers. ˆA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hat)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12 score is used to measure the probability that one fuzzer is better than the other according to all the repetitions. The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authors</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use AFL as the baseline fuzzer p &lt; 0.05 as an indicator that there exists a significant difference. For ˆA12 score, we consider ˆA12 &gt;=0.71 as an indicator that there is a large effect size. From Table 3, there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are</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following observations. (1) None of the remaining seven fuzzers outperforms AFL significantly on all the real-world programs, but</a:t>
            </a:r>
            <a:r>
              <a:rPr lang="zh-CN" altLang="en-US" sz="1200" kern="1200" dirty="0">
                <a:solidFill>
                  <a:schemeClr val="tx1"/>
                </a:solidFill>
                <a:effectLst/>
                <a:latin typeface="+mn-lt"/>
                <a:ea typeface="+mn-ea"/>
                <a:cs typeface="+mn-cs"/>
              </a:rPr>
              <a:t> </a:t>
            </a:r>
            <a:r>
              <a:rPr lang="en-US" altLang="zh-CN" sz="1200" kern="1200" dirty="0">
                <a:solidFill>
                  <a:schemeClr val="tx1"/>
                </a:solidFill>
                <a:effectLst/>
                <a:latin typeface="+mn-lt"/>
                <a:ea typeface="+mn-ea"/>
                <a:cs typeface="+mn-cs"/>
              </a:rPr>
              <a:t>Angora, QSYM and VUzzer64 that outperform AFL significantly on all four programs of LAVA-M. (2) Based on the results of p value, MOPT performs significantly better than AFL on 17 real-world programs, which is the most among the seven fuzzers. QSYM, Angora and </a:t>
            </a:r>
            <a:r>
              <a:rPr lang="en-US" altLang="zh-CN" sz="1200" kern="1200" dirty="0" err="1">
                <a:solidFill>
                  <a:schemeClr val="tx1"/>
                </a:solidFill>
                <a:effectLst/>
                <a:latin typeface="+mn-lt"/>
                <a:ea typeface="+mn-ea"/>
                <a:cs typeface="+mn-cs"/>
              </a:rPr>
              <a:t>Honggfuzz</a:t>
            </a:r>
            <a:r>
              <a:rPr lang="en-US" altLang="zh-CN" sz="1200" kern="1200" dirty="0">
                <a:solidFill>
                  <a:schemeClr val="tx1"/>
                </a:solidFill>
                <a:effectLst/>
                <a:latin typeface="+mn-lt"/>
                <a:ea typeface="+mn-ea"/>
                <a:cs typeface="+mn-cs"/>
              </a:rPr>
              <a:t> perform significantly better than AFL on 13, 11 and 11 real-world programs respectively. However,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only performs significantly better than AFL on 4 real-world programs. Even worse, T-Fuzz and VUzzer64 do not outperform AFL significantly on any real-world program. (3) Considering the ˆA12 score metric, the fuzzers have the similar performance compared with the p value metric. The fuzzers that have large effect size (ˆA12 0:71) all outperform significantly (p value &lt; 0.05) than AFL, but not vice versa. For instance, </a:t>
            </a:r>
            <a:r>
              <a:rPr lang="en-US" altLang="zh-CN" sz="1200" kern="1200" dirty="0" err="1">
                <a:solidFill>
                  <a:schemeClr val="tx1"/>
                </a:solidFill>
                <a:effectLst/>
                <a:latin typeface="+mn-lt"/>
                <a:ea typeface="+mn-ea"/>
                <a:cs typeface="+mn-cs"/>
              </a:rPr>
              <a:t>AFLFast</a:t>
            </a:r>
            <a:r>
              <a:rPr lang="en-US" altLang="zh-CN" sz="1200" kern="1200" dirty="0">
                <a:solidFill>
                  <a:schemeClr val="tx1"/>
                </a:solidFill>
                <a:effectLst/>
                <a:latin typeface="+mn-lt"/>
                <a:ea typeface="+mn-ea"/>
                <a:cs typeface="+mn-cs"/>
              </a:rPr>
              <a:t> outperforms significantly than AFL on </a:t>
            </a:r>
            <a:r>
              <a:rPr lang="en-US" altLang="zh-CN" sz="1200" kern="1200" dirty="0" err="1">
                <a:solidFill>
                  <a:schemeClr val="tx1"/>
                </a:solidFill>
                <a:effectLst/>
                <a:latin typeface="+mn-lt"/>
                <a:ea typeface="+mn-ea"/>
                <a:cs typeface="+mn-cs"/>
              </a:rPr>
              <a:t>mujs</a:t>
            </a:r>
            <a:r>
              <a:rPr lang="en-US" altLang="zh-CN" sz="1200" kern="1200" dirty="0">
                <a:solidFill>
                  <a:schemeClr val="tx1"/>
                </a:solidFill>
                <a:effectLst/>
                <a:latin typeface="+mn-lt"/>
                <a:ea typeface="+mn-ea"/>
                <a:cs typeface="+mn-cs"/>
              </a:rPr>
              <a:t> (p = 0.04), but the effect size (ˆA12 = 0:55) is not large.</a:t>
            </a: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lang="en-US" altLang="zh-CN" sz="1200" kern="1200" dirty="0">
              <a:solidFill>
                <a:schemeClr val="tx1"/>
              </a:solidFill>
              <a:effectLst/>
              <a:latin typeface="+mn-lt"/>
              <a:ea typeface="+mn-ea"/>
              <a:cs typeface="+mn-cs"/>
            </a:endParaRPr>
          </a:p>
          <a:p>
            <a:endParaRPr kumimoji="1" lang="zh-CN" altLang="en-US" dirty="0"/>
          </a:p>
        </p:txBody>
      </p:sp>
      <p:sp>
        <p:nvSpPr>
          <p:cNvPr id="4" name="灯片编号占位符 3"/>
          <p:cNvSpPr>
            <a:spLocks noGrp="1"/>
          </p:cNvSpPr>
          <p:nvPr>
            <p:ph type="sldNum" sz="quarter" idx="5"/>
          </p:nvPr>
        </p:nvSpPr>
        <p:spPr/>
        <p:txBody>
          <a:bodyPr/>
          <a:lstStyle/>
          <a:p>
            <a:fld id="{5814DABE-8D25-F749-B7A9-9ABFF46CF2DD}" type="slidenum">
              <a:rPr kumimoji="1" lang="zh-CN" altLang="en-US" smtClean="0"/>
              <a:t>9</a:t>
            </a:fld>
            <a:endParaRPr kumimoji="1" lang="zh-CN" altLang="en-US"/>
          </a:p>
        </p:txBody>
      </p:sp>
    </p:spTree>
    <p:extLst>
      <p:ext uri="{BB962C8B-B14F-4D97-AF65-F5344CB8AC3E}">
        <p14:creationId xmlns:p14="http://schemas.microsoft.com/office/powerpoint/2010/main" val="167284889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B5BF7C92-B1C8-874B-8653-9C2EA40D54D5}" type="datetime1">
              <a:rPr kumimoji="1" lang="en-US" altLang="zh-CN" smtClean="0"/>
              <a:t>11/15/20</a:t>
            </a:fld>
            <a:endParaRPr kumimoji="1" lang="zh-CN" alt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kumimoji="1" lang="zh-CN" alt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2808174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带描述的全景图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96E0A571-03D4-FE4A-A5CC-C65CFF960D8C}" type="datetime1">
              <a:rPr kumimoji="1" lang="en-US" altLang="zh-CN" smtClean="0"/>
              <a:t>11/15/20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3425434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zh-CN" altLang="en-US"/>
              <a:t>单击此处编辑母版标题样式</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9F555731-60FC-B347-9F17-3B772D747F27}"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27899702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zh-CN" altLang="en-US"/>
              <a:t>单击此处编辑母版标题样式</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53D17DA-8797-AC4E-A075-550700202D18}"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21374527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251A36DE-EEC0-AB46-8651-E630B5C4F7A8}"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42591860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2669EB85-7787-1944-9DC7-65CBDE273EAD}" type="datetime1">
              <a:rPr kumimoji="1" lang="en-US" altLang="zh-CN" smtClean="0"/>
              <a:t>11/15/20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66327175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3496C32C-CCB5-674E-B464-25A5580946DD}" type="datetime1">
              <a:rPr kumimoji="1" lang="en-US" altLang="zh-CN" smtClean="0"/>
              <a:t>11/15/20</a:t>
            </a:fld>
            <a:endParaRPr kumimoji="1" lang="zh-CN" altLang="en-US"/>
          </a:p>
        </p:txBody>
      </p:sp>
      <p:sp>
        <p:nvSpPr>
          <p:cNvPr id="8" name="Footer Placeholder 7"/>
          <p:cNvSpPr>
            <a:spLocks noGrp="1"/>
          </p:cNvSpPr>
          <p:nvPr>
            <p:ph type="ftr" sz="quarter" idx="11"/>
          </p:nvPr>
        </p:nvSpPr>
        <p:spPr>
          <a:xfrm>
            <a:off x="561111" y="6391838"/>
            <a:ext cx="3644282" cy="304801"/>
          </a:xfrm>
        </p:spPr>
        <p:txBody>
          <a:bodyPr/>
          <a:lstStyle/>
          <a:p>
            <a:endParaRPr kumimoji="1" lang="zh-CN" altLang="en-US"/>
          </a:p>
        </p:txBody>
      </p:sp>
      <p:sp>
        <p:nvSpPr>
          <p:cNvPr id="9" name="Slide Number Placeholder 8"/>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13188240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89FD4E8-0427-BD46-9328-00DCF8E0B7B0}"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61000976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F59F4EF-251B-A645-BE05-75955307B742}"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1429515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258E34B0-AF02-B741-984C-725667BBD3E2}"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6065817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A412186-C887-E144-8F51-7F7298E1D3F4}" type="datetime1">
              <a:rPr kumimoji="1" lang="en-US" altLang="zh-CN" smtClean="0"/>
              <a:t>11/15/20</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11388795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0397991-1D3C-7943-BC7A-323C6656B791}" type="datetime1">
              <a:rPr kumimoji="1" lang="en-US" altLang="zh-CN" smtClean="0"/>
              <a:t>11/15/20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9480814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C9BD396E-E463-7342-AA3E-A8F67C81D90E}" type="datetime1">
              <a:rPr kumimoji="1" lang="en-US" altLang="zh-CN" smtClean="0"/>
              <a:t>11/15/20</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191901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17E3B0F8-C53C-0945-AD54-9ADF726FF7CB}" type="datetime1">
              <a:rPr kumimoji="1" lang="en-US" altLang="zh-CN" smtClean="0"/>
              <a:t>11/15/20</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4219643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37D686-4A56-6B47-BC2C-E4BF2172BD5B}" type="datetime1">
              <a:rPr kumimoji="1" lang="en-US" altLang="zh-CN" smtClean="0"/>
              <a:t>11/15/20</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1169056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85488C0-4AC9-044F-9F07-35966F6CDEBC}" type="datetime1">
              <a:rPr kumimoji="1" lang="en-US" altLang="zh-CN" smtClean="0"/>
              <a:t>11/15/20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7497835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zh-CN" altLang="en-US"/>
              <a:t>单击图标添加图片</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0A5197CD-25AC-654D-851D-5B41A14BBCE3}" type="datetime1">
              <a:rPr kumimoji="1" lang="en-US" altLang="zh-CN" smtClean="0"/>
              <a:t>11/15/20</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205279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9C6CDFA-8375-C649-A271-6A07EC306E60}" type="datetime1">
              <a:rPr kumimoji="1" lang="en-US" altLang="zh-CN" smtClean="0"/>
              <a:t>11/15/20</a:t>
            </a:fld>
            <a:endParaRPr kumimoji="1" lang="zh-CN" alt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kumimoji="1" lang="zh-CN" alt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D264CED-2347-824B-BA9D-7C37E8499B43}" type="slidenum">
              <a:rPr kumimoji="1" lang="zh-CN" altLang="en-US" smtClean="0"/>
              <a:t>‹#›</a:t>
            </a:fld>
            <a:endParaRPr kumimoji="1" lang="zh-CN" altLang="en-US"/>
          </a:p>
        </p:txBody>
      </p:sp>
    </p:spTree>
    <p:extLst>
      <p:ext uri="{BB962C8B-B14F-4D97-AF65-F5344CB8AC3E}">
        <p14:creationId xmlns:p14="http://schemas.microsoft.com/office/powerpoint/2010/main" val="3165717720"/>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hf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jpeg"/></Relationships>
</file>

<file path=ppt/slides/_rels/slide14.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Freeform 5">
            <a:extLst>
              <a:ext uri="{FF2B5EF4-FFF2-40B4-BE49-F238E27FC236}">
                <a16:creationId xmlns:a16="http://schemas.microsoft.com/office/drawing/2014/main" id="{D22D1B95-2B54-43E9-85D9-B489F6C5DD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a:extLst>
              <a:ext uri="{FF2B5EF4-FFF2-40B4-BE49-F238E27FC236}">
                <a16:creationId xmlns:a16="http://schemas.microsoft.com/office/drawing/2014/main" id="{7D0F3F6D-A49D-4406-8D61-1C4F8D792F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a:extLst>
              <a:ext uri="{FF2B5EF4-FFF2-40B4-BE49-F238E27FC236}">
                <a16:creationId xmlns:a16="http://schemas.microsoft.com/office/drawing/2014/main" id="{D953A318-DA8D-4405-9536-D889E45C5E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p:nvSpPr>
          <p:cNvPr id="14" name="Rectangle 13">
            <a:extLst>
              <a:ext uri="{FF2B5EF4-FFF2-40B4-BE49-F238E27FC236}">
                <a16:creationId xmlns:a16="http://schemas.microsoft.com/office/drawing/2014/main" id="{9E382A3D-2F90-475C-8DF2-F666FEA342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标题 1">
            <a:extLst>
              <a:ext uri="{FF2B5EF4-FFF2-40B4-BE49-F238E27FC236}">
                <a16:creationId xmlns:a16="http://schemas.microsoft.com/office/drawing/2014/main" id="{0F159C97-B293-D746-955A-79471CC2C875}"/>
              </a:ext>
            </a:extLst>
          </p:cNvPr>
          <p:cNvSpPr>
            <a:spLocks noGrp="1"/>
          </p:cNvSpPr>
          <p:nvPr>
            <p:ph type="ctrTitle"/>
          </p:nvPr>
        </p:nvSpPr>
        <p:spPr>
          <a:xfrm>
            <a:off x="455611" y="1143000"/>
            <a:ext cx="11277599" cy="3389217"/>
          </a:xfrm>
        </p:spPr>
        <p:txBody>
          <a:bodyPr anchor="ctr">
            <a:normAutofit/>
          </a:bodyPr>
          <a:lstStyle/>
          <a:p>
            <a:pPr algn="ctr">
              <a:lnSpc>
                <a:spcPct val="90000"/>
              </a:lnSpc>
            </a:pPr>
            <a:r>
              <a:rPr kumimoji="1" lang="en-US" altLang="zh-CN" sz="4800" dirty="0">
                <a:solidFill>
                  <a:srgbClr val="FFFFFF"/>
                </a:solidFill>
              </a:rPr>
              <a:t>CS595 Paper Presentation:</a:t>
            </a:r>
            <a:br>
              <a:rPr kumimoji="1" lang="en-US" altLang="zh-CN" sz="4800" dirty="0">
                <a:solidFill>
                  <a:srgbClr val="FFFFFF"/>
                </a:solidFill>
              </a:rPr>
            </a:br>
            <a:r>
              <a:rPr lang="en-US" altLang="zh-CN" sz="4800" dirty="0"/>
              <a:t>UniFuzz: A Holistic and Pragmatic Metrics-Driven Platform for Evaluating</a:t>
            </a:r>
            <a:r>
              <a:rPr lang="zh-CN" altLang="en-US" sz="4800" dirty="0"/>
              <a:t> </a:t>
            </a:r>
            <a:r>
              <a:rPr lang="en-US" altLang="zh-CN" sz="4800" dirty="0"/>
              <a:t>Fuzzers</a:t>
            </a:r>
            <a:endParaRPr kumimoji="1" lang="zh-CN" altLang="en-US" sz="4800" dirty="0">
              <a:solidFill>
                <a:srgbClr val="FFFFFF"/>
              </a:solidFill>
            </a:endParaRPr>
          </a:p>
        </p:txBody>
      </p:sp>
      <p:sp>
        <p:nvSpPr>
          <p:cNvPr id="3" name="副标题 2">
            <a:extLst>
              <a:ext uri="{FF2B5EF4-FFF2-40B4-BE49-F238E27FC236}">
                <a16:creationId xmlns:a16="http://schemas.microsoft.com/office/drawing/2014/main" id="{8034105D-758C-DB49-BA08-EE0505D1D5E9}"/>
              </a:ext>
            </a:extLst>
          </p:cNvPr>
          <p:cNvSpPr>
            <a:spLocks noGrp="1"/>
          </p:cNvSpPr>
          <p:nvPr>
            <p:ph type="subTitle" idx="1"/>
          </p:nvPr>
        </p:nvSpPr>
        <p:spPr>
          <a:xfrm>
            <a:off x="1683171" y="5240851"/>
            <a:ext cx="8825658" cy="828932"/>
          </a:xfrm>
        </p:spPr>
        <p:txBody>
          <a:bodyPr>
            <a:normAutofit/>
          </a:bodyPr>
          <a:lstStyle/>
          <a:p>
            <a:pPr algn="ctr">
              <a:lnSpc>
                <a:spcPct val="90000"/>
              </a:lnSpc>
            </a:pPr>
            <a:r>
              <a:rPr kumimoji="1" lang="en-US" altLang="zh-CN" sz="2200" dirty="0">
                <a:solidFill>
                  <a:schemeClr val="tx2"/>
                </a:solidFill>
              </a:rPr>
              <a:t>Yuanzhou</a:t>
            </a:r>
            <a:r>
              <a:rPr kumimoji="1" lang="zh-CN" altLang="en-US" sz="2200" dirty="0">
                <a:solidFill>
                  <a:schemeClr val="tx2"/>
                </a:solidFill>
              </a:rPr>
              <a:t> </a:t>
            </a:r>
            <a:r>
              <a:rPr kumimoji="1" lang="en-US" altLang="zh-CN" sz="2200" dirty="0">
                <a:solidFill>
                  <a:schemeClr val="tx2"/>
                </a:solidFill>
              </a:rPr>
              <a:t>Yang</a:t>
            </a:r>
          </a:p>
          <a:p>
            <a:pPr algn="ctr">
              <a:lnSpc>
                <a:spcPct val="90000"/>
              </a:lnSpc>
            </a:pPr>
            <a:r>
              <a:rPr kumimoji="1" lang="en-US" altLang="zh-CN" sz="2200" dirty="0">
                <a:solidFill>
                  <a:schemeClr val="tx2"/>
                </a:solidFill>
              </a:rPr>
              <a:t>11/16/2020</a:t>
            </a:r>
            <a:endParaRPr kumimoji="1" lang="zh-CN" altLang="en-US" sz="2200" dirty="0">
              <a:solidFill>
                <a:schemeClr val="tx2"/>
              </a:solidFill>
            </a:endParaRPr>
          </a:p>
        </p:txBody>
      </p:sp>
      <p:sp>
        <p:nvSpPr>
          <p:cNvPr id="4" name="Slide Number Placeholder 3">
            <a:extLst>
              <a:ext uri="{FF2B5EF4-FFF2-40B4-BE49-F238E27FC236}">
                <a16:creationId xmlns:a16="http://schemas.microsoft.com/office/drawing/2014/main" id="{0CBB13C9-D4C7-544B-9E5E-99263187E75F}"/>
              </a:ext>
            </a:extLst>
          </p:cNvPr>
          <p:cNvSpPr>
            <a:spLocks noGrp="1"/>
          </p:cNvSpPr>
          <p:nvPr>
            <p:ph type="sldNum" sz="quarter" idx="12"/>
          </p:nvPr>
        </p:nvSpPr>
        <p:spPr/>
        <p:txBody>
          <a:bodyPr/>
          <a:lstStyle/>
          <a:p>
            <a:fld id="{BD264CED-2347-824B-BA9D-7C37E8499B43}" type="slidenum">
              <a:rPr kumimoji="1" lang="zh-CN" altLang="en-US" smtClean="0"/>
              <a:t>1</a:t>
            </a:fld>
            <a:endParaRPr kumimoji="1" lang="zh-CN" altLang="en-US"/>
          </a:p>
        </p:txBody>
      </p:sp>
    </p:spTree>
    <p:extLst>
      <p:ext uri="{BB962C8B-B14F-4D97-AF65-F5344CB8AC3E}">
        <p14:creationId xmlns:p14="http://schemas.microsoft.com/office/powerpoint/2010/main" val="5784251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a:xfrm>
            <a:off x="1154954" y="2825272"/>
            <a:ext cx="8825659" cy="3416300"/>
          </a:xfrm>
        </p:spPr>
        <p:txBody>
          <a:bodyPr>
            <a:normAutofit/>
          </a:bodyPr>
          <a:lstStyle/>
          <a:p>
            <a:r>
              <a:rPr lang="en-US" altLang="zh-CN" sz="2400" dirty="0"/>
              <a:t>The quality of bugs</a:t>
            </a:r>
          </a:p>
          <a:p>
            <a:pPr lvl="1"/>
            <a:r>
              <a:rPr lang="en-US" altLang="zh-CN" sz="2200" dirty="0"/>
              <a:t>Severity of bugs</a:t>
            </a:r>
          </a:p>
          <a:p>
            <a:pPr lvl="1"/>
            <a:r>
              <a:rPr lang="en-US" altLang="zh-CN" sz="2200" dirty="0"/>
              <a:t>Rareness of bugs</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10</a:t>
            </a:fld>
            <a:endParaRPr kumimoji="1" lang="zh-CN" altLang="en-US"/>
          </a:p>
        </p:txBody>
      </p:sp>
      <p:pic>
        <p:nvPicPr>
          <p:cNvPr id="8" name="图片 7">
            <a:extLst>
              <a:ext uri="{FF2B5EF4-FFF2-40B4-BE49-F238E27FC236}">
                <a16:creationId xmlns:a16="http://schemas.microsoft.com/office/drawing/2014/main" id="{C38C9411-9AF0-4240-9804-C666FBD8254D}"/>
              </a:ext>
            </a:extLst>
          </p:cNvPr>
          <p:cNvPicPr>
            <a:picLocks noChangeAspect="1"/>
          </p:cNvPicPr>
          <p:nvPr/>
        </p:nvPicPr>
        <p:blipFill>
          <a:blip r:embed="rId3"/>
          <a:stretch>
            <a:fillRect/>
          </a:stretch>
        </p:blipFill>
        <p:spPr>
          <a:xfrm>
            <a:off x="168728" y="0"/>
            <a:ext cx="11854543" cy="6858000"/>
          </a:xfrm>
          <a:prstGeom prst="rect">
            <a:avLst/>
          </a:prstGeom>
        </p:spPr>
      </p:pic>
      <p:pic>
        <p:nvPicPr>
          <p:cNvPr id="9" name="图片 8">
            <a:extLst>
              <a:ext uri="{FF2B5EF4-FFF2-40B4-BE49-F238E27FC236}">
                <a16:creationId xmlns:a16="http://schemas.microsoft.com/office/drawing/2014/main" id="{3CE2A3BA-5FF3-FE4C-9191-DC3557E188C4}"/>
              </a:ext>
            </a:extLst>
          </p:cNvPr>
          <p:cNvPicPr>
            <a:picLocks noChangeAspect="1"/>
          </p:cNvPicPr>
          <p:nvPr/>
        </p:nvPicPr>
        <p:blipFill>
          <a:blip r:embed="rId4"/>
          <a:stretch>
            <a:fillRect/>
          </a:stretch>
        </p:blipFill>
        <p:spPr>
          <a:xfrm>
            <a:off x="0" y="0"/>
            <a:ext cx="11854543" cy="6858000"/>
          </a:xfrm>
          <a:prstGeom prst="rect">
            <a:avLst/>
          </a:prstGeom>
        </p:spPr>
      </p:pic>
      <p:pic>
        <p:nvPicPr>
          <p:cNvPr id="10" name="图片 9">
            <a:extLst>
              <a:ext uri="{FF2B5EF4-FFF2-40B4-BE49-F238E27FC236}">
                <a16:creationId xmlns:a16="http://schemas.microsoft.com/office/drawing/2014/main" id="{4404A71C-C78E-794A-B015-0162D772D6AB}"/>
              </a:ext>
            </a:extLst>
          </p:cNvPr>
          <p:cNvPicPr>
            <a:picLocks noChangeAspect="1"/>
          </p:cNvPicPr>
          <p:nvPr/>
        </p:nvPicPr>
        <p:blipFill>
          <a:blip r:embed="rId5"/>
          <a:stretch>
            <a:fillRect/>
          </a:stretch>
        </p:blipFill>
        <p:spPr>
          <a:xfrm>
            <a:off x="504234" y="0"/>
            <a:ext cx="11183531" cy="6858000"/>
          </a:xfrm>
          <a:prstGeom prst="rect">
            <a:avLst/>
          </a:prstGeom>
        </p:spPr>
      </p:pic>
    </p:spTree>
    <p:extLst>
      <p:ext uri="{BB962C8B-B14F-4D97-AF65-F5344CB8AC3E}">
        <p14:creationId xmlns:p14="http://schemas.microsoft.com/office/powerpoint/2010/main" val="29730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Speed of finding bugs</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11</a:t>
            </a:fld>
            <a:endParaRPr kumimoji="1" lang="zh-CN" altLang="en-US"/>
          </a:p>
        </p:txBody>
      </p:sp>
      <p:pic>
        <p:nvPicPr>
          <p:cNvPr id="5" name="图片 4">
            <a:extLst>
              <a:ext uri="{FF2B5EF4-FFF2-40B4-BE49-F238E27FC236}">
                <a16:creationId xmlns:a16="http://schemas.microsoft.com/office/drawing/2014/main" id="{D1106DA7-AD12-9B45-B90C-65A32293744C}"/>
              </a:ext>
            </a:extLst>
          </p:cNvPr>
          <p:cNvPicPr>
            <a:picLocks noChangeAspect="1"/>
          </p:cNvPicPr>
          <p:nvPr/>
        </p:nvPicPr>
        <p:blipFill>
          <a:blip r:embed="rId3"/>
          <a:stretch>
            <a:fillRect/>
          </a:stretch>
        </p:blipFill>
        <p:spPr>
          <a:xfrm>
            <a:off x="0" y="0"/>
            <a:ext cx="12192000" cy="5478758"/>
          </a:xfrm>
          <a:prstGeom prst="rect">
            <a:avLst/>
          </a:prstGeom>
        </p:spPr>
      </p:pic>
    </p:spTree>
    <p:extLst>
      <p:ext uri="{BB962C8B-B14F-4D97-AF65-F5344CB8AC3E}">
        <p14:creationId xmlns:p14="http://schemas.microsoft.com/office/powerpoint/2010/main" val="792151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Stability of Finding Bugs</a:t>
            </a:r>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12</a:t>
            </a:fld>
            <a:endParaRPr kumimoji="1" lang="zh-CN" altLang="en-US"/>
          </a:p>
        </p:txBody>
      </p:sp>
      <p:pic>
        <p:nvPicPr>
          <p:cNvPr id="6" name="图片 5">
            <a:extLst>
              <a:ext uri="{FF2B5EF4-FFF2-40B4-BE49-F238E27FC236}">
                <a16:creationId xmlns:a16="http://schemas.microsoft.com/office/drawing/2014/main" id="{5FA93886-0536-734D-8065-1533A4339D85}"/>
              </a:ext>
            </a:extLst>
          </p:cNvPr>
          <p:cNvPicPr>
            <a:picLocks noChangeAspect="1"/>
          </p:cNvPicPr>
          <p:nvPr/>
        </p:nvPicPr>
        <p:blipFill>
          <a:blip r:embed="rId3"/>
          <a:stretch>
            <a:fillRect/>
          </a:stretch>
        </p:blipFill>
        <p:spPr>
          <a:xfrm>
            <a:off x="397821" y="0"/>
            <a:ext cx="11391408" cy="6858000"/>
          </a:xfrm>
          <a:prstGeom prst="rect">
            <a:avLst/>
          </a:prstGeom>
        </p:spPr>
      </p:pic>
    </p:spTree>
    <p:extLst>
      <p:ext uri="{BB962C8B-B14F-4D97-AF65-F5344CB8AC3E}">
        <p14:creationId xmlns:p14="http://schemas.microsoft.com/office/powerpoint/2010/main" val="28704145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Coverage</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13</a:t>
            </a:fld>
            <a:endParaRPr kumimoji="1" lang="zh-CN" altLang="en-US"/>
          </a:p>
        </p:txBody>
      </p:sp>
      <p:pic>
        <p:nvPicPr>
          <p:cNvPr id="6" name="图片 5">
            <a:extLst>
              <a:ext uri="{FF2B5EF4-FFF2-40B4-BE49-F238E27FC236}">
                <a16:creationId xmlns:a16="http://schemas.microsoft.com/office/drawing/2014/main" id="{637D6349-73C9-8243-8C1D-93C076BC3AF4}"/>
              </a:ext>
            </a:extLst>
          </p:cNvPr>
          <p:cNvPicPr>
            <a:picLocks noChangeAspect="1"/>
          </p:cNvPicPr>
          <p:nvPr/>
        </p:nvPicPr>
        <p:blipFill>
          <a:blip r:embed="rId3"/>
          <a:stretch>
            <a:fillRect/>
          </a:stretch>
        </p:blipFill>
        <p:spPr>
          <a:xfrm>
            <a:off x="0" y="0"/>
            <a:ext cx="12192000" cy="5264727"/>
          </a:xfrm>
          <a:prstGeom prst="rect">
            <a:avLst/>
          </a:prstGeom>
        </p:spPr>
      </p:pic>
      <p:pic>
        <p:nvPicPr>
          <p:cNvPr id="7" name="图片 6">
            <a:extLst>
              <a:ext uri="{FF2B5EF4-FFF2-40B4-BE49-F238E27FC236}">
                <a16:creationId xmlns:a16="http://schemas.microsoft.com/office/drawing/2014/main" id="{AFD0286C-5664-674C-9984-711EFF4BDBC7}"/>
              </a:ext>
            </a:extLst>
          </p:cNvPr>
          <p:cNvPicPr>
            <a:picLocks noChangeAspect="1"/>
          </p:cNvPicPr>
          <p:nvPr/>
        </p:nvPicPr>
        <p:blipFill>
          <a:blip r:embed="rId4"/>
          <a:stretch>
            <a:fillRect/>
          </a:stretch>
        </p:blipFill>
        <p:spPr>
          <a:xfrm>
            <a:off x="0" y="194388"/>
            <a:ext cx="12192000" cy="6469224"/>
          </a:xfrm>
          <a:prstGeom prst="rect">
            <a:avLst/>
          </a:prstGeom>
        </p:spPr>
      </p:pic>
    </p:spTree>
    <p:extLst>
      <p:ext uri="{BB962C8B-B14F-4D97-AF65-F5344CB8AC3E}">
        <p14:creationId xmlns:p14="http://schemas.microsoft.com/office/powerpoint/2010/main" val="3665650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Overhead</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14</a:t>
            </a:fld>
            <a:endParaRPr kumimoji="1" lang="zh-CN" altLang="en-US"/>
          </a:p>
        </p:txBody>
      </p:sp>
      <p:pic>
        <p:nvPicPr>
          <p:cNvPr id="5" name="图片 4">
            <a:extLst>
              <a:ext uri="{FF2B5EF4-FFF2-40B4-BE49-F238E27FC236}">
                <a16:creationId xmlns:a16="http://schemas.microsoft.com/office/drawing/2014/main" id="{814246F9-FDD0-F64A-9C08-C3C3059DE010}"/>
              </a:ext>
            </a:extLst>
          </p:cNvPr>
          <p:cNvPicPr>
            <a:picLocks noChangeAspect="1"/>
          </p:cNvPicPr>
          <p:nvPr/>
        </p:nvPicPr>
        <p:blipFill>
          <a:blip r:embed="rId3"/>
          <a:stretch>
            <a:fillRect/>
          </a:stretch>
        </p:blipFill>
        <p:spPr>
          <a:xfrm>
            <a:off x="375557" y="0"/>
            <a:ext cx="11364686" cy="6858000"/>
          </a:xfrm>
          <a:prstGeom prst="rect">
            <a:avLst/>
          </a:prstGeom>
        </p:spPr>
      </p:pic>
    </p:spTree>
    <p:extLst>
      <p:ext uri="{BB962C8B-B14F-4D97-AF65-F5344CB8AC3E}">
        <p14:creationId xmlns:p14="http://schemas.microsoft.com/office/powerpoint/2010/main" val="3678944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lang="en-US" altLang="zh-CN"/>
              <a:t>Further Analysis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a:t>Instrumentation Methods</a:t>
            </a:r>
          </a:p>
          <a:p>
            <a:r>
              <a:rPr lang="en-US" altLang="zh-CN" sz="2400"/>
              <a:t>Crash Analysis Tools</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15</a:t>
            </a:fld>
            <a:endParaRPr kumimoji="1" lang="zh-CN" altLang="en-US"/>
          </a:p>
        </p:txBody>
      </p:sp>
      <p:pic>
        <p:nvPicPr>
          <p:cNvPr id="5" name="图片 4">
            <a:extLst>
              <a:ext uri="{FF2B5EF4-FFF2-40B4-BE49-F238E27FC236}">
                <a16:creationId xmlns:a16="http://schemas.microsoft.com/office/drawing/2014/main" id="{95068376-20C8-7A4F-995F-74C5D6FF5F77}"/>
              </a:ext>
            </a:extLst>
          </p:cNvPr>
          <p:cNvPicPr>
            <a:picLocks noChangeAspect="1"/>
          </p:cNvPicPr>
          <p:nvPr/>
        </p:nvPicPr>
        <p:blipFill>
          <a:blip r:embed="rId3"/>
          <a:stretch>
            <a:fillRect/>
          </a:stretch>
        </p:blipFill>
        <p:spPr>
          <a:xfrm>
            <a:off x="5956179" y="2351314"/>
            <a:ext cx="4885992" cy="4337105"/>
          </a:xfrm>
          <a:prstGeom prst="rect">
            <a:avLst/>
          </a:prstGeom>
        </p:spPr>
      </p:pic>
    </p:spTree>
    <p:extLst>
      <p:ext uri="{BB962C8B-B14F-4D97-AF65-F5344CB8AC3E}">
        <p14:creationId xmlns:p14="http://schemas.microsoft.com/office/powerpoint/2010/main" val="35805866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Conclusion</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Autofit/>
          </a:bodyPr>
          <a:lstStyle/>
          <a:p>
            <a:r>
              <a:rPr lang="en-US" altLang="zh-CN" sz="2400" dirty="0"/>
              <a:t>No </a:t>
            </a:r>
            <a:r>
              <a:rPr lang="en-US" altLang="zh-CN" sz="2400" dirty="0">
                <a:solidFill>
                  <a:schemeClr val="tx1"/>
                </a:solidFill>
              </a:rPr>
              <a:t>fuzzer always performs better than others.</a:t>
            </a:r>
          </a:p>
          <a:p>
            <a:r>
              <a:rPr lang="en-US" altLang="zh-CN" sz="2400" dirty="0">
                <a:solidFill>
                  <a:schemeClr val="tx1"/>
                </a:solidFill>
              </a:rPr>
              <a:t>Fuzzers’ performance on the synthetic benchmark programs may not be consistent with that on the real-world programs. </a:t>
            </a:r>
          </a:p>
          <a:p>
            <a:r>
              <a:rPr lang="en-US" altLang="zh-CN" sz="2400" dirty="0">
                <a:solidFill>
                  <a:schemeClr val="tx1"/>
                </a:solidFill>
              </a:rPr>
              <a:t>New factors such as instrumentation methods and crash analysis tools that can significantly affect the evaluation of fuzzers.</a:t>
            </a:r>
          </a:p>
          <a:p>
            <a:endParaRPr lang="en-US" altLang="zh-CN" sz="2400" dirty="0">
              <a:solidFill>
                <a:schemeClr val="tx1"/>
              </a:solidFill>
            </a:endParaRP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16</a:t>
            </a:fld>
            <a:endParaRPr kumimoji="1" lang="zh-CN" altLang="en-US"/>
          </a:p>
        </p:txBody>
      </p:sp>
    </p:spTree>
    <p:extLst>
      <p:ext uri="{BB962C8B-B14F-4D97-AF65-F5344CB8AC3E}">
        <p14:creationId xmlns:p14="http://schemas.microsoft.com/office/powerpoint/2010/main" val="18445427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890C58-2D4D-6E43-9B49-EF6DF71E227B}"/>
              </a:ext>
            </a:extLst>
          </p:cNvPr>
          <p:cNvSpPr>
            <a:spLocks noGrp="1"/>
          </p:cNvSpPr>
          <p:nvPr>
            <p:ph type="title"/>
          </p:nvPr>
        </p:nvSpPr>
        <p:spPr/>
        <p:txBody>
          <a:bodyPr/>
          <a:lstStyle/>
          <a:p>
            <a:r>
              <a:rPr kumimoji="1" lang="en-US" altLang="zh-CN" dirty="0"/>
              <a:t>My</a:t>
            </a:r>
            <a:r>
              <a:rPr kumimoji="1" lang="zh-CN" altLang="en-US" dirty="0"/>
              <a:t> </a:t>
            </a:r>
            <a:r>
              <a:rPr kumimoji="1" lang="en-US" altLang="zh-CN" sz="4000" dirty="0"/>
              <a:t>thought</a:t>
            </a:r>
            <a:endParaRPr kumimoji="1" lang="zh-CN" altLang="en-US" sz="4000" dirty="0"/>
          </a:p>
        </p:txBody>
      </p:sp>
      <p:sp>
        <p:nvSpPr>
          <p:cNvPr id="3" name="内容占位符 2">
            <a:extLst>
              <a:ext uri="{FF2B5EF4-FFF2-40B4-BE49-F238E27FC236}">
                <a16:creationId xmlns:a16="http://schemas.microsoft.com/office/drawing/2014/main" id="{3005EF0A-C115-524D-8360-37A3CB82C270}"/>
              </a:ext>
            </a:extLst>
          </p:cNvPr>
          <p:cNvSpPr>
            <a:spLocks noGrp="1"/>
          </p:cNvSpPr>
          <p:nvPr>
            <p:ph idx="1"/>
          </p:nvPr>
        </p:nvSpPr>
        <p:spPr/>
        <p:txBody>
          <a:bodyPr>
            <a:normAutofit/>
          </a:bodyPr>
          <a:lstStyle/>
          <a:p>
            <a:r>
              <a:rPr kumimoji="1" lang="en-US" altLang="zh-CN" sz="2400" dirty="0"/>
              <a:t>Fuzzers</a:t>
            </a:r>
            <a:r>
              <a:rPr kumimoji="1" lang="zh-CN" altLang="en-US" sz="2400" dirty="0"/>
              <a:t> </a:t>
            </a:r>
            <a:r>
              <a:rPr kumimoji="1" lang="en-US" altLang="zh-CN" sz="2400" dirty="0"/>
              <a:t>based</a:t>
            </a:r>
            <a:r>
              <a:rPr kumimoji="1" lang="zh-CN" altLang="en-US" sz="2400" dirty="0"/>
              <a:t> </a:t>
            </a:r>
            <a:r>
              <a:rPr kumimoji="1" lang="en-US" altLang="zh-CN" sz="2400" dirty="0"/>
              <a:t>on</a:t>
            </a:r>
            <a:r>
              <a:rPr kumimoji="1" lang="zh-CN" altLang="en-US" sz="2400" dirty="0"/>
              <a:t> </a:t>
            </a:r>
            <a:r>
              <a:rPr kumimoji="1" lang="en-US" altLang="zh-CN" sz="2400" dirty="0"/>
              <a:t>the</a:t>
            </a:r>
            <a:r>
              <a:rPr kumimoji="1" lang="zh-CN" altLang="en-US" sz="2400" dirty="0"/>
              <a:t> </a:t>
            </a:r>
            <a:r>
              <a:rPr kumimoji="1" lang="en-US" altLang="zh-CN" sz="2400" dirty="0"/>
              <a:t>random</a:t>
            </a:r>
            <a:r>
              <a:rPr kumimoji="1" lang="zh-CN" altLang="en-US" sz="2400" dirty="0"/>
              <a:t> </a:t>
            </a:r>
            <a:r>
              <a:rPr kumimoji="1" lang="en-US" altLang="zh-CN" sz="2400" dirty="0"/>
              <a:t>seeds.</a:t>
            </a:r>
            <a:r>
              <a:rPr kumimoji="1" lang="zh-CN" altLang="en-US" sz="2400" dirty="0"/>
              <a:t> </a:t>
            </a:r>
            <a:r>
              <a:rPr kumimoji="1" lang="en-US" altLang="zh-CN" sz="2400" dirty="0"/>
              <a:t>It</a:t>
            </a:r>
            <a:r>
              <a:rPr kumimoji="1" lang="zh-CN" altLang="en-US" sz="2400" dirty="0"/>
              <a:t> </a:t>
            </a:r>
            <a:r>
              <a:rPr kumimoji="1" lang="en-US" altLang="zh-CN" sz="2400" dirty="0"/>
              <a:t>is</a:t>
            </a:r>
            <a:r>
              <a:rPr kumimoji="1" lang="zh-CN" altLang="en-US" sz="2400" dirty="0"/>
              <a:t> </a:t>
            </a:r>
            <a:r>
              <a:rPr kumimoji="1" lang="en-US" altLang="zh-CN" sz="2400" dirty="0"/>
              <a:t>hard</a:t>
            </a:r>
            <a:r>
              <a:rPr kumimoji="1" lang="zh-CN" altLang="en-US" sz="2400" dirty="0"/>
              <a:t> </a:t>
            </a:r>
            <a:r>
              <a:rPr kumimoji="1" lang="en-US" altLang="zh-CN" sz="2400" dirty="0"/>
              <a:t>to</a:t>
            </a:r>
            <a:r>
              <a:rPr kumimoji="1" lang="zh-CN" altLang="en-US" sz="2400" dirty="0"/>
              <a:t> </a:t>
            </a:r>
            <a:r>
              <a:rPr kumimoji="1" lang="en-US" altLang="zh-CN" sz="2400" dirty="0"/>
              <a:t>evaluated</a:t>
            </a:r>
            <a:r>
              <a:rPr kumimoji="1" lang="zh-CN" altLang="en-US" sz="2400" dirty="0"/>
              <a:t> </a:t>
            </a:r>
            <a:r>
              <a:rPr kumimoji="1" lang="en-US" altLang="zh-CN" sz="2400" dirty="0"/>
              <a:t>it.</a:t>
            </a:r>
          </a:p>
          <a:p>
            <a:r>
              <a:rPr kumimoji="1" lang="en-US" altLang="zh-CN" sz="2400" dirty="0"/>
              <a:t>The</a:t>
            </a:r>
            <a:r>
              <a:rPr kumimoji="1" lang="zh-CN" altLang="en-US" sz="2400" dirty="0"/>
              <a:t> </a:t>
            </a:r>
            <a:r>
              <a:rPr kumimoji="1" lang="en-US" altLang="zh-CN" sz="2400" dirty="0"/>
              <a:t>metrics</a:t>
            </a:r>
            <a:r>
              <a:rPr kumimoji="1" lang="zh-CN" altLang="en-US" sz="2400" dirty="0"/>
              <a:t> </a:t>
            </a:r>
            <a:r>
              <a:rPr kumimoji="1" lang="en-US" altLang="zh-CN" sz="2400" dirty="0"/>
              <a:t>is</a:t>
            </a:r>
            <a:r>
              <a:rPr kumimoji="1" lang="zh-CN" altLang="en-US" sz="2400" dirty="0"/>
              <a:t> </a:t>
            </a:r>
            <a:r>
              <a:rPr kumimoji="1" lang="en-US" altLang="zh-CN" sz="2400" dirty="0"/>
              <a:t>fine.</a:t>
            </a:r>
          </a:p>
          <a:p>
            <a:r>
              <a:rPr kumimoji="1" lang="en-US" altLang="zh-CN" sz="2400" dirty="0"/>
              <a:t>Maybe</a:t>
            </a:r>
            <a:r>
              <a:rPr kumimoji="1" lang="zh-CN" altLang="en-US" sz="2400" dirty="0"/>
              <a:t> </a:t>
            </a:r>
            <a:r>
              <a:rPr kumimoji="1" lang="en-US" altLang="zh-CN" sz="2400" dirty="0"/>
              <a:t>use</a:t>
            </a:r>
            <a:r>
              <a:rPr kumimoji="1" lang="zh-CN" altLang="en-US" sz="2400" dirty="0"/>
              <a:t> </a:t>
            </a:r>
            <a:r>
              <a:rPr kumimoji="1" lang="en-US" altLang="zh-CN" sz="2400" dirty="0"/>
              <a:t>the</a:t>
            </a:r>
            <a:r>
              <a:rPr kumimoji="1" lang="zh-CN" altLang="en-US" sz="2400" dirty="0"/>
              <a:t> </a:t>
            </a:r>
            <a:r>
              <a:rPr kumimoji="1" lang="en-US" altLang="zh-CN" sz="2400" dirty="0"/>
              <a:t>same</a:t>
            </a:r>
            <a:r>
              <a:rPr kumimoji="1" lang="zh-CN" altLang="en-US" sz="2400" dirty="0"/>
              <a:t> </a:t>
            </a:r>
            <a:r>
              <a:rPr kumimoji="1" lang="en-US" altLang="zh-CN" sz="2400" dirty="0"/>
              <a:t>initial</a:t>
            </a:r>
            <a:r>
              <a:rPr kumimoji="1" lang="zh-CN" altLang="en-US" sz="2400" dirty="0"/>
              <a:t> </a:t>
            </a:r>
            <a:r>
              <a:rPr kumimoji="1" lang="en-US" altLang="zh-CN" sz="2400" dirty="0"/>
              <a:t>seeds</a:t>
            </a:r>
            <a:r>
              <a:rPr kumimoji="1" lang="zh-CN" altLang="en-US" sz="2400" dirty="0"/>
              <a:t> </a:t>
            </a:r>
            <a:r>
              <a:rPr kumimoji="1" lang="en-US" altLang="zh-CN" sz="2400" dirty="0"/>
              <a:t>would</a:t>
            </a:r>
            <a:r>
              <a:rPr kumimoji="1" lang="zh-CN" altLang="en-US" sz="2400" dirty="0"/>
              <a:t> </a:t>
            </a:r>
            <a:r>
              <a:rPr kumimoji="1" lang="en-US" altLang="zh-CN" sz="2400" dirty="0"/>
              <a:t>be</a:t>
            </a:r>
            <a:r>
              <a:rPr kumimoji="1" lang="zh-CN" altLang="en-US" sz="2400" dirty="0"/>
              <a:t> </a:t>
            </a:r>
            <a:r>
              <a:rPr kumimoji="1" lang="en-US" altLang="zh-CN" sz="2400" dirty="0"/>
              <a:t>fairer.</a:t>
            </a:r>
          </a:p>
          <a:p>
            <a:endParaRPr kumimoji="1" lang="zh-CN" altLang="en-US" sz="2400" dirty="0"/>
          </a:p>
        </p:txBody>
      </p:sp>
      <p:sp>
        <p:nvSpPr>
          <p:cNvPr id="4" name="灯片编号占位符 3">
            <a:extLst>
              <a:ext uri="{FF2B5EF4-FFF2-40B4-BE49-F238E27FC236}">
                <a16:creationId xmlns:a16="http://schemas.microsoft.com/office/drawing/2014/main" id="{40FE9746-5F21-9E4A-AFFA-9188CCE7641C}"/>
              </a:ext>
            </a:extLst>
          </p:cNvPr>
          <p:cNvSpPr>
            <a:spLocks noGrp="1"/>
          </p:cNvSpPr>
          <p:nvPr>
            <p:ph type="sldNum" sz="quarter" idx="12"/>
          </p:nvPr>
        </p:nvSpPr>
        <p:spPr/>
        <p:txBody>
          <a:bodyPr/>
          <a:lstStyle/>
          <a:p>
            <a:fld id="{BD264CED-2347-824B-BA9D-7C37E8499B43}" type="slidenum">
              <a:rPr kumimoji="1" lang="zh-CN" altLang="en-US" smtClean="0"/>
              <a:t>17</a:t>
            </a:fld>
            <a:endParaRPr kumimoji="1" lang="zh-CN" altLang="en-US"/>
          </a:p>
        </p:txBody>
      </p:sp>
    </p:spTree>
    <p:extLst>
      <p:ext uri="{BB962C8B-B14F-4D97-AF65-F5344CB8AC3E}">
        <p14:creationId xmlns:p14="http://schemas.microsoft.com/office/powerpoint/2010/main" val="711378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A9CFB0-AA92-F745-9427-3C3F56A54147}"/>
              </a:ext>
            </a:extLst>
          </p:cNvPr>
          <p:cNvSpPr>
            <a:spLocks noGrp="1"/>
          </p:cNvSpPr>
          <p:nvPr>
            <p:ph type="title"/>
          </p:nvPr>
        </p:nvSpPr>
        <p:spPr>
          <a:xfrm>
            <a:off x="1870997" y="1607809"/>
            <a:ext cx="9236026" cy="2876680"/>
          </a:xfrm>
        </p:spPr>
        <p:txBody>
          <a:bodyPr vert="horz" lIns="91440" tIns="45720" rIns="91440" bIns="45720" rtlCol="0" anchor="b">
            <a:normAutofit/>
          </a:bodyPr>
          <a:lstStyle/>
          <a:p>
            <a:r>
              <a:rPr kumimoji="1" lang="en-US" altLang="zh-CN" sz="6600" kern="1200" dirty="0">
                <a:solidFill>
                  <a:schemeClr val="tx1"/>
                </a:solidFill>
                <a:latin typeface="+mj-lt"/>
                <a:ea typeface="+mj-ea"/>
                <a:cs typeface="+mj-cs"/>
              </a:rPr>
              <a:t>Thank you!</a:t>
            </a:r>
          </a:p>
        </p:txBody>
      </p:sp>
      <p:sp>
        <p:nvSpPr>
          <p:cNvPr id="3" name="Slide Number Placeholder 2">
            <a:extLst>
              <a:ext uri="{FF2B5EF4-FFF2-40B4-BE49-F238E27FC236}">
                <a16:creationId xmlns:a16="http://schemas.microsoft.com/office/drawing/2014/main" id="{6345DAA7-587B-BF4C-8982-98789A987E79}"/>
              </a:ext>
            </a:extLst>
          </p:cNvPr>
          <p:cNvSpPr>
            <a:spLocks noGrp="1"/>
          </p:cNvSpPr>
          <p:nvPr>
            <p:ph type="sldNum" sz="quarter" idx="12"/>
          </p:nvPr>
        </p:nvSpPr>
        <p:spPr/>
        <p:txBody>
          <a:bodyPr/>
          <a:lstStyle/>
          <a:p>
            <a:fld id="{BD264CED-2347-824B-BA9D-7C37E8499B43}" type="slidenum">
              <a:rPr kumimoji="1" lang="zh-CN" altLang="en-US" smtClean="0"/>
              <a:t>18</a:t>
            </a:fld>
            <a:endParaRPr kumimoji="1" lang="zh-CN" altLang="en-US"/>
          </a:p>
        </p:txBody>
      </p:sp>
    </p:spTree>
    <p:extLst>
      <p:ext uri="{BB962C8B-B14F-4D97-AF65-F5344CB8AC3E}">
        <p14:creationId xmlns:p14="http://schemas.microsoft.com/office/powerpoint/2010/main" val="6468840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Basic</a:t>
            </a:r>
            <a:r>
              <a:rPr kumimoji="1" lang="zh-CN" altLang="en-US" sz="4000" dirty="0"/>
              <a:t> </a:t>
            </a:r>
            <a:r>
              <a:rPr kumimoji="1" lang="en-US" altLang="zh-CN" sz="4000" dirty="0"/>
              <a:t>Information</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lstStyle/>
          <a:p>
            <a:r>
              <a:rPr kumimoji="1" lang="en-US" altLang="zh-CN" sz="2400" dirty="0"/>
              <a:t>Authors</a:t>
            </a:r>
          </a:p>
          <a:p>
            <a:pPr lvl="1"/>
            <a:r>
              <a:rPr lang="en-US" altLang="zh-CN" sz="2000" dirty="0"/>
              <a:t>Yuwei Li, </a:t>
            </a:r>
            <a:r>
              <a:rPr lang="en-US" altLang="zh-CN" sz="2000" dirty="0" err="1"/>
              <a:t>Shouling</a:t>
            </a:r>
            <a:r>
              <a:rPr lang="en-US" altLang="zh-CN" sz="2000" dirty="0"/>
              <a:t> Ji, Yuan Chen, </a:t>
            </a:r>
            <a:r>
              <a:rPr lang="en-US" altLang="zh-CN" sz="2000" dirty="0" err="1"/>
              <a:t>Sizhuang</a:t>
            </a:r>
            <a:r>
              <a:rPr lang="en-US" altLang="zh-CN" sz="2000" dirty="0"/>
              <a:t> Liang, Wei-Han Lee, </a:t>
            </a:r>
            <a:r>
              <a:rPr lang="en-US" altLang="zh-CN" sz="2000" dirty="0" err="1"/>
              <a:t>Yueyao</a:t>
            </a:r>
            <a:r>
              <a:rPr lang="en-US" altLang="zh-CN" sz="2000" dirty="0"/>
              <a:t> Chen, </a:t>
            </a:r>
            <a:r>
              <a:rPr lang="en-US" altLang="zh-CN" sz="2000" dirty="0" err="1"/>
              <a:t>Chenyang</a:t>
            </a:r>
            <a:r>
              <a:rPr lang="en-US" altLang="zh-CN" sz="2000" dirty="0"/>
              <a:t> </a:t>
            </a:r>
            <a:r>
              <a:rPr lang="en-US" altLang="zh-CN" sz="2000" dirty="0" err="1"/>
              <a:t>Lyu</a:t>
            </a:r>
            <a:r>
              <a:rPr lang="en-US" altLang="zh-CN" sz="2000" dirty="0"/>
              <a:t>,</a:t>
            </a:r>
            <a:r>
              <a:rPr lang="zh-CN" altLang="en-US" sz="2000" dirty="0"/>
              <a:t> </a:t>
            </a:r>
            <a:r>
              <a:rPr lang="en-US" altLang="zh-CN" sz="2000" dirty="0" err="1"/>
              <a:t>Chunming</a:t>
            </a:r>
            <a:r>
              <a:rPr lang="en-US" altLang="zh-CN" sz="2000" dirty="0"/>
              <a:t> Wu, Raheem </a:t>
            </a:r>
            <a:r>
              <a:rPr lang="en-US" altLang="zh-CN" sz="2000" dirty="0" err="1"/>
              <a:t>Beyah</a:t>
            </a:r>
            <a:r>
              <a:rPr lang="en-US" altLang="zh-CN" sz="2000" dirty="0"/>
              <a:t>, Peng Cheng, </a:t>
            </a:r>
            <a:r>
              <a:rPr lang="en-US" altLang="zh-CN" sz="2000" dirty="0" err="1"/>
              <a:t>Kangjie</a:t>
            </a:r>
            <a:r>
              <a:rPr lang="en-US" altLang="zh-CN" sz="2000" dirty="0"/>
              <a:t> Lu, and Ting Wang</a:t>
            </a:r>
            <a:endParaRPr kumimoji="1" lang="en-US" altLang="zh-CN" sz="2000" dirty="0"/>
          </a:p>
          <a:p>
            <a:r>
              <a:rPr kumimoji="1" lang="en-US" altLang="zh-CN" sz="2400" dirty="0"/>
              <a:t>Institute</a:t>
            </a:r>
          </a:p>
          <a:p>
            <a:pPr lvl="1"/>
            <a:r>
              <a:rPr lang="en-US" altLang="zh-CN" sz="2000" dirty="0"/>
              <a:t>Zhejiang University, Zhejiang University NGICS Platform, Zhejiang Lab,</a:t>
            </a:r>
            <a:r>
              <a:rPr lang="zh-CN" altLang="en-US" sz="2000" dirty="0"/>
              <a:t> </a:t>
            </a:r>
            <a:r>
              <a:rPr lang="en-US" altLang="zh-CN" sz="2000" dirty="0"/>
              <a:t>Georgia Institute of Technology, IBM Research, University of Minnesota, Pennsylvania State University</a:t>
            </a:r>
          </a:p>
          <a:p>
            <a:endParaRPr lang="en-US" altLang="zh-CN"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2</a:t>
            </a:fld>
            <a:endParaRPr kumimoji="1" lang="zh-CN" altLang="en-US"/>
          </a:p>
        </p:txBody>
      </p:sp>
    </p:spTree>
    <p:extLst>
      <p:ext uri="{BB962C8B-B14F-4D97-AF65-F5344CB8AC3E}">
        <p14:creationId xmlns:p14="http://schemas.microsoft.com/office/powerpoint/2010/main" val="3500077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Content</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Designed</a:t>
            </a:r>
            <a:r>
              <a:rPr lang="zh-CN" altLang="en-US" sz="2400" dirty="0"/>
              <a:t> </a:t>
            </a:r>
            <a:r>
              <a:rPr lang="en-US" altLang="zh-CN" sz="2400" dirty="0"/>
              <a:t>UniFuzz,</a:t>
            </a:r>
            <a:r>
              <a:rPr lang="zh-CN" altLang="en-US" sz="2400" dirty="0"/>
              <a:t> </a:t>
            </a:r>
            <a:r>
              <a:rPr lang="en-US" altLang="zh-CN" sz="2400" dirty="0"/>
              <a:t>an</a:t>
            </a:r>
            <a:r>
              <a:rPr lang="zh-CN" altLang="en-US" sz="2400" dirty="0"/>
              <a:t> </a:t>
            </a:r>
            <a:r>
              <a:rPr lang="en-US" altLang="zh-CN" sz="2400" dirty="0"/>
              <a:t>open-source</a:t>
            </a:r>
            <a:r>
              <a:rPr lang="zh-CN" altLang="en-US" sz="2400" dirty="0"/>
              <a:t> </a:t>
            </a:r>
            <a:r>
              <a:rPr lang="en-US" altLang="zh-CN" sz="2400" dirty="0"/>
              <a:t>and</a:t>
            </a:r>
            <a:r>
              <a:rPr lang="zh-CN" altLang="en-US" sz="2400" dirty="0"/>
              <a:t> </a:t>
            </a:r>
            <a:r>
              <a:rPr lang="en-US" altLang="zh-CN" sz="2400" dirty="0"/>
              <a:t>metric-driven</a:t>
            </a:r>
            <a:r>
              <a:rPr lang="zh-CN" altLang="en-US" sz="2400" dirty="0"/>
              <a:t> </a:t>
            </a:r>
            <a:r>
              <a:rPr lang="en-US" altLang="zh-CN" sz="2400" dirty="0"/>
              <a:t>platform</a:t>
            </a:r>
            <a:r>
              <a:rPr lang="zh-CN" altLang="en-US" sz="2400" dirty="0"/>
              <a:t> </a:t>
            </a:r>
            <a:r>
              <a:rPr lang="en-US" altLang="zh-CN" sz="2400" dirty="0"/>
              <a:t>for</a:t>
            </a:r>
            <a:r>
              <a:rPr lang="zh-CN" altLang="en-US" sz="2400" dirty="0"/>
              <a:t> </a:t>
            </a:r>
            <a:r>
              <a:rPr lang="en-US" altLang="zh-CN" sz="2400" dirty="0"/>
              <a:t>assessing</a:t>
            </a:r>
            <a:r>
              <a:rPr lang="zh-CN" altLang="en-US" sz="2400" dirty="0"/>
              <a:t> </a:t>
            </a:r>
            <a:r>
              <a:rPr lang="en-US" altLang="zh-CN" sz="2400" dirty="0"/>
              <a:t>fuzzers</a:t>
            </a:r>
            <a:r>
              <a:rPr lang="zh-CN" altLang="en-US" sz="2400" dirty="0"/>
              <a:t> </a:t>
            </a:r>
            <a:r>
              <a:rPr lang="en-US" altLang="zh-CN" sz="2400" dirty="0"/>
              <a:t>in</a:t>
            </a:r>
            <a:r>
              <a:rPr lang="zh-CN" altLang="en-US" sz="2400" dirty="0"/>
              <a:t> </a:t>
            </a:r>
            <a:r>
              <a:rPr lang="en-US" altLang="zh-CN" sz="2400" dirty="0"/>
              <a:t>a</a:t>
            </a:r>
            <a:r>
              <a:rPr lang="zh-CN" altLang="en-US" sz="2400" dirty="0"/>
              <a:t> </a:t>
            </a:r>
            <a:r>
              <a:rPr lang="en-US" altLang="zh-CN" sz="2400" dirty="0"/>
              <a:t>comprehensive</a:t>
            </a:r>
            <a:r>
              <a:rPr lang="zh-CN" altLang="en-US" sz="2400" dirty="0"/>
              <a:t> </a:t>
            </a:r>
            <a:r>
              <a:rPr lang="en-US" altLang="zh-CN" sz="2400" dirty="0"/>
              <a:t>and</a:t>
            </a:r>
            <a:r>
              <a:rPr lang="zh-CN" altLang="en-US" sz="2400" dirty="0"/>
              <a:t> </a:t>
            </a:r>
            <a:r>
              <a:rPr lang="en-US" altLang="zh-CN" sz="2400" dirty="0"/>
              <a:t>quantitative</a:t>
            </a:r>
            <a:r>
              <a:rPr lang="zh-CN" altLang="en-US" sz="2400" dirty="0"/>
              <a:t> </a:t>
            </a:r>
            <a:r>
              <a:rPr lang="en-US" altLang="zh-CN" sz="2400" dirty="0"/>
              <a:t>manner.</a:t>
            </a:r>
          </a:p>
          <a:p>
            <a:r>
              <a:rPr lang="en-US" altLang="zh-CN" sz="2400" dirty="0"/>
              <a:t>Using</a:t>
            </a:r>
            <a:r>
              <a:rPr lang="zh-CN" altLang="en-US" sz="2400" dirty="0"/>
              <a:t> </a:t>
            </a:r>
            <a:r>
              <a:rPr lang="en-US" altLang="zh-CN" sz="2400" dirty="0"/>
              <a:t>the</a:t>
            </a:r>
            <a:r>
              <a:rPr lang="zh-CN" altLang="en-US" sz="2400" dirty="0"/>
              <a:t> </a:t>
            </a:r>
            <a:r>
              <a:rPr lang="en-US" altLang="zh-CN" sz="2400" dirty="0"/>
              <a:t>UniFuzz</a:t>
            </a:r>
            <a:r>
              <a:rPr lang="zh-CN" altLang="en-US" sz="2400" dirty="0"/>
              <a:t> </a:t>
            </a:r>
            <a:r>
              <a:rPr lang="en-US" altLang="zh-CN" sz="2400" dirty="0"/>
              <a:t>to</a:t>
            </a:r>
            <a:r>
              <a:rPr lang="zh-CN" altLang="en-US" sz="2400" dirty="0"/>
              <a:t> </a:t>
            </a:r>
            <a:r>
              <a:rPr lang="en-US" altLang="zh-CN" sz="2400" dirty="0"/>
              <a:t>conduct</a:t>
            </a:r>
            <a:r>
              <a:rPr lang="zh-CN" altLang="en-US" sz="2400" dirty="0"/>
              <a:t> </a:t>
            </a:r>
            <a:r>
              <a:rPr lang="en-US" altLang="zh-CN" sz="2400" dirty="0"/>
              <a:t>extensive</a:t>
            </a:r>
            <a:r>
              <a:rPr lang="zh-CN" altLang="en-US" sz="2400" dirty="0"/>
              <a:t> </a:t>
            </a:r>
            <a:r>
              <a:rPr lang="en-US" altLang="zh-CN" sz="2400" dirty="0"/>
              <a:t>experiments</a:t>
            </a:r>
            <a:r>
              <a:rPr lang="zh-CN" altLang="en-US" sz="2400" dirty="0"/>
              <a:t> </a:t>
            </a:r>
            <a:r>
              <a:rPr lang="en-US" altLang="zh-CN" sz="2400" dirty="0"/>
              <a:t>on</a:t>
            </a:r>
            <a:r>
              <a:rPr lang="zh-CN" altLang="en-US" sz="2400" dirty="0"/>
              <a:t> </a:t>
            </a:r>
            <a:r>
              <a:rPr lang="en-US" altLang="zh-CN" sz="2400" dirty="0"/>
              <a:t>8</a:t>
            </a:r>
            <a:r>
              <a:rPr lang="zh-CN" altLang="en-US" sz="2400" dirty="0"/>
              <a:t> </a:t>
            </a:r>
            <a:r>
              <a:rPr lang="en-US" altLang="zh-CN" sz="2400" dirty="0"/>
              <a:t>prominent</a:t>
            </a:r>
            <a:r>
              <a:rPr lang="zh-CN" altLang="en-US" sz="2400" dirty="0"/>
              <a:t> </a:t>
            </a:r>
            <a:r>
              <a:rPr lang="en-US" altLang="zh-CN" sz="2400" dirty="0"/>
              <a:t>coverage-based</a:t>
            </a:r>
            <a:r>
              <a:rPr lang="zh-CN" altLang="en-US" sz="2400" dirty="0"/>
              <a:t> </a:t>
            </a:r>
            <a:r>
              <a:rPr lang="en-US" altLang="zh-CN" sz="2400" dirty="0"/>
              <a:t>fuzzers</a:t>
            </a:r>
            <a:r>
              <a:rPr lang="zh-CN" altLang="en-US" sz="2400" dirty="0"/>
              <a:t> </a:t>
            </a:r>
            <a:r>
              <a:rPr lang="en-US" altLang="zh-CN" sz="2400" dirty="0"/>
              <a:t>and</a:t>
            </a:r>
            <a:r>
              <a:rPr lang="zh-CN" altLang="en-US" sz="2400" dirty="0"/>
              <a:t> </a:t>
            </a:r>
            <a:r>
              <a:rPr lang="en-US" altLang="zh-CN" sz="2400" dirty="0"/>
              <a:t>gain important insights and findings for</a:t>
            </a:r>
            <a:r>
              <a:rPr lang="zh-CN" altLang="en-US" sz="2400" dirty="0"/>
              <a:t> </a:t>
            </a:r>
            <a:r>
              <a:rPr lang="en-US" altLang="zh-CN" sz="2400" dirty="0"/>
              <a:t>future fuzzing research.</a:t>
            </a:r>
          </a:p>
          <a:p>
            <a:endParaRPr lang="en-US" altLang="zh-CN" sz="2400" dirty="0">
              <a:highlight>
                <a:srgbClr val="FFFF00"/>
              </a:highlight>
            </a:endParaRPr>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3</a:t>
            </a:fld>
            <a:endParaRPr kumimoji="1" lang="zh-CN" altLang="en-US"/>
          </a:p>
        </p:txBody>
      </p:sp>
    </p:spTree>
    <p:extLst>
      <p:ext uri="{BB962C8B-B14F-4D97-AF65-F5344CB8AC3E}">
        <p14:creationId xmlns:p14="http://schemas.microsoft.com/office/powerpoint/2010/main" val="7506911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Motivation</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lnSpcReduction="10000"/>
          </a:bodyPr>
          <a:lstStyle/>
          <a:p>
            <a:r>
              <a:rPr lang="en-US" altLang="zh-CN" sz="2400" dirty="0"/>
              <a:t>How</a:t>
            </a:r>
            <a:r>
              <a:rPr lang="zh-CN" altLang="en-US" sz="2400" dirty="0"/>
              <a:t> </a:t>
            </a:r>
            <a:r>
              <a:rPr lang="en-US" altLang="zh-CN" sz="2400" dirty="0"/>
              <a:t>do these fuzzers perform in practice? </a:t>
            </a:r>
          </a:p>
          <a:p>
            <a:pPr lvl="1"/>
            <a:r>
              <a:rPr lang="en-US" altLang="zh-CN" sz="2200" dirty="0"/>
              <a:t>Usability issues of existing fuzzers.</a:t>
            </a:r>
          </a:p>
          <a:p>
            <a:r>
              <a:rPr lang="en-US" altLang="zh-CN" sz="2400" dirty="0"/>
              <a:t>How to compare</a:t>
            </a:r>
            <a:r>
              <a:rPr lang="zh-CN" altLang="en-US" sz="2400" dirty="0"/>
              <a:t> </a:t>
            </a:r>
            <a:r>
              <a:rPr lang="en-US" altLang="zh-CN" sz="2400" dirty="0"/>
              <a:t>different fuzzers under a fair and comprehensive set of performance</a:t>
            </a:r>
            <a:r>
              <a:rPr lang="zh-CN" altLang="en-US" sz="2400" dirty="0"/>
              <a:t> </a:t>
            </a:r>
            <a:r>
              <a:rPr lang="en-US" altLang="zh-CN" sz="2400" dirty="0"/>
              <a:t>metrics? </a:t>
            </a:r>
          </a:p>
          <a:p>
            <a:pPr lvl="1"/>
            <a:r>
              <a:rPr lang="en-US" altLang="zh-CN" sz="2200" dirty="0"/>
              <a:t>Lack of pragmatic real-world benchmark programs.</a:t>
            </a:r>
          </a:p>
          <a:p>
            <a:pPr lvl="1"/>
            <a:r>
              <a:rPr lang="en-US" altLang="zh-CN" sz="2200" dirty="0"/>
              <a:t>Lack of proper and comprehensive performance metrics.</a:t>
            </a:r>
          </a:p>
          <a:p>
            <a:r>
              <a:rPr lang="en-US" altLang="zh-CN" sz="2400" dirty="0"/>
              <a:t>Which fuzzing primitives or techniques</a:t>
            </a:r>
            <a:r>
              <a:rPr lang="zh-CN" altLang="en-US" sz="2400" dirty="0"/>
              <a:t> </a:t>
            </a:r>
            <a:r>
              <a:rPr lang="en-US" altLang="zh-CN" sz="2400" dirty="0"/>
              <a:t>are promising and should be promoted?</a:t>
            </a:r>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4</a:t>
            </a:fld>
            <a:endParaRPr kumimoji="1" lang="zh-CN" altLang="en-US"/>
          </a:p>
        </p:txBody>
      </p:sp>
    </p:spTree>
    <p:extLst>
      <p:ext uri="{BB962C8B-B14F-4D97-AF65-F5344CB8AC3E}">
        <p14:creationId xmlns:p14="http://schemas.microsoft.com/office/powerpoint/2010/main" val="3752736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Contributions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a:xfrm>
            <a:off x="1154954" y="2603500"/>
            <a:ext cx="9197586" cy="3416300"/>
          </a:xfrm>
        </p:spPr>
        <p:txBody>
          <a:bodyPr>
            <a:normAutofit lnSpcReduction="10000"/>
          </a:bodyPr>
          <a:lstStyle/>
          <a:p>
            <a:r>
              <a:rPr lang="en-US" altLang="zh-CN" sz="2400" dirty="0"/>
              <a:t>Designed and implemented UniFuzz, the first opensource</a:t>
            </a:r>
            <a:r>
              <a:rPr lang="zh-CN" altLang="en-US" sz="2400" dirty="0"/>
              <a:t> </a:t>
            </a:r>
            <a:r>
              <a:rPr lang="en-US" altLang="zh-CN" sz="2400" dirty="0"/>
              <a:t>platform for evaluating fuzzers in a comprehensive</a:t>
            </a:r>
            <a:r>
              <a:rPr lang="zh-CN" altLang="en-US" sz="2400" dirty="0"/>
              <a:t> </a:t>
            </a:r>
            <a:r>
              <a:rPr lang="en-US" altLang="zh-CN" sz="2400" dirty="0"/>
              <a:t>and quantitative manner.</a:t>
            </a:r>
          </a:p>
          <a:p>
            <a:r>
              <a:rPr lang="en-US" altLang="zh-CN" sz="2400" dirty="0"/>
              <a:t>Conducted extensive experiments to compare eight</a:t>
            </a:r>
            <a:r>
              <a:rPr lang="zh-CN" altLang="en-US" sz="2400" dirty="0"/>
              <a:t> </a:t>
            </a:r>
            <a:r>
              <a:rPr lang="en-US" altLang="zh-CN" sz="2400" dirty="0"/>
              <a:t>prominent coverage-based fuzzers.</a:t>
            </a:r>
          </a:p>
          <a:p>
            <a:r>
              <a:rPr lang="en-US" altLang="zh-CN" sz="2400" dirty="0"/>
              <a:t>By</a:t>
            </a:r>
            <a:r>
              <a:rPr lang="zh-CN" altLang="en-US" sz="2400" dirty="0"/>
              <a:t> </a:t>
            </a:r>
            <a:r>
              <a:rPr lang="en-US" altLang="zh-CN" sz="2400" dirty="0"/>
              <a:t>analyzing</a:t>
            </a:r>
            <a:r>
              <a:rPr lang="zh-CN" altLang="en-US" sz="2400" dirty="0"/>
              <a:t> </a:t>
            </a:r>
            <a:r>
              <a:rPr lang="en-US" altLang="zh-CN" sz="2400" dirty="0"/>
              <a:t>the</a:t>
            </a:r>
            <a:r>
              <a:rPr lang="zh-CN" altLang="en-US" sz="2400" dirty="0"/>
              <a:t> </a:t>
            </a:r>
            <a:r>
              <a:rPr lang="en-US" altLang="zh-CN" sz="2400" dirty="0"/>
              <a:t>evaluation</a:t>
            </a:r>
            <a:r>
              <a:rPr lang="zh-CN" altLang="en-US" sz="2400" dirty="0"/>
              <a:t> </a:t>
            </a:r>
            <a:r>
              <a:rPr lang="en-US" altLang="zh-CN" sz="2400" dirty="0"/>
              <a:t>results</a:t>
            </a:r>
            <a:r>
              <a:rPr lang="zh-CN" altLang="en-US" sz="2400" dirty="0"/>
              <a:t> </a:t>
            </a:r>
            <a:r>
              <a:rPr lang="en-US" altLang="zh-CN" sz="2400" dirty="0"/>
              <a:t>from</a:t>
            </a:r>
            <a:r>
              <a:rPr lang="zh-CN" altLang="en-US" sz="2400" dirty="0"/>
              <a:t> </a:t>
            </a:r>
            <a:r>
              <a:rPr lang="en-US" altLang="zh-CN" sz="2400" dirty="0"/>
              <a:t>the</a:t>
            </a:r>
            <a:r>
              <a:rPr lang="zh-CN" altLang="en-US" sz="2400" dirty="0"/>
              <a:t> </a:t>
            </a:r>
            <a:r>
              <a:rPr lang="en-US" altLang="zh-CN" sz="2400" dirty="0"/>
              <a:t>UniFuzz,</a:t>
            </a:r>
            <a:r>
              <a:rPr lang="zh-CN" altLang="en-US" sz="2400" dirty="0"/>
              <a:t> </a:t>
            </a:r>
            <a:r>
              <a:rPr lang="en-US" altLang="zh-CN" sz="2400" dirty="0"/>
              <a:t>the</a:t>
            </a:r>
            <a:r>
              <a:rPr lang="zh-CN" altLang="en-US" sz="2400" dirty="0"/>
              <a:t> </a:t>
            </a:r>
            <a:r>
              <a:rPr lang="en-US" altLang="zh-CN" sz="2400" dirty="0"/>
              <a:t>authors</a:t>
            </a:r>
            <a:r>
              <a:rPr lang="zh-CN" altLang="en-US" sz="2400" dirty="0"/>
              <a:t> </a:t>
            </a:r>
            <a:r>
              <a:rPr lang="en-US" altLang="zh-CN" sz="2400" dirty="0"/>
              <a:t>have</a:t>
            </a:r>
            <a:r>
              <a:rPr lang="zh-CN" altLang="en-US" sz="2400" dirty="0"/>
              <a:t> </a:t>
            </a:r>
            <a:r>
              <a:rPr lang="en-US" altLang="zh-CN" sz="2400" dirty="0"/>
              <a:t>found previously unaccounted</a:t>
            </a:r>
            <a:r>
              <a:rPr lang="zh-CN" altLang="en-US" sz="2400" dirty="0"/>
              <a:t> </a:t>
            </a:r>
            <a:r>
              <a:rPr lang="en-US" altLang="zh-CN" sz="2400" dirty="0"/>
              <a:t>factors that can significantly affect the performance</a:t>
            </a:r>
            <a:r>
              <a:rPr lang="zh-CN" altLang="en-US" sz="2400" dirty="0"/>
              <a:t> </a:t>
            </a:r>
            <a:r>
              <a:rPr lang="en-US" altLang="zh-CN" sz="2400" dirty="0"/>
              <a:t>of fuzzers, e.g., instrumentation methods and crash analysis</a:t>
            </a:r>
            <a:r>
              <a:rPr lang="zh-CN" altLang="en-US" sz="2400" dirty="0"/>
              <a:t> </a:t>
            </a:r>
            <a:r>
              <a:rPr lang="en-US" altLang="zh-CN" sz="2400" dirty="0"/>
              <a:t>tools.</a:t>
            </a:r>
          </a:p>
          <a:p>
            <a:endParaRPr lang="en-US" altLang="zh-CN" dirty="0"/>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5</a:t>
            </a:fld>
            <a:endParaRPr kumimoji="1" lang="zh-CN" altLang="en-US"/>
          </a:p>
        </p:txBody>
      </p:sp>
    </p:spTree>
    <p:extLst>
      <p:ext uri="{BB962C8B-B14F-4D97-AF65-F5344CB8AC3E}">
        <p14:creationId xmlns:p14="http://schemas.microsoft.com/office/powerpoint/2010/main" val="1361171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Technique</a:t>
            </a:r>
            <a:r>
              <a:rPr kumimoji="1" lang="zh-CN" altLang="en-US" sz="4000" dirty="0"/>
              <a:t> </a:t>
            </a:r>
            <a:r>
              <a:rPr kumimoji="1" lang="en-US" altLang="zh-CN" sz="4000" dirty="0"/>
              <a:t>(</a:t>
            </a:r>
            <a:r>
              <a:rPr lang="en-US" altLang="zh-CN" sz="4000" dirty="0"/>
              <a:t>Design</a:t>
            </a:r>
            <a:r>
              <a:rPr lang="zh-CN" altLang="en-US" sz="4000" dirty="0"/>
              <a:t> </a:t>
            </a:r>
            <a:r>
              <a:rPr lang="en-US" altLang="zh-CN" sz="4000" dirty="0"/>
              <a:t>of</a:t>
            </a:r>
            <a:r>
              <a:rPr lang="zh-CN" altLang="en-US" sz="4000" dirty="0"/>
              <a:t> </a:t>
            </a:r>
            <a:r>
              <a:rPr lang="en-US" altLang="zh-CN" sz="4000" dirty="0"/>
              <a:t>UniFuzz)</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Fuzzers</a:t>
            </a:r>
          </a:p>
          <a:p>
            <a:pPr lvl="1"/>
            <a:r>
              <a:rPr lang="en-US" altLang="zh-CN" sz="2200" dirty="0"/>
              <a:t>Incorporated 35 usable fuzzers.</a:t>
            </a:r>
          </a:p>
          <a:p>
            <a:pPr lvl="1"/>
            <a:r>
              <a:rPr lang="en-US" altLang="zh-CN" sz="2200" dirty="0"/>
              <a:t>Using</a:t>
            </a:r>
            <a:r>
              <a:rPr lang="zh-CN" altLang="en-US" sz="2200" dirty="0"/>
              <a:t> </a:t>
            </a:r>
            <a:r>
              <a:rPr lang="en-US" altLang="zh-CN" sz="2200" dirty="0"/>
              <a:t>Docker</a:t>
            </a:r>
            <a:r>
              <a:rPr lang="zh-CN" altLang="en-US" sz="2200" dirty="0"/>
              <a:t> </a:t>
            </a:r>
            <a:r>
              <a:rPr lang="en-US" altLang="zh-CN" sz="2200" dirty="0"/>
              <a:t>container</a:t>
            </a:r>
            <a:r>
              <a:rPr lang="zh-CN" altLang="en-US" sz="2200" dirty="0"/>
              <a:t> </a:t>
            </a:r>
            <a:r>
              <a:rPr lang="en-US" altLang="zh-CN" sz="2200" dirty="0"/>
              <a:t>to</a:t>
            </a:r>
            <a:r>
              <a:rPr lang="zh-CN" altLang="en-US" sz="2200" dirty="0"/>
              <a:t> </a:t>
            </a:r>
            <a:r>
              <a:rPr lang="en-US" altLang="zh-CN" sz="2200" dirty="0"/>
              <a:t>conducting</a:t>
            </a:r>
            <a:r>
              <a:rPr lang="zh-CN" altLang="en-US" sz="2200" dirty="0"/>
              <a:t> </a:t>
            </a:r>
            <a:r>
              <a:rPr lang="en-US" altLang="zh-CN" sz="2200" dirty="0"/>
              <a:t>experiments.</a:t>
            </a:r>
          </a:p>
          <a:p>
            <a:r>
              <a:rPr lang="en-US" altLang="zh-CN" sz="2400" dirty="0"/>
              <a:t>Pragmatic</a:t>
            </a:r>
            <a:r>
              <a:rPr lang="zh-CN" altLang="en-US" sz="2400" dirty="0"/>
              <a:t> </a:t>
            </a:r>
            <a:r>
              <a:rPr lang="en-US" altLang="zh-CN" sz="2400" dirty="0"/>
              <a:t>Benchmarks</a:t>
            </a:r>
          </a:p>
          <a:p>
            <a:pPr lvl="1"/>
            <a:r>
              <a:rPr lang="en-US" altLang="zh-CN" sz="2200" dirty="0"/>
              <a:t>20</a:t>
            </a:r>
            <a:r>
              <a:rPr lang="zh-CN" altLang="en-US" sz="2200" dirty="0"/>
              <a:t> </a:t>
            </a:r>
            <a:r>
              <a:rPr lang="en-US" altLang="zh-CN" sz="2200" dirty="0"/>
              <a:t>real-world</a:t>
            </a:r>
            <a:r>
              <a:rPr lang="zh-CN" altLang="en-US" sz="2200" dirty="0"/>
              <a:t> </a:t>
            </a:r>
            <a:r>
              <a:rPr lang="en-US" altLang="zh-CN" sz="2200" dirty="0"/>
              <a:t>programs.</a:t>
            </a:r>
          </a:p>
          <a:p>
            <a:pPr lvl="1"/>
            <a:r>
              <a:rPr lang="en-US" altLang="zh-CN" sz="2200" dirty="0"/>
              <a:t>Triaging</a:t>
            </a:r>
            <a:r>
              <a:rPr lang="zh-CN" altLang="en-US" sz="2200" dirty="0"/>
              <a:t> </a:t>
            </a:r>
            <a:r>
              <a:rPr lang="en-US" altLang="zh-CN" sz="2200" dirty="0"/>
              <a:t>crashes</a:t>
            </a:r>
            <a:r>
              <a:rPr lang="zh-CN" altLang="en-US" sz="2200" dirty="0"/>
              <a:t> </a:t>
            </a:r>
            <a:r>
              <a:rPr lang="en-US" altLang="zh-CN" sz="2200" dirty="0"/>
              <a:t>into</a:t>
            </a:r>
            <a:r>
              <a:rPr lang="zh-CN" altLang="en-US" sz="2200" dirty="0"/>
              <a:t> </a:t>
            </a:r>
            <a:r>
              <a:rPr lang="en-US" altLang="zh-CN" sz="2200" dirty="0"/>
              <a:t>unique</a:t>
            </a:r>
            <a:r>
              <a:rPr lang="zh-CN" altLang="en-US" sz="2200" dirty="0"/>
              <a:t> </a:t>
            </a:r>
            <a:r>
              <a:rPr lang="en-US" altLang="zh-CN" sz="2200" dirty="0"/>
              <a:t>bugs.</a:t>
            </a:r>
          </a:p>
          <a:p>
            <a:pPr lvl="1"/>
            <a:r>
              <a:rPr lang="en-US" altLang="zh-CN" sz="2200" dirty="0"/>
              <a:t>Matching</a:t>
            </a:r>
            <a:r>
              <a:rPr lang="zh-CN" altLang="en-US" sz="2200" dirty="0"/>
              <a:t> </a:t>
            </a:r>
            <a:r>
              <a:rPr lang="en-US" altLang="zh-CN" sz="2200" dirty="0"/>
              <a:t>CVEs</a:t>
            </a:r>
            <a:r>
              <a:rPr lang="zh-CN" altLang="en-US" sz="2200" dirty="0"/>
              <a:t> </a:t>
            </a:r>
            <a:r>
              <a:rPr lang="en-US" altLang="zh-CN" sz="2200" dirty="0"/>
              <a:t>(Common</a:t>
            </a:r>
            <a:r>
              <a:rPr lang="zh-CN" altLang="en-US" sz="2200" dirty="0"/>
              <a:t> </a:t>
            </a:r>
            <a:r>
              <a:rPr lang="en-US" altLang="zh-CN" sz="2200" dirty="0"/>
              <a:t>Vulnerabilities and Exposures).</a:t>
            </a:r>
          </a:p>
          <a:p>
            <a:pPr lvl="1"/>
            <a:endParaRPr lang="en-US" altLang="zh-CN" sz="22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6</a:t>
            </a:fld>
            <a:endParaRPr kumimoji="1" lang="zh-CN" altLang="en-US"/>
          </a:p>
        </p:txBody>
      </p:sp>
    </p:spTree>
    <p:extLst>
      <p:ext uri="{BB962C8B-B14F-4D97-AF65-F5344CB8AC3E}">
        <p14:creationId xmlns:p14="http://schemas.microsoft.com/office/powerpoint/2010/main" val="2182729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Technique</a:t>
            </a:r>
            <a:r>
              <a:rPr kumimoji="1" lang="zh-CN" altLang="en-US" sz="4000" dirty="0"/>
              <a:t> </a:t>
            </a:r>
            <a:r>
              <a:rPr kumimoji="1" lang="en-US" altLang="zh-CN" sz="4000" dirty="0"/>
              <a:t>(</a:t>
            </a:r>
            <a:r>
              <a:rPr lang="en-US" altLang="zh-CN" sz="4000" dirty="0"/>
              <a:t>Design</a:t>
            </a:r>
            <a:r>
              <a:rPr lang="zh-CN" altLang="en-US" sz="4000" dirty="0"/>
              <a:t> </a:t>
            </a:r>
            <a:r>
              <a:rPr lang="en-US" altLang="zh-CN" sz="4000" dirty="0"/>
              <a:t>of</a:t>
            </a:r>
            <a:r>
              <a:rPr lang="zh-CN" altLang="en-US" sz="4000" dirty="0"/>
              <a:t> </a:t>
            </a:r>
            <a:r>
              <a:rPr lang="en-US" altLang="zh-CN" sz="4000" dirty="0"/>
              <a:t>UniFuzz)</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p:txBody>
          <a:bodyPr>
            <a:normAutofit/>
          </a:bodyPr>
          <a:lstStyle/>
          <a:p>
            <a:r>
              <a:rPr lang="en-US" altLang="zh-CN" sz="2400" dirty="0"/>
              <a:t>Performance Metrics:</a:t>
            </a:r>
          </a:p>
          <a:p>
            <a:pPr lvl="1"/>
            <a:r>
              <a:rPr lang="en-US" altLang="zh-CN" sz="2200" dirty="0"/>
              <a:t>Quantity of Unique Bugs.</a:t>
            </a:r>
          </a:p>
          <a:p>
            <a:pPr lvl="1"/>
            <a:r>
              <a:rPr lang="en-US" altLang="zh-CN" sz="2200" dirty="0"/>
              <a:t>Quality of Bugs.</a:t>
            </a:r>
          </a:p>
          <a:p>
            <a:pPr lvl="1"/>
            <a:r>
              <a:rPr lang="en-US" altLang="zh-CN" sz="2200" dirty="0"/>
              <a:t>Speed of Finding Bugs.</a:t>
            </a:r>
          </a:p>
          <a:p>
            <a:pPr lvl="1"/>
            <a:r>
              <a:rPr lang="en-US" altLang="zh-CN" sz="2200" dirty="0"/>
              <a:t>Stability of Finding Bugs.</a:t>
            </a:r>
          </a:p>
          <a:p>
            <a:pPr lvl="1"/>
            <a:r>
              <a:rPr lang="en-US" altLang="zh-CN" sz="2200" dirty="0"/>
              <a:t>Coverage.</a:t>
            </a:r>
          </a:p>
          <a:p>
            <a:pPr lvl="1"/>
            <a:r>
              <a:rPr lang="en-US" altLang="zh-CN" sz="2200" dirty="0"/>
              <a:t>Overhead.</a:t>
            </a:r>
          </a:p>
          <a:p>
            <a:endParaRPr lang="en-US" altLang="zh-CN" sz="2400" dirty="0"/>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7</a:t>
            </a:fld>
            <a:endParaRPr kumimoji="1" lang="zh-CN" altLang="en-US"/>
          </a:p>
        </p:txBody>
      </p:sp>
    </p:spTree>
    <p:extLst>
      <p:ext uri="{BB962C8B-B14F-4D97-AF65-F5344CB8AC3E}">
        <p14:creationId xmlns:p14="http://schemas.microsoft.com/office/powerpoint/2010/main" val="23987244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p:txBody>
          <a:bodyPr/>
          <a:lstStyle/>
          <a:p>
            <a:r>
              <a:rPr kumimoji="1" lang="en-US" altLang="zh-CN" sz="4000" dirty="0"/>
              <a:t>Evaluations</a:t>
            </a:r>
            <a:endParaRPr kumimoji="1" lang="zh-CN" altLang="en-US" sz="4000" dirty="0"/>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a:xfrm>
            <a:off x="1154954" y="2603500"/>
            <a:ext cx="10642305" cy="3416300"/>
          </a:xfrm>
        </p:spPr>
        <p:txBody>
          <a:bodyPr>
            <a:noAutofit/>
          </a:bodyPr>
          <a:lstStyle/>
          <a:p>
            <a:r>
              <a:rPr lang="en-US" altLang="zh-CN" sz="2400" dirty="0"/>
              <a:t>Eight state-of-the-art</a:t>
            </a:r>
            <a:r>
              <a:rPr lang="zh-CN" altLang="en-US" sz="2400" dirty="0"/>
              <a:t> </a:t>
            </a:r>
            <a:r>
              <a:rPr lang="en-US" altLang="zh-CN" sz="2400" dirty="0"/>
              <a:t>coverage-based fuzzers from UniFuzz.</a:t>
            </a:r>
          </a:p>
          <a:p>
            <a:pPr lvl="1"/>
            <a:r>
              <a:rPr lang="en-US" altLang="zh-CN" sz="2200" dirty="0"/>
              <a:t>AFL ,</a:t>
            </a:r>
            <a:r>
              <a:rPr lang="zh-CN" altLang="en-US" sz="2200" dirty="0"/>
              <a:t> </a:t>
            </a:r>
            <a:r>
              <a:rPr lang="en-US" altLang="zh-CN" sz="2200" dirty="0" err="1"/>
              <a:t>AFLFast</a:t>
            </a:r>
            <a:r>
              <a:rPr lang="en-US" altLang="zh-CN" sz="2200" dirty="0"/>
              <a:t> , Angora , </a:t>
            </a:r>
            <a:r>
              <a:rPr lang="en-US" altLang="zh-CN" sz="2200" dirty="0" err="1"/>
              <a:t>Honggfuzz</a:t>
            </a:r>
            <a:r>
              <a:rPr lang="en-US" altLang="zh-CN" sz="2200" dirty="0"/>
              <a:t> , MOPT ,</a:t>
            </a:r>
            <a:r>
              <a:rPr lang="zh-CN" altLang="en-US" sz="2200" dirty="0"/>
              <a:t> </a:t>
            </a:r>
            <a:r>
              <a:rPr lang="en-US" altLang="zh-CN" sz="2200" dirty="0"/>
              <a:t>QSYM , T-Fuzz  and VUzzer64.</a:t>
            </a:r>
          </a:p>
          <a:p>
            <a:r>
              <a:rPr lang="en-US" altLang="zh-CN" sz="2400" dirty="0"/>
              <a:t>Programs</a:t>
            </a:r>
          </a:p>
          <a:p>
            <a:pPr lvl="1"/>
            <a:r>
              <a:rPr lang="en-US" altLang="zh-CN" sz="2200" dirty="0"/>
              <a:t>20 real-world programs and LAVA-M.</a:t>
            </a:r>
          </a:p>
          <a:p>
            <a:r>
              <a:rPr lang="en-US" altLang="zh-CN" sz="2400" dirty="0"/>
              <a:t>Initial Seeds</a:t>
            </a:r>
          </a:p>
          <a:p>
            <a:pPr lvl="1"/>
            <a:r>
              <a:rPr lang="en-US" altLang="zh-CN" sz="2200" dirty="0"/>
              <a:t>100 random seeds for each program and default seed of LAVA-M.</a:t>
            </a:r>
          </a:p>
          <a:p>
            <a:r>
              <a:rPr lang="en-US" altLang="zh-CN" sz="2400" dirty="0"/>
              <a:t>Environments</a:t>
            </a:r>
          </a:p>
          <a:p>
            <a:pPr lvl="1"/>
            <a:r>
              <a:rPr lang="en-US" altLang="zh-CN" sz="2200" dirty="0"/>
              <a:t>20 Intel Xeon E5-2650 v4 CPU cores with 2.20 GHz, 64-bit Ubuntu 16.04 LTS. One CPU core, 2 GB RAM, and 1 GB swap space for each fuzzer.</a:t>
            </a:r>
          </a:p>
          <a:p>
            <a:endParaRPr lang="en-US" altLang="zh-CN" sz="2400" dirty="0"/>
          </a:p>
          <a:p>
            <a:endParaRPr lang="en-US" altLang="zh-CN" sz="2400" dirty="0"/>
          </a:p>
          <a:p>
            <a:endParaRPr lang="en-US" altLang="zh-CN" sz="2400" dirty="0"/>
          </a:p>
          <a:p>
            <a:endParaRPr lang="en-US" altLang="zh-CN" sz="2400" dirty="0"/>
          </a:p>
          <a:p>
            <a:endParaRPr lang="en-US" altLang="zh-CN" sz="2400" dirty="0"/>
          </a:p>
          <a:p>
            <a:endParaRPr lang="en-US" altLang="zh-CN" sz="2400" dirty="0"/>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p:txBody>
          <a:bodyPr/>
          <a:lstStyle/>
          <a:p>
            <a:fld id="{BD264CED-2347-824B-BA9D-7C37E8499B43}" type="slidenum">
              <a:rPr kumimoji="1" lang="zh-CN" altLang="en-US" smtClean="0"/>
              <a:t>8</a:t>
            </a:fld>
            <a:endParaRPr kumimoji="1" lang="zh-CN" altLang="en-US"/>
          </a:p>
        </p:txBody>
      </p:sp>
    </p:spTree>
    <p:extLst>
      <p:ext uri="{BB962C8B-B14F-4D97-AF65-F5344CB8AC3E}">
        <p14:creationId xmlns:p14="http://schemas.microsoft.com/office/powerpoint/2010/main" val="12435816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9A9FE-366C-5C43-AAA9-0EC3AF0C2282}"/>
              </a:ext>
            </a:extLst>
          </p:cNvPr>
          <p:cNvSpPr>
            <a:spLocks noGrp="1"/>
          </p:cNvSpPr>
          <p:nvPr>
            <p:ph type="title"/>
          </p:nvPr>
        </p:nvSpPr>
        <p:spPr>
          <a:xfrm>
            <a:off x="1154954" y="973668"/>
            <a:ext cx="8761413" cy="706964"/>
          </a:xfrm>
        </p:spPr>
        <p:txBody>
          <a:bodyPr>
            <a:normAutofit/>
          </a:bodyPr>
          <a:lstStyle/>
          <a:p>
            <a:r>
              <a:rPr kumimoji="1" lang="en-US" altLang="zh-CN"/>
              <a:t>Evaluations</a:t>
            </a:r>
            <a:endParaRPr kumimoji="1" lang="zh-CN" altLang="en-US"/>
          </a:p>
        </p:txBody>
      </p:sp>
      <p:sp>
        <p:nvSpPr>
          <p:cNvPr id="4" name="灯片编号占位符 3">
            <a:extLst>
              <a:ext uri="{FF2B5EF4-FFF2-40B4-BE49-F238E27FC236}">
                <a16:creationId xmlns:a16="http://schemas.microsoft.com/office/drawing/2014/main" id="{3919DA5C-5B07-1241-A94D-15E752D9EAEB}"/>
              </a:ext>
            </a:extLst>
          </p:cNvPr>
          <p:cNvSpPr>
            <a:spLocks noGrp="1"/>
          </p:cNvSpPr>
          <p:nvPr>
            <p:ph type="sldNum" sz="quarter" idx="12"/>
          </p:nvPr>
        </p:nvSpPr>
        <p:spPr>
          <a:xfrm>
            <a:off x="10352540" y="295729"/>
            <a:ext cx="838199" cy="767687"/>
          </a:xfrm>
        </p:spPr>
        <p:txBody>
          <a:bodyPr>
            <a:normAutofit/>
          </a:bodyPr>
          <a:lstStyle/>
          <a:p>
            <a:pPr>
              <a:spcAft>
                <a:spcPts val="600"/>
              </a:spcAft>
            </a:pPr>
            <a:fld id="{BD264CED-2347-824B-BA9D-7C37E8499B43}" type="slidenum">
              <a:rPr kumimoji="1" lang="zh-CN" altLang="en-US" smtClean="0"/>
              <a:pPr>
                <a:spcAft>
                  <a:spcPts val="600"/>
                </a:spcAft>
              </a:pPr>
              <a:t>9</a:t>
            </a:fld>
            <a:endParaRPr kumimoji="1" lang="zh-CN" altLang="en-US"/>
          </a:p>
        </p:txBody>
      </p:sp>
      <p:sp>
        <p:nvSpPr>
          <p:cNvPr id="3" name="内容占位符 2">
            <a:extLst>
              <a:ext uri="{FF2B5EF4-FFF2-40B4-BE49-F238E27FC236}">
                <a16:creationId xmlns:a16="http://schemas.microsoft.com/office/drawing/2014/main" id="{810D82CA-B5F1-B440-81D0-379007F809D0}"/>
              </a:ext>
            </a:extLst>
          </p:cNvPr>
          <p:cNvSpPr>
            <a:spLocks noGrp="1"/>
          </p:cNvSpPr>
          <p:nvPr>
            <p:ph idx="1"/>
          </p:nvPr>
        </p:nvSpPr>
        <p:spPr>
          <a:xfrm>
            <a:off x="1154955" y="2603500"/>
            <a:ext cx="9038356" cy="3416300"/>
          </a:xfrm>
        </p:spPr>
        <p:txBody>
          <a:bodyPr anchor="t">
            <a:normAutofit/>
          </a:bodyPr>
          <a:lstStyle/>
          <a:p>
            <a:r>
              <a:rPr lang="en-US" altLang="zh-CN" sz="2400" dirty="0"/>
              <a:t>Quantity of unique bugs</a:t>
            </a:r>
          </a:p>
          <a:p>
            <a:pPr lvl="1"/>
            <a:r>
              <a:rPr lang="en-US" altLang="zh-CN" sz="2200" dirty="0"/>
              <a:t>Number of unique bugs</a:t>
            </a:r>
          </a:p>
          <a:p>
            <a:pPr lvl="1"/>
            <a:r>
              <a:rPr lang="en-US" altLang="zh-CN" sz="2200" dirty="0"/>
              <a:t>Statistical results</a:t>
            </a:r>
          </a:p>
          <a:p>
            <a:endParaRPr lang="en-US" altLang="zh-CN" sz="2400" dirty="0"/>
          </a:p>
        </p:txBody>
      </p:sp>
      <p:pic>
        <p:nvPicPr>
          <p:cNvPr id="6" name="图片 5">
            <a:extLst>
              <a:ext uri="{FF2B5EF4-FFF2-40B4-BE49-F238E27FC236}">
                <a16:creationId xmlns:a16="http://schemas.microsoft.com/office/drawing/2014/main" id="{5ED88956-A17C-F14D-87A4-DC771755DBB1}"/>
              </a:ext>
            </a:extLst>
          </p:cNvPr>
          <p:cNvPicPr>
            <a:picLocks noChangeAspect="1"/>
          </p:cNvPicPr>
          <p:nvPr/>
        </p:nvPicPr>
        <p:blipFill>
          <a:blip r:embed="rId3"/>
          <a:stretch>
            <a:fillRect/>
          </a:stretch>
        </p:blipFill>
        <p:spPr>
          <a:xfrm>
            <a:off x="0" y="128539"/>
            <a:ext cx="12192000" cy="6600921"/>
          </a:xfrm>
          <a:prstGeom prst="rect">
            <a:avLst/>
          </a:prstGeom>
        </p:spPr>
      </p:pic>
      <p:pic>
        <p:nvPicPr>
          <p:cNvPr id="8" name="图片 7">
            <a:extLst>
              <a:ext uri="{FF2B5EF4-FFF2-40B4-BE49-F238E27FC236}">
                <a16:creationId xmlns:a16="http://schemas.microsoft.com/office/drawing/2014/main" id="{9FEFA0E2-F7F3-3A43-8986-9C9BDDA802BA}"/>
              </a:ext>
            </a:extLst>
          </p:cNvPr>
          <p:cNvPicPr>
            <a:picLocks noChangeAspect="1"/>
          </p:cNvPicPr>
          <p:nvPr/>
        </p:nvPicPr>
        <p:blipFill>
          <a:blip r:embed="rId4"/>
          <a:stretch>
            <a:fillRect/>
          </a:stretch>
        </p:blipFill>
        <p:spPr>
          <a:xfrm>
            <a:off x="0" y="128539"/>
            <a:ext cx="12192000" cy="6600921"/>
          </a:xfrm>
          <a:prstGeom prst="rect">
            <a:avLst/>
          </a:prstGeom>
        </p:spPr>
      </p:pic>
    </p:spTree>
    <p:extLst>
      <p:ext uri="{BB962C8B-B14F-4D97-AF65-F5344CB8AC3E}">
        <p14:creationId xmlns:p14="http://schemas.microsoft.com/office/powerpoint/2010/main" val="2673224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720</TotalTime>
  <Words>3428</Words>
  <Application>Microsoft Macintosh PowerPoint</Application>
  <PresentationFormat>宽屏</PresentationFormat>
  <Paragraphs>175</Paragraphs>
  <Slides>18</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18</vt:i4>
      </vt:variant>
    </vt:vector>
  </HeadingPairs>
  <TitlesOfParts>
    <vt:vector size="23" baseType="lpstr">
      <vt:lpstr>等线</vt:lpstr>
      <vt:lpstr>Arial</vt:lpstr>
      <vt:lpstr>Century Gothic</vt:lpstr>
      <vt:lpstr>Wingdings 3</vt:lpstr>
      <vt:lpstr>离子会议室</vt:lpstr>
      <vt:lpstr>CS595 Paper Presentation: UniFuzz: A Holistic and Pragmatic Metrics-Driven Platform for Evaluating Fuzzers</vt:lpstr>
      <vt:lpstr>Basic Information</vt:lpstr>
      <vt:lpstr>Content</vt:lpstr>
      <vt:lpstr>Motivation</vt:lpstr>
      <vt:lpstr>Contributions</vt:lpstr>
      <vt:lpstr>Technique (Design of UniFuzz)</vt:lpstr>
      <vt:lpstr>Technique (Design of UniFuzz)</vt:lpstr>
      <vt:lpstr>Evaluations</vt:lpstr>
      <vt:lpstr>Evaluations</vt:lpstr>
      <vt:lpstr>Evaluations</vt:lpstr>
      <vt:lpstr>Evaluations</vt:lpstr>
      <vt:lpstr>Evaluations</vt:lpstr>
      <vt:lpstr>Evaluations</vt:lpstr>
      <vt:lpstr>Evaluations</vt:lpstr>
      <vt:lpstr>Further Analysis</vt:lpstr>
      <vt:lpstr>Conclusion</vt:lpstr>
      <vt:lpstr>My thought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CS595 Paper Presentation: UniFuzz: A Holistic and Pragmatic Metrics-Driven Platform for Evaluating Fuzzers</dc:title>
  <dc:creator>YangYuanzhou</dc:creator>
  <cp:lastModifiedBy>YangYuanzhou</cp:lastModifiedBy>
  <cp:revision>26</cp:revision>
  <dcterms:created xsi:type="dcterms:W3CDTF">2020-11-16T04:03:45Z</dcterms:created>
  <dcterms:modified xsi:type="dcterms:W3CDTF">2020-11-16T16:09:25Z</dcterms:modified>
</cp:coreProperties>
</file>