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9" r:id="rId1"/>
  </p:sldMasterIdLst>
  <p:notesMasterIdLst>
    <p:notesMasterId r:id="rId33"/>
  </p:notesMasterIdLst>
  <p:sldIdLst>
    <p:sldId id="256" r:id="rId2"/>
    <p:sldId id="289" r:id="rId3"/>
    <p:sldId id="257" r:id="rId4"/>
    <p:sldId id="259" r:id="rId5"/>
    <p:sldId id="260" r:id="rId6"/>
    <p:sldId id="261" r:id="rId7"/>
    <p:sldId id="263" r:id="rId8"/>
    <p:sldId id="265" r:id="rId9"/>
    <p:sldId id="268" r:id="rId10"/>
    <p:sldId id="264" r:id="rId11"/>
    <p:sldId id="266" r:id="rId12"/>
    <p:sldId id="267" r:id="rId13"/>
    <p:sldId id="269" r:id="rId14"/>
    <p:sldId id="270" r:id="rId15"/>
    <p:sldId id="272" r:id="rId16"/>
    <p:sldId id="282" r:id="rId17"/>
    <p:sldId id="283" r:id="rId18"/>
    <p:sldId id="273" r:id="rId19"/>
    <p:sldId id="274" r:id="rId20"/>
    <p:sldId id="275" r:id="rId21"/>
    <p:sldId id="276" r:id="rId22"/>
    <p:sldId id="277" r:id="rId23"/>
    <p:sldId id="286" r:id="rId24"/>
    <p:sldId id="287" r:id="rId25"/>
    <p:sldId id="278" r:id="rId26"/>
    <p:sldId id="279" r:id="rId27"/>
    <p:sldId id="280" r:id="rId28"/>
    <p:sldId id="284" r:id="rId29"/>
    <p:sldId id="271" r:id="rId30"/>
    <p:sldId id="285" r:id="rId31"/>
    <p:sldId id="28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150" d="100"/>
          <a:sy n="150" d="100"/>
        </p:scale>
        <p:origin x="55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54373-34EF-4150-8309-8779554602AA}" type="datetimeFigureOut">
              <a:rPr lang="en-US" smtClean="0"/>
              <a:t>28-Oct-20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4C5B8-7401-4255-985D-3DD2825A9413}" type="slidenum">
              <a:rPr lang="en-US" smtClean="0"/>
              <a:t>‹#›</a:t>
            </a:fld>
            <a:endParaRPr lang="en-US"/>
          </a:p>
        </p:txBody>
      </p:sp>
    </p:spTree>
    <p:extLst>
      <p:ext uri="{BB962C8B-B14F-4D97-AF65-F5344CB8AC3E}">
        <p14:creationId xmlns:p14="http://schemas.microsoft.com/office/powerpoint/2010/main" val="88885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B3F34B0E-126F-4BE7-A582-C4253F1772ED}" type="datetime1">
              <a:rPr lang="en-US" smtClean="0"/>
              <a:t>28-Oct-20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Udit Vasudevan</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8289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FF529219-F99A-41BF-B156-C1D2EDF6A698}" type="datetime1">
              <a:rPr lang="en-US" smtClean="0"/>
              <a:t>28-Oct-20</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a:t>Udit Vasudevan</a:t>
            </a:r>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910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C7449645-045F-4BFD-A8AB-69CAA2F0A21E}" type="datetime1">
              <a:rPr lang="en-US" smtClean="0"/>
              <a:t>28-Oct-20</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a:t>Udit Vasudevan</a:t>
            </a:r>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674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BA630BC9-C370-4202-BA88-BF1AFB86B589}" type="datetime1">
              <a:rPr lang="en-US" smtClean="0"/>
              <a:t>28-Oct-20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Udit Vasudevan</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9581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DD90A047-2255-493E-B93A-D2EBC352FAF1}" type="datetime1">
              <a:rPr lang="en-US" smtClean="0"/>
              <a:t>28-Oct-20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Udit Vasudevan</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33285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953EADAB-7CB3-4B13-A7AC-ED2D1E460137}" type="datetime1">
              <a:rPr lang="en-US" smtClean="0"/>
              <a:t>28-Oct-20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Udit Vasudevan</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80620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EAE68700-5CE6-4D90-A06F-208023D1EED0}" type="datetime1">
              <a:rPr lang="en-US" smtClean="0"/>
              <a:t>28-Oct-20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Udit Vasudevan</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212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CAD98AEA-097B-40D8-8A59-533A917BD958}" type="datetime1">
              <a:rPr lang="en-US" smtClean="0"/>
              <a:t>28-Oct-20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Udit Vasudevan</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0355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92B939E1-5151-460D-BBDD-AD1F84A6D46B}" type="datetime1">
              <a:rPr lang="en-US" smtClean="0"/>
              <a:t>28-Oct-20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Udit Vasudevan</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71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74023516-B0C2-4CC8-B5C7-A55871F80C38}" type="datetime1">
              <a:rPr lang="en-US" smtClean="0"/>
              <a:t>28-Oct-20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Udit Vasudevan</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4260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51C3CFFC-7361-41BE-BB51-AE7F089D8EA0}" type="datetime1">
              <a:rPr lang="en-US" smtClean="0"/>
              <a:t>28-Oct-20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Udit Vasudevan</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45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EA5BB71D-1157-4936-A2D7-C1094B0DCDA3}" type="datetime1">
              <a:rPr lang="en-US" smtClean="0"/>
              <a:t>28-Oct-20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Udit Vasudevan</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72240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2" r:id="rId6"/>
    <p:sldLayoutId id="2147483668" r:id="rId7"/>
    <p:sldLayoutId id="2147483669" r:id="rId8"/>
    <p:sldLayoutId id="2147483670" r:id="rId9"/>
    <p:sldLayoutId id="2147483671" r:id="rId10"/>
    <p:sldLayoutId id="2147483673" r:id="rId11"/>
  </p:sldLayoutIdLst>
  <p:hf hdr="0" ftr="0" dt="0"/>
  <p:txStyles>
    <p:titleStyle>
      <a:lvl1pPr algn="l" defTabSz="914400" rtl="0" eaLnBrk="1" latinLnBrk="0" hangingPunct="1">
        <a:lnSpc>
          <a:spcPct val="90000"/>
        </a:lnSpc>
        <a:spcBef>
          <a:spcPct val="0"/>
        </a:spcBef>
        <a:buNone/>
        <a:defRPr sz="47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ve.mitr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Chart, radar chart&#10;&#10;Description automatically generated">
            <a:extLst>
              <a:ext uri="{FF2B5EF4-FFF2-40B4-BE49-F238E27FC236}">
                <a16:creationId xmlns:a16="http://schemas.microsoft.com/office/drawing/2014/main" id="{DCEE42BC-649D-4F0C-AF3A-6C830F5C9A0B}"/>
              </a:ext>
            </a:extLst>
          </p:cNvPr>
          <p:cNvPicPr>
            <a:picLocks noChangeAspect="1"/>
          </p:cNvPicPr>
          <p:nvPr/>
        </p:nvPicPr>
        <p:blipFill rotWithShape="1">
          <a:blip r:embed="rId2"/>
          <a:srcRect r="29203"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1AB3FA4-FF48-4513-BC09-F47B8537BFDF}"/>
              </a:ext>
            </a:extLst>
          </p:cNvPr>
          <p:cNvSpPr>
            <a:spLocks noGrp="1"/>
          </p:cNvSpPr>
          <p:nvPr>
            <p:ph type="ctrTitle"/>
          </p:nvPr>
        </p:nvSpPr>
        <p:spPr>
          <a:xfrm>
            <a:off x="8047939" y="640080"/>
            <a:ext cx="3659246" cy="2850320"/>
          </a:xfrm>
        </p:spPr>
        <p:txBody>
          <a:bodyPr>
            <a:normAutofit/>
          </a:bodyPr>
          <a:lstStyle/>
          <a:p>
            <a:r>
              <a:rPr lang="en-US" sz="3800" dirty="0">
                <a:solidFill>
                  <a:srgbClr val="FFFFFF"/>
                </a:solidFill>
              </a:rPr>
              <a:t>All Things Considered: An Analysis of IoT Devices on Home Networks </a:t>
            </a:r>
          </a:p>
        </p:txBody>
      </p:sp>
      <p:sp>
        <p:nvSpPr>
          <p:cNvPr id="3" name="Subtitle 2">
            <a:extLst>
              <a:ext uri="{FF2B5EF4-FFF2-40B4-BE49-F238E27FC236}">
                <a16:creationId xmlns:a16="http://schemas.microsoft.com/office/drawing/2014/main" id="{222A1E87-AC9D-44A4-981A-51AA0028E0F2}"/>
              </a:ext>
            </a:extLst>
          </p:cNvPr>
          <p:cNvSpPr>
            <a:spLocks noGrp="1"/>
          </p:cNvSpPr>
          <p:nvPr>
            <p:ph type="subTitle" idx="1"/>
          </p:nvPr>
        </p:nvSpPr>
        <p:spPr>
          <a:xfrm>
            <a:off x="8047939" y="3812135"/>
            <a:ext cx="3659246" cy="2747411"/>
          </a:xfrm>
        </p:spPr>
        <p:txBody>
          <a:bodyPr>
            <a:normAutofit fontScale="55000" lnSpcReduction="20000"/>
          </a:bodyPr>
          <a:lstStyle/>
          <a:p>
            <a:r>
              <a:rPr lang="en-US" sz="1400" cap="none" dirty="0"/>
              <a:t>Original Authors</a:t>
            </a:r>
          </a:p>
          <a:p>
            <a:r>
              <a:rPr lang="en-US" sz="1400" cap="none" dirty="0"/>
              <a:t>Deepak Kumar | Kelly Shen | Benton Case | Deepali Garg | Galina </a:t>
            </a:r>
            <a:r>
              <a:rPr lang="en-US" sz="1400" cap="none" dirty="0" err="1"/>
              <a:t>Alperovich</a:t>
            </a:r>
            <a:r>
              <a:rPr lang="en-US" sz="1400" cap="none" dirty="0"/>
              <a:t> | Dmitry </a:t>
            </a:r>
            <a:r>
              <a:rPr lang="en-US" sz="1400" cap="none" dirty="0" err="1"/>
              <a:t>Kuznetsov</a:t>
            </a:r>
            <a:r>
              <a:rPr lang="en-US" sz="1400" cap="none" dirty="0"/>
              <a:t> | </a:t>
            </a:r>
            <a:r>
              <a:rPr lang="en-US" sz="1400" cap="none" dirty="0" err="1"/>
              <a:t>Rajarshi</a:t>
            </a:r>
            <a:r>
              <a:rPr lang="en-US" sz="1400" cap="none" dirty="0"/>
              <a:t> Gupta | Zakir </a:t>
            </a:r>
            <a:r>
              <a:rPr lang="en-US" sz="1400" cap="none" dirty="0" err="1"/>
              <a:t>Durumeric</a:t>
            </a:r>
            <a:r>
              <a:rPr lang="en-US" sz="1400" cap="none" dirty="0"/>
              <a:t> | </a:t>
            </a:r>
          </a:p>
          <a:p>
            <a:r>
              <a:rPr lang="en-US" sz="1400" cap="none" dirty="0"/>
              <a:t>Stanford University | Avast Software | University Of Illinois Urbana-champaign </a:t>
            </a:r>
            <a:endParaRPr lang="en-US" sz="1800" cap="none" dirty="0">
              <a:solidFill>
                <a:srgbClr val="FFFFFF"/>
              </a:solidFill>
            </a:endParaRPr>
          </a:p>
          <a:p>
            <a:endParaRPr lang="en-US" sz="1800" cap="none" dirty="0">
              <a:solidFill>
                <a:srgbClr val="FFFFFF"/>
              </a:solidFill>
            </a:endParaRPr>
          </a:p>
          <a:p>
            <a:endParaRPr lang="en-US" sz="1800" cap="none" dirty="0">
              <a:solidFill>
                <a:srgbClr val="FFFFFF"/>
              </a:solidFill>
            </a:endParaRPr>
          </a:p>
          <a:p>
            <a:r>
              <a:rPr lang="en-US" sz="1800" cap="none" dirty="0">
                <a:solidFill>
                  <a:srgbClr val="FFFFFF"/>
                </a:solidFill>
              </a:rPr>
              <a:t>Udit Vasudevan</a:t>
            </a:r>
          </a:p>
          <a:p>
            <a:r>
              <a:rPr lang="en-US" sz="1800" cap="none" dirty="0">
                <a:solidFill>
                  <a:srgbClr val="FFFFFF"/>
                </a:solidFill>
              </a:rPr>
              <a:t>A20451854</a:t>
            </a:r>
          </a:p>
          <a:p>
            <a:r>
              <a:rPr lang="en-US" sz="1800" cap="none" dirty="0">
                <a:solidFill>
                  <a:srgbClr val="FFFFFF"/>
                </a:solidFill>
              </a:rPr>
              <a:t>Illinois Institute of Technology</a:t>
            </a: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2888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Network Rules (regex)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097279" y="2639909"/>
            <a:ext cx="4306570" cy="2744891"/>
          </a:xfrm>
        </p:spPr>
        <p:txBody>
          <a:bodyPr>
            <a:normAutofit fontScale="85000" lnSpcReduction="20000"/>
          </a:bodyPr>
          <a:lstStyle/>
          <a:p>
            <a:pPr>
              <a:buFont typeface="Arial" panose="020B0604020202020204" pitchFamily="34" charset="0"/>
              <a:buChar char="•"/>
            </a:pPr>
            <a:r>
              <a:rPr lang="en-US" dirty="0"/>
              <a:t> Use regular expressions to determine device class</a:t>
            </a:r>
          </a:p>
          <a:p>
            <a:pPr>
              <a:buFont typeface="Arial" panose="020B0604020202020204" pitchFamily="34" charset="0"/>
              <a:buChar char="•"/>
            </a:pPr>
            <a:r>
              <a:rPr lang="en-US" dirty="0"/>
              <a:t>Patterns used from various protocols</a:t>
            </a:r>
          </a:p>
          <a:p>
            <a:pPr>
              <a:buFont typeface="Arial" panose="020B0604020202020204" pitchFamily="34" charset="0"/>
              <a:buChar char="•"/>
            </a:pPr>
            <a:r>
              <a:rPr lang="en-US" dirty="0"/>
              <a:t>Individually classify devices using network layer-data</a:t>
            </a:r>
          </a:p>
          <a:p>
            <a:pPr>
              <a:buFont typeface="Arial" panose="020B0604020202020204" pitchFamily="34" charset="0"/>
              <a:buChar char="•"/>
            </a:pPr>
            <a:r>
              <a:rPr lang="en-US" dirty="0"/>
              <a:t>Even parses telnet banner and HTML titles</a:t>
            </a:r>
          </a:p>
          <a:p>
            <a:pPr>
              <a:buFont typeface="Arial" panose="020B0604020202020204" pitchFamily="34" charset="0"/>
              <a:buChar char="•"/>
            </a:pPr>
            <a:r>
              <a:rPr lang="en-US" dirty="0"/>
              <a:t>Requires extensive list of devices  for labelling</a:t>
            </a:r>
          </a:p>
        </p:txBody>
      </p:sp>
      <p:pic>
        <p:nvPicPr>
          <p:cNvPr id="7" name="Picture 6">
            <a:extLst>
              <a:ext uri="{FF2B5EF4-FFF2-40B4-BE49-F238E27FC236}">
                <a16:creationId xmlns:a16="http://schemas.microsoft.com/office/drawing/2014/main" id="{7BA652F3-FA0E-408E-8AE6-B203416AC40F}"/>
              </a:ext>
            </a:extLst>
          </p:cNvPr>
          <p:cNvPicPr>
            <a:picLocks noChangeAspect="1"/>
          </p:cNvPicPr>
          <p:nvPr/>
        </p:nvPicPr>
        <p:blipFill>
          <a:blip r:embed="rId2"/>
          <a:stretch>
            <a:fillRect/>
          </a:stretch>
        </p:blipFill>
        <p:spPr>
          <a:xfrm>
            <a:off x="5897206" y="2619259"/>
            <a:ext cx="5526444" cy="2957500"/>
          </a:xfrm>
          <a:prstGeom prst="rect">
            <a:avLst/>
          </a:prstGeom>
        </p:spPr>
      </p:pic>
      <p:sp>
        <p:nvSpPr>
          <p:cNvPr id="11" name="Slide Number Placeholder 10">
            <a:extLst>
              <a:ext uri="{FF2B5EF4-FFF2-40B4-BE49-F238E27FC236}">
                <a16:creationId xmlns:a16="http://schemas.microsoft.com/office/drawing/2014/main" id="{CFB98CC0-2048-42F5-BC6D-E073DFF6F9C7}"/>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43700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Training and evaluation</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097278" y="2639909"/>
            <a:ext cx="10542271" cy="2744891"/>
          </a:xfrm>
        </p:spPr>
        <p:txBody>
          <a:bodyPr>
            <a:normAutofit/>
          </a:bodyPr>
          <a:lstStyle/>
          <a:p>
            <a:pPr>
              <a:buFont typeface="Arial" panose="020B0604020202020204" pitchFamily="34" charset="0"/>
              <a:buChar char="•"/>
            </a:pPr>
            <a:r>
              <a:rPr lang="en-US" dirty="0"/>
              <a:t> Leverages several network features </a:t>
            </a:r>
          </a:p>
          <a:p>
            <a:pPr>
              <a:buFont typeface="Arial" panose="020B0604020202020204" pitchFamily="34" charset="0"/>
              <a:buChar char="•"/>
            </a:pPr>
            <a:r>
              <a:rPr lang="en-US" dirty="0"/>
              <a:t> Trained on 500K devices from real world scans </a:t>
            </a:r>
          </a:p>
          <a:p>
            <a:pPr>
              <a:buFont typeface="Arial" panose="020B0604020202020204" pitchFamily="34" charset="0"/>
              <a:buChar char="•"/>
            </a:pPr>
            <a:r>
              <a:rPr lang="en-US" dirty="0"/>
              <a:t> 300K labels from network rules</a:t>
            </a:r>
          </a:p>
          <a:p>
            <a:pPr>
              <a:buFont typeface="Arial" panose="020B0604020202020204" pitchFamily="34" charset="0"/>
              <a:buChar char="•"/>
            </a:pPr>
            <a:r>
              <a:rPr lang="en-US" dirty="0"/>
              <a:t> 200K manually labeled</a:t>
            </a:r>
          </a:p>
          <a:p>
            <a:pPr>
              <a:buFont typeface="Arial" panose="020B0604020202020204" pitchFamily="34" charset="0"/>
              <a:buChar char="•"/>
            </a:pPr>
            <a:r>
              <a:rPr lang="en-US" dirty="0"/>
              <a:t> Tested on a set of 1K manually labeled unseen devices</a:t>
            </a:r>
          </a:p>
        </p:txBody>
      </p:sp>
      <p:sp>
        <p:nvSpPr>
          <p:cNvPr id="5" name="Slide Number Placeholder 4">
            <a:extLst>
              <a:ext uri="{FF2B5EF4-FFF2-40B4-BE49-F238E27FC236}">
                <a16:creationId xmlns:a16="http://schemas.microsoft.com/office/drawing/2014/main" id="{C2A2D255-1295-4557-8DB0-D43BE78B438A}"/>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210922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Final device classifier performance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097279" y="2639909"/>
            <a:ext cx="4306570" cy="2744891"/>
          </a:xfrm>
        </p:spPr>
        <p:txBody>
          <a:bodyPr/>
          <a:lstStyle/>
          <a:p>
            <a:pPr>
              <a:buFont typeface="Arial" panose="020B0604020202020204" pitchFamily="34" charset="0"/>
              <a:buChar char="•"/>
            </a:pPr>
            <a:r>
              <a:rPr lang="en-US" dirty="0"/>
              <a:t> Combines the supervised classifier and expert rules and achieves 92% coverage and 96% accuracy against a manually labeled set of 1,000 devices. </a:t>
            </a:r>
          </a:p>
        </p:txBody>
      </p:sp>
      <p:pic>
        <p:nvPicPr>
          <p:cNvPr id="3" name="Picture 2">
            <a:extLst>
              <a:ext uri="{FF2B5EF4-FFF2-40B4-BE49-F238E27FC236}">
                <a16:creationId xmlns:a16="http://schemas.microsoft.com/office/drawing/2014/main" id="{034AF3AE-8BB2-4719-A975-A8A49A3B1F37}"/>
              </a:ext>
            </a:extLst>
          </p:cNvPr>
          <p:cNvPicPr>
            <a:picLocks noChangeAspect="1"/>
          </p:cNvPicPr>
          <p:nvPr/>
        </p:nvPicPr>
        <p:blipFill>
          <a:blip r:embed="rId2"/>
          <a:stretch>
            <a:fillRect/>
          </a:stretch>
        </p:blipFill>
        <p:spPr>
          <a:xfrm>
            <a:off x="6499621" y="2558114"/>
            <a:ext cx="4112520" cy="2826686"/>
          </a:xfrm>
          <a:prstGeom prst="rect">
            <a:avLst/>
          </a:prstGeom>
        </p:spPr>
      </p:pic>
      <p:sp>
        <p:nvSpPr>
          <p:cNvPr id="6" name="Slide Number Placeholder 5">
            <a:extLst>
              <a:ext uri="{FF2B5EF4-FFF2-40B4-BE49-F238E27FC236}">
                <a16:creationId xmlns:a16="http://schemas.microsoft.com/office/drawing/2014/main" id="{96FE6D44-8A2F-4D26-9FDE-DA397B425336}"/>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3045676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Privacy/Ethical concerns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217928" y="2608159"/>
            <a:ext cx="10116821" cy="2744891"/>
          </a:xfrm>
        </p:spPr>
        <p:txBody>
          <a:bodyPr>
            <a:normAutofit fontScale="92500" lnSpcReduction="20000"/>
          </a:bodyPr>
          <a:lstStyle/>
          <a:p>
            <a:pPr>
              <a:buFont typeface="Arial" panose="020B0604020202020204" pitchFamily="34" charset="0"/>
              <a:buChar char="•"/>
            </a:pPr>
            <a:r>
              <a:rPr lang="en-US" dirty="0"/>
              <a:t>Aren’t these scans themselves an invasion of privacy?</a:t>
            </a:r>
          </a:p>
          <a:p>
            <a:pPr>
              <a:buFont typeface="Arial" panose="020B0604020202020204" pitchFamily="34" charset="0"/>
              <a:buChar char="•"/>
            </a:pPr>
            <a:r>
              <a:rPr lang="en-US" dirty="0"/>
              <a:t>Avast only shared aggregate data</a:t>
            </a:r>
          </a:p>
          <a:p>
            <a:pPr lvl="1">
              <a:buFont typeface="Arial" panose="020B0604020202020204" pitchFamily="34" charset="0"/>
              <a:buChar char="•"/>
            </a:pPr>
            <a:r>
              <a:rPr lang="en-US" dirty="0"/>
              <a:t> aggregated by device manufacturer, region, and device type </a:t>
            </a:r>
          </a:p>
          <a:p>
            <a:pPr>
              <a:buFont typeface="Arial" panose="020B0604020202020204" pitchFamily="34" charset="0"/>
              <a:buChar char="•"/>
            </a:pPr>
            <a:r>
              <a:rPr lang="en-US" dirty="0"/>
              <a:t>No personally identifiable data was shared, including IP addresses.</a:t>
            </a:r>
          </a:p>
          <a:p>
            <a:pPr>
              <a:buFont typeface="Arial" panose="020B0604020202020204" pitchFamily="34" charset="0"/>
              <a:buChar char="•"/>
            </a:pPr>
            <a:r>
              <a:rPr lang="en-US" dirty="0"/>
              <a:t>Excluded scans of public networks by only analyzing networks that were marked as home networks</a:t>
            </a:r>
          </a:p>
          <a:p>
            <a:pPr>
              <a:buFont typeface="Arial" panose="020B0604020202020204" pitchFamily="34" charset="0"/>
              <a:buChar char="•"/>
            </a:pPr>
            <a:r>
              <a:rPr lang="en-US" dirty="0"/>
              <a:t>All scans were user initiated. Not automated. (You can choose not to send telemetry data)</a:t>
            </a:r>
          </a:p>
        </p:txBody>
      </p:sp>
      <p:sp>
        <p:nvSpPr>
          <p:cNvPr id="6" name="Slide Number Placeholder 5">
            <a:extLst>
              <a:ext uri="{FF2B5EF4-FFF2-40B4-BE49-F238E27FC236}">
                <a16:creationId xmlns:a16="http://schemas.microsoft.com/office/drawing/2014/main" id="{4427AB56-9370-4134-8307-A8E6039372B9}"/>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771222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Acquired Dataset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217928" y="2608159"/>
            <a:ext cx="10116821" cy="2744891"/>
          </a:xfrm>
        </p:spPr>
        <p:txBody>
          <a:bodyPr>
            <a:normAutofit fontScale="77500" lnSpcReduction="20000"/>
          </a:bodyPr>
          <a:lstStyle/>
          <a:p>
            <a:pPr>
              <a:buFont typeface="Arial" panose="020B0604020202020204" pitchFamily="34" charset="0"/>
              <a:buChar char="•"/>
            </a:pPr>
            <a:r>
              <a:rPr lang="en-US" dirty="0"/>
              <a:t>83 M devices </a:t>
            </a:r>
          </a:p>
          <a:p>
            <a:pPr>
              <a:buFont typeface="Arial" panose="020B0604020202020204" pitchFamily="34" charset="0"/>
              <a:buChar char="•"/>
            </a:pPr>
            <a:r>
              <a:rPr lang="en-US" dirty="0"/>
              <a:t>15.5 M homes</a:t>
            </a:r>
          </a:p>
          <a:p>
            <a:pPr>
              <a:buFont typeface="Arial" panose="020B0604020202020204" pitchFamily="34" charset="0"/>
              <a:buChar char="•"/>
            </a:pPr>
            <a:r>
              <a:rPr lang="en-US" dirty="0"/>
              <a:t>241 countries and territories </a:t>
            </a:r>
          </a:p>
          <a:p>
            <a:pPr>
              <a:buFont typeface="Arial" panose="020B0604020202020204" pitchFamily="34" charset="0"/>
              <a:buChar char="•"/>
            </a:pPr>
            <a:r>
              <a:rPr lang="en-US" dirty="0"/>
              <a:t>14.3 K unique manufacturers</a:t>
            </a:r>
          </a:p>
          <a:p>
            <a:pPr>
              <a:buFont typeface="Arial" panose="020B0604020202020204" pitchFamily="34" charset="0"/>
              <a:buChar char="•"/>
            </a:pPr>
            <a:endParaRPr lang="en-US" dirty="0"/>
          </a:p>
          <a:p>
            <a:pPr>
              <a:buFont typeface="Arial" panose="020B0604020202020204" pitchFamily="34" charset="0"/>
              <a:buChar char="•"/>
            </a:pPr>
            <a:r>
              <a:rPr lang="en-US" dirty="0"/>
              <a:t> For installations with multiple scans, the latest scan that found the maximum number of devices was used.</a:t>
            </a:r>
          </a:p>
          <a:p>
            <a:pPr>
              <a:buFont typeface="Arial" panose="020B0604020202020204" pitchFamily="34" charset="0"/>
              <a:buChar char="•"/>
            </a:pPr>
            <a:r>
              <a:rPr lang="en-US" dirty="0"/>
              <a:t> Countries were aggregated into 11 regions</a:t>
            </a:r>
          </a:p>
        </p:txBody>
      </p:sp>
      <p:sp>
        <p:nvSpPr>
          <p:cNvPr id="5" name="Slide Number Placeholder 4">
            <a:extLst>
              <a:ext uri="{FF2B5EF4-FFF2-40B4-BE49-F238E27FC236}">
                <a16:creationId xmlns:a16="http://schemas.microsoft.com/office/drawing/2014/main" id="{321427FF-175A-4C02-8D21-4BF7890D2D54}"/>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231497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IoT in homes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 name="Content Placeholder 2">
            <a:extLst>
              <a:ext uri="{FF2B5EF4-FFF2-40B4-BE49-F238E27FC236}">
                <a16:creationId xmlns:a16="http://schemas.microsoft.com/office/drawing/2014/main" id="{9D4CA1D8-7AD9-411B-A2C2-88EB363E18F0}"/>
              </a:ext>
            </a:extLst>
          </p:cNvPr>
          <p:cNvPicPr>
            <a:picLocks noGrp="1" noChangeAspect="1"/>
          </p:cNvPicPr>
          <p:nvPr>
            <p:ph idx="1"/>
          </p:nvPr>
        </p:nvPicPr>
        <p:blipFill>
          <a:blip r:embed="rId2"/>
          <a:stretch>
            <a:fillRect/>
          </a:stretch>
        </p:blipFill>
        <p:spPr>
          <a:xfrm>
            <a:off x="7046713" y="2416731"/>
            <a:ext cx="4738887" cy="2744787"/>
          </a:xfrm>
          <a:prstGeom prst="rect">
            <a:avLst/>
          </a:prstGeom>
        </p:spPr>
      </p:pic>
      <p:sp>
        <p:nvSpPr>
          <p:cNvPr id="9" name="TextBox 8">
            <a:extLst>
              <a:ext uri="{FF2B5EF4-FFF2-40B4-BE49-F238E27FC236}">
                <a16:creationId xmlns:a16="http://schemas.microsoft.com/office/drawing/2014/main" id="{AB110E6F-6D00-48CD-8897-25615466363D}"/>
              </a:ext>
            </a:extLst>
          </p:cNvPr>
          <p:cNvSpPr txBox="1"/>
          <p:nvPr/>
        </p:nvSpPr>
        <p:spPr>
          <a:xfrm>
            <a:off x="406400" y="2551837"/>
            <a:ext cx="6096000" cy="175432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lumMod val="75000"/>
                    <a:lumOff val="25000"/>
                  </a:schemeClr>
                </a:solidFill>
              </a:rPr>
              <a:t>It is vital that the security community understands the types of IoT devices that consumers install</a:t>
            </a:r>
          </a:p>
          <a:p>
            <a:pPr marL="285750" indent="-285750">
              <a:buFont typeface="Arial" panose="020B0604020202020204" pitchFamily="34" charset="0"/>
              <a:buChar char="•"/>
            </a:pPr>
            <a:r>
              <a:rPr lang="en-US" dirty="0">
                <a:solidFill>
                  <a:schemeClr val="tx1">
                    <a:lumMod val="75000"/>
                    <a:lumOff val="25000"/>
                  </a:schemeClr>
                </a:solidFill>
              </a:rPr>
              <a:t>It is also important to understand the demographics</a:t>
            </a:r>
          </a:p>
          <a:p>
            <a:pPr marL="285750" indent="-285750">
              <a:buFont typeface="Arial" panose="020B0604020202020204" pitchFamily="34" charset="0"/>
              <a:buChar char="•"/>
            </a:pPr>
            <a:r>
              <a:rPr lang="en-US" dirty="0">
                <a:solidFill>
                  <a:schemeClr val="tx1">
                    <a:lumMod val="75000"/>
                    <a:lumOff val="25000"/>
                  </a:schemeClr>
                </a:solidFill>
              </a:rPr>
              <a:t>the most popular types of devices are similar across regions</a:t>
            </a:r>
          </a:p>
          <a:p>
            <a:pPr marL="285750" indent="-285750">
              <a:buFont typeface="Arial" panose="020B0604020202020204" pitchFamily="34" charset="0"/>
              <a:buChar char="•"/>
            </a:pPr>
            <a:r>
              <a:rPr lang="en-US" dirty="0">
                <a:solidFill>
                  <a:schemeClr val="tx1">
                    <a:lumMod val="75000"/>
                    <a:lumOff val="25000"/>
                  </a:schemeClr>
                </a:solidFill>
              </a:rPr>
              <a:t>Each region has unique device type preferences</a:t>
            </a:r>
          </a:p>
        </p:txBody>
      </p:sp>
      <p:sp>
        <p:nvSpPr>
          <p:cNvPr id="7" name="Slide Number Placeholder 6">
            <a:extLst>
              <a:ext uri="{FF2B5EF4-FFF2-40B4-BE49-F238E27FC236}">
                <a16:creationId xmlns:a16="http://schemas.microsoft.com/office/drawing/2014/main" id="{07DCF0B9-55AE-41E0-94BA-11E5915A1E83}"/>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456640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516835"/>
            <a:ext cx="5977937" cy="1666501"/>
          </a:xfrm>
        </p:spPr>
        <p:txBody>
          <a:bodyPr>
            <a:normAutofit/>
          </a:bodyPr>
          <a:lstStyle/>
          <a:p>
            <a:r>
              <a:rPr lang="en-US" sz="4000" dirty="0">
                <a:solidFill>
                  <a:schemeClr val="tx1"/>
                </a:solidFill>
              </a:rPr>
              <a:t>IoT Vendors by Region</a:t>
            </a:r>
          </a:p>
        </p:txBody>
      </p:sp>
      <p:cxnSp>
        <p:nvCxnSpPr>
          <p:cNvPr id="21" name="Straight Connector 2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Content Placeholder 13">
            <a:extLst>
              <a:ext uri="{FF2B5EF4-FFF2-40B4-BE49-F238E27FC236}">
                <a16:creationId xmlns:a16="http://schemas.microsoft.com/office/drawing/2014/main" id="{A7952FE5-D959-4775-8F14-373AF1D68FE3}"/>
              </a:ext>
            </a:extLst>
          </p:cNvPr>
          <p:cNvSpPr>
            <a:spLocks noGrp="1"/>
          </p:cNvSpPr>
          <p:nvPr>
            <p:ph idx="1"/>
          </p:nvPr>
        </p:nvSpPr>
        <p:spPr>
          <a:xfrm>
            <a:off x="1097279" y="2546224"/>
            <a:ext cx="5100321" cy="3342747"/>
          </a:xfrm>
        </p:spPr>
        <p:txBody>
          <a:bodyPr>
            <a:normAutofit fontScale="55000" lnSpcReduction="20000"/>
          </a:bodyPr>
          <a:lstStyle/>
          <a:p>
            <a:r>
              <a:rPr lang="en-US" sz="2200" dirty="0">
                <a:solidFill>
                  <a:schemeClr val="tx1"/>
                </a:solidFill>
              </a:rPr>
              <a:t>90% of IoT devices in every region are manufactured by ~100 vendors</a:t>
            </a:r>
          </a:p>
          <a:p>
            <a:pPr marL="201168" lvl="1" indent="0">
              <a:buNone/>
            </a:pPr>
            <a:r>
              <a:rPr lang="en-US" sz="1400" dirty="0"/>
              <a:t>400 vendors account for 99%</a:t>
            </a:r>
          </a:p>
          <a:p>
            <a:r>
              <a:rPr lang="en-US" sz="2200" dirty="0"/>
              <a:t>Media devices are the most heterogeneous by vendor: the top 10 vendors only account for 60% of devices. </a:t>
            </a:r>
            <a:endParaRPr lang="en-US" sz="2200" dirty="0">
              <a:solidFill>
                <a:schemeClr val="tx1"/>
              </a:solidFill>
            </a:endParaRPr>
          </a:p>
          <a:p>
            <a:r>
              <a:rPr lang="en-US" sz="2200" dirty="0">
                <a:solidFill>
                  <a:schemeClr val="tx1"/>
                </a:solidFill>
              </a:rPr>
              <a:t>Vendor diversity depends on device type</a:t>
            </a:r>
          </a:p>
          <a:p>
            <a:endParaRPr lang="en-US" sz="1800" dirty="0">
              <a:solidFill>
                <a:schemeClr val="tx1"/>
              </a:solidFill>
            </a:endParaRPr>
          </a:p>
          <a:p>
            <a:r>
              <a:rPr lang="en-US" dirty="0"/>
              <a:t>Amazon and Google produce 91.9% of voice assistants and Hikvision produces 18.6% of surveillance devices</a:t>
            </a:r>
          </a:p>
          <a:p>
            <a:endParaRPr lang="en-US" sz="1800" dirty="0">
              <a:solidFill>
                <a:schemeClr val="tx1"/>
              </a:solidFill>
            </a:endParaRPr>
          </a:p>
          <a:p>
            <a:r>
              <a:rPr lang="en-US" dirty="0"/>
              <a:t>IoT device type distributions vary between different geographic regions</a:t>
            </a:r>
          </a:p>
          <a:p>
            <a:pPr marL="201168" lvl="1" indent="0">
              <a:buNone/>
            </a:pPr>
            <a:r>
              <a:rPr lang="en-US" sz="1400" dirty="0"/>
              <a:t>regional differences in vendor preferences may cause the observed variance in vendor distributions across device types. </a:t>
            </a:r>
            <a:endParaRPr lang="en-US" dirty="0"/>
          </a:p>
          <a:p>
            <a:endParaRPr lang="en-US" sz="1800" dirty="0">
              <a:solidFill>
                <a:schemeClr val="tx1"/>
              </a:solidFill>
            </a:endParaRPr>
          </a:p>
        </p:txBody>
      </p:sp>
      <p:pic>
        <p:nvPicPr>
          <p:cNvPr id="3" name="Picture 2">
            <a:extLst>
              <a:ext uri="{FF2B5EF4-FFF2-40B4-BE49-F238E27FC236}">
                <a16:creationId xmlns:a16="http://schemas.microsoft.com/office/drawing/2014/main" id="{84464872-9887-42DE-A064-27B35B8F900E}"/>
              </a:ext>
            </a:extLst>
          </p:cNvPr>
          <p:cNvPicPr>
            <a:picLocks noChangeAspect="1"/>
          </p:cNvPicPr>
          <p:nvPr/>
        </p:nvPicPr>
        <p:blipFill>
          <a:blip r:embed="rId2"/>
          <a:stretch>
            <a:fillRect/>
          </a:stretch>
        </p:blipFill>
        <p:spPr>
          <a:xfrm>
            <a:off x="8121651" y="622535"/>
            <a:ext cx="3841750" cy="2487533"/>
          </a:xfrm>
          <a:prstGeom prst="rect">
            <a:avLst/>
          </a:prstGeom>
        </p:spPr>
      </p:pic>
      <p:pic>
        <p:nvPicPr>
          <p:cNvPr id="4" name="Picture 3">
            <a:extLst>
              <a:ext uri="{FF2B5EF4-FFF2-40B4-BE49-F238E27FC236}">
                <a16:creationId xmlns:a16="http://schemas.microsoft.com/office/drawing/2014/main" id="{63220402-2654-43F7-B2B2-DB7758FD1208}"/>
              </a:ext>
            </a:extLst>
          </p:cNvPr>
          <p:cNvPicPr>
            <a:picLocks noChangeAspect="1"/>
          </p:cNvPicPr>
          <p:nvPr/>
        </p:nvPicPr>
        <p:blipFill>
          <a:blip r:embed="rId3"/>
          <a:stretch>
            <a:fillRect/>
          </a:stretch>
        </p:blipFill>
        <p:spPr>
          <a:xfrm>
            <a:off x="6558832" y="3231234"/>
            <a:ext cx="5458827" cy="2483766"/>
          </a:xfrm>
          <a:prstGeom prst="rect">
            <a:avLst/>
          </a:prstGeom>
        </p:spPr>
      </p:pic>
      <p:sp>
        <p:nvSpPr>
          <p:cNvPr id="6" name="Slide Number Placeholder 5">
            <a:extLst>
              <a:ext uri="{FF2B5EF4-FFF2-40B4-BE49-F238E27FC236}">
                <a16:creationId xmlns:a16="http://schemas.microsoft.com/office/drawing/2014/main" id="{9C09F834-DAEC-4C22-AFAF-787DF5BEA065}"/>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287760229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A Typical North American Home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a:extLst>
              <a:ext uri="{FF2B5EF4-FFF2-40B4-BE49-F238E27FC236}">
                <a16:creationId xmlns:a16="http://schemas.microsoft.com/office/drawing/2014/main" id="{AB110E6F-6D00-48CD-8897-25615466363D}"/>
              </a:ext>
            </a:extLst>
          </p:cNvPr>
          <p:cNvSpPr txBox="1"/>
          <p:nvPr/>
        </p:nvSpPr>
        <p:spPr>
          <a:xfrm>
            <a:off x="520700" y="2167116"/>
            <a:ext cx="5149850" cy="2954655"/>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tx1">
                    <a:lumMod val="75000"/>
                    <a:lumOff val="25000"/>
                  </a:schemeClr>
                </a:solidFill>
              </a:rPr>
              <a:t>North America has the highest density of IoT devices of any region</a:t>
            </a:r>
          </a:p>
          <a:p>
            <a:pPr marL="285750" indent="-285750">
              <a:buFont typeface="Arial" panose="020B0604020202020204" pitchFamily="34" charset="0"/>
              <a:buChar char="•"/>
            </a:pPr>
            <a:r>
              <a:rPr lang="en-US" sz="1400" dirty="0">
                <a:solidFill>
                  <a:schemeClr val="tx1">
                    <a:lumMod val="75000"/>
                    <a:lumOff val="25000"/>
                  </a:schemeClr>
                </a:solidFill>
              </a:rPr>
              <a:t>71.8% of homes have an IoT device compared to the global median of 40.2%</a:t>
            </a:r>
          </a:p>
          <a:p>
            <a:pPr marL="285750" indent="-285750">
              <a:buFont typeface="Arial" panose="020B0604020202020204" pitchFamily="34" charset="0"/>
              <a:buChar char="•"/>
            </a:pPr>
            <a:r>
              <a:rPr lang="en-US" sz="1400" dirty="0">
                <a:solidFill>
                  <a:schemeClr val="tx1">
                    <a:lumMod val="75000"/>
                    <a:lumOff val="25000"/>
                  </a:schemeClr>
                </a:solidFill>
              </a:rPr>
              <a:t>Media devices (e.g., TVs and streaming boxes) and work appliances account for the most devices</a:t>
            </a:r>
          </a:p>
          <a:p>
            <a:pPr marL="285750" indent="-285750">
              <a:buFont typeface="Arial" panose="020B0604020202020204" pitchFamily="34" charset="0"/>
              <a:buChar char="•"/>
            </a:pPr>
            <a:r>
              <a:rPr lang="en-US" sz="1400" dirty="0">
                <a:solidFill>
                  <a:schemeClr val="tx1">
                    <a:lumMod val="75000"/>
                    <a:lumOff val="25000"/>
                  </a:schemeClr>
                </a:solidFill>
              </a:rPr>
              <a:t>Considerably higher number of homes in North America contain a game console</a:t>
            </a:r>
          </a:p>
          <a:p>
            <a:pPr marL="285750" indent="-285750">
              <a:buFont typeface="Arial" panose="020B0604020202020204" pitchFamily="34" charset="0"/>
              <a:buChar char="•"/>
            </a:pPr>
            <a:r>
              <a:rPr lang="en-US" sz="1400" dirty="0">
                <a:solidFill>
                  <a:schemeClr val="tx1">
                    <a:lumMod val="75000"/>
                    <a:lumOff val="25000"/>
                  </a:schemeClr>
                </a:solidFill>
              </a:rPr>
              <a:t>Two thirds of home assistants are Amazon produced, the remaining one third are Google devices</a:t>
            </a:r>
          </a:p>
          <a:p>
            <a:pPr marL="285750" indent="-285750">
              <a:buFont typeface="Arial" panose="020B0604020202020204" pitchFamily="34" charset="0"/>
              <a:buChar char="•"/>
            </a:pPr>
            <a:r>
              <a:rPr lang="en-US" sz="1400" dirty="0" err="1">
                <a:solidFill>
                  <a:schemeClr val="tx1">
                    <a:lumMod val="75000"/>
                    <a:lumOff val="25000"/>
                  </a:schemeClr>
                </a:solidFill>
              </a:rPr>
              <a:t>Intelbras</a:t>
            </a:r>
            <a:r>
              <a:rPr lang="en-US" sz="1400" dirty="0">
                <a:solidFill>
                  <a:schemeClr val="tx1">
                    <a:lumMod val="75000"/>
                    <a:lumOff val="25000"/>
                  </a:schemeClr>
                </a:solidFill>
              </a:rPr>
              <a:t> accounts for 11% of the surveillance cameras in the region, though they are third to Hikvision and Dahua</a:t>
            </a:r>
            <a:r>
              <a:rPr lang="en-US" sz="1400" dirty="0"/>
              <a:t>.</a:t>
            </a:r>
            <a:endParaRPr lang="en-US" sz="1400" dirty="0">
              <a:solidFill>
                <a:schemeClr val="tx1">
                  <a:lumMod val="75000"/>
                  <a:lumOff val="25000"/>
                </a:schemeClr>
              </a:solidFill>
            </a:endParaRPr>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6ADF32B9-F88C-4287-9A14-133259C8FC5C}"/>
              </a:ext>
            </a:extLst>
          </p:cNvPr>
          <p:cNvPicPr>
            <a:picLocks noChangeAspect="1"/>
          </p:cNvPicPr>
          <p:nvPr/>
        </p:nvPicPr>
        <p:blipFill>
          <a:blip r:embed="rId2"/>
          <a:stretch>
            <a:fillRect/>
          </a:stretch>
        </p:blipFill>
        <p:spPr>
          <a:xfrm>
            <a:off x="5837809" y="2191603"/>
            <a:ext cx="5599776" cy="2641738"/>
          </a:xfrm>
          <a:prstGeom prst="rect">
            <a:avLst/>
          </a:prstGeom>
        </p:spPr>
      </p:pic>
      <p:sp>
        <p:nvSpPr>
          <p:cNvPr id="11" name="Slide Number Placeholder 10">
            <a:extLst>
              <a:ext uri="{FF2B5EF4-FFF2-40B4-BE49-F238E27FC236}">
                <a16:creationId xmlns:a16="http://schemas.microsoft.com/office/drawing/2014/main" id="{D12FB9F4-6600-4570-B2A7-8A6015DDC979}"/>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71314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What does the data mean for IoT Security?</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584B0357-1580-4BA9-A369-1C5B9EA4ED98}"/>
              </a:ext>
            </a:extLst>
          </p:cNvPr>
          <p:cNvSpPr>
            <a:spLocks noGrp="1"/>
          </p:cNvSpPr>
          <p:nvPr>
            <p:ph idx="1"/>
          </p:nvPr>
        </p:nvSpPr>
        <p:spPr/>
        <p:txBody>
          <a:bodyPr>
            <a:normAutofit/>
          </a:bodyPr>
          <a:lstStyle/>
          <a:p>
            <a:r>
              <a:rPr lang="en-US" dirty="0"/>
              <a:t>“Security” is hard to measure in such a heterogeneous ecosystem</a:t>
            </a:r>
          </a:p>
          <a:p>
            <a:r>
              <a:rPr lang="en-US" dirty="0"/>
              <a:t>Beyond understanding the landscape of IoT devices, we investigate the security profile of devices in homes, including </a:t>
            </a:r>
          </a:p>
          <a:p>
            <a:pPr lvl="1"/>
            <a:r>
              <a:rPr lang="en-US" dirty="0"/>
              <a:t>devices that allow weak authentication</a:t>
            </a:r>
          </a:p>
          <a:p>
            <a:pPr lvl="1"/>
            <a:r>
              <a:rPr lang="en-US" dirty="0"/>
              <a:t>the security profile of home routers</a:t>
            </a:r>
          </a:p>
          <a:p>
            <a:pPr lvl="1"/>
            <a:r>
              <a:rPr lang="en-US" dirty="0"/>
              <a:t>the presence of homes that exhibit scanning behavior.</a:t>
            </a:r>
          </a:p>
          <a:p>
            <a:endParaRPr lang="en-US" dirty="0"/>
          </a:p>
          <a:p>
            <a:r>
              <a:rPr lang="en-US" dirty="0"/>
              <a:t> </a:t>
            </a:r>
          </a:p>
        </p:txBody>
      </p:sp>
      <p:sp>
        <p:nvSpPr>
          <p:cNvPr id="7" name="Slide Number Placeholder 6">
            <a:extLst>
              <a:ext uri="{FF2B5EF4-FFF2-40B4-BE49-F238E27FC236}">
                <a16:creationId xmlns:a16="http://schemas.microsoft.com/office/drawing/2014/main" id="{82B5184B-DBFC-4B65-8405-C593C95B54C7}"/>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4080368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Popular IoT services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4687570" cy="3760891"/>
          </a:xfrm>
        </p:spPr>
        <p:txBody>
          <a:bodyPr>
            <a:normAutofit fontScale="92500"/>
          </a:bodyPr>
          <a:lstStyle/>
          <a:p>
            <a:pPr>
              <a:buFont typeface="Arial" panose="020B0604020202020204" pitchFamily="34" charset="0"/>
              <a:buChar char="•"/>
            </a:pPr>
            <a:r>
              <a:rPr lang="en-US" sz="1600" dirty="0"/>
              <a:t> Many IoT devices act as embedded servers: 67.5% of devices provide at least one TCP- or UDP-based service.</a:t>
            </a:r>
          </a:p>
          <a:p>
            <a:pPr>
              <a:buFont typeface="Arial" panose="020B0604020202020204" pitchFamily="34" charset="0"/>
              <a:buChar char="•"/>
            </a:pPr>
            <a:r>
              <a:rPr lang="en-US" sz="1600" dirty="0"/>
              <a:t> The most common protocol is Universal Plug and Play (UPnP), which is prevalent on 46.2% of devices</a:t>
            </a:r>
          </a:p>
          <a:p>
            <a:pPr>
              <a:buFont typeface="Arial" panose="020B0604020202020204" pitchFamily="34" charset="0"/>
              <a:buChar char="•"/>
            </a:pPr>
            <a:r>
              <a:rPr lang="en-US" sz="1600" dirty="0"/>
              <a:t> We also note that devices commonly support older protocols like Telnet (7.1% of IoT devices) and FTP (7.8%). </a:t>
            </a:r>
          </a:p>
          <a:p>
            <a:pPr>
              <a:buFont typeface="Arial" panose="020B0604020202020204" pitchFamily="34" charset="0"/>
              <a:buChar char="•"/>
            </a:pPr>
            <a:r>
              <a:rPr lang="en-US" sz="1600" dirty="0"/>
              <a:t>Unlike FTP, there is little reason for any IoT devices to support Telnet in 2019. Yet, we find both that surveillance devices and routers consistently support the protocol.</a:t>
            </a:r>
            <a:endParaRPr lang="en-US" sz="1800" dirty="0"/>
          </a:p>
        </p:txBody>
      </p:sp>
      <p:pic>
        <p:nvPicPr>
          <p:cNvPr id="9" name="Picture 8">
            <a:extLst>
              <a:ext uri="{FF2B5EF4-FFF2-40B4-BE49-F238E27FC236}">
                <a16:creationId xmlns:a16="http://schemas.microsoft.com/office/drawing/2014/main" id="{9F32516D-DAD7-4900-921A-DB45054D7CEA}"/>
              </a:ext>
            </a:extLst>
          </p:cNvPr>
          <p:cNvPicPr>
            <a:picLocks noChangeAspect="1"/>
          </p:cNvPicPr>
          <p:nvPr/>
        </p:nvPicPr>
        <p:blipFill>
          <a:blip r:embed="rId2"/>
          <a:stretch>
            <a:fillRect/>
          </a:stretch>
        </p:blipFill>
        <p:spPr>
          <a:xfrm>
            <a:off x="6288001" y="2436708"/>
            <a:ext cx="4867679" cy="2683933"/>
          </a:xfrm>
          <a:prstGeom prst="rect">
            <a:avLst/>
          </a:prstGeom>
        </p:spPr>
      </p:pic>
      <p:sp>
        <p:nvSpPr>
          <p:cNvPr id="14" name="Slide Number Placeholder 13">
            <a:extLst>
              <a:ext uri="{FF2B5EF4-FFF2-40B4-BE49-F238E27FC236}">
                <a16:creationId xmlns:a16="http://schemas.microsoft.com/office/drawing/2014/main" id="{EAD31EDB-F4D0-4DAE-A93C-E78594191ADB}"/>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2512072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Overview</a:t>
            </a:r>
          </a:p>
        </p:txBody>
      </p:sp>
      <p:sp>
        <p:nvSpPr>
          <p:cNvPr id="3" name="Content Placeholder 2">
            <a:extLst>
              <a:ext uri="{FF2B5EF4-FFF2-40B4-BE49-F238E27FC236}">
                <a16:creationId xmlns:a16="http://schemas.microsoft.com/office/drawing/2014/main" id="{68C2E2C9-3BBB-479D-9494-AED75FD34523}"/>
              </a:ext>
            </a:extLst>
          </p:cNvPr>
          <p:cNvSpPr>
            <a:spLocks noGrp="1"/>
          </p:cNvSpPr>
          <p:nvPr>
            <p:ph idx="1"/>
          </p:nvPr>
        </p:nvSpPr>
        <p:spPr>
          <a:xfrm>
            <a:off x="1096963" y="2675694"/>
            <a:ext cx="10058400" cy="3193294"/>
          </a:xfrm>
        </p:spPr>
        <p:txBody>
          <a:bodyPr>
            <a:normAutofit fontScale="92500" lnSpcReduction="10000"/>
          </a:bodyPr>
          <a:lstStyle/>
          <a:p>
            <a:pPr>
              <a:buFont typeface="Arial" panose="020B0604020202020204" pitchFamily="34" charset="0"/>
              <a:buChar char="•"/>
            </a:pPr>
            <a:r>
              <a:rPr lang="en-US" dirty="0"/>
              <a:t> Conducted the first large-scale empirical analysis of IoT devices on real-world home networks, leveraging internal network scans</a:t>
            </a:r>
          </a:p>
          <a:p>
            <a:pPr>
              <a:buFont typeface="Arial" panose="020B0604020202020204" pitchFamily="34" charset="0"/>
              <a:buChar char="•"/>
            </a:pPr>
            <a:r>
              <a:rPr lang="en-US" dirty="0"/>
              <a:t> Analyzed the types and vendors of commonly purchased devices and provided a landscape of the global IoT ecosystem.</a:t>
            </a:r>
          </a:p>
          <a:p>
            <a:pPr>
              <a:buFont typeface="Arial" panose="020B0604020202020204" pitchFamily="34" charset="0"/>
              <a:buChar char="•"/>
            </a:pPr>
            <a:r>
              <a:rPr lang="en-US" dirty="0"/>
              <a:t> Further analyzed the security profile of these devices and networks and showed that a significant fraction of devices </a:t>
            </a:r>
          </a:p>
          <a:p>
            <a:pPr lvl="1">
              <a:buFont typeface="Arial" panose="020B0604020202020204" pitchFamily="34" charset="0"/>
              <a:buChar char="•"/>
            </a:pPr>
            <a:r>
              <a:rPr lang="en-US" dirty="0"/>
              <a:t>use weak passwords on FTP and Telnet, </a:t>
            </a:r>
          </a:p>
          <a:p>
            <a:pPr lvl="1">
              <a:buFont typeface="Arial" panose="020B0604020202020204" pitchFamily="34" charset="0"/>
              <a:buChar char="•"/>
            </a:pPr>
            <a:r>
              <a:rPr lang="en-US" dirty="0"/>
              <a:t>are vulnerable to known attacks</a:t>
            </a:r>
          </a:p>
          <a:p>
            <a:pPr lvl="1">
              <a:buFont typeface="Arial" panose="020B0604020202020204" pitchFamily="34" charset="0"/>
              <a:buChar char="•"/>
            </a:pPr>
            <a:r>
              <a:rPr lang="en-US" dirty="0"/>
              <a:t>use default HTTP administration passwords that are left unchanged by users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12E31C81-23FA-41ED-8BF1-ED19593F64ED}"/>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201805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516835"/>
            <a:ext cx="5977937" cy="1666501"/>
          </a:xfrm>
        </p:spPr>
        <p:txBody>
          <a:bodyPr>
            <a:normAutofit/>
          </a:bodyPr>
          <a:lstStyle/>
          <a:p>
            <a:r>
              <a:rPr lang="en-US" sz="4000">
                <a:solidFill>
                  <a:schemeClr val="tx1"/>
                </a:solidFill>
              </a:rPr>
              <a:t>Weak Device Credentials</a:t>
            </a:r>
          </a:p>
        </p:txBody>
      </p:sp>
      <p:cxnSp>
        <p:nvCxnSpPr>
          <p:cNvPr id="19" name="Straight Connector 1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79" y="2546224"/>
            <a:ext cx="5977938" cy="3342747"/>
          </a:xfrm>
        </p:spPr>
        <p:txBody>
          <a:bodyPr>
            <a:normAutofit/>
          </a:bodyPr>
          <a:lstStyle/>
          <a:p>
            <a:pPr>
              <a:buFont typeface="Arial" panose="020B0604020202020204" pitchFamily="34" charset="0"/>
              <a:buChar char="•"/>
            </a:pPr>
            <a:r>
              <a:rPr lang="en-US" sz="1800">
                <a:solidFill>
                  <a:schemeClr val="tx1"/>
                </a:solidFill>
              </a:rPr>
              <a:t>We check weak credentials as a proxy for security</a:t>
            </a:r>
          </a:p>
          <a:p>
            <a:pPr>
              <a:buFont typeface="Arial" panose="020B0604020202020204" pitchFamily="34" charset="0"/>
              <a:buChar char="•"/>
            </a:pPr>
            <a:r>
              <a:rPr lang="fr-FR" sz="1800">
                <a:solidFill>
                  <a:schemeClr val="tx1"/>
                </a:solidFill>
              </a:rPr>
              <a:t>7.8% devices support FTP, 7.1% devices support Telnet</a:t>
            </a:r>
          </a:p>
          <a:p>
            <a:pPr lvl="1">
              <a:buFont typeface="Arial" panose="020B0604020202020204" pitchFamily="34" charset="0"/>
              <a:buChar char="•"/>
            </a:pPr>
            <a:r>
              <a:rPr lang="en-US">
                <a:solidFill>
                  <a:schemeClr val="tx1"/>
                </a:solidFill>
              </a:rPr>
              <a:t>17.4% exhibit weak FTP credentials</a:t>
            </a:r>
          </a:p>
          <a:p>
            <a:pPr lvl="1">
              <a:buFont typeface="Arial" panose="020B0604020202020204" pitchFamily="34" charset="0"/>
              <a:buChar char="•"/>
            </a:pPr>
            <a:r>
              <a:rPr lang="en-US">
                <a:solidFill>
                  <a:schemeClr val="tx1"/>
                </a:solidFill>
              </a:rPr>
              <a:t> 2.1% exhibit weak Telnet credentials</a:t>
            </a:r>
            <a:r>
              <a:rPr lang="fr-FR">
                <a:solidFill>
                  <a:schemeClr val="tx1"/>
                </a:solidFill>
              </a:rPr>
              <a:t> </a:t>
            </a:r>
            <a:endParaRPr lang="en-US">
              <a:solidFill>
                <a:schemeClr val="tx1"/>
              </a:solidFill>
            </a:endParaRPr>
          </a:p>
        </p:txBody>
      </p:sp>
      <p:pic>
        <p:nvPicPr>
          <p:cNvPr id="4" name="Picture 3">
            <a:extLst>
              <a:ext uri="{FF2B5EF4-FFF2-40B4-BE49-F238E27FC236}">
                <a16:creationId xmlns:a16="http://schemas.microsoft.com/office/drawing/2014/main" id="{D5D9CEA8-A99C-4F4D-8CE2-B4FBF369FB4B}"/>
              </a:ext>
            </a:extLst>
          </p:cNvPr>
          <p:cNvPicPr>
            <a:picLocks noChangeAspect="1"/>
          </p:cNvPicPr>
          <p:nvPr/>
        </p:nvPicPr>
        <p:blipFill>
          <a:blip r:embed="rId2"/>
          <a:stretch>
            <a:fillRect/>
          </a:stretch>
        </p:blipFill>
        <p:spPr>
          <a:xfrm>
            <a:off x="7675371" y="643467"/>
            <a:ext cx="3803863" cy="2624666"/>
          </a:xfrm>
          <a:prstGeom prst="rect">
            <a:avLst/>
          </a:prstGeom>
        </p:spPr>
      </p:pic>
      <p:pic>
        <p:nvPicPr>
          <p:cNvPr id="3" name="Picture 2">
            <a:extLst>
              <a:ext uri="{FF2B5EF4-FFF2-40B4-BE49-F238E27FC236}">
                <a16:creationId xmlns:a16="http://schemas.microsoft.com/office/drawing/2014/main" id="{ED27B341-3933-4276-8CB4-2DA0A29395A3}"/>
              </a:ext>
            </a:extLst>
          </p:cNvPr>
          <p:cNvPicPr>
            <a:picLocks noChangeAspect="1"/>
          </p:cNvPicPr>
          <p:nvPr/>
        </p:nvPicPr>
        <p:blipFill>
          <a:blip r:embed="rId3"/>
          <a:stretch>
            <a:fillRect/>
          </a:stretch>
        </p:blipFill>
        <p:spPr>
          <a:xfrm>
            <a:off x="7611905" y="3913514"/>
            <a:ext cx="3936614" cy="1997831"/>
          </a:xfrm>
          <a:prstGeom prst="rect">
            <a:avLst/>
          </a:prstGeom>
        </p:spPr>
      </p:pic>
      <p:sp>
        <p:nvSpPr>
          <p:cNvPr id="7" name="Slide Number Placeholder 6">
            <a:extLst>
              <a:ext uri="{FF2B5EF4-FFF2-40B4-BE49-F238E27FC236}">
                <a16:creationId xmlns:a16="http://schemas.microsoft.com/office/drawing/2014/main" id="{C4C3EC08-A8FA-41B3-A528-89A038212C53}"/>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35269995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a:solidFill>
                  <a:schemeClr val="bg1"/>
                </a:solidFill>
              </a:rPr>
              <a:t>Popular weak credentials</a:t>
            </a:r>
            <a:endParaRPr lang="en-US" dirty="0">
              <a:solidFill>
                <a:schemeClr val="bg1"/>
              </a:solidFill>
            </a:endParaRP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7677150" y="2191603"/>
            <a:ext cx="3359150" cy="3760892"/>
          </a:xfrm>
        </p:spPr>
        <p:txBody>
          <a:bodyPr>
            <a:normAutofit/>
          </a:bodyPr>
          <a:lstStyle/>
          <a:p>
            <a:pPr>
              <a:buFont typeface="Arial" panose="020B0604020202020204" pitchFamily="34" charset="0"/>
              <a:buChar char="•"/>
            </a:pPr>
            <a:r>
              <a:rPr lang="en-US" sz="1600" dirty="0"/>
              <a:t> </a:t>
            </a:r>
            <a:r>
              <a:rPr lang="en-US" sz="1400" dirty="0"/>
              <a:t>admin/admin accounts for the 88.3% and 35.6% of the weak FTP and Telnet credentials.</a:t>
            </a:r>
            <a:endParaRPr lang="en-US" sz="1600" dirty="0"/>
          </a:p>
        </p:txBody>
      </p:sp>
      <p:pic>
        <p:nvPicPr>
          <p:cNvPr id="3" name="Picture 2">
            <a:extLst>
              <a:ext uri="{FF2B5EF4-FFF2-40B4-BE49-F238E27FC236}">
                <a16:creationId xmlns:a16="http://schemas.microsoft.com/office/drawing/2014/main" id="{09812E3B-55F4-49A1-8D9D-3C4E127CEA5C}"/>
              </a:ext>
            </a:extLst>
          </p:cNvPr>
          <p:cNvPicPr>
            <a:picLocks noChangeAspect="1"/>
          </p:cNvPicPr>
          <p:nvPr/>
        </p:nvPicPr>
        <p:blipFill>
          <a:blip r:embed="rId2"/>
          <a:stretch>
            <a:fillRect/>
          </a:stretch>
        </p:blipFill>
        <p:spPr>
          <a:xfrm>
            <a:off x="677825" y="2278600"/>
            <a:ext cx="5970643" cy="3586897"/>
          </a:xfrm>
          <a:prstGeom prst="rect">
            <a:avLst/>
          </a:prstGeom>
        </p:spPr>
      </p:pic>
      <p:sp>
        <p:nvSpPr>
          <p:cNvPr id="4" name="TextBox 3">
            <a:extLst>
              <a:ext uri="{FF2B5EF4-FFF2-40B4-BE49-F238E27FC236}">
                <a16:creationId xmlns:a16="http://schemas.microsoft.com/office/drawing/2014/main" id="{CA44BB45-0FC6-4A89-9A53-8D6836FE3AC4}"/>
              </a:ext>
            </a:extLst>
          </p:cNvPr>
          <p:cNvSpPr txBox="1"/>
          <p:nvPr/>
        </p:nvSpPr>
        <p:spPr>
          <a:xfrm>
            <a:off x="768368" y="1945035"/>
            <a:ext cx="1111250" cy="369332"/>
          </a:xfrm>
          <a:prstGeom prst="rect">
            <a:avLst/>
          </a:prstGeom>
          <a:noFill/>
        </p:spPr>
        <p:txBody>
          <a:bodyPr wrap="square" rtlCol="0">
            <a:spAutoFit/>
          </a:bodyPr>
          <a:lstStyle/>
          <a:p>
            <a:r>
              <a:rPr lang="en-US" dirty="0"/>
              <a:t>FTP</a:t>
            </a:r>
          </a:p>
        </p:txBody>
      </p:sp>
      <p:sp>
        <p:nvSpPr>
          <p:cNvPr id="6" name="TextBox 5">
            <a:extLst>
              <a:ext uri="{FF2B5EF4-FFF2-40B4-BE49-F238E27FC236}">
                <a16:creationId xmlns:a16="http://schemas.microsoft.com/office/drawing/2014/main" id="{01E26211-9B8B-41A4-8494-9D071ADB48A4}"/>
              </a:ext>
            </a:extLst>
          </p:cNvPr>
          <p:cNvSpPr txBox="1"/>
          <p:nvPr/>
        </p:nvSpPr>
        <p:spPr>
          <a:xfrm>
            <a:off x="3811300" y="1954532"/>
            <a:ext cx="822918" cy="369332"/>
          </a:xfrm>
          <a:prstGeom prst="rect">
            <a:avLst/>
          </a:prstGeom>
          <a:noFill/>
        </p:spPr>
        <p:txBody>
          <a:bodyPr wrap="none" rtlCol="0">
            <a:spAutoFit/>
          </a:bodyPr>
          <a:lstStyle/>
          <a:p>
            <a:r>
              <a:rPr lang="en-US" dirty="0"/>
              <a:t>Telnet</a:t>
            </a:r>
          </a:p>
        </p:txBody>
      </p:sp>
      <p:sp>
        <p:nvSpPr>
          <p:cNvPr id="11" name="Slide Number Placeholder 10">
            <a:extLst>
              <a:ext uri="{FF2B5EF4-FFF2-40B4-BE49-F238E27FC236}">
                <a16:creationId xmlns:a16="http://schemas.microsoft.com/office/drawing/2014/main" id="{0A81B25F-6556-41E7-9949-C4D1A9BCAC83}"/>
              </a:ext>
            </a:extLst>
          </p:cNvPr>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863613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Home Routers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393700" y="2191604"/>
            <a:ext cx="10998200" cy="2210654"/>
          </a:xfrm>
        </p:spPr>
        <p:txBody>
          <a:bodyPr>
            <a:normAutofit fontScale="77500" lnSpcReduction="20000"/>
          </a:bodyPr>
          <a:lstStyle/>
          <a:p>
            <a:pPr>
              <a:buFont typeface="Arial" panose="020B0604020202020204" pitchFamily="34" charset="0"/>
              <a:buChar char="•"/>
            </a:pPr>
            <a:r>
              <a:rPr lang="en-US" sz="1800" dirty="0"/>
              <a:t>Nearly every home in our dataset has a home router</a:t>
            </a:r>
          </a:p>
          <a:p>
            <a:pPr>
              <a:buFont typeface="Arial" panose="020B0604020202020204" pitchFamily="34" charset="0"/>
              <a:buChar char="•"/>
            </a:pPr>
            <a:r>
              <a:rPr lang="en-US" sz="1800" dirty="0"/>
              <a:t>More than 93% of routers have HTTP administration interfaces on port 80.</a:t>
            </a:r>
          </a:p>
          <a:p>
            <a:pPr>
              <a:buFont typeface="Arial" panose="020B0604020202020204" pitchFamily="34" charset="0"/>
              <a:buChar char="•"/>
            </a:pPr>
            <a:r>
              <a:rPr lang="en-US" sz="1800" dirty="0"/>
              <a:t>Many routers support DNS over UDP (66.5%), UPnP (63.4%), DNS over TCP (42.1%), HTTPS (42.2%), SSH (19.7%), FTP (10.8%), and Telnet (14.6%).</a:t>
            </a:r>
          </a:p>
          <a:p>
            <a:pPr>
              <a:buFont typeface="Arial" panose="020B0604020202020204" pitchFamily="34" charset="0"/>
              <a:buChar char="•"/>
            </a:pPr>
            <a:r>
              <a:rPr lang="en-US" sz="1800" dirty="0"/>
              <a:t>Of the devices that support FTP and/or Telnet, 12% have weak FTP and 1.6% have weak Telnet credentials.</a:t>
            </a:r>
            <a:endParaRPr lang="en-US" sz="2300" dirty="0"/>
          </a:p>
          <a:p>
            <a:pPr marL="0" indent="0">
              <a:buNone/>
            </a:pPr>
            <a:endParaRPr lang="en-US" sz="1200" dirty="0"/>
          </a:p>
          <a:p>
            <a:pPr marL="0" indent="0">
              <a:buNone/>
            </a:pPr>
            <a:r>
              <a:rPr lang="en-US" sz="1200" dirty="0"/>
              <a:t>The below table shows the vendors that exhibit weak default credentials across each device type in our dataset sorted by the fraction of weak devices they contribute to their respective device types</a:t>
            </a:r>
            <a:endParaRPr lang="en-US" sz="1300" dirty="0"/>
          </a:p>
        </p:txBody>
      </p:sp>
      <p:pic>
        <p:nvPicPr>
          <p:cNvPr id="7" name="Picture 6">
            <a:extLst>
              <a:ext uri="{FF2B5EF4-FFF2-40B4-BE49-F238E27FC236}">
                <a16:creationId xmlns:a16="http://schemas.microsoft.com/office/drawing/2014/main" id="{BA62D333-5C9A-4764-9985-4264928DC23B}"/>
              </a:ext>
            </a:extLst>
          </p:cNvPr>
          <p:cNvPicPr>
            <a:picLocks noChangeAspect="1"/>
          </p:cNvPicPr>
          <p:nvPr/>
        </p:nvPicPr>
        <p:blipFill>
          <a:blip r:embed="rId2"/>
          <a:stretch>
            <a:fillRect/>
          </a:stretch>
        </p:blipFill>
        <p:spPr>
          <a:xfrm>
            <a:off x="393700" y="4420454"/>
            <a:ext cx="11220450" cy="1962150"/>
          </a:xfrm>
          <a:prstGeom prst="rect">
            <a:avLst/>
          </a:prstGeom>
        </p:spPr>
      </p:pic>
      <p:sp>
        <p:nvSpPr>
          <p:cNvPr id="11" name="Slide Number Placeholder 10">
            <a:extLst>
              <a:ext uri="{FF2B5EF4-FFF2-40B4-BE49-F238E27FC236}">
                <a16:creationId xmlns:a16="http://schemas.microsoft.com/office/drawing/2014/main" id="{CF8956EF-1008-4452-9D33-F8A58D5764F1}"/>
              </a:ext>
            </a:extLst>
          </p:cNvPr>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2508818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Network Telescope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9818370" cy="3760891"/>
          </a:xfrm>
        </p:spPr>
        <p:txBody>
          <a:bodyPr>
            <a:normAutofit/>
          </a:bodyPr>
          <a:lstStyle/>
          <a:p>
            <a:pPr>
              <a:buFont typeface="Arial" panose="020B0604020202020204" pitchFamily="34" charset="0"/>
              <a:buChar char="•"/>
            </a:pPr>
            <a:r>
              <a:rPr lang="en-US" sz="1400" dirty="0"/>
              <a:t>Scan data can provide insight into the vulnerability of hosts, it typically does not indicate whether hosts have been compromised.</a:t>
            </a:r>
          </a:p>
          <a:p>
            <a:pPr>
              <a:buFont typeface="Arial" panose="020B0604020202020204" pitchFamily="34" charset="0"/>
              <a:buChar char="•"/>
            </a:pPr>
            <a:r>
              <a:rPr lang="en-US" sz="1400" dirty="0"/>
              <a:t>To understand whether devices are infected and scanning to compromise other devices (e.g., as was seen for </a:t>
            </a:r>
            <a:r>
              <a:rPr lang="en-US" sz="1400" dirty="0" err="1"/>
              <a:t>Mirai</a:t>
            </a:r>
            <a:r>
              <a:rPr lang="en-US" sz="1400" dirty="0"/>
              <a:t> ), we consider the IP addresses scanning in a large network telescope </a:t>
            </a:r>
          </a:p>
          <a:p>
            <a:pPr lvl="1">
              <a:buFont typeface="Arial" panose="020B0604020202020204" pitchFamily="34" charset="0"/>
              <a:buChar char="•"/>
            </a:pPr>
            <a:r>
              <a:rPr lang="en-US" sz="1200" dirty="0"/>
              <a:t>composed of approximately 4.7 million IP addresses</a:t>
            </a:r>
          </a:p>
          <a:p>
            <a:pPr>
              <a:buFont typeface="Arial" panose="020B0604020202020204" pitchFamily="34" charset="0"/>
              <a:buChar char="•"/>
            </a:pPr>
            <a:r>
              <a:rPr lang="en-US" sz="1400" dirty="0"/>
              <a:t>We consider an IP address to be scanning if it contacts at least 25 unique addresses in our telescope on the same port within a 480 second window.</a:t>
            </a:r>
          </a:p>
          <a:p>
            <a:pPr>
              <a:buFont typeface="Arial" panose="020B0604020202020204" pitchFamily="34" charset="0"/>
              <a:buChar char="•"/>
            </a:pPr>
            <a:r>
              <a:rPr lang="en-US" sz="1400" dirty="0"/>
              <a:t>1.7 M scans from a total of 529 K unique IP addresses</a:t>
            </a:r>
          </a:p>
          <a:p>
            <a:pPr>
              <a:buFont typeface="Arial" panose="020B0604020202020204" pitchFamily="34" charset="0"/>
              <a:buChar char="•"/>
            </a:pPr>
            <a:r>
              <a:rPr lang="en-US" sz="1400" dirty="0"/>
              <a:t> 1.4 billion packets measured. 500,716 homes scanned</a:t>
            </a:r>
          </a:p>
          <a:p>
            <a:pPr>
              <a:buFont typeface="Arial" panose="020B0604020202020204" pitchFamily="34" charset="0"/>
              <a:buChar char="•"/>
            </a:pPr>
            <a:r>
              <a:rPr lang="en-US" sz="1400" dirty="0"/>
              <a:t> 1,865 (0.37%) were found scanning on the network telescope</a:t>
            </a:r>
            <a:endParaRPr lang="en-US" sz="1600" dirty="0"/>
          </a:p>
        </p:txBody>
      </p:sp>
      <p:sp>
        <p:nvSpPr>
          <p:cNvPr id="4" name="Slide Number Placeholder 3">
            <a:extLst>
              <a:ext uri="{FF2B5EF4-FFF2-40B4-BE49-F238E27FC236}">
                <a16:creationId xmlns:a16="http://schemas.microsoft.com/office/drawing/2014/main" id="{A1FEAFAF-AE6F-4F1A-B56A-9ABB492B01AB}"/>
              </a:ext>
            </a:extLst>
          </p:cNvPr>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386199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Scanning Homes (Compromised homes)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9818370" cy="3760891"/>
          </a:xfrm>
        </p:spPr>
        <p:txBody>
          <a:bodyPr>
            <a:normAutofit/>
          </a:bodyPr>
          <a:lstStyle/>
          <a:p>
            <a:pPr>
              <a:buFont typeface="Arial" panose="020B0604020202020204" pitchFamily="34" charset="0"/>
              <a:buChar char="•"/>
            </a:pPr>
            <a:r>
              <a:rPr lang="en-US" sz="1400" dirty="0"/>
              <a:t>Scans most frequently target TCP/445 (SMB, 26.7% homes) followed by TCP/23 (Telnet, 11.3%), TCP/80 (HTTP, 10.7%), and TCP/8080 (HTTP, 9.4%).</a:t>
            </a:r>
          </a:p>
          <a:p>
            <a:pPr>
              <a:buFont typeface="Arial" panose="020B0604020202020204" pitchFamily="34" charset="0"/>
              <a:buChar char="•"/>
            </a:pPr>
            <a:r>
              <a:rPr lang="en-US" sz="1400" dirty="0"/>
              <a:t>1,156 (62%) of scanning homes contained at least one known vulnerability—conversely, 7.2 M (46.8%) non scanning homes in our dataset contain at least one known vulnerability</a:t>
            </a:r>
          </a:p>
          <a:p>
            <a:pPr>
              <a:buFont typeface="Arial" panose="020B0604020202020204" pitchFamily="34" charset="0"/>
              <a:buChar char="•"/>
            </a:pPr>
            <a:r>
              <a:rPr lang="en-US" sz="1400" dirty="0"/>
              <a:t>Unable to determine why homes without known vulnerabilities were seen scanning. This is likely due to devices being compromised through means outside of our measurement vantage point, for example, vulnerabilities that we do not test for.</a:t>
            </a:r>
          </a:p>
          <a:p>
            <a:pPr>
              <a:buFont typeface="Arial" panose="020B0604020202020204" pitchFamily="34" charset="0"/>
              <a:buChar char="•"/>
            </a:pPr>
            <a:r>
              <a:rPr lang="en-US" sz="1400" dirty="0"/>
              <a:t>Although these homes contain vulnerable devices, we cannot claim that they are scanning as a result of these devices</a:t>
            </a:r>
          </a:p>
          <a:p>
            <a:pPr lvl="1">
              <a:buFont typeface="Arial" panose="020B0604020202020204" pitchFamily="34" charset="0"/>
              <a:buChar char="•"/>
            </a:pPr>
            <a:r>
              <a:rPr lang="en-US" sz="1400" dirty="0"/>
              <a:t>we do not have full vulnerability coverage</a:t>
            </a:r>
          </a:p>
          <a:p>
            <a:pPr lvl="1">
              <a:buFont typeface="Arial" panose="020B0604020202020204" pitchFamily="34" charset="0"/>
              <a:buChar char="•"/>
            </a:pPr>
            <a:r>
              <a:rPr lang="en-US" sz="1400" dirty="0"/>
              <a:t>outstanding challenge to attribute device behavior</a:t>
            </a:r>
          </a:p>
          <a:p>
            <a:pPr>
              <a:buFont typeface="Arial" panose="020B0604020202020204" pitchFamily="34" charset="0"/>
              <a:buChar char="•"/>
            </a:pPr>
            <a:r>
              <a:rPr lang="en-US" sz="1400" dirty="0"/>
              <a:t>Nevertheless, presence of any scanning homes in general indicates a threat landscape larger than simply publicly accessible devices, and one that should be considered by the security community</a:t>
            </a:r>
          </a:p>
        </p:txBody>
      </p:sp>
      <p:sp>
        <p:nvSpPr>
          <p:cNvPr id="4" name="Slide Number Placeholder 3">
            <a:extLst>
              <a:ext uri="{FF2B5EF4-FFF2-40B4-BE49-F238E27FC236}">
                <a16:creationId xmlns:a16="http://schemas.microsoft.com/office/drawing/2014/main" id="{A1FEAFAF-AE6F-4F1A-B56A-9ABB492B01AB}"/>
              </a:ext>
            </a:extLst>
          </p:cNvPr>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313018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External Exposure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9818370" cy="3760891"/>
          </a:xfrm>
        </p:spPr>
        <p:txBody>
          <a:bodyPr>
            <a:normAutofit/>
          </a:bodyPr>
          <a:lstStyle/>
          <a:p>
            <a:pPr>
              <a:buFont typeface="Arial" panose="020B0604020202020204" pitchFamily="34" charset="0"/>
              <a:buChar char="•"/>
            </a:pPr>
            <a:r>
              <a:rPr lang="en-US" sz="1600" dirty="0"/>
              <a:t> </a:t>
            </a:r>
            <a:r>
              <a:rPr lang="en-US" sz="1400" dirty="0"/>
              <a:t>Understand whether routers with weak default credentials are also exposed on the public Internet</a:t>
            </a:r>
          </a:p>
          <a:p>
            <a:pPr>
              <a:buFont typeface="Arial" panose="020B0604020202020204" pitchFamily="34" charset="0"/>
              <a:buChar char="•"/>
            </a:pPr>
            <a:r>
              <a:rPr lang="en-US" sz="1400" dirty="0"/>
              <a:t>A small number of home routers host publicly accessible services</a:t>
            </a:r>
            <a:endParaRPr lang="en-US" sz="1200" dirty="0"/>
          </a:p>
          <a:p>
            <a:pPr lvl="1">
              <a:buFont typeface="Arial" panose="020B0604020202020204" pitchFamily="34" charset="0"/>
              <a:buChar char="•"/>
            </a:pPr>
            <a:r>
              <a:rPr lang="en-US" sz="1200" dirty="0"/>
              <a:t>3.4% expose HTTP, 0.8% FTP, 0.7% Telnet, and 0.8% SSH.</a:t>
            </a:r>
          </a:p>
          <a:p>
            <a:pPr>
              <a:buFont typeface="Arial" panose="020B0604020202020204" pitchFamily="34" charset="0"/>
              <a:buChar char="•"/>
            </a:pPr>
            <a:r>
              <a:rPr lang="en-US" sz="1400" dirty="0"/>
              <a:t>Of routers that are externally exposed, we find that 51.2% of them exposed with a vulnerability</a:t>
            </a:r>
          </a:p>
          <a:p>
            <a:pPr>
              <a:buFont typeface="Arial" panose="020B0604020202020204" pitchFamily="34" charset="0"/>
              <a:buChar char="•"/>
            </a:pPr>
            <a:r>
              <a:rPr lang="en-US" sz="1400" dirty="0"/>
              <a:t>This is far higher than the fraction of non-externally available routers in our dataset with a vulnerability (25.8%)</a:t>
            </a:r>
          </a:p>
          <a:p>
            <a:pPr>
              <a:buFont typeface="Arial" panose="020B0604020202020204" pitchFamily="34" charset="0"/>
              <a:buChar char="•"/>
            </a:pPr>
            <a:r>
              <a:rPr lang="en-US" sz="1400" dirty="0"/>
              <a:t>TP-Link, is the vendor responsible for the most externally exposed routers (19.7%).</a:t>
            </a:r>
            <a:endParaRPr lang="en-US" sz="1600" dirty="0"/>
          </a:p>
        </p:txBody>
      </p:sp>
      <p:sp>
        <p:nvSpPr>
          <p:cNvPr id="4" name="Slide Number Placeholder 3">
            <a:extLst>
              <a:ext uri="{FF2B5EF4-FFF2-40B4-BE49-F238E27FC236}">
                <a16:creationId xmlns:a16="http://schemas.microsoft.com/office/drawing/2014/main" id="{A1FEAFAF-AE6F-4F1A-B56A-9ABB492B01AB}"/>
              </a:ext>
            </a:extLst>
          </p:cNvPr>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24818877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Current scenario</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9818370" cy="3760891"/>
          </a:xfrm>
        </p:spPr>
        <p:txBody>
          <a:bodyPr>
            <a:normAutofit/>
          </a:bodyPr>
          <a:lstStyle/>
          <a:p>
            <a:pPr>
              <a:buFont typeface="Arial" panose="020B0604020202020204" pitchFamily="34" charset="0"/>
              <a:buChar char="•"/>
            </a:pPr>
            <a:r>
              <a:rPr lang="en-US" sz="1600" dirty="0"/>
              <a:t>Recent security research has focused on new home IoT devices, such as smart locks and home automation. </a:t>
            </a:r>
          </a:p>
          <a:p>
            <a:pPr>
              <a:buFont typeface="Arial" panose="020B0604020202020204" pitchFamily="34" charset="0"/>
              <a:buChar char="•"/>
            </a:pPr>
            <a:r>
              <a:rPr lang="en-US" sz="1600" dirty="0"/>
              <a:t>Our results suggest that while these devices are growing in importance in western regions, they are far from the most common IoT devices around the world. </a:t>
            </a:r>
          </a:p>
          <a:p>
            <a:pPr>
              <a:buFont typeface="Arial" panose="020B0604020202020204" pitchFamily="34" charset="0"/>
              <a:buChar char="•"/>
            </a:pPr>
            <a:r>
              <a:rPr lang="en-US" sz="1600" dirty="0"/>
              <a:t>Instead, home IoT is better characterized by smart TVs, printers, game consoles, and surveillance devices—devices that have been connected to our home networks for years. </a:t>
            </a:r>
          </a:p>
          <a:p>
            <a:pPr>
              <a:buFont typeface="Arial" panose="020B0604020202020204" pitchFamily="34" charset="0"/>
              <a:buChar char="•"/>
            </a:pPr>
            <a:r>
              <a:rPr lang="en-US" sz="1600" dirty="0"/>
              <a:t>These are the kinds of devices that still support weak credentials for old protocols:</a:t>
            </a:r>
          </a:p>
          <a:p>
            <a:pPr lvl="1">
              <a:buFont typeface="Arial" panose="020B0604020202020204" pitchFamily="34" charset="0"/>
              <a:buChar char="•"/>
            </a:pPr>
            <a:r>
              <a:rPr lang="en-US" sz="1100" dirty="0"/>
              <a:t> work appliances are the device type with the highest fraction of weak FTP credentials</a:t>
            </a:r>
          </a:p>
          <a:p>
            <a:pPr lvl="1">
              <a:buFont typeface="Arial" panose="020B0604020202020204" pitchFamily="34" charset="0"/>
              <a:buChar char="•"/>
            </a:pPr>
            <a:r>
              <a:rPr lang="en-US" sz="1100" dirty="0"/>
              <a:t> surveillance devices are the worst for telnet credentials.</a:t>
            </a:r>
          </a:p>
          <a:p>
            <a:pPr>
              <a:buFont typeface="Arial" panose="020B0604020202020204" pitchFamily="34" charset="0"/>
              <a:buChar char="•"/>
            </a:pPr>
            <a:r>
              <a:rPr lang="en-US" sz="1600" dirty="0"/>
              <a:t> Improving the security posture of these devices remains just as important as ensuring that new technologies are secure—our home networks are only as secure as their weakest link. </a:t>
            </a:r>
            <a:endParaRPr lang="en-US" dirty="0"/>
          </a:p>
        </p:txBody>
      </p:sp>
      <p:sp>
        <p:nvSpPr>
          <p:cNvPr id="4" name="Slide Number Placeholder 3">
            <a:extLst>
              <a:ext uri="{FF2B5EF4-FFF2-40B4-BE49-F238E27FC236}">
                <a16:creationId xmlns:a16="http://schemas.microsoft.com/office/drawing/2014/main" id="{E713D182-7EF2-4645-AB26-5581365A9D81}"/>
              </a:ext>
            </a:extLst>
          </p:cNvPr>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2357231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Next steps and shortfalls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9767570" cy="4076699"/>
          </a:xfrm>
        </p:spPr>
        <p:txBody>
          <a:bodyPr>
            <a:noAutofit/>
          </a:bodyPr>
          <a:lstStyle/>
          <a:p>
            <a:pPr>
              <a:buFont typeface="Arial" panose="020B0604020202020204" pitchFamily="34" charset="0"/>
              <a:buChar char="•"/>
            </a:pPr>
            <a:r>
              <a:rPr lang="en-US" sz="1400" dirty="0"/>
              <a:t>Most of the devices that support weak credentials are manufactured by a handful of popular vendors across all regions</a:t>
            </a:r>
          </a:p>
          <a:p>
            <a:pPr>
              <a:buFont typeface="Arial" panose="020B0604020202020204" pitchFamily="34" charset="0"/>
              <a:buChar char="•"/>
            </a:pPr>
            <a:r>
              <a:rPr lang="en-US" sz="1400" dirty="0"/>
              <a:t>The security community can start addressing these challenges by encouraging the largest offending vendors to adopt better security practices.</a:t>
            </a:r>
          </a:p>
          <a:p>
            <a:pPr>
              <a:buFont typeface="Arial" panose="020B0604020202020204" pitchFamily="34" charset="0"/>
              <a:buChar char="•"/>
            </a:pPr>
            <a:r>
              <a:rPr lang="en-US" sz="1400" dirty="0"/>
              <a:t>Law enforcement and legal entities have started to provide legal disincentives for weak security practices. E.g. </a:t>
            </a:r>
            <a:r>
              <a:rPr lang="en-US" sz="1400" dirty="0" err="1"/>
              <a:t>D-link</a:t>
            </a:r>
            <a:r>
              <a:rPr lang="en-US" sz="1400" dirty="0"/>
              <a:t> for </a:t>
            </a:r>
            <a:r>
              <a:rPr lang="en-US" sz="1400" dirty="0" err="1"/>
              <a:t>Mirai</a:t>
            </a:r>
            <a:endParaRPr lang="en-US" sz="1400" b="1" dirty="0"/>
          </a:p>
          <a:p>
            <a:pPr marL="0" indent="0">
              <a:buNone/>
            </a:pPr>
            <a:r>
              <a:rPr lang="en-US" sz="1400" b="1" dirty="0"/>
              <a:t>Shortfalls</a:t>
            </a:r>
          </a:p>
          <a:p>
            <a:pPr>
              <a:buFont typeface="Arial" panose="020B0604020202020204" pitchFamily="34" charset="0"/>
              <a:buChar char="•"/>
            </a:pPr>
            <a:r>
              <a:rPr lang="en-US" sz="1400" dirty="0"/>
              <a:t>Regions often have vastly different preferences for vendors across device types</a:t>
            </a:r>
          </a:p>
          <a:p>
            <a:pPr>
              <a:buFont typeface="Arial" panose="020B0604020202020204" pitchFamily="34" charset="0"/>
              <a:buChar char="•"/>
            </a:pPr>
            <a:r>
              <a:rPr lang="en-US" sz="1400" dirty="0"/>
              <a:t>Improving the security of devices based solely on the global distribution may leave smaller regions with divergent preferences less secure</a:t>
            </a:r>
          </a:p>
          <a:p>
            <a:pPr>
              <a:buFont typeface="Arial" panose="020B0604020202020204" pitchFamily="34" charset="0"/>
              <a:buChar char="•"/>
            </a:pPr>
            <a:r>
              <a:rPr lang="en-US" sz="1400" dirty="0"/>
              <a:t>it is not immediately clear how to measure the impact of compromise on home security.</a:t>
            </a:r>
          </a:p>
          <a:p>
            <a:pPr>
              <a:buFont typeface="Arial" panose="020B0604020202020204" pitchFamily="34" charset="0"/>
              <a:buChar char="•"/>
            </a:pPr>
            <a:r>
              <a:rPr lang="en-US" sz="1400" dirty="0"/>
              <a:t>Security challenges vary per region depending on device preferences</a:t>
            </a:r>
            <a:endParaRPr lang="en-US" sz="1600" dirty="0"/>
          </a:p>
        </p:txBody>
      </p:sp>
      <p:sp>
        <p:nvSpPr>
          <p:cNvPr id="4" name="Slide Number Placeholder 3">
            <a:extLst>
              <a:ext uri="{FF2B5EF4-FFF2-40B4-BE49-F238E27FC236}">
                <a16:creationId xmlns:a16="http://schemas.microsoft.com/office/drawing/2014/main" id="{8DC6C45D-BD74-488A-8407-145019F30684}"/>
              </a:ext>
            </a:extLst>
          </p:cNvPr>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3441507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Takeaways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9BD7B70E-B841-4A71-AB1A-B92C9AA3F739}"/>
              </a:ext>
            </a:extLst>
          </p:cNvPr>
          <p:cNvSpPr>
            <a:spLocks noGrp="1"/>
          </p:cNvSpPr>
          <p:nvPr>
            <p:ph idx="1"/>
          </p:nvPr>
        </p:nvSpPr>
        <p:spPr>
          <a:xfrm>
            <a:off x="1097280" y="2108201"/>
            <a:ext cx="9767570" cy="4076699"/>
          </a:xfrm>
        </p:spPr>
        <p:txBody>
          <a:bodyPr>
            <a:noAutofit/>
          </a:bodyPr>
          <a:lstStyle/>
          <a:p>
            <a:pPr>
              <a:buFont typeface="Arial" panose="020B0604020202020204" pitchFamily="34" charset="0"/>
              <a:buChar char="•"/>
            </a:pPr>
            <a:r>
              <a:rPr lang="en-US" sz="1400" dirty="0"/>
              <a:t>Conducted the first large-scale empirical analysis of IoT devices on real-world home networks</a:t>
            </a:r>
          </a:p>
          <a:p>
            <a:pPr>
              <a:buFont typeface="Arial" panose="020B0604020202020204" pitchFamily="34" charset="0"/>
              <a:buChar char="•"/>
            </a:pPr>
            <a:r>
              <a:rPr lang="en-US" sz="1400" dirty="0"/>
              <a:t>In several regions, most homes now have at least one networked IoT device. </a:t>
            </a:r>
          </a:p>
          <a:p>
            <a:pPr>
              <a:buFont typeface="Arial" panose="020B0604020202020204" pitchFamily="34" charset="0"/>
              <a:buChar char="•"/>
            </a:pPr>
            <a:r>
              <a:rPr lang="en-US" sz="1400" dirty="0"/>
              <a:t>Analyzed the types and vendors of commonly purchased devices and provided a landscape of the global IoT ecosystem</a:t>
            </a:r>
          </a:p>
          <a:p>
            <a:pPr>
              <a:buFont typeface="Arial" panose="020B0604020202020204" pitchFamily="34" charset="0"/>
              <a:buChar char="•"/>
            </a:pPr>
            <a:r>
              <a:rPr lang="en-US" sz="1400" dirty="0"/>
              <a:t>Further analyzed the security profile of these devices and networks and showed that a significant fraction of devices use weak credentials</a:t>
            </a:r>
          </a:p>
          <a:p>
            <a:pPr>
              <a:buFont typeface="Arial" panose="020B0604020202020204" pitchFamily="34" charset="0"/>
              <a:buChar char="•"/>
            </a:pPr>
            <a:endParaRPr lang="en-US" sz="1400" dirty="0"/>
          </a:p>
          <a:p>
            <a:pPr>
              <a:buFont typeface="Arial" panose="020B0604020202020204" pitchFamily="34" charset="0"/>
              <a:buChar char="•"/>
            </a:pPr>
            <a:r>
              <a:rPr lang="en-US" sz="1400" dirty="0"/>
              <a:t>Home IoT ecosystem is diverse and fragmented</a:t>
            </a:r>
          </a:p>
          <a:p>
            <a:pPr>
              <a:buFont typeface="Arial" panose="020B0604020202020204" pitchFamily="34" charset="0"/>
              <a:buChar char="•"/>
            </a:pPr>
            <a:r>
              <a:rPr lang="en-US" sz="1400" dirty="0"/>
              <a:t>Regional differences in # of devices, device types, and device vendors </a:t>
            </a:r>
          </a:p>
          <a:p>
            <a:pPr>
              <a:buFont typeface="Arial" panose="020B0604020202020204" pitchFamily="34" charset="0"/>
              <a:buChar char="•"/>
            </a:pPr>
            <a:r>
              <a:rPr lang="en-US" sz="1400" dirty="0"/>
              <a:t>Quantifying IoT security at scale remains an outstanding challenge </a:t>
            </a:r>
          </a:p>
        </p:txBody>
      </p:sp>
      <p:sp>
        <p:nvSpPr>
          <p:cNvPr id="4" name="Slide Number Placeholder 3">
            <a:extLst>
              <a:ext uri="{FF2B5EF4-FFF2-40B4-BE49-F238E27FC236}">
                <a16:creationId xmlns:a16="http://schemas.microsoft.com/office/drawing/2014/main" id="{E853BA57-8A90-4D1A-B892-D8DB3772A55F}"/>
              </a:ext>
            </a:extLst>
          </p:cNvPr>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327467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Problems - Dataset Bias </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217928" y="2608159"/>
            <a:ext cx="10116821" cy="2744891"/>
          </a:xfrm>
        </p:spPr>
        <p:txBody>
          <a:bodyPr>
            <a:normAutofit fontScale="70000" lnSpcReduction="20000"/>
          </a:bodyPr>
          <a:lstStyle/>
          <a:p>
            <a:pPr>
              <a:buFont typeface="Arial" panose="020B0604020202020204" pitchFamily="34" charset="0"/>
              <a:buChar char="•"/>
            </a:pPr>
            <a:r>
              <a:rPr lang="en-US" dirty="0"/>
              <a:t>The dataset is likely colored by several biases.</a:t>
            </a:r>
          </a:p>
          <a:p>
            <a:pPr>
              <a:buFont typeface="Arial" panose="020B0604020202020204" pitchFamily="34" charset="0"/>
              <a:buChar char="•"/>
            </a:pPr>
            <a:r>
              <a:rPr lang="en-US" dirty="0"/>
              <a:t>The data is predicated on users installing antivirus software on their computers. There is little work that indicates whether users with antivirus software have secure practices.</a:t>
            </a:r>
          </a:p>
          <a:p>
            <a:pPr>
              <a:buFont typeface="Arial" panose="020B0604020202020204" pitchFamily="34" charset="0"/>
              <a:buChar char="•"/>
            </a:pPr>
            <a:r>
              <a:rPr lang="en-US" dirty="0"/>
              <a:t>We only analyzed data from installations on Windows machines due to differences between Mac and Windows versions of the software. This may skew the households we study to different socioeconomic groups or introduce other biases. </a:t>
            </a:r>
          </a:p>
          <a:p>
            <a:pPr>
              <a:buFont typeface="Arial" panose="020B0604020202020204" pitchFamily="34" charset="0"/>
              <a:buChar char="•"/>
            </a:pPr>
            <a:r>
              <a:rPr lang="en-US" dirty="0" err="1"/>
              <a:t>WiFi</a:t>
            </a:r>
            <a:r>
              <a:rPr lang="en-US" dirty="0"/>
              <a:t> Inspector actively notifies users about problems it finds. As a result, users may have patched vulnerable hosts, changed default passwords, or returned devices to their place of purchase.</a:t>
            </a:r>
          </a:p>
          <a:p>
            <a:pPr>
              <a:buFont typeface="Arial" panose="020B0604020202020204" pitchFamily="34" charset="0"/>
              <a:buChar char="•"/>
            </a:pPr>
            <a:r>
              <a:rPr lang="en-US" dirty="0"/>
              <a:t> This may skew the results to indicate that homes included in this study are more secure than in practice. </a:t>
            </a:r>
          </a:p>
        </p:txBody>
      </p:sp>
      <p:sp>
        <p:nvSpPr>
          <p:cNvPr id="5" name="Slide Number Placeholder 4">
            <a:extLst>
              <a:ext uri="{FF2B5EF4-FFF2-40B4-BE49-F238E27FC236}">
                <a16:creationId xmlns:a16="http://schemas.microsoft.com/office/drawing/2014/main" id="{D388E8CC-4825-472D-89DE-1C084F077AB7}"/>
              </a:ext>
            </a:extLst>
          </p:cNvPr>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168315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rgbClr val="FFFFFF"/>
                </a:solidFill>
              </a:rPr>
              <a:t>Why is this analysis required?</a:t>
            </a:r>
          </a:p>
        </p:txBody>
      </p:sp>
      <p:sp>
        <p:nvSpPr>
          <p:cNvPr id="3" name="Content Placeholder 2">
            <a:extLst>
              <a:ext uri="{FF2B5EF4-FFF2-40B4-BE49-F238E27FC236}">
                <a16:creationId xmlns:a16="http://schemas.microsoft.com/office/drawing/2014/main" id="{68C2E2C9-3BBB-479D-9494-AED75FD34523}"/>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en-US" dirty="0"/>
              <a:t> Get more visibility into the devices consumers are putting into their homes</a:t>
            </a:r>
          </a:p>
          <a:p>
            <a:pPr>
              <a:buFont typeface="Arial" panose="020B0604020202020204" pitchFamily="34" charset="0"/>
              <a:buChar char="•"/>
            </a:pPr>
            <a:r>
              <a:rPr lang="en-US" dirty="0"/>
              <a:t> We need to investigate the security posture of devices, detailing their open services, weak default credentials, and vulnerability to known attacks</a:t>
            </a:r>
          </a:p>
          <a:p>
            <a:pPr>
              <a:buFont typeface="Arial" panose="020B0604020202020204" pitchFamily="34" charset="0"/>
              <a:buChar char="•"/>
            </a:pPr>
            <a:r>
              <a:rPr lang="en-US"/>
              <a:t> It </a:t>
            </a:r>
            <a:r>
              <a:rPr lang="en-US" dirty="0"/>
              <a:t>is vital that the security community understands the types of IoT devices that consumers install, and their respective regional distributions given their increasing security and privacy implications. </a:t>
            </a:r>
          </a:p>
          <a:p>
            <a:pPr>
              <a:buFont typeface="Arial" panose="020B0604020202020204" pitchFamily="34" charset="0"/>
              <a:buChar char="•"/>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12E31C81-23FA-41ED-8BF1-ED19593F64ED}"/>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610854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Problems – Weak credentials are only a part of the issue</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217928" y="2608159"/>
            <a:ext cx="10116821" cy="2744891"/>
          </a:xfrm>
        </p:spPr>
        <p:txBody>
          <a:bodyPr>
            <a:normAutofit lnSpcReduction="10000"/>
          </a:bodyPr>
          <a:lstStyle/>
          <a:p>
            <a:pPr>
              <a:buFont typeface="Arial" panose="020B0604020202020204" pitchFamily="34" charset="0"/>
              <a:buChar char="•"/>
            </a:pPr>
            <a:r>
              <a:rPr lang="en-US" dirty="0"/>
              <a:t>Weak FTP and Telnet do not represent the entire spectrum of attacks that IoT devices are vulnerable to</a:t>
            </a:r>
          </a:p>
          <a:p>
            <a:pPr>
              <a:buFont typeface="Arial" panose="020B0604020202020204" pitchFamily="34" charset="0"/>
              <a:buChar char="•"/>
            </a:pPr>
            <a:r>
              <a:rPr lang="en-US" dirty="0"/>
              <a:t>Credentials do no ensure security unless encryption is also added.</a:t>
            </a:r>
          </a:p>
          <a:p>
            <a:pPr>
              <a:buFont typeface="Arial" panose="020B0604020202020204" pitchFamily="34" charset="0"/>
              <a:buChar char="•"/>
            </a:pPr>
            <a:r>
              <a:rPr lang="en-US" dirty="0"/>
              <a:t>There are many device specific vulnerabilities</a:t>
            </a:r>
          </a:p>
          <a:p>
            <a:pPr>
              <a:buFont typeface="Arial" panose="020B0604020202020204" pitchFamily="34" charset="0"/>
              <a:buChar char="•"/>
            </a:pPr>
            <a:r>
              <a:rPr lang="en-US" dirty="0"/>
              <a:t>Some devices use proprietary protocols </a:t>
            </a:r>
          </a:p>
          <a:p>
            <a:pPr>
              <a:buFont typeface="Arial" panose="020B0604020202020204" pitchFamily="34" charset="0"/>
              <a:buChar char="•"/>
            </a:pPr>
            <a:r>
              <a:rPr lang="en-US" dirty="0"/>
              <a:t>Scanning homes were inconclusive</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E914617D-3C33-4A20-9741-D156EFC425D4}"/>
              </a:ext>
            </a:extLst>
          </p:cNvPr>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2230146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0" name="Straight Connector 19">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484814" y="640080"/>
            <a:ext cx="3659246" cy="2850319"/>
          </a:xfrm>
        </p:spPr>
        <p:txBody>
          <a:bodyPr vert="horz" lIns="91440" tIns="45720" rIns="91440" bIns="45720" rtlCol="0" anchor="b">
            <a:normAutofit/>
          </a:bodyPr>
          <a:lstStyle/>
          <a:p>
            <a:r>
              <a:rPr lang="en-US" sz="5400">
                <a:solidFill>
                  <a:srgbClr val="FFFFFF"/>
                </a:solidFill>
              </a:rPr>
              <a:t>Questions?</a:t>
            </a:r>
          </a:p>
        </p:txBody>
      </p:sp>
      <p:cxnSp>
        <p:nvCxnSpPr>
          <p:cNvPr id="24" name="Straight Connector 23">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6F067F8-2488-4E96-9CE7-E40BD739B317}"/>
              </a:ext>
            </a:extLst>
          </p:cNvPr>
          <p:cNvPicPr>
            <a:picLocks noChangeAspect="1"/>
          </p:cNvPicPr>
          <p:nvPr/>
        </p:nvPicPr>
        <p:blipFill rotWithShape="1">
          <a:blip r:embed="rId2"/>
          <a:srcRect l="32783" r="2" b="2"/>
          <a:stretch/>
        </p:blipFill>
        <p:spPr>
          <a:xfrm>
            <a:off x="4635095" y="10"/>
            <a:ext cx="7556889" cy="6857990"/>
          </a:xfrm>
          <a:prstGeom prst="rect">
            <a:avLst/>
          </a:prstGeom>
        </p:spPr>
      </p:pic>
      <p:sp>
        <p:nvSpPr>
          <p:cNvPr id="5" name="Slide Number Placeholder 4">
            <a:extLst>
              <a:ext uri="{FF2B5EF4-FFF2-40B4-BE49-F238E27FC236}">
                <a16:creationId xmlns:a16="http://schemas.microsoft.com/office/drawing/2014/main" id="{E914617D-3C33-4A20-9741-D156EFC425D4}"/>
              </a:ext>
            </a:extLst>
          </p:cNvPr>
          <p:cNvSpPr>
            <a:spLocks noGrp="1"/>
          </p:cNvSpPr>
          <p:nvPr>
            <p:ph type="sldNum" sz="quarter" idx="12"/>
          </p:nvPr>
        </p:nvSpPr>
        <p:spPr>
          <a:xfrm>
            <a:off x="10993582" y="6446838"/>
            <a:ext cx="780010" cy="365125"/>
          </a:xfrm>
        </p:spPr>
        <p:txBody>
          <a:bodyPr vert="horz" lIns="91440" tIns="45720" rIns="91440" bIns="45720" rtlCol="0" anchor="ctr">
            <a:normAutofit/>
          </a:bodyPr>
          <a:lstStyle/>
          <a:p>
            <a:pPr>
              <a:spcAft>
                <a:spcPts val="600"/>
              </a:spcAft>
            </a:pPr>
            <a:fld id="{3A98EE3D-8CD1-4C3F-BD1C-C98C9596463C}" type="slidenum">
              <a:rPr lang="en-US" sz="1050" smtClean="0"/>
              <a:pPr>
                <a:spcAft>
                  <a:spcPts val="600"/>
                </a:spcAft>
              </a:pPr>
              <a:t>31</a:t>
            </a:fld>
            <a:endParaRPr lang="en-US" sz="1050"/>
          </a:p>
        </p:txBody>
      </p:sp>
    </p:spTree>
    <p:extLst>
      <p:ext uri="{BB962C8B-B14F-4D97-AF65-F5344CB8AC3E}">
        <p14:creationId xmlns:p14="http://schemas.microsoft.com/office/powerpoint/2010/main" val="40318293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What does the home IoT ecosystem look like?</a:t>
            </a:r>
          </a:p>
        </p:txBody>
      </p:sp>
      <p:sp>
        <p:nvSpPr>
          <p:cNvPr id="3" name="Content Placeholder 2">
            <a:extLst>
              <a:ext uri="{FF2B5EF4-FFF2-40B4-BE49-F238E27FC236}">
                <a16:creationId xmlns:a16="http://schemas.microsoft.com/office/drawing/2014/main" id="{68C2E2C9-3BBB-479D-9494-AED75FD34523}"/>
              </a:ext>
            </a:extLst>
          </p:cNvPr>
          <p:cNvSpPr>
            <a:spLocks noGrp="1"/>
          </p:cNvSpPr>
          <p:nvPr>
            <p:ph idx="1"/>
          </p:nvPr>
        </p:nvSpPr>
        <p:spPr>
          <a:xfrm>
            <a:off x="1096963" y="2675694"/>
            <a:ext cx="10058400" cy="3193294"/>
          </a:xfrm>
        </p:spPr>
        <p:txBody>
          <a:bodyPr>
            <a:normAutofit/>
          </a:bodyPr>
          <a:lstStyle/>
          <a:p>
            <a:pPr>
              <a:buFont typeface="Arial" panose="020B0604020202020204" pitchFamily="34" charset="0"/>
              <a:buChar char="•"/>
            </a:pPr>
            <a:r>
              <a:rPr lang="en-US" dirty="0"/>
              <a:t> We need to get information about the different devices on people’s home networks</a:t>
            </a:r>
          </a:p>
          <a:p>
            <a:pPr>
              <a:buFont typeface="Arial" panose="020B0604020202020204" pitchFamily="34" charset="0"/>
              <a:buChar char="•"/>
            </a:pPr>
            <a:r>
              <a:rPr lang="en-US" dirty="0"/>
              <a:t> Partnered with Avast using their Wi-Fi Inspector Software</a:t>
            </a:r>
          </a:p>
          <a:p>
            <a:pPr lvl="1">
              <a:buFont typeface="Arial" panose="020B0604020202020204" pitchFamily="34" charset="0"/>
              <a:buChar char="•"/>
            </a:pPr>
            <a:r>
              <a:rPr lang="en-US" dirty="0"/>
              <a:t>Performs internal network scans and checks devices for weak security </a:t>
            </a:r>
          </a:p>
          <a:p>
            <a:pPr lvl="1">
              <a:buFont typeface="Arial" panose="020B0604020202020204" pitchFamily="34" charset="0"/>
              <a:buChar char="•"/>
            </a:pPr>
            <a:r>
              <a:rPr lang="en-US" dirty="0"/>
              <a:t>Device identification </a:t>
            </a:r>
          </a:p>
          <a:p>
            <a:pPr lvl="1">
              <a:buFont typeface="Arial" panose="020B0604020202020204" pitchFamily="34" charset="0"/>
              <a:buChar char="•"/>
            </a:pPr>
            <a:r>
              <a:rPr lang="en-US" dirty="0"/>
              <a:t>Checks weak default credentials </a:t>
            </a:r>
          </a:p>
          <a:p>
            <a:pPr lvl="1">
              <a:buFont typeface="Arial" panose="020B0604020202020204" pitchFamily="34" charset="0"/>
              <a:buChar char="•"/>
            </a:pPr>
            <a:r>
              <a:rPr lang="en-US" dirty="0"/>
              <a:t>Checks network for vulnerability in CVEs (Common Vulnerabilities and Exposures)</a:t>
            </a:r>
            <a:endParaRPr lang="en-US" dirty="0">
              <a:solidFill>
                <a:srgbClr val="660099"/>
              </a:solidFill>
              <a:latin typeface="arial" panose="020B0604020202020204" pitchFamily="34" charset="0"/>
              <a:hlinkClick r:id="rId2"/>
            </a:endParaRPr>
          </a:p>
          <a:p>
            <a:pPr marL="201168" lvl="1" indent="0">
              <a:buNone/>
            </a:pPr>
            <a:endParaRPr lang="en-US" dirty="0"/>
          </a:p>
          <a:p>
            <a:pPr>
              <a:buFont typeface="Arial" panose="020B0604020202020204" pitchFamily="34" charset="0"/>
              <a:buChar char="•"/>
            </a:pPr>
            <a:endParaRPr lang="en-US" dirty="0"/>
          </a:p>
          <a:p>
            <a:pPr marL="201168" lvl="1" indent="0">
              <a:buNone/>
            </a:pPr>
            <a:endParaRPr lang="en-US"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Slide Number Placeholder 4">
            <a:extLst>
              <a:ext uri="{FF2B5EF4-FFF2-40B4-BE49-F238E27FC236}">
                <a16:creationId xmlns:a16="http://schemas.microsoft.com/office/drawing/2014/main" id="{7BB85A08-25F6-4CBA-ABC7-D5CE7D2D5E3A}"/>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87080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Acquiring the Data</a:t>
            </a:r>
          </a:p>
        </p:txBody>
      </p:sp>
      <p:pic>
        <p:nvPicPr>
          <p:cNvPr id="5" name="Content Placeholder 4" descr="Diagram&#10;&#10;Description automatically generated">
            <a:extLst>
              <a:ext uri="{FF2B5EF4-FFF2-40B4-BE49-F238E27FC236}">
                <a16:creationId xmlns:a16="http://schemas.microsoft.com/office/drawing/2014/main" id="{43361705-C586-4CAA-82BB-4F4BB6D075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9979" y="2097087"/>
            <a:ext cx="6008097" cy="2663825"/>
          </a:xfrm>
        </p:spPr>
      </p:pic>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a:extLst>
              <a:ext uri="{FF2B5EF4-FFF2-40B4-BE49-F238E27FC236}">
                <a16:creationId xmlns:a16="http://schemas.microsoft.com/office/drawing/2014/main" id="{08AD76D0-AC0D-4BE7-825D-CCF65A380B5F}"/>
              </a:ext>
            </a:extLst>
          </p:cNvPr>
          <p:cNvSpPr txBox="1"/>
          <p:nvPr/>
        </p:nvSpPr>
        <p:spPr>
          <a:xfrm>
            <a:off x="274557" y="2421503"/>
            <a:ext cx="4894343" cy="2677656"/>
          </a:xfrm>
          <a:prstGeom prst="rect">
            <a:avLst/>
          </a:prstGeom>
          <a:noFill/>
        </p:spPr>
        <p:txBody>
          <a:bodyPr wrap="square">
            <a:spAutoFit/>
          </a:bodyPr>
          <a:lstStyle/>
          <a:p>
            <a:pPr marL="285750" indent="-285750">
              <a:buFont typeface="Arial" panose="020B0604020202020204" pitchFamily="34" charset="0"/>
              <a:buChar char="•"/>
            </a:pPr>
            <a:r>
              <a:rPr lang="en-US" sz="1400" dirty="0">
                <a:solidFill>
                  <a:schemeClr val="tx1">
                    <a:lumMod val="75000"/>
                    <a:lumOff val="25000"/>
                  </a:schemeClr>
                </a:solidFill>
              </a:rPr>
              <a:t>Network Scanning to inventory the local network</a:t>
            </a:r>
          </a:p>
          <a:p>
            <a:pPr marL="285750" indent="-285750">
              <a:buFont typeface="Arial" panose="020B0604020202020204" pitchFamily="34" charset="0"/>
              <a:buChar char="•"/>
            </a:pPr>
            <a:r>
              <a:rPr lang="en-US" sz="1400" dirty="0">
                <a:solidFill>
                  <a:schemeClr val="tx1">
                    <a:lumMod val="75000"/>
                    <a:lumOff val="25000"/>
                  </a:schemeClr>
                </a:solidFill>
              </a:rPr>
              <a:t>Generates a list of scan candidates from entries in the local ARP table as well through active ARP, SSDP, and </a:t>
            </a:r>
            <a:r>
              <a:rPr lang="en-US" sz="1400" dirty="0" err="1">
                <a:solidFill>
                  <a:schemeClr val="tx1">
                    <a:lumMod val="75000"/>
                    <a:lumOff val="25000"/>
                  </a:schemeClr>
                </a:solidFill>
              </a:rPr>
              <a:t>mDNS</a:t>
            </a:r>
            <a:r>
              <a:rPr lang="en-US" sz="1400" dirty="0">
                <a:solidFill>
                  <a:schemeClr val="tx1">
                    <a:lumMod val="75000"/>
                    <a:lumOff val="25000"/>
                  </a:schemeClr>
                </a:solidFill>
              </a:rPr>
              <a:t> scans. </a:t>
            </a:r>
          </a:p>
          <a:p>
            <a:pPr marL="285750" indent="-285750">
              <a:buFont typeface="Arial" panose="020B0604020202020204" pitchFamily="34" charset="0"/>
              <a:buChar char="•"/>
            </a:pPr>
            <a:r>
              <a:rPr lang="en-US" sz="1400" dirty="0">
                <a:solidFill>
                  <a:schemeClr val="tx1">
                    <a:lumMod val="75000"/>
                    <a:lumOff val="25000"/>
                  </a:schemeClr>
                </a:solidFill>
              </a:rPr>
              <a:t>Probes targets in increasing IP order over ICMP and common TCP/UDP ports to detect listening services.</a:t>
            </a:r>
          </a:p>
          <a:p>
            <a:pPr marL="285750" indent="-285750">
              <a:buFont typeface="Arial" panose="020B0604020202020204" pitchFamily="34" charset="0"/>
              <a:buChar char="•"/>
            </a:pPr>
            <a:r>
              <a:rPr lang="en-US" sz="1400" dirty="0">
                <a:solidFill>
                  <a:schemeClr val="tx1">
                    <a:lumMod val="75000"/>
                    <a:lumOff val="25000"/>
                  </a:schemeClr>
                </a:solidFill>
              </a:rPr>
              <a:t>Scans terminate after the local network has been scanned or a timeout occurs. </a:t>
            </a:r>
          </a:p>
          <a:p>
            <a:pPr marL="285750" indent="-285750">
              <a:buFont typeface="Arial" panose="020B0604020202020204" pitchFamily="34" charset="0"/>
              <a:buChar char="•"/>
            </a:pPr>
            <a:r>
              <a:rPr lang="en-US" sz="1400" dirty="0">
                <a:solidFill>
                  <a:schemeClr val="tx1">
                    <a:lumMod val="75000"/>
                    <a:lumOff val="25000"/>
                  </a:schemeClr>
                </a:solidFill>
              </a:rPr>
              <a:t>After the discovery process completes, the scanner attempts to gather application layer data (e.g., HTTP root page, UPnP root device description, and Telnet banner) from listening services.</a:t>
            </a:r>
            <a:endParaRPr lang="en-US" sz="1600" dirty="0">
              <a:solidFill>
                <a:schemeClr val="tx1">
                  <a:lumMod val="75000"/>
                  <a:lumOff val="25000"/>
                </a:schemeClr>
              </a:solidFill>
            </a:endParaRPr>
          </a:p>
        </p:txBody>
      </p:sp>
      <p:sp>
        <p:nvSpPr>
          <p:cNvPr id="9" name="Slide Number Placeholder 8">
            <a:extLst>
              <a:ext uri="{FF2B5EF4-FFF2-40B4-BE49-F238E27FC236}">
                <a16:creationId xmlns:a16="http://schemas.microsoft.com/office/drawing/2014/main" id="{0E520FF2-C81A-458A-8F86-DC25B04C8C36}"/>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420321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Acquiring the Data</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Content Placeholder 6" descr="Diagram&#10;&#10;Description automatically generated">
            <a:extLst>
              <a:ext uri="{FF2B5EF4-FFF2-40B4-BE49-F238E27FC236}">
                <a16:creationId xmlns:a16="http://schemas.microsoft.com/office/drawing/2014/main" id="{39EFCD0F-F951-445D-97E0-FC4F145845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4856" y="2108200"/>
            <a:ext cx="8122614" cy="3760788"/>
          </a:xfrm>
        </p:spPr>
      </p:pic>
      <p:sp>
        <p:nvSpPr>
          <p:cNvPr id="11" name="Slide Number Placeholder 10">
            <a:extLst>
              <a:ext uri="{FF2B5EF4-FFF2-40B4-BE49-F238E27FC236}">
                <a16:creationId xmlns:a16="http://schemas.microsoft.com/office/drawing/2014/main" id="{500273B3-CDA4-4C79-B00B-9A39BAAC9CFF}"/>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200124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Organizing the data</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097279" y="2639909"/>
            <a:ext cx="4306570" cy="2744891"/>
          </a:xfrm>
        </p:spPr>
        <p:txBody>
          <a:bodyPr/>
          <a:lstStyle/>
          <a:p>
            <a:pPr>
              <a:buFont typeface="Arial" panose="020B0604020202020204" pitchFamily="34" charset="0"/>
              <a:buChar char="•"/>
            </a:pPr>
            <a:r>
              <a:rPr lang="en-US" dirty="0"/>
              <a:t> Determine device vendor</a:t>
            </a:r>
          </a:p>
          <a:p>
            <a:pPr>
              <a:buFont typeface="Arial" panose="020B0604020202020204" pitchFamily="34" charset="0"/>
              <a:buChar char="•"/>
            </a:pPr>
            <a:r>
              <a:rPr lang="en-US" dirty="0"/>
              <a:t> Fit device into one of 14 device classes </a:t>
            </a:r>
          </a:p>
        </p:txBody>
      </p:sp>
      <p:sp>
        <p:nvSpPr>
          <p:cNvPr id="11" name="TextBox 10">
            <a:extLst>
              <a:ext uri="{FF2B5EF4-FFF2-40B4-BE49-F238E27FC236}">
                <a16:creationId xmlns:a16="http://schemas.microsoft.com/office/drawing/2014/main" id="{B67E6193-610A-4094-A193-4C5F3D73BA2A}"/>
              </a:ext>
            </a:extLst>
          </p:cNvPr>
          <p:cNvSpPr txBox="1"/>
          <p:nvPr/>
        </p:nvSpPr>
        <p:spPr>
          <a:xfrm>
            <a:off x="5480050" y="2136338"/>
            <a:ext cx="6096000" cy="3970318"/>
          </a:xfrm>
          <a:prstGeom prst="rect">
            <a:avLst/>
          </a:prstGeom>
          <a:noFill/>
        </p:spPr>
        <p:txBody>
          <a:bodyPr wrap="square">
            <a:spAutoFit/>
          </a:bodyPr>
          <a:lstStyle/>
          <a:p>
            <a:r>
              <a:rPr lang="en-US" dirty="0">
                <a:solidFill>
                  <a:schemeClr val="tx1">
                    <a:lumMod val="75000"/>
                    <a:lumOff val="25000"/>
                  </a:schemeClr>
                </a:solidFill>
              </a:rPr>
              <a:t>1. Computer </a:t>
            </a:r>
          </a:p>
          <a:p>
            <a:r>
              <a:rPr lang="en-US" dirty="0">
                <a:solidFill>
                  <a:schemeClr val="tx1">
                    <a:lumMod val="75000"/>
                    <a:lumOff val="25000"/>
                  </a:schemeClr>
                </a:solidFill>
              </a:rPr>
              <a:t>2. Network Node (e.g., home router) </a:t>
            </a:r>
          </a:p>
          <a:p>
            <a:r>
              <a:rPr lang="en-US" dirty="0">
                <a:solidFill>
                  <a:schemeClr val="tx1">
                    <a:lumMod val="75000"/>
                    <a:lumOff val="25000"/>
                  </a:schemeClr>
                </a:solidFill>
              </a:rPr>
              <a:t>3. Mobile Device (e.g., iPhone or Android) </a:t>
            </a:r>
          </a:p>
          <a:p>
            <a:r>
              <a:rPr lang="en-US" dirty="0">
                <a:solidFill>
                  <a:schemeClr val="tx1">
                    <a:lumMod val="75000"/>
                    <a:lumOff val="25000"/>
                  </a:schemeClr>
                </a:solidFill>
              </a:rPr>
              <a:t>4. Wearable (e.g., Fitbit, Apple Watch) </a:t>
            </a:r>
          </a:p>
          <a:p>
            <a:r>
              <a:rPr lang="en-US" dirty="0">
                <a:solidFill>
                  <a:schemeClr val="tx1">
                    <a:lumMod val="75000"/>
                    <a:lumOff val="25000"/>
                  </a:schemeClr>
                </a:solidFill>
              </a:rPr>
              <a:t>5. Game Console (e.g., Xbox) </a:t>
            </a:r>
          </a:p>
          <a:p>
            <a:r>
              <a:rPr lang="en-US" dirty="0">
                <a:solidFill>
                  <a:schemeClr val="tx1">
                    <a:lumMod val="75000"/>
                    <a:lumOff val="25000"/>
                  </a:schemeClr>
                </a:solidFill>
              </a:rPr>
              <a:t>6. Home Automation (e.g., Nest Thermostat) </a:t>
            </a:r>
          </a:p>
          <a:p>
            <a:r>
              <a:rPr lang="en-US" dirty="0">
                <a:solidFill>
                  <a:schemeClr val="tx1">
                    <a:lumMod val="75000"/>
                    <a:lumOff val="25000"/>
                  </a:schemeClr>
                </a:solidFill>
              </a:rPr>
              <a:t>7. Storage (e.g., home NAS) </a:t>
            </a:r>
          </a:p>
          <a:p>
            <a:r>
              <a:rPr lang="en-US" dirty="0">
                <a:solidFill>
                  <a:schemeClr val="tx1">
                    <a:lumMod val="75000"/>
                    <a:lumOff val="25000"/>
                  </a:schemeClr>
                </a:solidFill>
              </a:rPr>
              <a:t>8. Surveillance (e.g., IP camera) </a:t>
            </a:r>
          </a:p>
          <a:p>
            <a:r>
              <a:rPr lang="en-US" dirty="0">
                <a:solidFill>
                  <a:schemeClr val="tx1">
                    <a:lumMod val="75000"/>
                    <a:lumOff val="25000"/>
                  </a:schemeClr>
                </a:solidFill>
              </a:rPr>
              <a:t>9. Work Appliance (e.g., printer or scanner) </a:t>
            </a:r>
          </a:p>
          <a:p>
            <a:r>
              <a:rPr lang="en-US" dirty="0">
                <a:solidFill>
                  <a:schemeClr val="tx1">
                    <a:lumMod val="75000"/>
                    <a:lumOff val="25000"/>
                  </a:schemeClr>
                </a:solidFill>
              </a:rPr>
              <a:t>10. Home Voice Assistant (e.g., Alexa) </a:t>
            </a:r>
          </a:p>
          <a:p>
            <a:r>
              <a:rPr lang="en-US" dirty="0">
                <a:solidFill>
                  <a:schemeClr val="tx1">
                    <a:lumMod val="75000"/>
                    <a:lumOff val="25000"/>
                  </a:schemeClr>
                </a:solidFill>
              </a:rPr>
              <a:t>11. Vehicle (e.g., Tesla) </a:t>
            </a:r>
          </a:p>
          <a:p>
            <a:r>
              <a:rPr lang="en-US" dirty="0">
                <a:solidFill>
                  <a:schemeClr val="tx1">
                    <a:lumMod val="75000"/>
                    <a:lumOff val="25000"/>
                  </a:schemeClr>
                </a:solidFill>
              </a:rPr>
              <a:t>12. Media/TV (e.g., Roku) </a:t>
            </a:r>
          </a:p>
          <a:p>
            <a:r>
              <a:rPr lang="en-US" dirty="0">
                <a:solidFill>
                  <a:schemeClr val="tx1">
                    <a:lumMod val="75000"/>
                    <a:lumOff val="25000"/>
                  </a:schemeClr>
                </a:solidFill>
              </a:rPr>
              <a:t>13. Home Appliance (e.g., smart fridge) </a:t>
            </a:r>
          </a:p>
          <a:p>
            <a:r>
              <a:rPr lang="en-US" dirty="0">
                <a:solidFill>
                  <a:schemeClr val="tx1">
                    <a:lumMod val="75000"/>
                    <a:lumOff val="25000"/>
                  </a:schemeClr>
                </a:solidFill>
              </a:rPr>
              <a:t>14. Generic IoT (e.g., toothbrush) </a:t>
            </a:r>
          </a:p>
        </p:txBody>
      </p:sp>
      <p:sp>
        <p:nvSpPr>
          <p:cNvPr id="14" name="Slide Number Placeholder 13">
            <a:extLst>
              <a:ext uri="{FF2B5EF4-FFF2-40B4-BE49-F238E27FC236}">
                <a16:creationId xmlns:a16="http://schemas.microsoft.com/office/drawing/2014/main" id="{8EEFF4DD-9B87-40EA-98FE-2EB589DC0D89}"/>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18560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IoT </a:t>
            </a:r>
            <a:r>
              <a:rPr lang="en-US" dirty="0" err="1">
                <a:solidFill>
                  <a:schemeClr val="bg1"/>
                </a:solidFill>
              </a:rPr>
              <a:t>DeviceID</a:t>
            </a:r>
            <a:r>
              <a:rPr lang="en-US" dirty="0">
                <a:solidFill>
                  <a:schemeClr val="bg1"/>
                </a:solidFill>
              </a:rPr>
              <a:t> Classes</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097279" y="2639909"/>
            <a:ext cx="4306570" cy="2744891"/>
          </a:xfrm>
        </p:spPr>
        <p:txBody>
          <a:bodyPr/>
          <a:lstStyle/>
          <a:p>
            <a:pPr>
              <a:buFont typeface="Arial" panose="020B0604020202020204" pitchFamily="34" charset="0"/>
              <a:buChar char="•"/>
            </a:pPr>
            <a:r>
              <a:rPr lang="en-US" dirty="0"/>
              <a:t> Not all devices classified as IoT</a:t>
            </a:r>
          </a:p>
          <a:p>
            <a:pPr>
              <a:buFont typeface="Arial" panose="020B0604020202020204" pitchFamily="34" charset="0"/>
              <a:buChar char="•"/>
            </a:pPr>
            <a:r>
              <a:rPr lang="en-US" dirty="0"/>
              <a:t> How to determine the device class?</a:t>
            </a:r>
          </a:p>
          <a:p>
            <a:pPr lvl="1">
              <a:buFont typeface="Arial" panose="020B0604020202020204" pitchFamily="34" charset="0"/>
              <a:buChar char="•"/>
            </a:pPr>
            <a:r>
              <a:rPr lang="en-US" dirty="0"/>
              <a:t>Network Rules (regex) </a:t>
            </a:r>
          </a:p>
          <a:p>
            <a:pPr lvl="1">
              <a:buFont typeface="Arial" panose="020B0604020202020204" pitchFamily="34" charset="0"/>
              <a:buChar char="•"/>
            </a:pPr>
            <a:r>
              <a:rPr lang="en-US" dirty="0"/>
              <a:t>Supervised ML</a:t>
            </a:r>
          </a:p>
        </p:txBody>
      </p:sp>
      <p:pic>
        <p:nvPicPr>
          <p:cNvPr id="6" name="Picture 5">
            <a:extLst>
              <a:ext uri="{FF2B5EF4-FFF2-40B4-BE49-F238E27FC236}">
                <a16:creationId xmlns:a16="http://schemas.microsoft.com/office/drawing/2014/main" id="{D1A401D3-C912-4007-9D9B-42B7DFB82C0B}"/>
              </a:ext>
            </a:extLst>
          </p:cNvPr>
          <p:cNvPicPr>
            <a:picLocks noChangeAspect="1"/>
          </p:cNvPicPr>
          <p:nvPr/>
        </p:nvPicPr>
        <p:blipFill>
          <a:blip r:embed="rId2"/>
          <a:stretch>
            <a:fillRect/>
          </a:stretch>
        </p:blipFill>
        <p:spPr>
          <a:xfrm>
            <a:off x="6788153" y="2639909"/>
            <a:ext cx="5011794" cy="2553730"/>
          </a:xfrm>
          <a:prstGeom prst="rect">
            <a:avLst/>
          </a:prstGeom>
        </p:spPr>
      </p:pic>
      <p:sp>
        <p:nvSpPr>
          <p:cNvPr id="5" name="Slide Number Placeholder 4">
            <a:extLst>
              <a:ext uri="{FF2B5EF4-FFF2-40B4-BE49-F238E27FC236}">
                <a16:creationId xmlns:a16="http://schemas.microsoft.com/office/drawing/2014/main" id="{4916B1E6-1376-4F41-ABB5-03A16026AECA}"/>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275181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EAD2A18-8873-46EB-B7B1-2F07F9D7537E}"/>
              </a:ext>
            </a:extLst>
          </p:cNvPr>
          <p:cNvSpPr>
            <a:spLocks noGrp="1"/>
          </p:cNvSpPr>
          <p:nvPr>
            <p:ph type="title"/>
          </p:nvPr>
        </p:nvSpPr>
        <p:spPr>
          <a:xfrm>
            <a:off x="1097280" y="286603"/>
            <a:ext cx="10058400" cy="1450757"/>
          </a:xfrm>
        </p:spPr>
        <p:txBody>
          <a:bodyPr anchor="ctr">
            <a:normAutofit/>
          </a:bodyPr>
          <a:lstStyle/>
          <a:p>
            <a:r>
              <a:rPr lang="en-US" dirty="0">
                <a:solidFill>
                  <a:schemeClr val="bg1"/>
                </a:solidFill>
              </a:rPr>
              <a:t>Network Classifier</a:t>
            </a:r>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3">
            <a:extLst>
              <a:ext uri="{FF2B5EF4-FFF2-40B4-BE49-F238E27FC236}">
                <a16:creationId xmlns:a16="http://schemas.microsoft.com/office/drawing/2014/main" id="{B1FCF72D-588E-4449-A804-23CBF7C6C68A}"/>
              </a:ext>
            </a:extLst>
          </p:cNvPr>
          <p:cNvSpPr>
            <a:spLocks noGrp="1"/>
          </p:cNvSpPr>
          <p:nvPr>
            <p:ph idx="1"/>
          </p:nvPr>
        </p:nvSpPr>
        <p:spPr>
          <a:xfrm>
            <a:off x="1097278" y="2639909"/>
            <a:ext cx="10542271" cy="2744891"/>
          </a:xfrm>
        </p:spPr>
        <p:txBody>
          <a:bodyPr>
            <a:normAutofit fontScale="85000" lnSpcReduction="20000"/>
          </a:bodyPr>
          <a:lstStyle/>
          <a:p>
            <a:pPr marL="0" indent="0">
              <a:buNone/>
            </a:pPr>
            <a:r>
              <a:rPr lang="en-US" dirty="0"/>
              <a:t> The network classifier is built using a random forest which aggregates the following network features of a device:</a:t>
            </a:r>
          </a:p>
          <a:p>
            <a:pPr marL="544068" lvl="1" indent="-342900">
              <a:buFont typeface="+mj-lt"/>
              <a:buAutoNum type="arabicPeriod"/>
            </a:pPr>
            <a:r>
              <a:rPr lang="en-US" dirty="0"/>
              <a:t>MAC address </a:t>
            </a:r>
          </a:p>
          <a:p>
            <a:pPr marL="544068" lvl="1" indent="-342900">
              <a:buFont typeface="+mj-lt"/>
              <a:buAutoNum type="arabicPeriod"/>
            </a:pPr>
            <a:r>
              <a:rPr lang="en-US" dirty="0"/>
              <a:t>Local IP address </a:t>
            </a:r>
          </a:p>
          <a:p>
            <a:pPr marL="544068" lvl="1" indent="-342900">
              <a:buFont typeface="+mj-lt"/>
              <a:buAutoNum type="arabicPeriod"/>
            </a:pPr>
            <a:r>
              <a:rPr lang="en-US" dirty="0"/>
              <a:t>Listening services (i.e., port and protocol) </a:t>
            </a:r>
          </a:p>
          <a:p>
            <a:pPr marL="544068" lvl="1" indent="-342900">
              <a:buFont typeface="+mj-lt"/>
              <a:buAutoNum type="arabicPeriod"/>
            </a:pPr>
            <a:r>
              <a:rPr lang="en-US" dirty="0"/>
              <a:t>Application-layer responses on each port </a:t>
            </a:r>
          </a:p>
          <a:p>
            <a:pPr marL="544068" lvl="1" indent="-342900">
              <a:buFont typeface="+mj-lt"/>
              <a:buAutoNum type="arabicPeriod"/>
            </a:pPr>
            <a:r>
              <a:rPr lang="en-US" dirty="0"/>
              <a:t>DHCP </a:t>
            </a:r>
            <a:r>
              <a:rPr lang="en-US" dirty="0" err="1"/>
              <a:t>class_id</a:t>
            </a:r>
            <a:r>
              <a:rPr lang="en-US" dirty="0"/>
              <a:t> and hostname</a:t>
            </a:r>
          </a:p>
          <a:p>
            <a:pPr marL="544068" lvl="1" indent="-342900">
              <a:buFont typeface="+mj-lt"/>
              <a:buAutoNum type="arabicPeriod"/>
            </a:pPr>
            <a:endParaRPr lang="en-US" dirty="0"/>
          </a:p>
          <a:p>
            <a:pPr marL="0" indent="0">
              <a:buNone/>
            </a:pPr>
            <a:r>
              <a:rPr lang="en-US" dirty="0"/>
              <a:t>The UPnP, </a:t>
            </a:r>
            <a:r>
              <a:rPr lang="en-US" dirty="0" err="1"/>
              <a:t>mDNS</a:t>
            </a:r>
            <a:r>
              <a:rPr lang="en-US" dirty="0"/>
              <a:t> and HTTP classifiers leverage raw text responses</a:t>
            </a:r>
          </a:p>
        </p:txBody>
      </p:sp>
      <p:sp>
        <p:nvSpPr>
          <p:cNvPr id="5" name="Slide Number Placeholder 4">
            <a:extLst>
              <a:ext uri="{FF2B5EF4-FFF2-40B4-BE49-F238E27FC236}">
                <a16:creationId xmlns:a16="http://schemas.microsoft.com/office/drawing/2014/main" id="{FFDE61EC-5E39-4F01-AA40-4F46221ADBB9}"/>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644411204"/>
      </p:ext>
    </p:extLst>
  </p:cSld>
  <p:clrMapOvr>
    <a:masterClrMapping/>
  </p:clrMapOvr>
</p:sld>
</file>

<file path=ppt/theme/theme1.xml><?xml version="1.0" encoding="utf-8"?>
<a:theme xmlns:a="http://schemas.openxmlformats.org/drawingml/2006/main" name="RetrospectVTI">
  <a:themeElements>
    <a:clrScheme name="AnalogousFromRegularSeedLeftStep">
      <a:dk1>
        <a:srgbClr val="000000"/>
      </a:dk1>
      <a:lt1>
        <a:srgbClr val="FFFFFF"/>
      </a:lt1>
      <a:dk2>
        <a:srgbClr val="1C2131"/>
      </a:dk2>
      <a:lt2>
        <a:srgbClr val="F0F3F2"/>
      </a:lt2>
      <a:accent1>
        <a:srgbClr val="C34D90"/>
      </a:accent1>
      <a:accent2>
        <a:srgbClr val="B13BB0"/>
      </a:accent2>
      <a:accent3>
        <a:srgbClr val="934DC3"/>
      </a:accent3>
      <a:accent4>
        <a:srgbClr val="523CB2"/>
      </a:accent4>
      <a:accent5>
        <a:srgbClr val="4D69C3"/>
      </a:accent5>
      <a:accent6>
        <a:srgbClr val="3B88B1"/>
      </a:accent6>
      <a:hlink>
        <a:srgbClr val="349C60"/>
      </a:hlink>
      <a:folHlink>
        <a:srgbClr val="7F7F7F"/>
      </a:folHlink>
    </a:clrScheme>
    <a:fontScheme name="Retrospect">
      <a:majorFont>
        <a:latin typeface="Avenir Next LT Pro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venir Next LT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2444</Words>
  <Application>Microsoft Office PowerPoint</Application>
  <PresentationFormat>Widescreen</PresentationFormat>
  <Paragraphs>238</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vt:lpstr>
      <vt:lpstr>Avenir Next LT Pro</vt:lpstr>
      <vt:lpstr>Avenir Next LT Pro Light</vt:lpstr>
      <vt:lpstr>Calibri</vt:lpstr>
      <vt:lpstr>RetrospectVTI</vt:lpstr>
      <vt:lpstr>All Things Considered: An Analysis of IoT Devices on Home Networks </vt:lpstr>
      <vt:lpstr>Overview</vt:lpstr>
      <vt:lpstr>Why is this analysis required?</vt:lpstr>
      <vt:lpstr>What does the home IoT ecosystem look like?</vt:lpstr>
      <vt:lpstr>Acquiring the Data</vt:lpstr>
      <vt:lpstr>Acquiring the Data</vt:lpstr>
      <vt:lpstr>Organizing the data</vt:lpstr>
      <vt:lpstr>IoT DeviceID Classes</vt:lpstr>
      <vt:lpstr>Network Classifier</vt:lpstr>
      <vt:lpstr>Network Rules (regex) </vt:lpstr>
      <vt:lpstr>Training and evaluation</vt:lpstr>
      <vt:lpstr>Final device classifier performance</vt:lpstr>
      <vt:lpstr>Privacy/Ethical concerns</vt:lpstr>
      <vt:lpstr>Acquired Dataset </vt:lpstr>
      <vt:lpstr>IoT in homes </vt:lpstr>
      <vt:lpstr>IoT Vendors by Region</vt:lpstr>
      <vt:lpstr>A Typical North American Home</vt:lpstr>
      <vt:lpstr>What does the data mean for IoT Security?</vt:lpstr>
      <vt:lpstr>Popular IoT services</vt:lpstr>
      <vt:lpstr>Weak Device Credentials</vt:lpstr>
      <vt:lpstr>Popular weak credentials</vt:lpstr>
      <vt:lpstr>Home Routers</vt:lpstr>
      <vt:lpstr>Network Telescope</vt:lpstr>
      <vt:lpstr>Scanning Homes (Compromised homes)</vt:lpstr>
      <vt:lpstr>External Exposure</vt:lpstr>
      <vt:lpstr>Current scenario</vt:lpstr>
      <vt:lpstr>Next steps and shortfalls</vt:lpstr>
      <vt:lpstr>Takeaways</vt:lpstr>
      <vt:lpstr>Problems - Dataset Bias </vt:lpstr>
      <vt:lpstr>Problems – Weak credentials are only a part of the issue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 Things Considered: An Analysis of IoT Devices on Home Networks </dc:title>
  <dc:creator>Udit Kalyanasundaram Vasudevan</dc:creator>
  <cp:lastModifiedBy>Udit Kalyanasundaram Vasudevan</cp:lastModifiedBy>
  <cp:revision>4</cp:revision>
  <dcterms:created xsi:type="dcterms:W3CDTF">2020-10-28T18:59:12Z</dcterms:created>
  <dcterms:modified xsi:type="dcterms:W3CDTF">2020-10-28T20:19:50Z</dcterms:modified>
</cp:coreProperties>
</file>