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60" r:id="rId3"/>
    <p:sldId id="678" r:id="rId5"/>
    <p:sldId id="668" r:id="rId6"/>
    <p:sldId id="680" r:id="rId7"/>
    <p:sldId id="663" r:id="rId8"/>
    <p:sldId id="681" r:id="rId9"/>
    <p:sldId id="704" r:id="rId10"/>
    <p:sldId id="682" r:id="rId11"/>
    <p:sldId id="683" r:id="rId12"/>
    <p:sldId id="691" r:id="rId13"/>
    <p:sldId id="684" r:id="rId14"/>
    <p:sldId id="685" r:id="rId15"/>
    <p:sldId id="686" r:id="rId16"/>
    <p:sldId id="687" r:id="rId17"/>
    <p:sldId id="688" r:id="rId18"/>
    <p:sldId id="689" r:id="rId19"/>
    <p:sldId id="690" r:id="rId20"/>
    <p:sldId id="694" r:id="rId21"/>
    <p:sldId id="695" r:id="rId22"/>
    <p:sldId id="697" r:id="rId23"/>
    <p:sldId id="696" r:id="rId24"/>
    <p:sldId id="693" r:id="rId25"/>
    <p:sldId id="705" r:id="rId26"/>
    <p:sldId id="706" r:id="rId27"/>
    <p:sldId id="708" r:id="rId28"/>
    <p:sldId id="713" r:id="rId29"/>
    <p:sldId id="709" r:id="rId30"/>
    <p:sldId id="710" r:id="rId31"/>
    <p:sldId id="711" r:id="rId32"/>
    <p:sldId id="712" r:id="rId33"/>
    <p:sldId id="714"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Shape 4"/>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Shape 6"/>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Shape 7"/>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Shape 11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endParaRPr lang="en-US" altLang="zh-CN"/>
          </a:p>
        </p:txBody>
      </p:sp>
      <p:sp>
        <p:nvSpPr>
          <p:cNvPr id="117" name="Shape 11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Unchecked send. First we need to know that malicious attacker is able to intentionally make send  fail. If contracts do not correctly handle such failed invocations, and allow modifications to the global state after that, it may cause problem. Let's look at this example. The prize will be sent to the winner. Then the global variable prizePaidOut is set to be true to represent that the prize is already sent. However, if the send call fails, prizePaidOut will still be set to true. What will happen to the winner is that he can never receive his prize. </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To deal with failed send, utilizing throw to revert transaction is a good idea. However, it is not enough. Let's see this example. The contract has a certrain number of investors. When the number of investors reaches maximum, and </a:t>
            </a:r>
            <a:r>
              <a:rPr lang="en-US">
                <a:sym typeface="+mn-ea"/>
              </a:rPr>
              <a:t>a new investor shows up. If he offers more money than the current smallest one, the contract will let the new one take his place. Imagine the adversary invest merely enough to be the smallest investor. After the investor is full, it can lock this function by making send failing forever.Then no new investor can join, which can cause a great loss to the contract owner.</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ltLang="zh-CN"/>
              <a:t>Integer overflow problem. This is easy to understand. In this example, the value i can store 255 participants at most. Even if participants number grows larger than 255, the payout will be only sent to the first 255 ones.</a:t>
            </a:r>
            <a:endParaRPr lang="en-US" altLang="zh-CN"/>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sym typeface="+mn-ea"/>
              </a:rPr>
              <a:t>Transaction state dependence problem. </a:t>
            </a:r>
            <a:r>
              <a:rPr lang="zh-CN" altLang="en-US"/>
              <a:t>Contract writers can utilize transaction state variables</a:t>
            </a:r>
            <a:r>
              <a:rPr lang="en-US" altLang="zh-CN"/>
              <a:t>.like</a:t>
            </a:r>
            <a:r>
              <a:rPr lang="en-US" altLang="zh-CN"/>
              <a:t> tx.origin is used to find the originer of a call chain. The code in line3 uses this state to checks whether the function is called by the owner of contract. However, tx.origin equals to the origin of call chain but may not equal to the caller of function. Imagine the attacker utilize some social engineering techniques to cheat the owner to invoke AttackWallet. Since the originer of call chain is the owner himself, the check will pass and money will be sent to the address given by the attacker. </a:t>
            </a:r>
            <a:endParaRPr lang="en-US" altLang="zh-CN"/>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Absence of logic problem. If a</a:t>
            </a:r>
            <a:r>
              <a:rPr lang="en-US">
                <a:sym typeface="+mn-ea"/>
              </a:rPr>
              <a:t>ccess to sensitive resources and APIs is not guarded, some problems may happen. For example, in this example, the owner pays to solver to get solution of puzzle. But if send fails, he can get solution without paying anything, which is unfair to the solver.</a:t>
            </a:r>
            <a:endParaRPr lang="en-US"/>
          </a:p>
          <a:p>
            <a:pPr marL="0" indent="0"/>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Also incorrect logic is a problem. Such as coding errors.</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spcBef>
                <a:spcPts val="480"/>
              </a:spcBef>
              <a:buSzPts val="2400"/>
              <a:buNone/>
            </a:pPr>
            <a:r>
              <a:rPr lang="en-US" altLang="zh-CN"/>
              <a:t>Some contract defines well, but violates fair marketing rules. For example, this contract is designed for auction. But whether the auction is “with reserve”is not disclosed to the bidder. Which means sellers can also </a:t>
            </a:r>
            <a:r>
              <a:rPr lang="en-US">
                <a:sym typeface="+mn-ea"/>
              </a:rPr>
              <a:t>participate in bidding, even withdrawing the item before being sold, which is unfair to bidder.</a:t>
            </a:r>
            <a:endParaRPr lang="en-US" altLang="zh-CN"/>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Finally, some miner influence should also be considered. The miner is able to determine the block state variable and transaction order. If the outcome of a transaction is related to them, the miner can utilize this privileges to get favor payouts for him.</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endParaRPr lang="en-US" altLang="zh-CN"/>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a:t>The policy is generated based on source code with user's assistance. In other word, user can decide what kind of policy to insert in order to ensure fairness. Each policy is composed of five tuples: subject, </a:t>
            </a:r>
            <a:r>
              <a:rPr lang="en-US">
                <a:sym typeface="+mn-ea"/>
              </a:rPr>
              <a:t>object, operation, condition and result. They are generated according to user's choice. It seems very complicated. In short, policy is a specified language to show user's requirements.I will use an example to explain the policy. </a:t>
            </a:r>
            <a:endParaRPr lang="en-US"/>
          </a:p>
          <a:p>
            <a:pPr marL="0" indent="0"/>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400"/>
            </a:pPr>
            <a:endParaRPr lang="en-US" altLang="zh-CN"/>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 It is based on the auction contract I showed in the previous slide. The user selects message sender as the subject, seller as object, and function placeBid as operation. The condition is that only when the seller does not equal to message sender can the function be called. Result is set to be true. The meaning of this policy is: only if the caller of function placeBid is not the seller can this function be called. So this policy ensures fairness for bidder. </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In short, Zeus runs a taint analysis over the contract code and extract available subjects for user to select. According to the user selection, Zeus filter further to list available objects. Subject, object and opration can all be decided by such a user-interaction mode. Condition and Result, which is different, can be specified by the user.</a:t>
            </a:r>
            <a:endParaRPr lang="zh-CN" altLang="en-US">
              <a:ea typeface="宋体" panose="02010600030101010101" pitchFamily="2" charset="-122"/>
            </a:endParaRPr>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ltLang="zh-CN"/>
              <a:t>The authors also define an abstract language to capture the main structure of Solidity. The details are not important. We just need to know that it can </a:t>
            </a:r>
            <a:r>
              <a:rPr lang="en-US" altLang="zh-CN">
                <a:sym typeface="+mn-ea"/>
              </a:rPr>
              <a:t>map concrete values and operations into abstract ones. Just like the example shows.</a:t>
            </a:r>
            <a:endParaRPr lang="en-US" altLang="zh-CN"/>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After this policy is generated, we need to translate it into assertions to check whether the policy is violated during execution. </a:t>
            </a:r>
            <a:endParaRPr lang="en-US"/>
          </a:p>
          <a:p>
            <a:pPr marL="0" indent="0"/>
            <a:r>
              <a:rPr lang="en-US"/>
              <a:t>Two problems we need to solve are: what to insert and where to insert.</a:t>
            </a:r>
            <a:endParaRPr lang="en-US"/>
          </a:p>
          <a:p>
            <a:pPr marL="0" indent="0"/>
            <a:r>
              <a:rPr lang="en-US"/>
              <a:t>What to insert? The answer is condition tuple. Let's see the example. The predicate of assertion is equal to Condition.</a:t>
            </a:r>
            <a:endParaRPr lang="en-US"/>
          </a:p>
          <a:p>
            <a:pPr marL="0" indent="0"/>
            <a:r>
              <a:rPr lang="en-US"/>
              <a:t>Where to insert? It can be determined by a combination of Subject, Object and Operation. </a:t>
            </a:r>
            <a:endParaRPr lang="en-US"/>
          </a:p>
          <a:p>
            <a:pPr marL="0" indent="0"/>
            <a:r>
              <a:rPr lang="en-US"/>
              <a:t>As the example shows, the combination of these three can locate this unique send call which involves both msg.sender and msg.value. The “trigger = pre”here means that the assertion should be inserted before the send. If “trigger = post”, it will just be the opposite.</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Next the translator is invoked and the code will be translated into LLVM Bitcode. After translation, Zeus will utlize existing symbolic model checking backend for verification over LLVM bitcode. Like Seahorn. Using existing tested tools on LLVM code benefits a lot. While translating is not easy. First, soundness should be ensured. Since we are not sure of the execution order and how values can be, it is necessary to enumerate all possiblities. It is shown in the paper that for execution order, building n square orderings of functions for one contract is enough. For path traversal, Zeus transforms concrete values into non-deterministic ones to explore all possible control paths. There're some more issues,which are just implementation details so I'll skip the explaination.</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Fairness issues can be solved by inserting policies with user assistance. What about correctness bugs. The answer is similar. They can also be detected via inserting policy assertions. but automatically. Let's see how it works.</a:t>
            </a:r>
            <a:endParaRPr lang="en-US"/>
          </a:p>
          <a:p>
            <a:pPr marL="0" indent="0"/>
            <a:r>
              <a:rPr lang="en-US"/>
              <a:t>First one, reentrancy. The reentrancy can happen via call method.  So Zeus first clones the possible reentrant function,then insert a call to the clone before the invocation to call. After going into the clone function, if assert is triggered, it means that it is possible to reinvoke the function again safely. This is a reentrancy bug.</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For unchecked send, it is simple. Zeus will initialize a global variable </a:t>
            </a:r>
            <a:r>
              <a:rPr lang="en-US">
                <a:sym typeface="+mn-ea"/>
              </a:rPr>
              <a:t>checkSend to true. For every send operation, and take its conjunction with return value from every send operation. Each time a global variable is written, it will check whether checkSend is true. Imagine if send fails without reversion, the value of checkSend will become false. If global variable is written after that, the assertion will be triggered.</a:t>
            </a:r>
            <a:endParaRPr lang="en-US">
              <a:sym typeface="+mn-ea"/>
            </a:endParaRPr>
          </a:p>
          <a:p>
            <a:pPr marL="0" indent="0"/>
            <a:r>
              <a:rPr lang="en-US"/>
              <a:t>For failed send, it is similar to unchecked send, the only difference is to insert assertion before throw. However, sometimes throw may due to other conditions and is not related to the failed send. </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a:t>For </a:t>
            </a:r>
            <a:r>
              <a:rPr lang="en-US">
                <a:sym typeface="+mn-ea"/>
              </a:rPr>
              <a:t>Integer overflow/underflow An LLVM pass implements the overflow/underflow detection checks for all arithmetic. For transaction order dependence</a:t>
            </a:r>
            <a:endParaRPr lang="en-US"/>
          </a:p>
          <a:p>
            <a:pPr marL="0" indent="0">
              <a:spcBef>
                <a:spcPts val="480"/>
              </a:spcBef>
              <a:buSzPts val="2400"/>
              <a:buNone/>
            </a:pPr>
            <a:r>
              <a:rPr lang="en-US">
                <a:sym typeface="+mn-ea"/>
              </a:rPr>
              <a:t>taint all global variables that are written to and then determine if this taint flows into a send or call. </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altLang="zh-CN"/>
              <a:t>For </a:t>
            </a:r>
            <a:r>
              <a:rPr lang="en-US">
                <a:sym typeface="+mn-ea"/>
              </a:rPr>
              <a:t>Block/ Transaction state dependence, Zeus implement taint analysis pass over LLVM bitcode and use symbolic model checking to eliminate infeasible paths. It then determine if block/transaction state variables, such as timestamp, flow into send or call.</a:t>
            </a:r>
            <a:endParaRPr lang="en-US"/>
          </a:p>
          <a:p>
            <a:pPr marL="0" indent="0"/>
            <a:endParaRPr lang="en-US" altLang="zh-CN"/>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ltLang="zh-CN"/>
              <a:t>The authors obtain more than twenty thousand source code for evaluation. The results are compared horizontally with Oyente. For summary, first, 94 percent of detected contracts are vulunable. Next, Zeus is sound, with zero false negative and low false alarm. Also, the usage of CHC on LLVM code enables quick verification, much faster than Oyente. Also they demonstrate ZEUS’s versatility with other blockchain platforms and verification engines. The results shows that Zeus has a good scalability</a:t>
            </a:r>
            <a:endParaRPr lang="en-US" altLang="zh-CN"/>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400"/>
            </a:pPr>
            <a:r>
              <a:rPr lang="en-US" altLang="zh-CN"/>
              <a:t>both correctness and fairness </a:t>
            </a:r>
            <a:endParaRPr lang="en-US" altLang="zh-CN"/>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There are also many limitations of Zeus. </a:t>
            </a:r>
            <a:endParaRPr lang="en-US"/>
          </a:p>
          <a:p>
            <a:pPr marL="342900" indent="-342900">
              <a:spcBef>
                <a:spcPts val="480"/>
              </a:spcBef>
              <a:buSzPts val="2400"/>
            </a:pPr>
            <a:r>
              <a:rPr lang="en-US">
                <a:sym typeface="+mn-ea"/>
              </a:rPr>
              <a:t>Fairness properties involving mathematical formulate are</a:t>
            </a:r>
            <a:endParaRPr lang="en-US"/>
          </a:p>
          <a:p>
            <a:pPr marL="0" indent="0">
              <a:spcBef>
                <a:spcPts val="480"/>
              </a:spcBef>
              <a:buSzPts val="2400"/>
              <a:buNone/>
            </a:pPr>
            <a:r>
              <a:rPr lang="en-US">
                <a:sym typeface="+mn-ea"/>
              </a:rPr>
              <a:t>harder to check.</a:t>
            </a:r>
            <a:endParaRPr lang="en-US"/>
          </a:p>
          <a:p>
            <a:pPr marL="0" indent="0"/>
            <a:r>
              <a:rPr lang="en-US">
                <a:sym typeface="+mn-ea"/>
              </a:rPr>
              <a:t>constructs like throw and selfdestruct which have no exact LLVM bitcode transformation are modeled as a program exit.</a:t>
            </a:r>
            <a:endParaRPr lang="en-US">
              <a:sym typeface="+mn-ea"/>
            </a:endParaRPr>
          </a:p>
          <a:p>
            <a:pPr marL="342900" indent="-342900">
              <a:spcBef>
                <a:spcPts val="480"/>
              </a:spcBef>
              <a:buSzPts val="2400"/>
            </a:pPr>
            <a:r>
              <a:rPr lang="en-US">
                <a:sym typeface="+mn-ea"/>
              </a:rPr>
              <a:t>EVM parameters like gas consumption cannot be precisely computed</a:t>
            </a:r>
            <a:endParaRPr lang="en-US"/>
          </a:p>
          <a:p>
            <a:pPr marL="342900" indent="-342900">
              <a:spcBef>
                <a:spcPts val="480"/>
              </a:spcBef>
              <a:buSzPts val="2400"/>
            </a:pPr>
            <a:r>
              <a:rPr lang="en-US">
                <a:sym typeface="+mn-ea"/>
              </a:rPr>
              <a:t>ZEUS does not support virtual functions</a:t>
            </a:r>
            <a:endParaRPr lang="en-US"/>
          </a:p>
          <a:p>
            <a:pPr marL="342900" indent="-342900">
              <a:spcBef>
                <a:spcPts val="480"/>
              </a:spcBef>
              <a:buSzPts val="2400"/>
            </a:pPr>
            <a:r>
              <a:rPr lang="en-US">
                <a:sym typeface="+mn-ea"/>
              </a:rPr>
              <a:t>ZEUS is conservative and does not analyze contracts with an assembly block</a:t>
            </a:r>
            <a:endParaRPr lang="en-US"/>
          </a:p>
          <a:p>
            <a:pPr marL="0" indent="0"/>
            <a:r>
              <a:rPr lang="en-US">
                <a:sym typeface="+mn-ea"/>
              </a:rPr>
              <a:t> Verification of liveness (i.e., something good must eventually happen) requires support for linear temporal logic, and is currently not supported by ZEUS</a:t>
            </a:r>
            <a:endParaRPr lang="en-US"/>
          </a:p>
          <a:p>
            <a:pPr marL="0" indent="0"/>
            <a:r>
              <a:rPr lang="en-US"/>
              <a:t>Besides, from my point of view, there is one limitation of fairness. For some contract designed for games or gambles, it is rather difficult for inexperienced users, to tell whether a contract works as advertised, even with the source code available. So it is difficult to generate applicable policy. I think maybe it is possible to extract the mechanism from soure code, so that it will be easier to generate policies according to it. </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
        <p:cNvGrpSpPr/>
        <p:nvPr/>
      </p:nvGrpSpPr>
      <p:grpSpPr>
        <a:xfrm>
          <a:off x="0" y="0"/>
          <a:ext cx="0" cy="0"/>
          <a:chOff x="0" y="0"/>
          <a:chExt cx="0" cy="0"/>
        </a:xfrm>
      </p:grpSpPr>
      <p:sp>
        <p:nvSpPr>
          <p:cNvPr id="115" name="Shape 11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Shape 116"/>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endParaRPr lang="en-US" altLang="zh-CN"/>
          </a:p>
        </p:txBody>
      </p:sp>
      <p:sp>
        <p:nvSpPr>
          <p:cNvPr id="117" name="Shape 117"/>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400"/>
            </a:pPr>
            <a:r>
              <a:rPr lang="en-US" altLang="zh-CN"/>
              <a:t>s</a:t>
            </a:r>
            <a:r>
              <a:rPr lang="en-US" altLang="zh-CN"/>
              <a:t>mart contract it is immutable and hard to patch</a:t>
            </a:r>
            <a:endParaRPr lang="en-US" altLang="zh-CN"/>
          </a:p>
          <a:p>
            <a:pPr marL="342900" indent="-342900">
              <a:spcBef>
                <a:spcPts val="0"/>
              </a:spcBef>
              <a:buSzPts val="2400"/>
            </a:pPr>
            <a:r>
              <a:rPr lang="en-US" altLang="zh-CN"/>
              <a:t>manual auditing is impractical</a:t>
            </a:r>
            <a:endParaRPr lang="en-US" altLang="zh-CN"/>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very hard to recreate the intent from bytecode. Furthermore</a:t>
            </a:r>
            <a:endParaRPr lang="en-US"/>
          </a:p>
          <a:p>
            <a:pPr marL="0" indent="0"/>
            <a:r>
              <a:rPr lang="en-US"/>
              <a:t> Oyente ignores several newly discovered fairness and correctness issues, and is hard to handle loops.</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Motivated by this, the authors present the design and implementation of ZEUS. A smart contract verification framework using abstract interpretation and symbolic model checking. Here's a high-level description of Zeus. First it takes a smart contract and a policy as input. Notice that the policy is generated by policy builder with user assistance, which is a correctness and fairness criteria. Then it </a:t>
            </a:r>
            <a:r>
              <a:rPr lang="en-US">
                <a:sym typeface="+mn-ea"/>
              </a:rPr>
              <a:t>performs static analysis atop the smart contract code,  inserts assert statements at correct program points, translate the code into abstract language</a:t>
            </a:r>
            <a:r>
              <a:rPr lang="en-US"/>
              <a:t>. Then it translates the abstract language embedded with assertions to LLVM bitcode. Finally it invokes its verifier to determine assertion violations.</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Here's an end-to end example complete with all program transformations, just give you a rough picture of what Zeus does. I will show it again to explain it in details later.</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ltLang="zh-CN"/>
              <a:t>For contributions, the authors classify several new and previously known but unstudied issues in the context of smart contracts and show that they can potentially lead to loss of money.</a:t>
            </a:r>
            <a:endParaRPr lang="en-US" altLang="zh-CN"/>
          </a:p>
          <a:p>
            <a:pPr marL="0" indent="0"/>
            <a:r>
              <a:rPr lang="en-US" altLang="zh-CN"/>
              <a:t>They also present </a:t>
            </a:r>
            <a:r>
              <a:rPr lang="en-US">
                <a:sym typeface="+mn-ea"/>
              </a:rPr>
              <a:t>ZEUS framework. Within Zeus, they build the first Solidity to LLVM bitcode translator so that they can do verification atop LLVM bitcode. In the evaluation part, They present the first large scale source code analysis of </a:t>
            </a:r>
            <a:r>
              <a:rPr lang="en-US"/>
              <a:t>Solidity-based smart contracts with more than twenty thousand samples</a:t>
            </a:r>
            <a:r>
              <a:rPr lang="en-US"/>
              <a:t>, indicating that about 94% of them are vulnerable to one or more correctness issues.</a:t>
            </a:r>
            <a:endParaRPr lang="en-US"/>
          </a:p>
          <a:p>
            <a:pPr marL="0" indent="0"/>
            <a:endParaRPr lang="en-US" altLang="zh-CN"/>
          </a:p>
          <a:p>
            <a:pPr marL="0" indent="0"/>
            <a:endParaRPr lang="en-US" altLang="zh-CN"/>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3"/>
        <p:cNvGrpSpPr/>
        <p:nvPr/>
      </p:nvGrpSpPr>
      <p:grpSpPr>
        <a:xfrm>
          <a:off x="0" y="0"/>
          <a:ext cx="0" cy="0"/>
          <a:chOff x="0" y="0"/>
          <a:chExt cx="0" cy="0"/>
        </a:xfrm>
      </p:grpSpPr>
      <p:sp>
        <p:nvSpPr>
          <p:cNvPr id="124" name="Shape 12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Shape 125"/>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indent="0"/>
            <a:r>
              <a:rPr lang="en-US"/>
              <a:t>Zeus considers many issues that not been discussed in Oyente. For correctness issues, first one, reentrancy. We are already familiar with it. So I'll just skip.</a:t>
            </a:r>
            <a:endParaRPr lang="en-US"/>
          </a:p>
        </p:txBody>
      </p:sp>
      <p:sp>
        <p:nvSpPr>
          <p:cNvPr id="126" name="Shape 126"/>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a:solidFill>
                  <a:schemeClr val="dk1"/>
                </a:solidFill>
                <a:latin typeface="Calibri" panose="020F0502020204030204"/>
                <a:ea typeface="Calibri" panose="020F0502020204030204"/>
                <a:cs typeface="Calibri" panose="020F0502020204030204"/>
                <a:sym typeface="Calibri" panose="020F0502020204030204"/>
              </a:rPr>
            </a:fld>
            <a:endParaRPr sz="12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Shape 19"/>
          <p:cNvSpPr txBox="1">
            <a:spLocks noGrp="1"/>
          </p:cNvSpPr>
          <p:nvPr>
            <p:ph type="body" idx="1"/>
          </p:nvPr>
        </p:nvSpPr>
        <p:spPr>
          <a:xfrm>
            <a:off x="457200" y="1600204"/>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0" name="Shape 20"/>
          <p:cNvSpPr txBox="1">
            <a:spLocks noGrp="1"/>
          </p:cNvSpPr>
          <p:nvPr>
            <p:ph type="sldNum" idx="12"/>
          </p:nvPr>
        </p:nvSpPr>
        <p:spPr>
          <a:xfrm>
            <a:off x="202424" y="6338561"/>
            <a:ext cx="261756" cy="3048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1pPr>
            <a:lvl2pPr marL="0" marR="0" lvl="1"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2pPr>
            <a:lvl3pPr marL="0" marR="0" lvl="2"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3pPr>
            <a:lvl4pPr marL="0" marR="0" lvl="3"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4pPr>
            <a:lvl5pPr marL="0" marR="0" lvl="4"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5pPr>
            <a:lvl6pPr marL="0" marR="0" lvl="5"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6pPr>
            <a:lvl7pPr marL="0" marR="0" lvl="6"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7pPr>
            <a:lvl8pPr marL="0" marR="0" lvl="7"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8pPr>
            <a:lvl9pPr marL="0" marR="0" lvl="8"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0"/>
        <p:cNvGrpSpPr/>
        <p:nvPr/>
      </p:nvGrpSpPr>
      <p:grpSpPr>
        <a:xfrm>
          <a:off x="0" y="0"/>
          <a:ext cx="0" cy="0"/>
          <a:chOff x="0" y="0"/>
          <a:chExt cx="0" cy="0"/>
        </a:xfrm>
      </p:grpSpPr>
      <p:sp>
        <p:nvSpPr>
          <p:cNvPr id="71" name="Shape 7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Shape 72"/>
          <p:cNvSpPr txBox="1">
            <a:spLocks noGrp="1"/>
          </p:cNvSpPr>
          <p:nvPr>
            <p:ph type="body" idx="1"/>
          </p:nvPr>
        </p:nvSpPr>
        <p:spPr>
          <a:xfrm rot="5400000">
            <a:off x="2309018" y="-251615"/>
            <a:ext cx="4525963" cy="82296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3" name="Shape 73"/>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4" name="Shape 74"/>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5" name="Shape 75"/>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6"/>
        <p:cNvGrpSpPr/>
        <p:nvPr/>
      </p:nvGrpSpPr>
      <p:grpSpPr>
        <a:xfrm>
          <a:off x="0" y="0"/>
          <a:ext cx="0" cy="0"/>
          <a:chOff x="0" y="0"/>
          <a:chExt cx="0" cy="0"/>
        </a:xfrm>
      </p:grpSpPr>
      <p:sp>
        <p:nvSpPr>
          <p:cNvPr id="77" name="Shape 77"/>
          <p:cNvSpPr txBox="1">
            <a:spLocks noGrp="1"/>
          </p:cNvSpPr>
          <p:nvPr>
            <p:ph type="title"/>
          </p:nvPr>
        </p:nvSpPr>
        <p:spPr>
          <a:xfrm rot="5400000">
            <a:off x="4732337" y="2171705"/>
            <a:ext cx="5851525" cy="20574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8" name="Shape 78"/>
          <p:cNvSpPr txBox="1">
            <a:spLocks noGrp="1"/>
          </p:cNvSpPr>
          <p:nvPr>
            <p:ph type="body" idx="1"/>
          </p:nvPr>
        </p:nvSpPr>
        <p:spPr>
          <a:xfrm rot="5400000">
            <a:off x="541338" y="190505"/>
            <a:ext cx="5851525" cy="6019800"/>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9" name="Shape 79"/>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0" name="Shape 80"/>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1" name="Shape 81"/>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21"/>
        <p:cNvGrpSpPr/>
        <p:nvPr/>
      </p:nvGrpSpPr>
      <p:grpSpPr>
        <a:xfrm>
          <a:off x="0" y="0"/>
          <a:ext cx="0" cy="0"/>
          <a:chOff x="0" y="0"/>
          <a:chExt cx="0" cy="0"/>
        </a:xfrm>
      </p:grpSpPr>
      <p:sp>
        <p:nvSpPr>
          <p:cNvPr id="22" name="Shape 22"/>
          <p:cNvSpPr txBox="1">
            <a:spLocks noGrp="1"/>
          </p:cNvSpPr>
          <p:nvPr>
            <p:ph type="ctrTitle"/>
          </p:nvPr>
        </p:nvSpPr>
        <p:spPr>
          <a:xfrm>
            <a:off x="685800" y="2130429"/>
            <a:ext cx="7772400" cy="14700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Shape 23"/>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640"/>
              </a:spcBef>
              <a:spcAft>
                <a:spcPts val="0"/>
              </a:spcAft>
              <a:buClr>
                <a:srgbClr val="888888"/>
              </a:buClr>
              <a:buSzPts val="3200"/>
              <a:buFont typeface="Arial" panose="020B0604020202020204"/>
              <a:buNone/>
              <a:defRPr sz="3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ctr" rtl="0">
              <a:spcBef>
                <a:spcPts val="560"/>
              </a:spcBef>
              <a:spcAft>
                <a:spcPts val="0"/>
              </a:spcAft>
              <a:buClr>
                <a:srgbClr val="888888"/>
              </a:buClr>
              <a:buSzPts val="2800"/>
              <a:buFont typeface="Arial" panose="020B0604020202020204"/>
              <a:buNone/>
              <a:defRPr sz="2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R="0" lvl="2" algn="ctr" rtl="0">
              <a:spcBef>
                <a:spcPts val="480"/>
              </a:spcBef>
              <a:spcAft>
                <a:spcPts val="0"/>
              </a:spcAft>
              <a:buClr>
                <a:srgbClr val="888888"/>
              </a:buClr>
              <a:buSzPts val="2400"/>
              <a:buFont typeface="Arial" panose="020B0604020202020204"/>
              <a:buNone/>
              <a:defRPr sz="2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R="0" lvl="3"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R="0" lvl="4"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R="0" lvl="5"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R="0" lvl="6"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R="0" lvl="7"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R="0" lvl="8" algn="ctr"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24" name="Shape 24"/>
          <p:cNvSpPr txBox="1">
            <a:spLocks noGrp="1"/>
          </p:cNvSpPr>
          <p:nvPr>
            <p:ph type="sldNum" idx="12"/>
          </p:nvPr>
        </p:nvSpPr>
        <p:spPr>
          <a:xfrm>
            <a:off x="202424" y="6338561"/>
            <a:ext cx="261756" cy="3048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1pPr>
            <a:lvl2pPr marL="0" marR="0" lvl="1"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2pPr>
            <a:lvl3pPr marL="0" marR="0" lvl="2"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3pPr>
            <a:lvl4pPr marL="0" marR="0" lvl="3"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4pPr>
            <a:lvl5pPr marL="0" marR="0" lvl="4"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5pPr>
            <a:lvl6pPr marL="0" marR="0" lvl="5"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6pPr>
            <a:lvl7pPr marL="0" marR="0" lvl="6"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7pPr>
            <a:lvl8pPr marL="0" marR="0" lvl="7"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8pPr>
            <a:lvl9pPr marL="0" marR="0" lvl="8" indent="0" algn="ctr" rtl="0">
              <a:spcBef>
                <a:spcPts val="0"/>
              </a:spcBef>
              <a:buNone/>
              <a:def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722313" y="4406904"/>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Clr>
                <a:schemeClr val="dk1"/>
              </a:buClr>
              <a:buSzPts val="4000"/>
              <a:buFont typeface="Calibri" panose="020F0502020204030204"/>
              <a:buNone/>
              <a:defRPr sz="4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7" name="Shape 2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888888"/>
              </a:buClr>
              <a:buSzPts val="2000"/>
              <a:buFont typeface="Arial" panose="020B0604020202020204"/>
              <a:buNone/>
              <a:defRPr sz="20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360"/>
              </a:spcBef>
              <a:spcAft>
                <a:spcPts val="0"/>
              </a:spcAft>
              <a:buClr>
                <a:srgbClr val="888888"/>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20"/>
              </a:spcBef>
              <a:spcAft>
                <a:spcPts val="0"/>
              </a:spcAft>
              <a:buClr>
                <a:srgbClr val="888888"/>
              </a:buClr>
              <a:buSzPts val="1600"/>
              <a:buFont typeface="Arial" panose="020B0604020202020204"/>
              <a:buNone/>
              <a:defRPr sz="16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28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28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28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28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28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280"/>
              </a:spcBef>
              <a:spcAft>
                <a:spcPts val="0"/>
              </a:spcAft>
              <a:buClr>
                <a:srgbClr val="888888"/>
              </a:buClr>
              <a:buSzPts val="1400"/>
              <a:buFont typeface="Arial" panose="020B0604020202020204"/>
              <a:buNone/>
              <a:defRPr sz="14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p:txBody>
      </p:sp>
      <p:sp>
        <p:nvSpPr>
          <p:cNvPr id="28" name="Shape 28"/>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29" name="Shape 29"/>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0" name="Shape 30"/>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Shape 32"/>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Shape 33"/>
          <p:cNvSpPr txBox="1">
            <a:spLocks noGrp="1"/>
          </p:cNvSpPr>
          <p:nvPr>
            <p:ph type="body" idx="1"/>
          </p:nvPr>
        </p:nvSpPr>
        <p:spPr>
          <a:xfrm>
            <a:off x="457200" y="1600204"/>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4" name="Shape 34"/>
          <p:cNvSpPr txBox="1">
            <a:spLocks noGrp="1"/>
          </p:cNvSpPr>
          <p:nvPr>
            <p:ph type="body" idx="2"/>
          </p:nvPr>
        </p:nvSpPr>
        <p:spPr>
          <a:xfrm>
            <a:off x="4648200" y="1600204"/>
            <a:ext cx="4038600" cy="45259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5" name="Shape 35"/>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6" name="Shape 36"/>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37" name="Shape 37"/>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Shape 39"/>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0" name="Shape 40"/>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4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1" name="Shape 41"/>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2" name="Shape 42"/>
          <p:cNvSpPr txBox="1">
            <a:spLocks noGrp="1"/>
          </p:cNvSpPr>
          <p:nvPr>
            <p:ph type="body" idx="3"/>
          </p:nvPr>
        </p:nvSpPr>
        <p:spPr>
          <a:xfrm>
            <a:off x="4645027"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chemeClr val="dk1"/>
              </a:buClr>
              <a:buSzPts val="2400"/>
              <a:buFont typeface="Arial" panose="020B0604020202020204"/>
              <a:buNone/>
              <a:defRPr sz="24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400"/>
              </a:spcBef>
              <a:spcAft>
                <a:spcPts val="0"/>
              </a:spcAft>
              <a:buClr>
                <a:schemeClr val="dk1"/>
              </a:buClr>
              <a:buSzPts val="2000"/>
              <a:buFont typeface="Arial" panose="020B060402020202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360"/>
              </a:spcBef>
              <a:spcAft>
                <a:spcPts val="0"/>
              </a:spcAft>
              <a:buClr>
                <a:schemeClr val="dk1"/>
              </a:buClr>
              <a:buSzPts val="1800"/>
              <a:buFont typeface="Arial" panose="020B0604020202020204"/>
              <a:buNone/>
              <a:defRPr sz="18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320"/>
              </a:spcBef>
              <a:spcAft>
                <a:spcPts val="0"/>
              </a:spcAft>
              <a:buClr>
                <a:schemeClr val="dk1"/>
              </a:buClr>
              <a:buSzPts val="1600"/>
              <a:buFont typeface="Arial" panose="020B0604020202020204"/>
              <a:buNone/>
              <a:defRPr sz="16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3" name="Shape 43"/>
          <p:cNvSpPr txBox="1">
            <a:spLocks noGrp="1"/>
          </p:cNvSpPr>
          <p:nvPr>
            <p:ph type="body" idx="4"/>
          </p:nvPr>
        </p:nvSpPr>
        <p:spPr>
          <a:xfrm>
            <a:off x="4645027"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4" name="Shape 44"/>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5" name="Shape 45"/>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6" name="Shape 46"/>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Shape 49"/>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0" name="Shape 50"/>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1" name="Shape 51"/>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2"/>
        <p:cNvGrpSpPr/>
        <p:nvPr/>
      </p:nvGrpSpPr>
      <p:grpSpPr>
        <a:xfrm>
          <a:off x="0" y="0"/>
          <a:ext cx="0" cy="0"/>
          <a:chOff x="0" y="0"/>
          <a:chExt cx="0" cy="0"/>
        </a:xfrm>
      </p:grpSpPr>
      <p:sp>
        <p:nvSpPr>
          <p:cNvPr id="53" name="Shape 53"/>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Shape 54"/>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Shape 55"/>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6"/>
        <p:cNvGrpSpPr/>
        <p:nvPr/>
      </p:nvGrpSpPr>
      <p:grpSpPr>
        <a:xfrm>
          <a:off x="0" y="0"/>
          <a:ext cx="0" cy="0"/>
          <a:chOff x="0" y="0"/>
          <a:chExt cx="0" cy="0"/>
        </a:xfrm>
      </p:grpSpPr>
      <p:sp>
        <p:nvSpPr>
          <p:cNvPr id="57" name="Shape 57"/>
          <p:cNvSpPr txBox="1">
            <a:spLocks noGrp="1"/>
          </p:cNvSpPr>
          <p:nvPr>
            <p:ph type="title"/>
          </p:nvPr>
        </p:nvSpPr>
        <p:spPr>
          <a:xfrm>
            <a:off x="457202"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Calibri" panose="020F050202020403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Shape 58"/>
          <p:cNvSpPr txBox="1">
            <a:spLocks noGrp="1"/>
          </p:cNvSpPr>
          <p:nvPr>
            <p:ph type="body" idx="1"/>
          </p:nvPr>
        </p:nvSpPr>
        <p:spPr>
          <a:xfrm>
            <a:off x="3575050" y="273054"/>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9" name="Shape 59"/>
          <p:cNvSpPr txBox="1">
            <a:spLocks noGrp="1"/>
          </p:cNvSpPr>
          <p:nvPr>
            <p:ph type="body" idx="2"/>
          </p:nvPr>
        </p:nvSpPr>
        <p:spPr>
          <a:xfrm>
            <a:off x="457202" y="1435103"/>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4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0" name="Shape 60"/>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1" name="Shape 61"/>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2" name="Shape 62"/>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3"/>
        <p:cNvGrpSpPr/>
        <p:nvPr/>
      </p:nvGrpSpPr>
      <p:grpSpPr>
        <a:xfrm>
          <a:off x="0" y="0"/>
          <a:ext cx="0" cy="0"/>
          <a:chOff x="0" y="0"/>
          <a:chExt cx="0" cy="0"/>
        </a:xfrm>
      </p:grpSpPr>
      <p:sp>
        <p:nvSpPr>
          <p:cNvPr id="64" name="Shape 64"/>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Clr>
                <a:schemeClr val="dk1"/>
              </a:buClr>
              <a:buSzPts val="2000"/>
              <a:buFont typeface="Calibri" panose="020F0502020204030204"/>
              <a:buNone/>
              <a:defRPr sz="2000" b="1"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Shape 65"/>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chemeClr val="dk1"/>
              </a:buClr>
              <a:buSzPts val="3200"/>
              <a:buFont typeface="Arial" panose="020B0604020202020204"/>
              <a:buNone/>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560"/>
              </a:spcBef>
              <a:spcAft>
                <a:spcPts val="0"/>
              </a:spcAft>
              <a:buClr>
                <a:schemeClr val="dk1"/>
              </a:buClr>
              <a:buSzPts val="2800"/>
              <a:buFont typeface="Arial" panose="020B0604020202020204"/>
              <a:buNone/>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480"/>
              </a:spcBef>
              <a:spcAft>
                <a:spcPts val="0"/>
              </a:spcAft>
              <a:buClr>
                <a:schemeClr val="dk1"/>
              </a:buClr>
              <a:buSzPts val="2400"/>
              <a:buFont typeface="Arial" panose="020B0604020202020204"/>
              <a:buNone/>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400"/>
              </a:spcBef>
              <a:spcAft>
                <a:spcPts val="0"/>
              </a:spcAft>
              <a:buClr>
                <a:schemeClr val="dk1"/>
              </a:buClr>
              <a:buSzPts val="2000"/>
              <a:buFont typeface="Arial" panose="020B0604020202020204"/>
              <a:buNone/>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6" name="Shape 66"/>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chemeClr val="dk1"/>
              </a:buClr>
              <a:buSzPts val="1400"/>
              <a:buFont typeface="Arial" panose="020B0604020202020204"/>
              <a:buNone/>
              <a:defRPr sz="1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40"/>
              </a:spcBef>
              <a:spcAft>
                <a:spcPts val="0"/>
              </a:spcAft>
              <a:buClr>
                <a:schemeClr val="dk1"/>
              </a:buClr>
              <a:buSzPts val="12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Clr>
                <a:schemeClr val="dk1"/>
              </a:buClr>
              <a:buSzPts val="1000"/>
              <a:buFont typeface="Arial" panose="020B0604020202020204"/>
              <a:buNone/>
              <a:defRPr sz="1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180"/>
              </a:spcBef>
              <a:spcAft>
                <a:spcPts val="0"/>
              </a:spcAft>
              <a:buClr>
                <a:schemeClr val="dk1"/>
              </a:buClr>
              <a:buSzPts val="900"/>
              <a:buFont typeface="Arial" panose="020B0604020202020204"/>
              <a:buNone/>
              <a:defRPr sz="9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7" name="Shape 67"/>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8" name="Shape 68"/>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69" name="Shape 69"/>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2"/>
          <a:stretch>
            <a:fillRect/>
          </a:stretch>
        </a:blip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Shape 11"/>
          <p:cNvSpPr txBox="1">
            <a:spLocks noGrp="1"/>
          </p:cNvSpPr>
          <p:nvPr>
            <p:ph type="body" idx="1"/>
          </p:nvPr>
        </p:nvSpPr>
        <p:spPr>
          <a:xfrm>
            <a:off x="457200" y="1600204"/>
            <a:ext cx="8229600" cy="452596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Shape 12"/>
          <p:cNvSpPr txBox="1">
            <a:spLocks noGrp="1"/>
          </p:cNvSpPr>
          <p:nvPr>
            <p:ph type="dt" idx="10"/>
          </p:nvPr>
        </p:nvSpPr>
        <p:spPr>
          <a:xfrm>
            <a:off x="457200" y="6356354"/>
            <a:ext cx="2133600" cy="3651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Shape 13"/>
          <p:cNvSpPr txBox="1">
            <a:spLocks noGrp="1"/>
          </p:cNvSpPr>
          <p:nvPr>
            <p:ph type="ftr" idx="11"/>
          </p:nvPr>
        </p:nvSpPr>
        <p:spPr>
          <a:xfrm>
            <a:off x="3124200" y="6356354"/>
            <a:ext cx="2895600" cy="36512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Shape 14"/>
          <p:cNvSpPr txBox="1">
            <a:spLocks noGrp="1"/>
          </p:cNvSpPr>
          <p:nvPr>
            <p:ph type="sldNum" idx="12"/>
          </p:nvPr>
        </p:nvSpPr>
        <p:spPr>
          <a:xfrm>
            <a:off x="6553200" y="6356354"/>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spcBef>
                <a:spcPts val="0"/>
              </a:spcBef>
              <a:spcAft>
                <a:spcPts val="0"/>
              </a:spcAft>
              <a:buNone/>
            </a:pPr>
            <a:fld id="{00000000-1234-1234-1234-123412341234}" type="slidenum">
              <a:rPr lang="en-US"/>
            </a:fld>
            <a:endParaRPr lang="en-US"/>
          </a:p>
        </p:txBody>
      </p:sp>
      <p:sp>
        <p:nvSpPr>
          <p:cNvPr id="15" name="Shape 15"/>
          <p:cNvSpPr/>
          <p:nvPr/>
        </p:nvSpPr>
        <p:spPr>
          <a:xfrm>
            <a:off x="6477000" y="6172200"/>
            <a:ext cx="2590800" cy="609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pic>
        <p:nvPicPr>
          <p:cNvPr id="16" name="Shape 16" descr="IIT_Logo_stack_186_blk.png"/>
          <p:cNvPicPr preferRelativeResize="0"/>
          <p:nvPr/>
        </p:nvPicPr>
        <p:blipFill rotWithShape="1">
          <a:blip r:embed="rId13"/>
          <a:srcRect/>
          <a:stretch>
            <a:fillRect/>
          </a:stretch>
        </p:blipFill>
        <p:spPr>
          <a:xfrm>
            <a:off x="6737087" y="6284777"/>
            <a:ext cx="2102115" cy="46553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1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50320" y="1473679"/>
            <a:ext cx="9139989" cy="1447799"/>
          </a:xfrm>
          <a:prstGeom prst="rect">
            <a:avLst/>
          </a:prstGeom>
          <a:noFill/>
          <a:ln>
            <a:noFill/>
          </a:ln>
        </p:spPr>
        <p:txBody>
          <a:bodyPr spcFirstLastPara="1" wrap="square" lIns="91425" tIns="45700" rIns="91425" bIns="45700" anchor="ctr" anchorCtr="0">
            <a:noAutofit/>
          </a:bodyPr>
          <a:lstStyle/>
          <a:p>
            <a:pPr>
              <a:buClr>
                <a:schemeClr val="dk2"/>
              </a:buClr>
              <a:buSzPts val="3240"/>
            </a:pPr>
            <a:r>
              <a:rPr lang="en-US" sz="3600">
                <a:solidFill>
                  <a:schemeClr val="dk2"/>
                </a:solidFill>
              </a:rPr>
              <a:t>ZEUS: Analyzing Safety of Smart Contracts</a:t>
            </a:r>
            <a:endParaRPr lang="en-US" sz="3600">
              <a:solidFill>
                <a:schemeClr val="dk2"/>
              </a:solidFill>
            </a:endParaRPr>
          </a:p>
        </p:txBody>
      </p:sp>
      <p:sp>
        <p:nvSpPr>
          <p:cNvPr id="121" name="Shape 121"/>
          <p:cNvSpPr txBox="1">
            <a:spLocks noGrp="1"/>
          </p:cNvSpPr>
          <p:nvPr>
            <p:ph type="sldNum" idx="12"/>
          </p:nvPr>
        </p:nvSpPr>
        <p:spPr>
          <a:xfrm>
            <a:off x="202424" y="6338561"/>
            <a:ext cx="261756"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004080"/>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22" name="Shape 122"/>
          <p:cNvSpPr/>
          <p:nvPr/>
        </p:nvSpPr>
        <p:spPr>
          <a:xfrm>
            <a:off x="464180" y="5692230"/>
            <a:ext cx="849946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Subtitle 2"/>
          <p:cNvSpPr>
            <a:spLocks noGrp="1"/>
          </p:cNvSpPr>
          <p:nvPr>
            <p:ph type="subTitle" idx="1"/>
          </p:nvPr>
        </p:nvSpPr>
        <p:spPr>
          <a:xfrm>
            <a:off x="1414731" y="3547133"/>
            <a:ext cx="6400800" cy="375011"/>
          </a:xfrm>
        </p:spPr>
        <p:txBody>
          <a:bodyPr/>
          <a:lstStyle/>
          <a:p>
            <a:r>
              <a:rPr lang="zh-CN" sz="1800"/>
              <a:t>Yitao Jiang</a:t>
            </a:r>
            <a:endParaRPr lang="zh-CN" altLang="en-US" sz="1800"/>
          </a:p>
          <a:p>
            <a:r>
              <a:rPr lang="zh-CN" altLang="en-US" sz="1800"/>
              <a:t>CS 595 Software Security </a:t>
            </a:r>
            <a:endParaRPr lang="zh-CN" altLang="en-US" sz="1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a:solidFill>
                  <a:schemeClr val="dk2"/>
                </a:solidFill>
                <a:sym typeface="Calibri" panose="020F0502020204030204"/>
              </a:rPr>
              <a:t>Correctness issues</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Unchecked send</a:t>
            </a: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0" indent="0">
              <a:spcBef>
                <a:spcPts val="480"/>
              </a:spcBef>
              <a:buSzPts val="2400"/>
              <a:buNone/>
            </a:pPr>
            <a:r>
              <a:rPr lang="en-US" sz="2400"/>
              <a:t>exception is not handled properly</a:t>
            </a:r>
            <a:endParaRPr lang="en-US" sz="2400"/>
          </a:p>
          <a:p>
            <a:pPr marL="0" indent="0">
              <a:spcBef>
                <a:spcPts val="480"/>
              </a:spcBef>
              <a:buSzPts val="2400"/>
              <a:buNone/>
            </a:pPr>
            <a:r>
              <a:rPr lang="en-US" sz="2400">
                <a:sym typeface="+mn-ea"/>
              </a:rPr>
              <a:t>allow modifications to the global state after that</a:t>
            </a:r>
            <a:endParaRPr lang="en-US" sz="2400"/>
          </a:p>
          <a:p>
            <a:pPr marL="0" indent="0">
              <a:spcBef>
                <a:spcPts val="480"/>
              </a:spcBef>
              <a:buSzPts val="2400"/>
              <a:buNone/>
            </a:pPr>
            <a:r>
              <a:rPr lang="en-US" sz="2400"/>
              <a:t>prizePaidOut is still set to be “True” even if send fails</a:t>
            </a:r>
            <a:endParaRPr lang="en-US" sz="2400"/>
          </a:p>
        </p:txBody>
      </p:sp>
      <p:pic>
        <p:nvPicPr>
          <p:cNvPr id="3" name="图片 2"/>
          <p:cNvPicPr>
            <a:picLocks noChangeAspect="1"/>
          </p:cNvPicPr>
          <p:nvPr/>
        </p:nvPicPr>
        <p:blipFill>
          <a:blip r:embed="rId1"/>
          <a:srcRect l="52209" t="30131" r="9129" b="57732"/>
          <a:stretch>
            <a:fillRect/>
          </a:stretch>
        </p:blipFill>
        <p:spPr>
          <a:xfrm>
            <a:off x="884555" y="2068830"/>
            <a:ext cx="7493000" cy="132334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a:solidFill>
                  <a:schemeClr val="dk2"/>
                </a:solidFill>
                <a:sym typeface="Calibri" panose="020F0502020204030204"/>
              </a:rPr>
              <a:t>Correctness issues</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Failed SEND.</a:t>
            </a: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0" indent="0">
              <a:spcBef>
                <a:spcPts val="480"/>
              </a:spcBef>
              <a:buSzPts val="2400"/>
              <a:buNone/>
            </a:pPr>
            <a:r>
              <a:rPr lang="en-US" sz="2400"/>
              <a:t>If the capacity of investors is full,  a new investor offers more money than the current smallest investor can take his place.</a:t>
            </a:r>
            <a:endParaRPr lang="en-US" sz="2400"/>
          </a:p>
          <a:p>
            <a:pPr marL="0" indent="0">
              <a:spcBef>
                <a:spcPts val="480"/>
              </a:spcBef>
              <a:buSzPts val="2400"/>
              <a:buNone/>
            </a:pPr>
            <a:r>
              <a:rPr lang="en-US" sz="2400"/>
              <a:t>The adversary is the smallest investor, using  computation-heavy fallback function to intentionally cause SEND failing.</a:t>
            </a:r>
            <a:endParaRPr lang="en-US" sz="2400"/>
          </a:p>
          <a:p>
            <a:pPr marL="0" indent="0">
              <a:spcBef>
                <a:spcPts val="480"/>
              </a:spcBef>
              <a:buSzPts val="2400"/>
              <a:buNone/>
            </a:pPr>
            <a:r>
              <a:rPr lang="en-US" sz="2400"/>
              <a:t>Then no new investor can join.</a:t>
            </a:r>
            <a:endParaRPr lang="en-US" sz="2400"/>
          </a:p>
        </p:txBody>
      </p:sp>
      <p:pic>
        <p:nvPicPr>
          <p:cNvPr id="2" name="图片 1"/>
          <p:cNvPicPr>
            <a:picLocks noChangeAspect="1"/>
          </p:cNvPicPr>
          <p:nvPr/>
        </p:nvPicPr>
        <p:blipFill>
          <a:blip r:embed="rId1"/>
          <a:srcRect l="52287" t="45166" r="9023" b="33900"/>
          <a:stretch>
            <a:fillRect/>
          </a:stretch>
        </p:blipFill>
        <p:spPr>
          <a:xfrm>
            <a:off x="975360" y="1947545"/>
            <a:ext cx="7193280" cy="218948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a:solidFill>
                  <a:schemeClr val="dk2"/>
                </a:solidFill>
                <a:sym typeface="Calibri" panose="020F0502020204030204"/>
              </a:rPr>
              <a:t>Correctness issues</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Integer overflow</a:t>
            </a:r>
            <a:r>
              <a:rPr lang="en-US" sz="2400"/>
              <a:t>/underflow</a:t>
            </a: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0" indent="0">
              <a:spcBef>
                <a:spcPts val="480"/>
              </a:spcBef>
              <a:buSzPts val="2400"/>
              <a:buNone/>
            </a:pPr>
            <a:r>
              <a:rPr lang="en-US" sz="2400"/>
              <a:t>Type of i is uint8</a:t>
            </a:r>
            <a:endParaRPr lang="en-US" sz="2400"/>
          </a:p>
          <a:p>
            <a:pPr marL="0" indent="0">
              <a:spcBef>
                <a:spcPts val="480"/>
              </a:spcBef>
              <a:buSzPts val="2400"/>
              <a:buNone/>
            </a:pPr>
            <a:r>
              <a:rPr lang="en-US" sz="2400"/>
              <a:t>The payout is only sent to the first 255 participants</a:t>
            </a:r>
            <a:endParaRPr lang="en-US" sz="2400"/>
          </a:p>
        </p:txBody>
      </p:sp>
      <p:pic>
        <p:nvPicPr>
          <p:cNvPr id="2" name="图片 1"/>
          <p:cNvPicPr>
            <a:picLocks noChangeAspect="1"/>
          </p:cNvPicPr>
          <p:nvPr/>
        </p:nvPicPr>
        <p:blipFill>
          <a:blip r:embed="rId1"/>
          <a:srcRect l="10074" t="17369" r="54740" b="71775"/>
          <a:stretch>
            <a:fillRect/>
          </a:stretch>
        </p:blipFill>
        <p:spPr>
          <a:xfrm>
            <a:off x="908050" y="2028825"/>
            <a:ext cx="7327900" cy="1271905"/>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a:solidFill>
                  <a:schemeClr val="dk2"/>
                </a:solidFill>
                <a:sym typeface="Calibri" panose="020F0502020204030204"/>
              </a:rPr>
              <a:t>Correctness issues</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Transaction state dependence</a:t>
            </a: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0" indent="0">
              <a:spcBef>
                <a:spcPts val="480"/>
              </a:spcBef>
              <a:buSzPts val="2400"/>
              <a:buNone/>
            </a:pPr>
            <a:r>
              <a:rPr lang="en-US" sz="2400"/>
              <a:t>Requires the user to invoke the AttackWallet</a:t>
            </a:r>
            <a:endParaRPr lang="en-US" sz="2400"/>
          </a:p>
          <a:p>
            <a:pPr marL="0" indent="0">
              <a:spcBef>
                <a:spcPts val="480"/>
              </a:spcBef>
              <a:buSzPts val="2400"/>
              <a:buNone/>
            </a:pPr>
            <a:r>
              <a:rPr lang="en-US" sz="2400"/>
              <a:t>Since the originator of the call chain is the owner, the check </a:t>
            </a:r>
            <a:endParaRPr lang="en-US" sz="2400"/>
          </a:p>
          <a:p>
            <a:pPr marL="0" indent="0">
              <a:spcBef>
                <a:spcPts val="480"/>
              </a:spcBef>
              <a:buSzPts val="2400"/>
              <a:buNone/>
            </a:pPr>
            <a:r>
              <a:rPr lang="en-US" sz="2400"/>
              <a:t>“if (tx.origin != owner)” fails.</a:t>
            </a:r>
            <a:endParaRPr lang="en-US" sz="2400"/>
          </a:p>
          <a:p>
            <a:pPr marL="0" indent="0">
              <a:spcBef>
                <a:spcPts val="480"/>
              </a:spcBef>
              <a:buSzPts val="2400"/>
              <a:buNone/>
            </a:pPr>
            <a:r>
              <a:rPr lang="en-US" sz="2400"/>
              <a:t>It should be replaced by “if (msg.sender != owner)”</a:t>
            </a:r>
            <a:endParaRPr lang="en-US" sz="2400"/>
          </a:p>
        </p:txBody>
      </p:sp>
      <p:pic>
        <p:nvPicPr>
          <p:cNvPr id="2" name="图片 1"/>
          <p:cNvPicPr>
            <a:picLocks noChangeAspect="1"/>
          </p:cNvPicPr>
          <p:nvPr/>
        </p:nvPicPr>
        <p:blipFill>
          <a:blip r:embed="rId1"/>
          <a:srcRect l="9770" t="27523" r="49245" b="37654"/>
          <a:stretch>
            <a:fillRect/>
          </a:stretch>
        </p:blipFill>
        <p:spPr>
          <a:xfrm>
            <a:off x="633730" y="1712595"/>
            <a:ext cx="5996305" cy="2865755"/>
          </a:xfrm>
          <a:prstGeom prst="rect">
            <a:avLst/>
          </a:prstGeom>
        </p:spPr>
      </p:pic>
      <p:sp>
        <p:nvSpPr>
          <p:cNvPr id="5" name="矩形 4"/>
          <p:cNvSpPr/>
          <p:nvPr/>
        </p:nvSpPr>
        <p:spPr>
          <a:xfrm>
            <a:off x="7242175" y="1218565"/>
            <a:ext cx="1518920" cy="8407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contract owner</a:t>
            </a:r>
            <a:endParaRPr lang="en-US" altLang="zh-CN"/>
          </a:p>
          <a:p>
            <a:pPr algn="ctr"/>
            <a:r>
              <a:rPr lang="en-US" altLang="zh-CN"/>
              <a:t>(originer of call chain)</a:t>
            </a:r>
            <a:endParaRPr lang="en-US" altLang="zh-CN"/>
          </a:p>
        </p:txBody>
      </p:sp>
      <p:cxnSp>
        <p:nvCxnSpPr>
          <p:cNvPr id="6" name="直接箭头连接符 5"/>
          <p:cNvCxnSpPr>
            <a:stCxn id="5" idx="2"/>
          </p:cNvCxnSpPr>
          <p:nvPr/>
        </p:nvCxnSpPr>
        <p:spPr>
          <a:xfrm>
            <a:off x="8001635" y="2059305"/>
            <a:ext cx="0" cy="259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7242175" y="2308860"/>
            <a:ext cx="1539240" cy="749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AttackWallet</a:t>
            </a:r>
            <a:endParaRPr lang="en-US" altLang="zh-CN"/>
          </a:p>
        </p:txBody>
      </p:sp>
      <p:cxnSp>
        <p:nvCxnSpPr>
          <p:cNvPr id="8" name="直接箭头连接符 7"/>
          <p:cNvCxnSpPr>
            <a:stCxn id="7" idx="2"/>
          </p:cNvCxnSpPr>
          <p:nvPr/>
        </p:nvCxnSpPr>
        <p:spPr>
          <a:xfrm>
            <a:off x="8011795" y="3058160"/>
            <a:ext cx="0" cy="2698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7122160" y="3338195"/>
            <a:ext cx="1835150" cy="7600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UserWallet.transfer</a:t>
            </a:r>
            <a:endParaRPr lang="en-US" altLang="zh-CN"/>
          </a:p>
        </p:txBody>
      </p:sp>
      <p:cxnSp>
        <p:nvCxnSpPr>
          <p:cNvPr id="10" name="直接箭头连接符 9"/>
          <p:cNvCxnSpPr>
            <a:stCxn id="9" idx="2"/>
          </p:cNvCxnSpPr>
          <p:nvPr/>
        </p:nvCxnSpPr>
        <p:spPr>
          <a:xfrm>
            <a:off x="8039735" y="4098290"/>
            <a:ext cx="0" cy="4197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7122160" y="4154805"/>
            <a:ext cx="1849755" cy="306705"/>
          </a:xfrm>
          <a:prstGeom prst="rect">
            <a:avLst/>
          </a:prstGeom>
          <a:noFill/>
        </p:spPr>
        <p:txBody>
          <a:bodyPr wrap="square" rtlCol="0">
            <a:spAutoFit/>
          </a:bodyPr>
          <a:p>
            <a:r>
              <a:rPr lang="en-US" altLang="zh-CN"/>
              <a:t>tx.origin = owner(yes)</a:t>
            </a:r>
            <a:endParaRPr lang="en-US" altLang="zh-CN"/>
          </a:p>
        </p:txBody>
      </p:sp>
      <p:sp>
        <p:nvSpPr>
          <p:cNvPr id="12" name="矩形 11"/>
          <p:cNvSpPr/>
          <p:nvPr/>
        </p:nvSpPr>
        <p:spPr>
          <a:xfrm>
            <a:off x="7121525" y="4518025"/>
            <a:ext cx="1851025" cy="6299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send money to the address given by attacker</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Fairness issues</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Absence of logic</a:t>
            </a: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0" indent="0">
              <a:spcBef>
                <a:spcPts val="480"/>
              </a:spcBef>
              <a:buSzPts val="2400"/>
              <a:buNone/>
            </a:pPr>
            <a:endParaRPr lang="en-US" sz="2400"/>
          </a:p>
          <a:p>
            <a:pPr marL="0" indent="0">
              <a:spcBef>
                <a:spcPts val="480"/>
              </a:spcBef>
              <a:buSzPts val="2400"/>
              <a:buNone/>
            </a:pPr>
            <a:r>
              <a:rPr lang="en-US" sz="2400"/>
              <a:t>Access to sensitive resources and APIs is not guarded.</a:t>
            </a:r>
            <a:endParaRPr lang="en-US" sz="2400"/>
          </a:p>
          <a:p>
            <a:pPr marL="0" indent="0">
              <a:spcBef>
                <a:spcPts val="480"/>
              </a:spcBef>
              <a:buSzPts val="2400"/>
              <a:buNone/>
            </a:pPr>
            <a:r>
              <a:rPr lang="en-US" sz="2400"/>
              <a:t>if send fails, the owner can get the solution of the puzzle without paying anything</a:t>
            </a:r>
            <a:endParaRPr lang="en-US" sz="2400"/>
          </a:p>
        </p:txBody>
      </p:sp>
      <p:pic>
        <p:nvPicPr>
          <p:cNvPr id="2" name="图片 1"/>
          <p:cNvPicPr>
            <a:picLocks noChangeAspect="1"/>
          </p:cNvPicPr>
          <p:nvPr/>
        </p:nvPicPr>
        <p:blipFill>
          <a:blip r:embed="rId1"/>
          <a:srcRect l="52365" t="25918" r="9874" b="49190"/>
          <a:stretch>
            <a:fillRect/>
          </a:stretch>
        </p:blipFill>
        <p:spPr>
          <a:xfrm>
            <a:off x="1869440" y="1805305"/>
            <a:ext cx="5524500" cy="2048510"/>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a:solidFill>
                  <a:schemeClr val="dk2"/>
                </a:solidFill>
                <a:sym typeface="Calibri" panose="020F0502020204030204"/>
              </a:rPr>
              <a:t>Fairness issues</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Incorrect logic</a:t>
            </a:r>
            <a:endParaRPr lang="en-US" sz="2400"/>
          </a:p>
          <a:p>
            <a:pPr marL="342900" indent="-342900">
              <a:spcBef>
                <a:spcPts val="480"/>
              </a:spcBef>
              <a:buSzPts val="2400"/>
            </a:pPr>
            <a:endParaRPr lang="en-US" sz="2400"/>
          </a:p>
          <a:p>
            <a:pPr marL="342900" indent="-342900">
              <a:spcBef>
                <a:spcPts val="480"/>
              </a:spcBef>
              <a:buSzPts val="2400"/>
            </a:pPr>
            <a:endParaRPr lang="en-US" sz="2400"/>
          </a:p>
          <a:p>
            <a:pPr marL="0" indent="0">
              <a:spcBef>
                <a:spcPts val="480"/>
              </a:spcBef>
              <a:buSzPts val="2400"/>
              <a:buNone/>
            </a:pPr>
            <a:r>
              <a:rPr lang="en-US" sz="2400"/>
              <a:t>for example:</a:t>
            </a:r>
            <a:endParaRPr lang="en-US" sz="2400"/>
          </a:p>
          <a:p>
            <a:pPr marL="0" indent="0">
              <a:spcBef>
                <a:spcPts val="480"/>
              </a:spcBef>
              <a:buSzPts val="2400"/>
              <a:buNone/>
            </a:pPr>
            <a:r>
              <a:rPr lang="en-US" sz="2400"/>
              <a:t>+= coded as =+</a:t>
            </a:r>
            <a:endParaRPr lang="en-US" sz="2400"/>
          </a:p>
          <a:p>
            <a:pPr marL="0" indent="0">
              <a:spcBef>
                <a:spcPts val="480"/>
              </a:spcBef>
              <a:buSzPts val="2400"/>
              <a:buNone/>
            </a:pPr>
            <a:r>
              <a:rPr lang="en-US" sz="2400"/>
              <a:t>&gt;= coded as &lt;=</a:t>
            </a: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0" indent="0">
              <a:spcBef>
                <a:spcPts val="480"/>
              </a:spcBef>
              <a:buSzPts val="2400"/>
              <a:buNone/>
            </a:pPr>
            <a:endParaRPr lang="en-US" sz="240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a:solidFill>
                  <a:schemeClr val="dk2"/>
                </a:solidFill>
                <a:sym typeface="Calibri" panose="020F0502020204030204"/>
              </a:rPr>
              <a:t>Fairness issues</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 Logically correct but unfair</a:t>
            </a: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0" indent="0">
              <a:spcBef>
                <a:spcPts val="480"/>
              </a:spcBef>
              <a:buSzPts val="2400"/>
              <a:buNone/>
            </a:pPr>
            <a:r>
              <a:rPr lang="en-US" sz="2400"/>
              <a:t>This contract does not follow fair auction rules.</a:t>
            </a:r>
            <a:endParaRPr lang="en-US" sz="2400"/>
          </a:p>
          <a:p>
            <a:pPr marL="0" indent="0">
              <a:spcBef>
                <a:spcPts val="480"/>
              </a:spcBef>
              <a:buSzPts val="2400"/>
              <a:buNone/>
            </a:pPr>
            <a:r>
              <a:rPr lang="en-US" sz="2400"/>
              <a:t>Sellers can participate in bidding, even withdrawing the item</a:t>
            </a:r>
            <a:endParaRPr lang="en-US" sz="2400"/>
          </a:p>
          <a:p>
            <a:pPr marL="0" indent="0">
              <a:spcBef>
                <a:spcPts val="480"/>
              </a:spcBef>
              <a:buSzPts val="2400"/>
              <a:buNone/>
            </a:pPr>
            <a:r>
              <a:rPr lang="en-US" sz="2400"/>
              <a:t>before being sold, which is unfair to bidder.</a:t>
            </a:r>
            <a:endParaRPr lang="en-US" sz="2400"/>
          </a:p>
        </p:txBody>
      </p:sp>
      <p:pic>
        <p:nvPicPr>
          <p:cNvPr id="2" name="图片 1"/>
          <p:cNvPicPr>
            <a:picLocks noChangeAspect="1"/>
          </p:cNvPicPr>
          <p:nvPr/>
        </p:nvPicPr>
        <p:blipFill>
          <a:blip r:embed="rId1"/>
          <a:srcRect l="9770" t="25779" r="53902" b="43912"/>
          <a:stretch>
            <a:fillRect/>
          </a:stretch>
        </p:blipFill>
        <p:spPr>
          <a:xfrm>
            <a:off x="1974215" y="1548130"/>
            <a:ext cx="5314950" cy="249428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Miner influence</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0" indent="0">
              <a:spcBef>
                <a:spcPts val="480"/>
              </a:spcBef>
              <a:buSzPts val="2400"/>
              <a:buNone/>
            </a:pPr>
            <a:endParaRPr lang="en-US" sz="2400"/>
          </a:p>
          <a:p>
            <a:pPr marL="342900" indent="-342900">
              <a:spcBef>
                <a:spcPts val="480"/>
              </a:spcBef>
              <a:buSzPts val="2400"/>
            </a:pPr>
            <a:r>
              <a:rPr lang="en-US" sz="2400"/>
              <a:t>Block state dependence</a:t>
            </a:r>
            <a:endParaRPr lang="en-US" sz="2400"/>
          </a:p>
          <a:p>
            <a:pPr marL="0" indent="0">
              <a:spcBef>
                <a:spcPts val="480"/>
              </a:spcBef>
              <a:buSzPts val="2400"/>
              <a:buNone/>
            </a:pPr>
            <a:r>
              <a:rPr lang="en-US" sz="2400">
                <a:sym typeface="+mn-ea"/>
              </a:rPr>
              <a:t> The miner can determine block state variables which can be used to generate randomness.  He can insert suitable values to favor payouts intended for him.</a:t>
            </a:r>
            <a:endParaRPr lang="en-US" sz="2400"/>
          </a:p>
          <a:p>
            <a:pPr marL="0" indent="0">
              <a:spcBef>
                <a:spcPts val="480"/>
              </a:spcBef>
              <a:buSzPts val="2400"/>
              <a:buNone/>
            </a:pPr>
            <a:endParaRPr lang="en-US" sz="2400"/>
          </a:p>
          <a:p>
            <a:pPr marL="342900" indent="-342900">
              <a:spcBef>
                <a:spcPts val="480"/>
              </a:spcBef>
              <a:buSzPts val="2400"/>
            </a:pPr>
            <a:r>
              <a:rPr lang="en-US" sz="2400"/>
              <a:t> Transaction order dependence</a:t>
            </a:r>
            <a:endParaRPr lang="en-US" sz="2400"/>
          </a:p>
          <a:p>
            <a:pPr marL="0" indent="0">
              <a:spcBef>
                <a:spcPts val="480"/>
              </a:spcBef>
              <a:buSzPts val="2400"/>
              <a:buNone/>
            </a:pPr>
            <a:r>
              <a:rPr lang="en-US" sz="2400"/>
              <a:t>The miner can influence the outcome of a transaction by reordering.</a:t>
            </a:r>
            <a:endParaRPr lang="en-US" sz="2400"/>
          </a:p>
          <a:p>
            <a:pPr marL="0" indent="0">
              <a:spcBef>
                <a:spcPts val="480"/>
              </a:spcBef>
              <a:buSzPts val="2400"/>
              <a:buNone/>
            </a:pPr>
            <a:endParaRPr lang="en-US" sz="240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Zeus structure</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endParaRPr lang="en-US" sz="2400"/>
          </a:p>
          <a:p>
            <a:pPr marL="342900" indent="-342900">
              <a:spcBef>
                <a:spcPts val="480"/>
              </a:spcBef>
              <a:buSzPts val="2400"/>
            </a:pPr>
            <a:r>
              <a:rPr lang="en-US" sz="2400"/>
              <a:t> policy builder</a:t>
            </a:r>
            <a:endParaRPr lang="en-US" sz="2400"/>
          </a:p>
          <a:p>
            <a:pPr marL="342900" indent="-342900">
              <a:spcBef>
                <a:spcPts val="480"/>
              </a:spcBef>
              <a:buSzPts val="2400"/>
            </a:pPr>
            <a:endParaRPr lang="en-US" sz="2400"/>
          </a:p>
          <a:p>
            <a:pPr marL="342900" indent="-342900">
              <a:spcBef>
                <a:spcPts val="480"/>
              </a:spcBef>
              <a:buSzPts val="2400"/>
            </a:pPr>
            <a:r>
              <a:rPr lang="en-US" sz="2400"/>
              <a:t> Solidity to LLVM Bitcode Translator</a:t>
            </a:r>
            <a:endParaRPr lang="en-US" sz="2400"/>
          </a:p>
          <a:p>
            <a:pPr marL="342900" indent="-342900">
              <a:spcBef>
                <a:spcPts val="480"/>
              </a:spcBef>
              <a:buSzPts val="2400"/>
            </a:pPr>
            <a:endParaRPr lang="en-US" sz="2400"/>
          </a:p>
          <a:p>
            <a:pPr marL="342900" indent="-342900">
              <a:spcBef>
                <a:spcPts val="480"/>
              </a:spcBef>
              <a:buSzPts val="2400"/>
            </a:pPr>
            <a:r>
              <a:rPr lang="en-US" sz="2400"/>
              <a:t> verifier</a:t>
            </a:r>
            <a:endParaRPr lang="en-US" sz="2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Policy builder</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Policy:</a:t>
            </a:r>
            <a:endParaRPr lang="en-US" sz="2400"/>
          </a:p>
          <a:p>
            <a:pPr marL="0" indent="0">
              <a:spcBef>
                <a:spcPts val="480"/>
              </a:spcBef>
              <a:buSzPts val="2400"/>
              <a:buNone/>
            </a:pPr>
            <a:r>
              <a:rPr lang="en-US" sz="2400"/>
              <a:t>a XACML styled five tuple,consisting of &lt;Sub, Obj, Op,Cond, Res&gt;</a:t>
            </a:r>
            <a:endParaRPr lang="en-US" sz="2400"/>
          </a:p>
          <a:p>
            <a:pPr marL="342900" indent="-342900">
              <a:spcBef>
                <a:spcPts val="480"/>
              </a:spcBef>
              <a:buSzPts val="2400"/>
            </a:pPr>
            <a:endParaRPr lang="en-US" sz="2400"/>
          </a:p>
          <a:p>
            <a:pPr marL="342900" indent="-342900">
              <a:spcBef>
                <a:spcPts val="480"/>
              </a:spcBef>
              <a:buSzPts val="2400"/>
            </a:pPr>
            <a:r>
              <a:rPr lang="en-US" sz="2400"/>
              <a:t>Sub (subject) </a:t>
            </a:r>
            <a:endParaRPr lang="en-US" sz="2400"/>
          </a:p>
          <a:p>
            <a:pPr marL="342900" indent="-342900">
              <a:spcBef>
                <a:spcPts val="480"/>
              </a:spcBef>
              <a:buSzPts val="2400"/>
            </a:pPr>
            <a:r>
              <a:rPr lang="en-US" sz="2400"/>
              <a:t>Obj (object)</a:t>
            </a:r>
            <a:endParaRPr lang="en-US" sz="2400"/>
          </a:p>
          <a:p>
            <a:pPr marL="342900" indent="-342900">
              <a:spcBef>
                <a:spcPts val="480"/>
              </a:spcBef>
              <a:buSzPts val="2400"/>
            </a:pPr>
            <a:r>
              <a:rPr lang="en-US" sz="2400"/>
              <a:t>Op (operation)</a:t>
            </a:r>
            <a:endParaRPr lang="en-US" sz="2400"/>
          </a:p>
          <a:p>
            <a:pPr marL="342900" indent="-342900">
              <a:spcBef>
                <a:spcPts val="480"/>
              </a:spcBef>
              <a:buSzPts val="2400"/>
            </a:pPr>
            <a:r>
              <a:rPr lang="en-US" sz="2400"/>
              <a:t>Cond (condition)</a:t>
            </a:r>
            <a:endParaRPr lang="en-US" sz="2400"/>
          </a:p>
          <a:p>
            <a:pPr marL="342900" indent="-342900">
              <a:spcBef>
                <a:spcPts val="480"/>
              </a:spcBef>
              <a:buSzPts val="2400"/>
            </a:pPr>
            <a:r>
              <a:rPr lang="en-US" sz="2400"/>
              <a:t>Res (result)</a:t>
            </a:r>
            <a:endParaRPr lang="en-US" sz="240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38235" y="969700"/>
            <a:ext cx="8677469" cy="5582020"/>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400"/>
            </a:pPr>
            <a:r>
              <a:rPr lang="en-US" sz="2400"/>
              <a:t>Introduction</a:t>
            </a:r>
            <a:endParaRPr lang="en-US" sz="2400"/>
          </a:p>
          <a:p>
            <a:pPr marL="342900" indent="-342900">
              <a:spcBef>
                <a:spcPts val="0"/>
              </a:spcBef>
              <a:buSzPts val="2400"/>
            </a:pPr>
            <a:endParaRPr lang="en-US" sz="2400"/>
          </a:p>
          <a:p>
            <a:pPr marL="342900" indent="-342900">
              <a:spcBef>
                <a:spcPts val="0"/>
              </a:spcBef>
              <a:buSzPts val="2400"/>
            </a:pPr>
            <a:r>
              <a:rPr lang="en-US" sz="2400"/>
              <a:t>Contribution</a:t>
            </a:r>
            <a:endParaRPr lang="en-US" sz="2400"/>
          </a:p>
          <a:p>
            <a:pPr marL="342900" indent="-342900">
              <a:spcBef>
                <a:spcPts val="0"/>
              </a:spcBef>
              <a:buSzPts val="2400"/>
            </a:pPr>
            <a:endParaRPr lang="en-US" sz="2400"/>
          </a:p>
          <a:p>
            <a:pPr marL="342900" indent="-342900">
              <a:spcBef>
                <a:spcPts val="0"/>
              </a:spcBef>
              <a:buSzPts val="2400"/>
            </a:pPr>
            <a:r>
              <a:rPr lang="en-US" sz="2400"/>
              <a:t>Technical details</a:t>
            </a:r>
            <a:endParaRPr lang="en-US" sz="2400"/>
          </a:p>
          <a:p>
            <a:pPr marL="342900" indent="-342900">
              <a:spcBef>
                <a:spcPts val="0"/>
              </a:spcBef>
              <a:buSzPts val="2400"/>
            </a:pPr>
            <a:endParaRPr lang="en-US" sz="2400"/>
          </a:p>
          <a:p>
            <a:pPr marL="342900" indent="-342900">
              <a:spcBef>
                <a:spcPts val="0"/>
              </a:spcBef>
              <a:buSzPts val="2400"/>
            </a:pPr>
            <a:r>
              <a:rPr lang="en-US" sz="2400"/>
              <a:t>Evaluation results</a:t>
            </a:r>
            <a:endParaRPr lang="en-US" sz="2400"/>
          </a:p>
          <a:p>
            <a:pPr marL="342900" indent="-342900">
              <a:spcBef>
                <a:spcPts val="0"/>
              </a:spcBef>
              <a:buSzPts val="2400"/>
            </a:pPr>
            <a:endParaRPr lang="en-US" sz="2400"/>
          </a:p>
          <a:p>
            <a:pPr marL="342900" indent="-342900">
              <a:spcBef>
                <a:spcPts val="0"/>
              </a:spcBef>
              <a:buSzPts val="2400"/>
            </a:pPr>
            <a:r>
              <a:rPr lang="en-US" sz="2400"/>
              <a:t>Limitations</a:t>
            </a:r>
            <a:endParaRPr lang="en-US" sz="2400"/>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altLang="zh-CN"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Smart Contract</a:t>
            </a:r>
            <a:endParaRPr sz="3600"/>
          </a:p>
        </p:txBody>
      </p:sp>
    </p:spTree>
  </p:cSld>
  <p:clrMapOvr>
    <a:masterClrMapping/>
  </p:clrMapOvr>
  <p:timing>
    <p:tnLst>
      <p:par>
        <p:cTn id="1" dur="indefinite" restart="never" nodeType="tmRoot"/>
      </p:par>
    </p:tnLst>
    <p:bldLst>
      <p:bldP spid="130"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Policy builder</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0" indent="0">
              <a:spcBef>
                <a:spcPts val="480"/>
              </a:spcBef>
              <a:buSzPts val="2400"/>
              <a:buNone/>
            </a:pPr>
            <a:endParaRPr lang="en-US" sz="2400"/>
          </a:p>
          <a:p>
            <a:pPr marL="0" indent="0">
              <a:spcBef>
                <a:spcPts val="480"/>
              </a:spcBef>
              <a:buSzPts val="2400"/>
              <a:buNone/>
            </a:pPr>
            <a:endParaRPr lang="en-US" sz="2400"/>
          </a:p>
          <a:p>
            <a:pPr marL="0" indent="0">
              <a:spcBef>
                <a:spcPts val="480"/>
              </a:spcBef>
              <a:buSzPts val="2400"/>
              <a:buNone/>
            </a:pPr>
            <a:endParaRPr lang="en-US" sz="2400"/>
          </a:p>
          <a:p>
            <a:pPr marL="0" indent="0">
              <a:spcBef>
                <a:spcPts val="480"/>
              </a:spcBef>
              <a:buSzPts val="2400"/>
              <a:buNone/>
            </a:pPr>
            <a:endParaRPr lang="en-US" sz="2400"/>
          </a:p>
          <a:p>
            <a:pPr marL="0" indent="0">
              <a:spcBef>
                <a:spcPts val="480"/>
              </a:spcBef>
              <a:buSzPts val="2400"/>
              <a:buNone/>
            </a:pPr>
            <a:endParaRPr lang="en-US" sz="2400"/>
          </a:p>
          <a:p>
            <a:pPr marL="0" indent="0">
              <a:spcBef>
                <a:spcPts val="480"/>
              </a:spcBef>
              <a:buSzPts val="2400"/>
              <a:buNone/>
            </a:pPr>
            <a:endParaRPr lang="en-US" sz="2400"/>
          </a:p>
          <a:p>
            <a:pPr marL="0" indent="0">
              <a:spcBef>
                <a:spcPts val="480"/>
              </a:spcBef>
              <a:buSzPts val="2400"/>
              <a:buNone/>
            </a:pPr>
            <a:endParaRPr lang="en-US" sz="2400"/>
          </a:p>
          <a:p>
            <a:pPr marL="0" indent="0">
              <a:spcBef>
                <a:spcPts val="480"/>
              </a:spcBef>
              <a:buSzPts val="2400"/>
              <a:buNone/>
            </a:pPr>
            <a:endParaRPr lang="en-US" sz="2400"/>
          </a:p>
          <a:p>
            <a:pPr marL="0" indent="0">
              <a:spcBef>
                <a:spcPts val="480"/>
              </a:spcBef>
              <a:buSzPts val="2400"/>
              <a:buNone/>
            </a:pPr>
            <a:endParaRPr lang="en-US" sz="2400"/>
          </a:p>
          <a:p>
            <a:pPr marL="0" indent="0">
              <a:spcBef>
                <a:spcPts val="480"/>
              </a:spcBef>
              <a:buSzPts val="2400"/>
              <a:buNone/>
            </a:pPr>
            <a:r>
              <a:rPr lang="en-US" sz="2400"/>
              <a:t>The user chooses to track the message sender</a:t>
            </a:r>
            <a:endParaRPr lang="en-US" sz="2400"/>
          </a:p>
          <a:p>
            <a:pPr marL="0" indent="0">
              <a:spcBef>
                <a:spcPts val="480"/>
              </a:spcBef>
              <a:buSzPts val="2400"/>
              <a:buNone/>
            </a:pPr>
            <a:r>
              <a:rPr lang="en-US" sz="2400"/>
              <a:t>Only when the seller is not the caller, placeBid is allowed to be called.</a:t>
            </a:r>
            <a:endParaRPr lang="en-US" sz="2400"/>
          </a:p>
          <a:p>
            <a:pPr marL="0" indent="0">
              <a:spcBef>
                <a:spcPts val="480"/>
              </a:spcBef>
              <a:buSzPts val="2400"/>
              <a:buNone/>
            </a:pPr>
            <a:r>
              <a:rPr lang="en-US" sz="2400"/>
              <a:t>So fairness is guaranteed.</a:t>
            </a:r>
            <a:endParaRPr lang="en-US" sz="2400"/>
          </a:p>
          <a:p>
            <a:pPr marL="0" indent="0">
              <a:spcBef>
                <a:spcPts val="480"/>
              </a:spcBef>
              <a:buSzPts val="2400"/>
              <a:buNone/>
            </a:pPr>
            <a:endParaRPr lang="en-US" sz="2400"/>
          </a:p>
        </p:txBody>
      </p:sp>
      <p:pic>
        <p:nvPicPr>
          <p:cNvPr id="2" name="图片 1"/>
          <p:cNvPicPr>
            <a:picLocks noChangeAspect="1"/>
          </p:cNvPicPr>
          <p:nvPr/>
        </p:nvPicPr>
        <p:blipFill>
          <a:blip r:embed="rId1"/>
          <a:srcRect l="54184" t="32747" r="19106" b="56690"/>
          <a:stretch>
            <a:fillRect/>
          </a:stretch>
        </p:blipFill>
        <p:spPr>
          <a:xfrm>
            <a:off x="1642110" y="3537585"/>
            <a:ext cx="4758055" cy="1058545"/>
          </a:xfrm>
          <a:prstGeom prst="rect">
            <a:avLst/>
          </a:prstGeom>
        </p:spPr>
      </p:pic>
      <p:pic>
        <p:nvPicPr>
          <p:cNvPr id="3" name="图片 2"/>
          <p:cNvPicPr>
            <a:picLocks noChangeAspect="1"/>
          </p:cNvPicPr>
          <p:nvPr/>
        </p:nvPicPr>
        <p:blipFill>
          <a:blip r:embed="rId2"/>
          <a:srcRect l="9770" t="25779" r="53902" b="43912"/>
          <a:stretch>
            <a:fillRect/>
          </a:stretch>
        </p:blipFill>
        <p:spPr>
          <a:xfrm>
            <a:off x="1085215" y="887730"/>
            <a:ext cx="5314950" cy="2494280"/>
          </a:xfrm>
          <a:prstGeom prst="rect">
            <a:avLst/>
          </a:prstGeom>
        </p:spPr>
      </p:pic>
      <p:sp>
        <p:nvSpPr>
          <p:cNvPr id="4" name="文本框 3"/>
          <p:cNvSpPr txBox="1"/>
          <p:nvPr/>
        </p:nvSpPr>
        <p:spPr>
          <a:xfrm>
            <a:off x="6603365" y="1981835"/>
            <a:ext cx="1967865" cy="306705"/>
          </a:xfrm>
          <a:prstGeom prst="rect">
            <a:avLst/>
          </a:prstGeom>
          <a:noFill/>
        </p:spPr>
        <p:txBody>
          <a:bodyPr wrap="square" rtlCol="0">
            <a:spAutoFit/>
          </a:bodyPr>
          <a:p>
            <a:r>
              <a:rPr lang="en-US" altLang="zh-CN"/>
              <a:t>Solidity source code</a:t>
            </a:r>
            <a:endParaRPr lang="en-US" altLang="zh-CN"/>
          </a:p>
        </p:txBody>
      </p:sp>
      <p:sp>
        <p:nvSpPr>
          <p:cNvPr id="5" name="文本框 4"/>
          <p:cNvSpPr txBox="1"/>
          <p:nvPr/>
        </p:nvSpPr>
        <p:spPr>
          <a:xfrm>
            <a:off x="6603365" y="3911600"/>
            <a:ext cx="1967865" cy="306705"/>
          </a:xfrm>
          <a:prstGeom prst="rect">
            <a:avLst/>
          </a:prstGeom>
          <a:noFill/>
        </p:spPr>
        <p:txBody>
          <a:bodyPr wrap="square" rtlCol="0">
            <a:spAutoFit/>
          </a:bodyPr>
          <a:p>
            <a:r>
              <a:rPr lang="en-US" altLang="zh-CN"/>
              <a:t>Policy</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Policy builder</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Steps to build policy</a:t>
            </a:r>
            <a:endParaRPr lang="en-US" sz="2400"/>
          </a:p>
          <a:p>
            <a:pPr marL="342900" indent="-342900">
              <a:spcBef>
                <a:spcPts val="480"/>
              </a:spcBef>
              <a:buSzPts val="2400"/>
            </a:pPr>
            <a:endParaRPr lang="en-US" sz="2400"/>
          </a:p>
          <a:p>
            <a:pPr marL="342900" indent="-342900">
              <a:spcBef>
                <a:spcPts val="480"/>
              </a:spcBef>
              <a:buSzPts val="2400"/>
            </a:pPr>
            <a:r>
              <a:rPr lang="en-US" sz="2400"/>
              <a:t>run a taint analysis pass over the contract code.</a:t>
            </a:r>
            <a:endParaRPr lang="en-US" sz="2400"/>
          </a:p>
          <a:p>
            <a:pPr marL="342900" indent="-342900">
              <a:spcBef>
                <a:spcPts val="480"/>
              </a:spcBef>
              <a:buSzPts val="2400"/>
            </a:pPr>
            <a:r>
              <a:rPr lang="en-US" sz="2400"/>
              <a:t>Sub: list the set of all available taint sources. Users selects subjects from it.</a:t>
            </a:r>
            <a:endParaRPr lang="en-US" sz="2400"/>
          </a:p>
          <a:p>
            <a:pPr marL="342900" indent="-342900">
              <a:spcBef>
                <a:spcPts val="480"/>
              </a:spcBef>
              <a:buSzPts val="2400"/>
            </a:pPr>
            <a:r>
              <a:rPr lang="en-US" sz="2400"/>
              <a:t>Obj: filter the results from the taint pass according to selected subjects. User selects object from them.</a:t>
            </a:r>
            <a:endParaRPr lang="en-US" sz="2400"/>
          </a:p>
          <a:p>
            <a:pPr marL="342900" indent="-342900">
              <a:spcBef>
                <a:spcPts val="480"/>
              </a:spcBef>
              <a:buSzPts val="2400"/>
            </a:pPr>
            <a:r>
              <a:rPr lang="en-US" sz="2400"/>
              <a:t>Op: display the list of potential invocations that involve selected subject and object. User selects.</a:t>
            </a:r>
            <a:endParaRPr lang="en-US" sz="2400"/>
          </a:p>
          <a:p>
            <a:pPr marL="342900" indent="-342900">
              <a:spcBef>
                <a:spcPts val="480"/>
              </a:spcBef>
              <a:buSzPts val="2400"/>
            </a:pPr>
            <a:r>
              <a:rPr lang="en-US" sz="2400"/>
              <a:t>Cond: lists the available predicates encountered.  The user can compose these predicates (or specify his own) using boolean operators to form the condition.</a:t>
            </a:r>
            <a:endParaRPr lang="en-US" sz="2400"/>
          </a:p>
          <a:p>
            <a:pPr marL="342900" indent="-342900">
              <a:spcBef>
                <a:spcPts val="480"/>
              </a:spcBef>
              <a:buSzPts val="2400"/>
            </a:pPr>
            <a:r>
              <a:rPr lang="en-US" sz="2400"/>
              <a:t>Res: indicated by user</a:t>
            </a: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Policy builder</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A brief introduction of a</a:t>
            </a:r>
            <a:r>
              <a:rPr lang="en-US" sz="2400"/>
              <a:t>bstract language</a:t>
            </a: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r>
              <a:rPr lang="en-US" sz="2400"/>
              <a:t>havoc: assign a non-deterministic value to variable</a:t>
            </a:r>
            <a:endParaRPr lang="en-US" sz="2400"/>
          </a:p>
          <a:p>
            <a:pPr marL="342900" indent="-342900">
              <a:spcBef>
                <a:spcPts val="480"/>
              </a:spcBef>
              <a:buSzPts val="2400"/>
            </a:pPr>
            <a:endParaRPr lang="en-US" sz="2400"/>
          </a:p>
          <a:p>
            <a:pPr marL="342900" indent="-342900">
              <a:spcBef>
                <a:spcPts val="480"/>
              </a:spcBef>
              <a:buSzPts val="2400"/>
            </a:pPr>
            <a:r>
              <a:rPr lang="en-US" sz="2400"/>
              <a:t>assert: a check of truth value</a:t>
            </a:r>
            <a:endParaRPr lang="en-US" sz="2400"/>
          </a:p>
          <a:p>
            <a:pPr marL="342900" indent="-342900">
              <a:spcBef>
                <a:spcPts val="480"/>
              </a:spcBef>
              <a:buSzPts val="2400"/>
            </a:pPr>
            <a:endParaRPr lang="en-US" sz="2400"/>
          </a:p>
          <a:p>
            <a:pPr marL="342900" indent="-342900">
              <a:spcBef>
                <a:spcPts val="480"/>
              </a:spcBef>
              <a:buSzPts val="2400"/>
            </a:pPr>
            <a:r>
              <a:rPr lang="en-US" sz="2400"/>
              <a:t>send, transfer, and call family → </a:t>
            </a:r>
            <a:r>
              <a:rPr lang="en-US" sz="2400"/>
              <a:t>the post statement</a:t>
            </a:r>
            <a:endParaRPr lang="en-US" sz="2400"/>
          </a:p>
          <a:p>
            <a:pPr marL="342900" indent="-342900">
              <a:spcBef>
                <a:spcPts val="480"/>
              </a:spcBef>
              <a:buSzPts val="2400"/>
            </a:pPr>
            <a:endParaRPr lang="en-US" sz="2400"/>
          </a:p>
          <a:p>
            <a:pPr marL="342900" indent="-342900">
              <a:spcBef>
                <a:spcPts val="480"/>
              </a:spcBef>
              <a:buSzPts val="2400"/>
            </a:pPr>
            <a:endParaRPr lang="en-US" sz="2400"/>
          </a:p>
        </p:txBody>
      </p:sp>
      <p:pic>
        <p:nvPicPr>
          <p:cNvPr id="2" name="图片 1"/>
          <p:cNvPicPr>
            <a:picLocks noChangeAspect="1"/>
          </p:cNvPicPr>
          <p:nvPr/>
        </p:nvPicPr>
        <p:blipFill>
          <a:blip r:embed="rId1"/>
          <a:srcRect l="53776" t="43232" r="14032" b="45167"/>
          <a:stretch>
            <a:fillRect/>
          </a:stretch>
        </p:blipFill>
        <p:spPr>
          <a:xfrm>
            <a:off x="801370" y="1651635"/>
            <a:ext cx="6195060" cy="125603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Policy builder</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Translation of policy to assertions</a:t>
            </a:r>
            <a:endParaRPr lang="en-US" sz="2400"/>
          </a:p>
          <a:p>
            <a:pPr marL="0" indent="0">
              <a:spcBef>
                <a:spcPts val="480"/>
              </a:spcBef>
              <a:buSzPts val="2400"/>
              <a:buNone/>
            </a:pPr>
            <a:r>
              <a:rPr lang="en-US" sz="2400"/>
              <a:t>ZEUS leverages the policy tuple to extract: </a:t>
            </a:r>
            <a:endParaRPr lang="en-US" sz="2400"/>
          </a:p>
          <a:p>
            <a:pPr marL="0" indent="0">
              <a:spcBef>
                <a:spcPts val="480"/>
              </a:spcBef>
              <a:buSzPts val="2400"/>
              <a:buNone/>
            </a:pPr>
            <a:r>
              <a:rPr lang="en-US" sz="2400"/>
              <a:t>(a) predicate (i.e., Cond) to be asserted(what to insert)</a:t>
            </a:r>
            <a:endParaRPr lang="en-US" sz="2400"/>
          </a:p>
          <a:p>
            <a:pPr marL="0" indent="0">
              <a:spcBef>
                <a:spcPts val="480"/>
              </a:spcBef>
              <a:buSzPts val="2400"/>
              <a:buNone/>
            </a:pPr>
            <a:r>
              <a:rPr lang="en-US" sz="2400"/>
              <a:t>(b) the correct control location for inserting(where to insert)</a:t>
            </a:r>
            <a:endParaRPr lang="en-US" sz="2400"/>
          </a:p>
        </p:txBody>
      </p:sp>
      <p:pic>
        <p:nvPicPr>
          <p:cNvPr id="2" name="图片 1"/>
          <p:cNvPicPr>
            <a:picLocks noChangeAspect="1"/>
          </p:cNvPicPr>
          <p:nvPr/>
        </p:nvPicPr>
        <p:blipFill>
          <a:blip r:embed="rId1"/>
          <a:srcRect l="53776" t="19139" r="14032" b="44710"/>
          <a:stretch>
            <a:fillRect/>
          </a:stretch>
        </p:blipFill>
        <p:spPr>
          <a:xfrm>
            <a:off x="1474470" y="2729230"/>
            <a:ext cx="6195060" cy="391414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br>
              <a:rPr lang="en-US" sz="3200">
                <a:solidFill>
                  <a:schemeClr val="dk2"/>
                </a:solidFill>
                <a:sym typeface="+mn-ea"/>
              </a:rPr>
            </a:br>
            <a:r>
              <a:rPr lang="en-US" sz="3200">
                <a:solidFill>
                  <a:schemeClr val="dk2"/>
                </a:solidFill>
                <a:sym typeface="+mn-ea"/>
              </a:rPr>
              <a:t>Solidity to LLVM Bitcode Translator</a:t>
            </a:r>
            <a:br>
              <a:rPr lang="en-US" sz="3200">
                <a:solidFill>
                  <a:schemeClr val="dk2"/>
                </a:solidFill>
              </a:rPr>
            </a:b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Ensuring soundness </a:t>
            </a:r>
            <a:endParaRPr lang="en-US" sz="2400"/>
          </a:p>
          <a:p>
            <a:pPr marL="0" indent="0">
              <a:spcBef>
                <a:spcPts val="480"/>
              </a:spcBef>
              <a:buSzPts val="2400"/>
              <a:buNone/>
            </a:pPr>
            <a:r>
              <a:rPr lang="en-US" sz="2400"/>
              <a:t>(1) Execution order: reason about O(n²</a:t>
            </a:r>
            <a:r>
              <a:rPr lang="en-US" sz="2400"/>
              <a:t>) possible orderings for a contract. (n is the number of functions in the contract)</a:t>
            </a:r>
            <a:endParaRPr lang="en-US" sz="2400"/>
          </a:p>
          <a:p>
            <a:pPr marL="0" indent="0">
              <a:spcBef>
                <a:spcPts val="480"/>
              </a:spcBef>
              <a:buSzPts val="2400"/>
              <a:buNone/>
            </a:pPr>
            <a:r>
              <a:rPr lang="en-US" sz="2400"/>
              <a:t>(2) Path traversal: For any concretely defined starting values, ZEUS automatically havocs them to explore the entire data domain</a:t>
            </a:r>
            <a:endParaRPr lang="en-US" sz="2400"/>
          </a:p>
          <a:p>
            <a:pPr marL="0" indent="0">
              <a:spcBef>
                <a:spcPts val="480"/>
              </a:spcBef>
              <a:buSzPts val="2400"/>
              <a:buNone/>
            </a:pPr>
            <a:endParaRPr lang="en-US" sz="2400"/>
          </a:p>
          <a:p>
            <a:pPr marL="342900" indent="-342900">
              <a:spcBef>
                <a:spcPts val="480"/>
              </a:spcBef>
              <a:buSzPts val="2400"/>
            </a:pPr>
            <a:r>
              <a:rPr lang="en-US" sz="2400"/>
              <a:t>Modeling Solidity syntax</a:t>
            </a:r>
            <a:endParaRPr lang="en-US" sz="2400"/>
          </a:p>
          <a:p>
            <a:pPr marL="0" indent="0">
              <a:spcBef>
                <a:spcPts val="480"/>
              </a:spcBef>
              <a:buSzPts val="2400"/>
              <a:buNone/>
            </a:pPr>
            <a:r>
              <a:rPr lang="en-US" sz="2400">
                <a:sym typeface="+mn-ea"/>
              </a:rPr>
              <a:t>(1) Inheritance</a:t>
            </a:r>
            <a:endParaRPr lang="en-US" sz="2400"/>
          </a:p>
          <a:p>
            <a:pPr marL="0" indent="0">
              <a:spcBef>
                <a:spcPts val="480"/>
              </a:spcBef>
              <a:buSzPts val="2400"/>
              <a:buNone/>
            </a:pPr>
            <a:r>
              <a:rPr lang="en-US" sz="2400">
                <a:sym typeface="+mn-ea"/>
              </a:rPr>
              <a:t>(2) External functions</a:t>
            </a:r>
            <a:endParaRPr lang="en-US" sz="2400"/>
          </a:p>
          <a:p>
            <a:pPr marL="0" indent="0">
              <a:spcBef>
                <a:spcPts val="480"/>
              </a:spcBef>
              <a:buSzPts val="2400"/>
              <a:buNone/>
            </a:pPr>
            <a:r>
              <a:rPr lang="en-US" sz="2400">
                <a:sym typeface="+mn-ea"/>
              </a:rPr>
              <a:t>(3) Arrays</a:t>
            </a:r>
            <a:endParaRPr lang="en-US" sz="2400"/>
          </a:p>
          <a:p>
            <a:pPr marL="0" indent="0">
              <a:spcBef>
                <a:spcPts val="480"/>
              </a:spcBef>
              <a:buSzPts val="2400"/>
              <a:buNone/>
            </a:pPr>
            <a:r>
              <a:rPr lang="en-US" sz="2400">
                <a:sym typeface="+mn-ea"/>
              </a:rPr>
              <a:t>(4) Rational Ether</a:t>
            </a:r>
            <a:endParaRPr lang="en-US" sz="2400"/>
          </a:p>
          <a:p>
            <a:pPr marL="0" indent="0">
              <a:spcBef>
                <a:spcPts val="480"/>
              </a:spcBef>
              <a:buSzPts val="2400"/>
              <a:buNone/>
            </a:pPr>
            <a:endParaRPr lang="en-US" sz="2400"/>
          </a:p>
          <a:p>
            <a:pPr marL="342900" indent="-342900">
              <a:spcBef>
                <a:spcPts val="480"/>
              </a:spcBef>
              <a:buSzPts val="2400"/>
            </a:pPr>
            <a:r>
              <a:rPr lang="en-US" sz="2400"/>
              <a:t>Handling LLVM optimizations</a:t>
            </a:r>
            <a:endParaRPr lang="en-US" sz="2400"/>
          </a:p>
          <a:p>
            <a:pPr marL="0" indent="0">
              <a:spcBef>
                <a:spcPts val="480"/>
              </a:spcBef>
              <a:buSzPts val="2400"/>
              <a:buNone/>
            </a:pPr>
            <a:endParaRPr lang="en-US" sz="2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 Handling Correctness Bugs</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 Reentrancy</a:t>
            </a: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0" indent="0">
              <a:spcBef>
                <a:spcPts val="480"/>
              </a:spcBef>
              <a:buSzPts val="2400"/>
              <a:buNone/>
            </a:pPr>
            <a:r>
              <a:rPr lang="en-US" sz="2400"/>
              <a:t>cloning the function under consideration,</a:t>
            </a:r>
            <a:endParaRPr lang="en-US" sz="2400"/>
          </a:p>
          <a:p>
            <a:pPr marL="0" indent="0">
              <a:spcBef>
                <a:spcPts val="480"/>
              </a:spcBef>
              <a:buSzPts val="2400"/>
              <a:buNone/>
            </a:pPr>
            <a:r>
              <a:rPr lang="en-US" sz="2400"/>
              <a:t>and inserting a call to the clone before the invocation to call</a:t>
            </a:r>
            <a:endParaRPr lang="en-US" sz="2400"/>
          </a:p>
          <a:p>
            <a:pPr marL="342900" indent="-342900">
              <a:spcBef>
                <a:spcPts val="480"/>
              </a:spcBef>
              <a:buSzPts val="2400"/>
            </a:pPr>
            <a:endParaRPr lang="en-US" sz="2400"/>
          </a:p>
          <a:p>
            <a:pPr marL="0" indent="0">
              <a:spcBef>
                <a:spcPts val="480"/>
              </a:spcBef>
              <a:buSzPts val="2400"/>
              <a:buNone/>
            </a:pPr>
            <a:endParaRPr lang="en-US" sz="2400"/>
          </a:p>
        </p:txBody>
      </p:sp>
      <p:pic>
        <p:nvPicPr>
          <p:cNvPr id="2" name="图片 1"/>
          <p:cNvPicPr>
            <a:picLocks noChangeAspect="1"/>
          </p:cNvPicPr>
          <p:nvPr/>
        </p:nvPicPr>
        <p:blipFill>
          <a:blip r:embed="rId1"/>
          <a:srcRect l="19891" t="21782" r="46936" b="46227"/>
          <a:stretch>
            <a:fillRect/>
          </a:stretch>
        </p:blipFill>
        <p:spPr>
          <a:xfrm>
            <a:off x="1455420" y="1322070"/>
            <a:ext cx="6290310" cy="341249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 Handling Correctness Bugs</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 Unchecked send</a:t>
            </a:r>
            <a:endParaRPr lang="en-US" sz="2400"/>
          </a:p>
          <a:p>
            <a:pPr marL="0" indent="0">
              <a:spcBef>
                <a:spcPts val="480"/>
              </a:spcBef>
              <a:buSzPts val="2400"/>
              <a:buNone/>
            </a:pPr>
            <a:r>
              <a:rPr lang="en-US" sz="2400"/>
              <a:t>ZEUS initializes a global variable checkSend to true and takes its conjunction with return value from every send operation.</a:t>
            </a:r>
            <a:endParaRPr lang="en-US" sz="2400"/>
          </a:p>
          <a:p>
            <a:pPr marL="0" indent="0">
              <a:spcBef>
                <a:spcPts val="480"/>
              </a:spcBef>
              <a:buSzPts val="2400"/>
              <a:buNone/>
            </a:pPr>
            <a:r>
              <a:rPr lang="en-US" sz="2400"/>
              <a:t>insert assert(checkSend) before every subsequent write of a global variable</a:t>
            </a:r>
            <a:endParaRPr lang="en-US" sz="2400"/>
          </a:p>
          <a:p>
            <a:pPr marL="342900" indent="-342900">
              <a:spcBef>
                <a:spcPts val="480"/>
              </a:spcBef>
              <a:buSzPts val="2400"/>
            </a:pPr>
            <a:endParaRPr lang="en-US" sz="2400"/>
          </a:p>
          <a:p>
            <a:pPr marL="342900" indent="-342900">
              <a:spcBef>
                <a:spcPts val="480"/>
              </a:spcBef>
              <a:buSzPts val="2400"/>
            </a:pPr>
            <a:r>
              <a:rPr lang="en-US" sz="2400"/>
              <a:t>Failed send</a:t>
            </a:r>
            <a:endParaRPr lang="en-US" sz="2400"/>
          </a:p>
          <a:p>
            <a:pPr marL="0" indent="0">
              <a:spcBef>
                <a:spcPts val="480"/>
              </a:spcBef>
              <a:buSzPts val="2400"/>
              <a:buNone/>
            </a:pPr>
            <a:r>
              <a:rPr lang="en-US" sz="2400"/>
              <a:t>same as unchecked send expect inserting assert before “throw”</a:t>
            </a:r>
            <a:endParaRPr lang="en-US" sz="2400"/>
          </a:p>
          <a:p>
            <a:pPr marL="0" indent="0">
              <a:spcBef>
                <a:spcPts val="480"/>
              </a:spcBef>
              <a:buSzPts val="2400"/>
              <a:buNone/>
            </a:pPr>
            <a:r>
              <a:rPr lang="en-US" sz="2400"/>
              <a:t>However,  the throw encountered may due to some other condition in the code instead of send</a:t>
            </a:r>
            <a:endParaRPr lang="en-US" sz="2400"/>
          </a:p>
          <a:p>
            <a:pPr marL="0" indent="0">
              <a:spcBef>
                <a:spcPts val="480"/>
              </a:spcBef>
              <a:buSzPts val="2400"/>
              <a:buNone/>
            </a:pPr>
            <a:endParaRPr lang="en-US" sz="24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a:solidFill>
                  <a:schemeClr val="dk2"/>
                </a:solidFill>
                <a:sym typeface="Calibri" panose="020F0502020204030204"/>
              </a:rPr>
              <a:t>Handling Correctness Bugs</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Integer overflow/underflow</a:t>
            </a:r>
            <a:endParaRPr lang="en-US" sz="2400"/>
          </a:p>
          <a:p>
            <a:pPr marL="0" indent="0">
              <a:spcBef>
                <a:spcPts val="480"/>
              </a:spcBef>
              <a:buSzPts val="2400"/>
              <a:buNone/>
            </a:pPr>
            <a:r>
              <a:rPr lang="en-US" sz="2400"/>
              <a:t> An LLVM pass implements the overflow/underflow detection checks for all arithmetic</a:t>
            </a:r>
            <a:endParaRPr lang="en-US" sz="2400"/>
          </a:p>
          <a:p>
            <a:pPr marL="0" indent="0">
              <a:spcBef>
                <a:spcPts val="480"/>
              </a:spcBef>
              <a:buSzPts val="2400"/>
              <a:buNone/>
            </a:pPr>
            <a:endParaRPr lang="en-US" sz="2400"/>
          </a:p>
          <a:p>
            <a:pPr marL="342900" indent="-342900">
              <a:spcBef>
                <a:spcPts val="480"/>
              </a:spcBef>
              <a:buSzPts val="2400"/>
            </a:pPr>
            <a:r>
              <a:rPr lang="en-US" sz="2400"/>
              <a:t> Transaction order dependence</a:t>
            </a:r>
            <a:endParaRPr lang="en-US" sz="2400"/>
          </a:p>
          <a:p>
            <a:pPr marL="0" indent="0">
              <a:spcBef>
                <a:spcPts val="480"/>
              </a:spcBef>
              <a:buSzPts val="2400"/>
              <a:buNone/>
            </a:pPr>
            <a:r>
              <a:rPr lang="en-US" sz="2400"/>
              <a:t>taint all global variables that are written to and then</a:t>
            </a:r>
            <a:endParaRPr lang="en-US" sz="2400"/>
          </a:p>
          <a:p>
            <a:pPr marL="0" indent="0">
              <a:spcBef>
                <a:spcPts val="480"/>
              </a:spcBef>
              <a:buSzPts val="2400"/>
              <a:buNone/>
            </a:pPr>
            <a:r>
              <a:rPr lang="en-US" sz="2400"/>
              <a:t>determine if this taint flows into a send or call.</a:t>
            </a:r>
            <a:endParaRPr lang="en-US" sz="2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a:solidFill>
                  <a:schemeClr val="dk2"/>
                </a:solidFill>
                <a:sym typeface="Calibri" panose="020F0502020204030204"/>
              </a:rPr>
              <a:t>Handling Correctness Bugs</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Block/ Transaction state dependence</a:t>
            </a:r>
            <a:endParaRPr lang="en-US" sz="2400"/>
          </a:p>
          <a:p>
            <a:pPr marL="0" indent="0">
              <a:spcBef>
                <a:spcPts val="480"/>
              </a:spcBef>
              <a:buSzPts val="2400"/>
              <a:buNone/>
            </a:pPr>
            <a:r>
              <a:rPr lang="en-US" sz="2400"/>
              <a:t>implement taint analysis pass over LLVM bitcode and use symbolic model checking to eliminate infeasible paths.</a:t>
            </a:r>
            <a:endParaRPr lang="en-US" sz="2400"/>
          </a:p>
          <a:p>
            <a:pPr marL="0" indent="0">
              <a:spcBef>
                <a:spcPts val="480"/>
              </a:spcBef>
              <a:buSzPts val="2400"/>
              <a:buNone/>
            </a:pPr>
            <a:r>
              <a:rPr lang="en-US" sz="2400"/>
              <a:t>determine if block/transaction state variables, such as timestamp, flow into send or call.</a:t>
            </a:r>
            <a:endParaRPr lang="en-US" sz="2400"/>
          </a:p>
          <a:p>
            <a:pPr marL="0" indent="0">
              <a:spcBef>
                <a:spcPts val="480"/>
              </a:spcBef>
              <a:buSzPts val="2400"/>
              <a:buNone/>
            </a:pPr>
            <a:endParaRPr lang="en-US" sz="2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Evaluation</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0" indent="0">
              <a:spcBef>
                <a:spcPts val="480"/>
              </a:spcBef>
              <a:buSzPts val="2400"/>
              <a:buNone/>
            </a:pPr>
            <a:endParaRPr lang="en-US" sz="2400"/>
          </a:p>
          <a:p>
            <a:pPr marL="342900" indent="-342900">
              <a:spcBef>
                <a:spcPts val="480"/>
              </a:spcBef>
              <a:buSzPts val="2400"/>
            </a:pPr>
            <a:endParaRPr lang="en-US" sz="2400"/>
          </a:p>
          <a:p>
            <a:pPr marL="0" indent="0">
              <a:spcBef>
                <a:spcPts val="480"/>
              </a:spcBef>
              <a:buSzPts val="2400"/>
              <a:buNone/>
            </a:pPr>
            <a:endParaRPr lang="en-US" sz="2400"/>
          </a:p>
          <a:p>
            <a:pPr marL="0" indent="0">
              <a:spcBef>
                <a:spcPts val="480"/>
              </a:spcBef>
              <a:buSzPts val="2400"/>
              <a:buNone/>
            </a:pPr>
            <a:endParaRPr lang="en-US" sz="2400"/>
          </a:p>
          <a:p>
            <a:pPr marL="0" indent="0">
              <a:spcBef>
                <a:spcPts val="480"/>
              </a:spcBef>
              <a:buSzPts val="2400"/>
              <a:buNone/>
            </a:pPr>
            <a:endParaRPr lang="en-US" sz="2400"/>
          </a:p>
          <a:p>
            <a:pPr marL="342900" indent="-342900">
              <a:spcBef>
                <a:spcPts val="480"/>
              </a:spcBef>
              <a:buSzPts val="2400"/>
            </a:pPr>
            <a:r>
              <a:rPr lang="en-US" sz="2400"/>
              <a:t> 21, 281 out of 22, 493 contracts  are vulnerable</a:t>
            </a:r>
            <a:endParaRPr lang="en-US" sz="2400"/>
          </a:p>
          <a:p>
            <a:pPr marL="342900" indent="-342900">
              <a:spcBef>
                <a:spcPts val="480"/>
              </a:spcBef>
              <a:buSzPts val="2400"/>
            </a:pPr>
            <a:r>
              <a:rPr lang="en-US" sz="2400"/>
              <a:t>ZEUS’s use of abstract interpretation along with symbolic </a:t>
            </a:r>
            <a:r>
              <a:rPr lang="en-US" sz="2400">
                <a:sym typeface="+mn-ea"/>
              </a:rPr>
              <a:t>model checking for verification makes it sound (0 false negative, low false alarm)</a:t>
            </a:r>
            <a:endParaRPr lang="en-US" sz="2400"/>
          </a:p>
          <a:p>
            <a:pPr marL="342900" indent="-342900">
              <a:spcBef>
                <a:spcPts val="480"/>
              </a:spcBef>
              <a:buSzPts val="2400"/>
            </a:pPr>
            <a:r>
              <a:rPr lang="en-US" sz="2400"/>
              <a:t>Use of CHCs enable quick verification</a:t>
            </a:r>
            <a:endParaRPr lang="en-US" sz="2400"/>
          </a:p>
          <a:p>
            <a:pPr marL="342900" indent="-342900">
              <a:spcBef>
                <a:spcPts val="480"/>
              </a:spcBef>
              <a:buSzPts val="2400"/>
            </a:pPr>
            <a:r>
              <a:rPr lang="en-US" sz="2400"/>
              <a:t>Easy to extend ZEUS to other blockchain platforms and</a:t>
            </a:r>
            <a:endParaRPr lang="en-US" sz="2400"/>
          </a:p>
          <a:p>
            <a:pPr marL="0" indent="0">
              <a:spcBef>
                <a:spcPts val="480"/>
              </a:spcBef>
              <a:buSzPts val="2400"/>
              <a:buNone/>
            </a:pPr>
            <a:r>
              <a:rPr lang="en-US" sz="2400"/>
              <a:t>     verifiers</a:t>
            </a:r>
            <a:endParaRPr lang="en-US" sz="2400"/>
          </a:p>
          <a:p>
            <a:pPr marL="0" indent="0">
              <a:spcBef>
                <a:spcPts val="480"/>
              </a:spcBef>
              <a:buSzPts val="2400"/>
              <a:buNone/>
            </a:pPr>
            <a:endParaRPr lang="en-US" sz="2400"/>
          </a:p>
        </p:txBody>
      </p:sp>
      <p:pic>
        <p:nvPicPr>
          <p:cNvPr id="2" name="图片 1"/>
          <p:cNvPicPr>
            <a:picLocks noChangeAspect="1"/>
          </p:cNvPicPr>
          <p:nvPr/>
        </p:nvPicPr>
        <p:blipFill>
          <a:blip r:embed="rId1"/>
          <a:srcRect l="21224" t="35725" r="14865" b="43356"/>
          <a:stretch>
            <a:fillRect/>
          </a:stretch>
        </p:blipFill>
        <p:spPr>
          <a:xfrm>
            <a:off x="10160" y="1101725"/>
            <a:ext cx="9123680" cy="167957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38235" y="969700"/>
            <a:ext cx="8677469" cy="5582020"/>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400"/>
            </a:pPr>
            <a:r>
              <a:rPr lang="en-US" sz="2400"/>
              <a:t>smart contract is a self-executing contract with the terms of the agreement between buyer and seller based on blockchain.</a:t>
            </a:r>
            <a:endParaRPr lang="en-US" sz="2400"/>
          </a:p>
          <a:p>
            <a:pPr marL="342900" indent="-342900">
              <a:spcBef>
                <a:spcPts val="0"/>
              </a:spcBef>
              <a:buSzPts val="2400"/>
            </a:pPr>
            <a:endParaRPr lang="en-US" sz="2400"/>
          </a:p>
          <a:p>
            <a:pPr marL="342900" indent="-342900">
              <a:spcBef>
                <a:spcPts val="0"/>
              </a:spcBef>
              <a:buSzPts val="2400"/>
            </a:pPr>
            <a:r>
              <a:rPr lang="en-US" sz="2400"/>
              <a:t>what we need to verify:</a:t>
            </a:r>
            <a:endParaRPr lang="en-US" sz="2400"/>
          </a:p>
          <a:p>
            <a:pPr marL="0" indent="0">
              <a:spcBef>
                <a:spcPts val="0"/>
              </a:spcBef>
              <a:buSzPts val="2400"/>
              <a:buNone/>
            </a:pPr>
            <a:r>
              <a:rPr lang="en-US" sz="2400"/>
              <a:t>     correctness &amp; fairness</a:t>
            </a:r>
            <a:endParaRPr lang="en-US" sz="2400"/>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Introduction</a:t>
            </a:r>
            <a:endParaRPr lang="en-US" sz="3600"/>
          </a:p>
        </p:txBody>
      </p:sp>
      <p:pic>
        <p:nvPicPr>
          <p:cNvPr id="2" name="图片 2" descr="图表, 条形图&#10;&#10;已自动生成说明"/>
          <p:cNvPicPr>
            <a:picLocks noChangeAspect="1"/>
          </p:cNvPicPr>
          <p:nvPr/>
        </p:nvPicPr>
        <p:blipFill>
          <a:blip r:embed="rId1"/>
          <a:stretch>
            <a:fillRect/>
          </a:stretch>
        </p:blipFill>
        <p:spPr>
          <a:xfrm>
            <a:off x="2745532" y="3507040"/>
            <a:ext cx="3932853" cy="2339859"/>
          </a:xfrm>
          <a:prstGeom prst="rect">
            <a:avLst/>
          </a:prstGeom>
        </p:spPr>
      </p:pic>
      <p:sp>
        <p:nvSpPr>
          <p:cNvPr id="7" name="TextBox 6"/>
          <p:cNvSpPr txBox="1"/>
          <p:nvPr/>
        </p:nvSpPr>
        <p:spPr>
          <a:xfrm>
            <a:off x="2423739" y="5930484"/>
            <a:ext cx="4576438" cy="246221"/>
          </a:xfrm>
          <a:prstGeom prst="rect">
            <a:avLst/>
          </a:prstGeom>
          <a:noFill/>
        </p:spPr>
        <p:txBody>
          <a:bodyPr wrap="square">
            <a:spAutoFit/>
          </a:bodyPr>
          <a:lstStyle/>
          <a:p>
            <a:pPr marL="0" indent="0" algn="ctr">
              <a:spcBef>
                <a:spcPts val="0"/>
              </a:spcBef>
              <a:buSzPts val="2400"/>
              <a:buNone/>
            </a:pPr>
            <a:r>
              <a:rPr lang="en-US" altLang="zh-CN" sz="1000"/>
              <a:t>Figure 1 # of New Smart-Contracts Created Each Q</a:t>
            </a:r>
            <a:endParaRPr lang="en-US" altLang="zh-CN" sz="1000"/>
          </a:p>
        </p:txBody>
      </p:sp>
      <p:pic>
        <p:nvPicPr>
          <p:cNvPr id="3" name="图片 2"/>
          <p:cNvPicPr>
            <a:picLocks noChangeAspect="1"/>
          </p:cNvPicPr>
          <p:nvPr/>
        </p:nvPicPr>
        <p:blipFill>
          <a:blip r:embed="rId2"/>
          <a:srcRect t="20601"/>
          <a:stretch>
            <a:fillRect/>
          </a:stretch>
        </p:blipFill>
        <p:spPr>
          <a:xfrm>
            <a:off x="1304925" y="3016885"/>
            <a:ext cx="6229985" cy="3088640"/>
          </a:xfrm>
          <a:prstGeom prst="rect">
            <a:avLst/>
          </a:prstGeom>
        </p:spPr>
      </p:pic>
    </p:spTree>
  </p:cSld>
  <p:clrMapOvr>
    <a:masterClrMapping/>
  </p:clrMapOvr>
  <p:timing>
    <p:tnLst>
      <p:par>
        <p:cTn id="1" dur="indefinite" restart="never" nodeType="tmRoot"/>
      </p:par>
    </p:tnLst>
    <p:bldLst>
      <p:bldP spid="130" grpId="0" build="p"/>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Limitations</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Fairness properties involving mathematical formulate are</a:t>
            </a:r>
            <a:endParaRPr lang="en-US" sz="2400"/>
          </a:p>
          <a:p>
            <a:pPr marL="0" indent="0">
              <a:spcBef>
                <a:spcPts val="480"/>
              </a:spcBef>
              <a:buSzPts val="2400"/>
              <a:buNone/>
            </a:pPr>
            <a:r>
              <a:rPr lang="en-US" sz="2400"/>
              <a:t>harder to check.</a:t>
            </a:r>
            <a:endParaRPr lang="en-US" sz="2400"/>
          </a:p>
          <a:p>
            <a:pPr marL="342900" indent="-342900">
              <a:spcBef>
                <a:spcPts val="480"/>
              </a:spcBef>
              <a:buSzPts val="2400"/>
            </a:pPr>
            <a:r>
              <a:rPr lang="en-US" sz="2400"/>
              <a:t>constructs like throw and selfdestruct which have no exact LLVM bitcode transformation are modeled as a program exit.</a:t>
            </a:r>
            <a:endParaRPr lang="en-US" sz="2400"/>
          </a:p>
          <a:p>
            <a:pPr marL="342900" indent="-342900">
              <a:spcBef>
                <a:spcPts val="480"/>
              </a:spcBef>
              <a:buSzPts val="2400"/>
            </a:pPr>
            <a:r>
              <a:rPr lang="en-US" sz="2400"/>
              <a:t>EVM parameters like gas consumption cannot be precisely computed</a:t>
            </a:r>
            <a:endParaRPr lang="en-US" sz="2400"/>
          </a:p>
          <a:p>
            <a:pPr marL="342900" indent="-342900">
              <a:spcBef>
                <a:spcPts val="480"/>
              </a:spcBef>
              <a:buSzPts val="2400"/>
            </a:pPr>
            <a:r>
              <a:rPr lang="en-US" sz="2400"/>
              <a:t>ZEUS does not support virtual functions</a:t>
            </a:r>
            <a:endParaRPr lang="en-US" sz="2400"/>
          </a:p>
          <a:p>
            <a:pPr marL="342900" indent="-342900">
              <a:spcBef>
                <a:spcPts val="480"/>
              </a:spcBef>
              <a:buSzPts val="2400"/>
            </a:pPr>
            <a:r>
              <a:rPr lang="en-US" sz="2400"/>
              <a:t>ZEUS is conservative and does not analyze contracts with an assembly block</a:t>
            </a:r>
            <a:endParaRPr lang="en-US" sz="2400"/>
          </a:p>
          <a:p>
            <a:pPr marL="342900" indent="-342900">
              <a:spcBef>
                <a:spcPts val="480"/>
              </a:spcBef>
              <a:buSzPts val="2400"/>
            </a:pPr>
            <a:r>
              <a:rPr lang="en-US" sz="2400"/>
              <a:t> Verification of liveness (i.e., something good must eventually happen) requires support for linear temporal logic, and is currently not supported by ZEUS</a:t>
            </a: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Shape 119"/>
          <p:cNvSpPr txBox="1">
            <a:spLocks noGrp="1"/>
          </p:cNvSpPr>
          <p:nvPr>
            <p:ph type="ctrTitle"/>
          </p:nvPr>
        </p:nvSpPr>
        <p:spPr>
          <a:xfrm>
            <a:off x="50320" y="1473679"/>
            <a:ext cx="9139989" cy="1447799"/>
          </a:xfrm>
          <a:prstGeom prst="rect">
            <a:avLst/>
          </a:prstGeom>
          <a:noFill/>
          <a:ln>
            <a:noFill/>
          </a:ln>
        </p:spPr>
        <p:txBody>
          <a:bodyPr spcFirstLastPara="1" wrap="square" lIns="91425" tIns="45700" rIns="91425" bIns="45700" anchor="ctr" anchorCtr="0">
            <a:noAutofit/>
          </a:bodyPr>
          <a:lstStyle/>
          <a:p>
            <a:pPr>
              <a:buClr>
                <a:schemeClr val="dk2"/>
              </a:buClr>
              <a:buSzPts val="3240"/>
            </a:pPr>
            <a:r>
              <a:rPr lang="en-US" sz="3600">
                <a:solidFill>
                  <a:schemeClr val="dk2"/>
                </a:solidFill>
              </a:rPr>
              <a:t>Thank you</a:t>
            </a:r>
            <a:endParaRPr lang="en-US" sz="3600">
              <a:solidFill>
                <a:schemeClr val="dk2"/>
              </a:solidFill>
            </a:endParaRPr>
          </a:p>
        </p:txBody>
      </p:sp>
      <p:sp>
        <p:nvSpPr>
          <p:cNvPr id="121" name="Shape 121"/>
          <p:cNvSpPr txBox="1">
            <a:spLocks noGrp="1"/>
          </p:cNvSpPr>
          <p:nvPr>
            <p:ph type="sldNum" idx="12"/>
          </p:nvPr>
        </p:nvSpPr>
        <p:spPr>
          <a:xfrm>
            <a:off x="202424" y="6338561"/>
            <a:ext cx="261756"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b="0" i="0" u="none" strike="noStrike" cap="none">
                <a:solidFill>
                  <a:srgbClr val="004080"/>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22" name="Shape 122"/>
          <p:cNvSpPr/>
          <p:nvPr/>
        </p:nvSpPr>
        <p:spPr>
          <a:xfrm>
            <a:off x="464180" y="5692230"/>
            <a:ext cx="8499465"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Subtitle 2"/>
          <p:cNvSpPr>
            <a:spLocks noGrp="1"/>
          </p:cNvSpPr>
          <p:nvPr>
            <p:ph type="subTitle" idx="1"/>
          </p:nvPr>
        </p:nvSpPr>
        <p:spPr>
          <a:xfrm>
            <a:off x="1414731" y="3547133"/>
            <a:ext cx="6400800" cy="375011"/>
          </a:xfrm>
        </p:spPr>
        <p:txBody>
          <a:bodyPr/>
          <a:lstStyle/>
          <a:p>
            <a:r>
              <a:rPr lang="zh-CN" sz="1800"/>
              <a:t>Yitao Jiang</a:t>
            </a:r>
            <a:endParaRPr lang="zh-CN" altLang="en-US" sz="1800"/>
          </a:p>
          <a:p>
            <a:r>
              <a:rPr lang="zh-CN" altLang="en-US" sz="1800"/>
              <a:t>CS 595 Software Security </a:t>
            </a:r>
            <a:endParaRPr lang="zh-CN" altLang="en-US"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38235" y="969700"/>
            <a:ext cx="8677469" cy="5582020"/>
          </a:xfrm>
          <a:prstGeom prst="rect">
            <a:avLst/>
          </a:prstGeom>
          <a:noFill/>
          <a:ln>
            <a:noFill/>
          </a:ln>
        </p:spPr>
        <p:txBody>
          <a:bodyPr spcFirstLastPara="1" wrap="square" lIns="91425" tIns="45700" rIns="91425" bIns="45700" anchor="t" anchorCtr="0">
            <a:noAutofit/>
          </a:bodyPr>
          <a:lstStyle/>
          <a:p>
            <a:pPr marL="342900" indent="-342900">
              <a:spcBef>
                <a:spcPts val="0"/>
              </a:spcBef>
              <a:buSzPts val="2400"/>
            </a:pPr>
            <a:r>
              <a:rPr lang="en-US" sz="2400"/>
              <a:t>challanges:</a:t>
            </a:r>
            <a:endParaRPr lang="en-US" sz="2400"/>
          </a:p>
          <a:p>
            <a:pPr marL="0" indent="0">
              <a:spcBef>
                <a:spcPts val="0"/>
              </a:spcBef>
              <a:buSzPts val="2400"/>
              <a:buNone/>
            </a:pPr>
            <a:r>
              <a:rPr lang="en-US" sz="2400"/>
              <a:t>     manual auditing is impossible to an extent</a:t>
            </a:r>
            <a:endParaRPr lang="en-US" sz="2400"/>
          </a:p>
          <a:p>
            <a:pPr marL="0" indent="0">
              <a:spcBef>
                <a:spcPts val="0"/>
              </a:spcBef>
              <a:buSzPts val="2400"/>
              <a:buNone/>
            </a:pPr>
            <a:r>
              <a:rPr lang="en-US" sz="2400"/>
              <a:t>     one-shot program, immutable and hard to patch</a:t>
            </a:r>
            <a:endParaRPr lang="en-US" sz="2400"/>
          </a:p>
        </p:txBody>
      </p:sp>
      <p:sp>
        <p:nvSpPr>
          <p:cNvPr id="4" name="Shape 128"/>
          <p:cNvSpPr txBox="1">
            <a:spLocks noGrp="1"/>
          </p:cNvSpPr>
          <p:nvPr>
            <p:ph type="title"/>
          </p:nvPr>
        </p:nvSpPr>
        <p:spPr>
          <a:xfrm>
            <a:off x="152400" y="69496"/>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Introduction</a:t>
            </a:r>
            <a:endParaRPr lang="en-US" sz="3600"/>
          </a:p>
        </p:txBody>
      </p:sp>
      <p:pic>
        <p:nvPicPr>
          <p:cNvPr id="2" name="图片 2" descr="图表, 条形图&#10;&#10;已自动生成说明"/>
          <p:cNvPicPr>
            <a:picLocks noChangeAspect="1"/>
          </p:cNvPicPr>
          <p:nvPr/>
        </p:nvPicPr>
        <p:blipFill>
          <a:blip r:embed="rId1"/>
          <a:stretch>
            <a:fillRect/>
          </a:stretch>
        </p:blipFill>
        <p:spPr>
          <a:xfrm>
            <a:off x="2745532" y="3507040"/>
            <a:ext cx="3932853" cy="2339859"/>
          </a:xfrm>
          <a:prstGeom prst="rect">
            <a:avLst/>
          </a:prstGeom>
        </p:spPr>
      </p:pic>
      <p:sp>
        <p:nvSpPr>
          <p:cNvPr id="7" name="TextBox 6"/>
          <p:cNvSpPr txBox="1"/>
          <p:nvPr/>
        </p:nvSpPr>
        <p:spPr>
          <a:xfrm>
            <a:off x="2423739" y="5930484"/>
            <a:ext cx="4576438" cy="246221"/>
          </a:xfrm>
          <a:prstGeom prst="rect">
            <a:avLst/>
          </a:prstGeom>
          <a:noFill/>
        </p:spPr>
        <p:txBody>
          <a:bodyPr wrap="square">
            <a:spAutoFit/>
          </a:bodyPr>
          <a:lstStyle/>
          <a:p>
            <a:pPr marL="0" indent="0" algn="ctr">
              <a:spcBef>
                <a:spcPts val="0"/>
              </a:spcBef>
              <a:buSzPts val="2400"/>
              <a:buNone/>
            </a:pPr>
            <a:r>
              <a:rPr lang="en-US" altLang="zh-CN" sz="1000"/>
              <a:t>Figure 1 # of New Smart-Contracts Created Each Q</a:t>
            </a:r>
            <a:endParaRPr lang="en-US" altLang="zh-CN" sz="1000"/>
          </a:p>
        </p:txBody>
      </p:sp>
      <p:pic>
        <p:nvPicPr>
          <p:cNvPr id="3" name="图片 2"/>
          <p:cNvPicPr>
            <a:picLocks noChangeAspect="1"/>
          </p:cNvPicPr>
          <p:nvPr/>
        </p:nvPicPr>
        <p:blipFill>
          <a:blip r:embed="rId2"/>
          <a:srcRect t="20601"/>
          <a:stretch>
            <a:fillRect/>
          </a:stretch>
        </p:blipFill>
        <p:spPr>
          <a:xfrm>
            <a:off x="1304925" y="3016885"/>
            <a:ext cx="6229985" cy="3088640"/>
          </a:xfrm>
          <a:prstGeom prst="rect">
            <a:avLst/>
          </a:prstGeom>
        </p:spPr>
      </p:pic>
    </p:spTree>
  </p:cSld>
  <p:clrMapOvr>
    <a:masterClrMapping/>
  </p:clrMapOvr>
  <p:timing>
    <p:tnLst>
      <p:par>
        <p:cTn id="1" dur="indefinite" restart="never" nodeType="tmRoot"/>
      </p:par>
    </p:tnLst>
    <p:bldLst>
      <p:bldP spid="130" grpId="0" build="p"/>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Prior work</a:t>
            </a:r>
            <a:endParaRPr lang="en-US" sz="3600"/>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335" y="1214120"/>
            <a:ext cx="8472805" cy="472440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Oyente: neither sound nor complete</a:t>
            </a:r>
            <a:endParaRPr lang="en-US" sz="2400"/>
          </a:p>
          <a:p>
            <a:pPr marL="0" indent="0">
              <a:spcBef>
                <a:spcPts val="480"/>
              </a:spcBef>
              <a:buSzPts val="2400"/>
              <a:buNone/>
            </a:pPr>
            <a:r>
              <a:rPr lang="en-US" sz="2400"/>
              <a:t>because it is very hard to recreate the intent from the bytecode </a:t>
            </a:r>
            <a:endParaRPr lang="en-US" sz="2400"/>
          </a:p>
          <a:p>
            <a:pPr marL="0" indent="0">
              <a:spcBef>
                <a:spcPts val="480"/>
              </a:spcBef>
              <a:buSzPts val="2400"/>
              <a:buNone/>
            </a:pPr>
            <a:r>
              <a:rPr lang="en-US" sz="2400"/>
              <a:t>several fairness and correctness issues are completely ignored</a:t>
            </a:r>
            <a:endParaRPr lang="en-US" sz="2400"/>
          </a:p>
          <a:p>
            <a:pPr marL="0" indent="0">
              <a:spcBef>
                <a:spcPts val="480"/>
              </a:spcBef>
              <a:buSzPts val="2400"/>
              <a:buNone/>
            </a:pPr>
            <a:r>
              <a:rPr lang="en-US" sz="2400"/>
              <a:t>hard to handle loops</a:t>
            </a:r>
            <a:endParaRPr lang="en-US" sz="2400"/>
          </a:p>
          <a:p>
            <a:pPr marL="0" indent="0">
              <a:spcBef>
                <a:spcPts val="480"/>
              </a:spcBef>
              <a:buSzPts val="2400"/>
              <a:buNone/>
            </a:pPr>
            <a:endParaRPr lang="en-US" sz="2400"/>
          </a:p>
          <a:p>
            <a:pPr marL="342900" indent="-342900">
              <a:spcBef>
                <a:spcPts val="480"/>
              </a:spcBef>
              <a:buSzPts val="2400"/>
            </a:pPr>
            <a:r>
              <a:rPr lang="en-US" sz="2400">
                <a:solidFill>
                  <a:schemeClr val="tx1"/>
                </a:solidFill>
              </a:rPr>
              <a:t>Bhargavan et al. propose a framework to formally verify smart contracts written in a subset of Solidity using </a:t>
            </a:r>
            <a:r>
              <a:rPr lang="en-US" sz="2400">
                <a:solidFill>
                  <a:schemeClr val="tx1"/>
                </a:solidFill>
                <a:sym typeface="+mn-ea"/>
              </a:rPr>
              <a:t>F</a:t>
            </a:r>
            <a:r>
              <a:rPr lang="zh-CN" altLang="en-US" sz="2400">
                <a:solidFill>
                  <a:schemeClr val="tx1"/>
                </a:solidFill>
                <a:sym typeface="+mn-ea"/>
              </a:rPr>
              <a:t>⭐</a:t>
            </a:r>
            <a:endParaRPr lang="zh-CN" altLang="en-US" sz="2400">
              <a:solidFill>
                <a:schemeClr val="tx1"/>
              </a:solidFill>
              <a:sym typeface="+mn-ea"/>
            </a:endParaRPr>
          </a:p>
          <a:p>
            <a:pPr marL="342900" indent="-342900">
              <a:spcBef>
                <a:spcPts val="480"/>
              </a:spcBef>
              <a:buSzPts val="2400"/>
            </a:pPr>
            <a:endParaRPr lang="zh-CN" altLang="en-US" sz="2400">
              <a:solidFill>
                <a:schemeClr val="tx1"/>
              </a:solidFill>
              <a:sym typeface="+mn-ea"/>
            </a:endParaRPr>
          </a:p>
          <a:p>
            <a:pPr marL="342900" indent="-342900">
              <a:spcBef>
                <a:spcPts val="480"/>
              </a:spcBef>
              <a:buSzPts val="2400"/>
            </a:pPr>
            <a:r>
              <a:rPr lang="en-US" sz="2400">
                <a:solidFill>
                  <a:schemeClr val="tx1"/>
                </a:solidFill>
              </a:rPr>
              <a:t>Why3</a:t>
            </a:r>
            <a:endParaRPr lang="en-US" sz="2400">
              <a:solidFill>
                <a:schemeClr val="tx1"/>
              </a:solidFill>
            </a:endParaRPr>
          </a:p>
          <a:p>
            <a:pPr marL="0" indent="0">
              <a:spcBef>
                <a:spcPts val="480"/>
              </a:spcBef>
              <a:buSzPts val="2400"/>
              <a:buNone/>
            </a:pPr>
            <a:endParaRPr lang="en-US" sz="2400">
              <a:solidFill>
                <a:schemeClr val="tx1"/>
              </a:solidFill>
            </a:endParaRPr>
          </a:p>
          <a:p>
            <a:pPr marL="342900" indent="-342900">
              <a:spcBef>
                <a:spcPts val="480"/>
              </a:spcBef>
              <a:buSzPts val="2400"/>
            </a:pPr>
            <a:endParaRPr lang="en-US" sz="2400">
              <a:solidFill>
                <a:schemeClr val="tx1"/>
              </a:solidFill>
            </a:endParaRPr>
          </a:p>
          <a:p>
            <a:pPr marL="342900" indent="-342900">
              <a:spcBef>
                <a:spcPts val="0"/>
              </a:spcBef>
              <a:buSzPts val="2400"/>
            </a:pPr>
            <a:endParaRPr lang="en-US" altLang="zh-CN" sz="20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Zeus</a:t>
            </a:r>
            <a:endParaRPr lang="en-US" sz="3600"/>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472440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A high-level description</a:t>
            </a:r>
            <a:endParaRPr lang="en-US" sz="2400"/>
          </a:p>
          <a:p>
            <a:pPr marL="342900" indent="-342900">
              <a:spcBef>
                <a:spcPts val="480"/>
              </a:spcBef>
              <a:buSzPts val="2400"/>
            </a:pPr>
            <a:endParaRPr lang="en-US" sz="2400"/>
          </a:p>
          <a:p>
            <a:pPr marL="0" indent="0">
              <a:spcBef>
                <a:spcPts val="480"/>
              </a:spcBef>
              <a:buSzPts val="2400"/>
              <a:buNone/>
            </a:pPr>
            <a:r>
              <a:rPr lang="en-US" sz="2400"/>
              <a:t>(1) take a smart contract and a policy as input</a:t>
            </a:r>
            <a:endParaRPr lang="en-US" sz="2400"/>
          </a:p>
          <a:p>
            <a:pPr marL="0" indent="0">
              <a:spcBef>
                <a:spcPts val="480"/>
              </a:spcBef>
              <a:buSzPts val="2400"/>
              <a:buNone/>
            </a:pPr>
            <a:endParaRPr lang="en-US" sz="2400"/>
          </a:p>
          <a:p>
            <a:pPr marL="0" indent="0">
              <a:spcBef>
                <a:spcPts val="480"/>
              </a:spcBef>
              <a:buSzPts val="2400"/>
              <a:buNone/>
            </a:pPr>
            <a:r>
              <a:rPr lang="en-US" sz="2400"/>
              <a:t>(2) perform static analysis atop the smart contract code to insert assert statements at correct program points. Translate the code into abstract language. </a:t>
            </a:r>
            <a:endParaRPr lang="en-US" sz="2400"/>
          </a:p>
          <a:p>
            <a:pPr marL="0" indent="0">
              <a:spcBef>
                <a:spcPts val="480"/>
              </a:spcBef>
              <a:buSzPts val="2400"/>
              <a:buNone/>
            </a:pPr>
            <a:endParaRPr lang="en-US" sz="2400"/>
          </a:p>
          <a:p>
            <a:pPr marL="0" indent="0">
              <a:spcBef>
                <a:spcPts val="480"/>
              </a:spcBef>
              <a:buSzPts val="2400"/>
              <a:buNone/>
            </a:pPr>
            <a:r>
              <a:rPr lang="en-US" sz="2400"/>
              <a:t>(3) translate the abstract language embedded with policy assertions to LLVM bitcode. </a:t>
            </a:r>
            <a:endParaRPr lang="en-US" sz="2400"/>
          </a:p>
          <a:p>
            <a:pPr marL="0" indent="0">
              <a:spcBef>
                <a:spcPts val="480"/>
              </a:spcBef>
              <a:buSzPts val="2400"/>
              <a:buNone/>
            </a:pPr>
            <a:endParaRPr lang="en-US" sz="2400"/>
          </a:p>
          <a:p>
            <a:pPr marL="0" indent="0">
              <a:spcBef>
                <a:spcPts val="480"/>
              </a:spcBef>
              <a:buSzPts val="2400"/>
              <a:buNone/>
            </a:pPr>
            <a:r>
              <a:rPr lang="en-US" sz="2400"/>
              <a:t>(4) invoke its verifier to determine assertion violations</a:t>
            </a:r>
            <a:endParaRPr lang="en-US" sz="2400">
              <a:solidFill>
                <a:schemeClr val="tx1"/>
              </a:solidFill>
            </a:endParaRPr>
          </a:p>
          <a:p>
            <a:pPr marL="342900" indent="-342900">
              <a:spcBef>
                <a:spcPts val="0"/>
              </a:spcBef>
              <a:buSzPts val="2400"/>
            </a:pPr>
            <a:endParaRPr lang="en-US" altLang="zh-CN" sz="20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Zeus</a:t>
            </a:r>
            <a:endParaRPr lang="en-US" sz="3600"/>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2" name="文本占位符 1"/>
          <p:cNvSpPr/>
          <p:nvPr>
            <p:ph type="body" idx="1"/>
          </p:nvPr>
        </p:nvSpPr>
        <p:spPr/>
        <p:txBody>
          <a:bodyPr/>
          <a:p>
            <a:pPr marL="25400" indent="0">
              <a:buNone/>
            </a:pPr>
            <a:r>
              <a:rPr lang="en-US" altLang="zh-CN"/>
              <a:t> </a:t>
            </a:r>
            <a:endParaRPr lang="en-US" altLang="zh-CN"/>
          </a:p>
        </p:txBody>
      </p:sp>
      <p:pic>
        <p:nvPicPr>
          <p:cNvPr id="3" name="图片 2"/>
          <p:cNvPicPr>
            <a:picLocks noChangeAspect="1"/>
          </p:cNvPicPr>
          <p:nvPr/>
        </p:nvPicPr>
        <p:blipFill>
          <a:blip r:embed="rId1"/>
          <a:srcRect l="53776" t="18079" r="14032" b="8110"/>
          <a:stretch>
            <a:fillRect/>
          </a:stretch>
        </p:blipFill>
        <p:spPr>
          <a:xfrm>
            <a:off x="2411095" y="641350"/>
            <a:ext cx="4322445" cy="55753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Contributions</a:t>
            </a:r>
            <a:endParaRPr lang="en-US" sz="3600"/>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472440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classify several new and previously known issues but unstudied in the context of smart contracts.</a:t>
            </a:r>
            <a:endParaRPr lang="en-US" sz="2400"/>
          </a:p>
          <a:p>
            <a:pPr marL="342900" indent="-342900">
              <a:spcBef>
                <a:spcPts val="480"/>
              </a:spcBef>
              <a:buSzPts val="2400"/>
            </a:pPr>
            <a:endParaRPr lang="en-US" sz="2400"/>
          </a:p>
          <a:p>
            <a:pPr marL="342900" indent="-342900">
              <a:spcBef>
                <a:spcPts val="480"/>
              </a:spcBef>
              <a:buSzPts val="2400"/>
            </a:pPr>
            <a:r>
              <a:rPr lang="en-US" sz="2400"/>
              <a:t>ZEUS,  a symbolic model checking framework for verification of correctness and fairness policies</a:t>
            </a:r>
            <a:endParaRPr lang="en-US" sz="2400"/>
          </a:p>
          <a:p>
            <a:pPr marL="342900" indent="-342900">
              <a:spcBef>
                <a:spcPts val="480"/>
              </a:spcBef>
              <a:buSzPts val="2400"/>
            </a:pPr>
            <a:endParaRPr lang="en-US" sz="2400"/>
          </a:p>
          <a:p>
            <a:pPr marL="342900" indent="-342900">
              <a:spcBef>
                <a:spcPts val="480"/>
              </a:spcBef>
              <a:buSzPts val="2400"/>
            </a:pPr>
            <a:r>
              <a:rPr lang="en-US" sz="2400"/>
              <a:t>build the first Solidity to LLVM bitcode translator</a:t>
            </a:r>
            <a:endParaRPr lang="en-US" sz="2400"/>
          </a:p>
          <a:p>
            <a:pPr marL="342900" indent="-342900">
              <a:spcBef>
                <a:spcPts val="480"/>
              </a:spcBef>
              <a:buSzPts val="2400"/>
            </a:pPr>
            <a:endParaRPr lang="en-US" sz="2400"/>
          </a:p>
          <a:p>
            <a:pPr marL="342900" indent="-342900">
              <a:spcBef>
                <a:spcPts val="480"/>
              </a:spcBef>
              <a:buSzPts val="2400"/>
            </a:pPr>
            <a:r>
              <a:rPr lang="en-US" sz="2400"/>
              <a:t>present the first large scale source code analysis of Solidity-based smart contracts</a:t>
            </a:r>
            <a:endParaRPr lang="en-US" sz="2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Shape 128"/>
          <p:cNvSpPr txBox="1">
            <a:spLocks noGrp="1"/>
          </p:cNvSpPr>
          <p:nvPr>
            <p:ph type="title"/>
          </p:nvPr>
        </p:nvSpPr>
        <p:spPr>
          <a:xfrm>
            <a:off x="333302" y="49747"/>
            <a:ext cx="8534400" cy="8382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2"/>
              </a:buClr>
              <a:buSzPts val="3800"/>
              <a:buFont typeface="Calibri" panose="020F0502020204030204"/>
              <a:buNone/>
            </a:pPr>
            <a:r>
              <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rPr>
              <a:t>Correctness issues</a:t>
            </a:r>
            <a:endParaRPr lang="en-US" sz="3200" b="0" i="0" u="none" strike="noStrike" cap="none">
              <a:solidFill>
                <a:schemeClr val="dk2"/>
              </a:solidFill>
              <a:latin typeface="Calibri" panose="020F0502020204030204"/>
              <a:ea typeface="Calibri" panose="020F0502020204030204"/>
              <a:cs typeface="Calibri" panose="020F0502020204030204"/>
              <a:sym typeface="Calibri" panose="020F0502020204030204"/>
            </a:endParaRPr>
          </a:p>
        </p:txBody>
      </p:sp>
      <p:sp>
        <p:nvSpPr>
          <p:cNvPr id="129" name="Shape 129"/>
          <p:cNvSpPr txBox="1">
            <a:spLocks noGrp="1"/>
          </p:cNvSpPr>
          <p:nvPr>
            <p:ph type="sldNum" idx="12"/>
          </p:nvPr>
        </p:nvSpPr>
        <p:spPr>
          <a:xfrm>
            <a:off x="152400" y="6338561"/>
            <a:ext cx="361804" cy="3048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fld id="{00000000-1234-1234-1234-123412341234}" type="slidenum">
              <a:rPr lang="en-US" sz="1200">
                <a:solidFill>
                  <a:srgbClr val="004080"/>
                </a:solidFill>
                <a:latin typeface="Calibri" panose="020F0502020204030204"/>
                <a:ea typeface="Calibri" panose="020F0502020204030204"/>
                <a:cs typeface="Calibri" panose="020F0502020204030204"/>
                <a:sym typeface="Calibri" panose="020F0502020204030204"/>
              </a:rPr>
            </a:fld>
            <a:endParaRPr sz="1200">
              <a:solidFill>
                <a:srgbClr val="004080"/>
              </a:solidFill>
              <a:latin typeface="Calibri" panose="020F0502020204030204"/>
              <a:ea typeface="Calibri" panose="020F0502020204030204"/>
              <a:cs typeface="Calibri" panose="020F0502020204030204"/>
              <a:sym typeface="Calibri" panose="020F0502020204030204"/>
            </a:endParaRPr>
          </a:p>
        </p:txBody>
      </p:sp>
      <p:sp>
        <p:nvSpPr>
          <p:cNvPr id="130" name="Shape 130"/>
          <p:cNvSpPr txBox="1">
            <a:spLocks noGrp="1"/>
          </p:cNvSpPr>
          <p:nvPr>
            <p:ph type="body" idx="1"/>
          </p:nvPr>
        </p:nvSpPr>
        <p:spPr>
          <a:xfrm>
            <a:off x="394970" y="887730"/>
            <a:ext cx="8472805" cy="5450840"/>
          </a:xfrm>
          <a:prstGeom prst="rect">
            <a:avLst/>
          </a:prstGeom>
          <a:noFill/>
          <a:ln>
            <a:noFill/>
          </a:ln>
        </p:spPr>
        <p:txBody>
          <a:bodyPr spcFirstLastPara="1" wrap="square" lIns="91425" tIns="45700" rIns="91425" bIns="45700" anchor="t" anchorCtr="0">
            <a:noAutofit/>
          </a:bodyPr>
          <a:lstStyle/>
          <a:p>
            <a:pPr marL="342900" indent="-342900">
              <a:spcBef>
                <a:spcPts val="480"/>
              </a:spcBef>
              <a:buSzPts val="2400"/>
            </a:pPr>
            <a:r>
              <a:rPr lang="en-US" sz="2400"/>
              <a:t>reentrancy</a:t>
            </a: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342900" indent="-342900">
              <a:spcBef>
                <a:spcPts val="480"/>
              </a:spcBef>
              <a:buSzPts val="2400"/>
            </a:pPr>
            <a:endParaRPr lang="en-US" sz="2400"/>
          </a:p>
          <a:p>
            <a:pPr marL="0" indent="0">
              <a:spcBef>
                <a:spcPts val="480"/>
              </a:spcBef>
              <a:buSzPts val="2400"/>
              <a:buNone/>
            </a:pPr>
            <a:r>
              <a:rPr lang="en-US" sz="2400"/>
              <a:t>invoke the fallback function, reinvoke withdrawBalance(), then   invoke fallback function again and again</a:t>
            </a:r>
            <a:endParaRPr lang="en-US" sz="2400"/>
          </a:p>
        </p:txBody>
      </p:sp>
      <p:pic>
        <p:nvPicPr>
          <p:cNvPr id="3" name="图片 2"/>
          <p:cNvPicPr>
            <a:picLocks noChangeAspect="1"/>
          </p:cNvPicPr>
          <p:nvPr/>
        </p:nvPicPr>
        <p:blipFill>
          <a:blip r:embed="rId1"/>
          <a:srcRect l="11372" t="29853" r="49510" b="24622"/>
          <a:stretch>
            <a:fillRect/>
          </a:stretch>
        </p:blipFill>
        <p:spPr>
          <a:xfrm>
            <a:off x="1710055" y="1398905"/>
            <a:ext cx="5723255" cy="37465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xecutive">
      <a:dk1>
        <a:srgbClr val="000000"/>
      </a:dk1>
      <a:lt1>
        <a:srgbClr val="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7171</Words>
  <Application>WPS 演示</Application>
  <PresentationFormat>全屏显示(4:3)</PresentationFormat>
  <Paragraphs>438</Paragraphs>
  <Slides>31</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Arial</vt:lpstr>
      <vt:lpstr>宋体</vt:lpstr>
      <vt:lpstr>Wingdings</vt:lpstr>
      <vt:lpstr>Arial</vt:lpstr>
      <vt:lpstr>Calibri</vt:lpstr>
      <vt:lpstr>微软雅黑</vt:lpstr>
      <vt:lpstr>Arial Unicode MS</vt:lpstr>
      <vt:lpstr>Office Theme</vt:lpstr>
      <vt:lpstr>ZEUS: Analyzing Safety of Smart Contracts</vt:lpstr>
      <vt:lpstr>Smart Contract</vt:lpstr>
      <vt:lpstr>Introduction</vt:lpstr>
      <vt:lpstr>Introduction</vt:lpstr>
      <vt:lpstr>Prior work</vt:lpstr>
      <vt:lpstr>Zeus</vt:lpstr>
      <vt:lpstr>Zeus</vt:lpstr>
      <vt:lpstr>Contributions</vt:lpstr>
      <vt:lpstr>Correctness issues</vt:lpstr>
      <vt:lpstr>Correctness issues</vt:lpstr>
      <vt:lpstr>Correctness issues</vt:lpstr>
      <vt:lpstr>Correctness issues</vt:lpstr>
      <vt:lpstr>Correctness issues</vt:lpstr>
      <vt:lpstr>Fairness issues</vt:lpstr>
      <vt:lpstr>Fairness issues</vt:lpstr>
      <vt:lpstr>Fairness issues</vt:lpstr>
      <vt:lpstr>Miner influence</vt:lpstr>
      <vt:lpstr>Zeus structure</vt:lpstr>
      <vt:lpstr>Policy builder</vt:lpstr>
      <vt:lpstr>Policy builder</vt:lpstr>
      <vt:lpstr>Policy builder</vt:lpstr>
      <vt:lpstr>Policy builder</vt:lpstr>
      <vt:lpstr>Policy builder</vt:lpstr>
      <vt:lpstr> Solidity to LLVM Bitcode Translator </vt:lpstr>
      <vt:lpstr> Handling Correctness Bugs</vt:lpstr>
      <vt:lpstr> Handling Correctness Bugs</vt:lpstr>
      <vt:lpstr>Handling Correctness Bugs</vt:lpstr>
      <vt:lpstr>Handling Correctness Bugs</vt:lpstr>
      <vt:lpstr>Evaluation</vt:lpstr>
      <vt:lpstr>Limitations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Enabling a Resilient and Self-healing PMU Infrastructure Using Centralized Network Control</dc:title>
  <dc:creator>YanfengQ</dc:creator>
  <cp:lastModifiedBy>7丶起8</cp:lastModifiedBy>
  <cp:revision>15</cp:revision>
  <dcterms:created xsi:type="dcterms:W3CDTF">2020-09-28T05:32:00Z</dcterms:created>
  <dcterms:modified xsi:type="dcterms:W3CDTF">2020-11-30T16:49:24Z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