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4" r:id="rId2"/>
    <p:sldId id="356" r:id="rId3"/>
    <p:sldId id="339" r:id="rId4"/>
    <p:sldId id="342" r:id="rId5"/>
    <p:sldId id="347" r:id="rId6"/>
    <p:sldId id="341" r:id="rId7"/>
    <p:sldId id="346" r:id="rId8"/>
    <p:sldId id="350" r:id="rId9"/>
    <p:sldId id="348" r:id="rId10"/>
    <p:sldId id="353" r:id="rId11"/>
    <p:sldId id="35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5F5"/>
    <a:srgbClr val="BFF2F9"/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062" autoAdjust="0"/>
  </p:normalViewPr>
  <p:slideViewPr>
    <p:cSldViewPr>
      <p:cViewPr>
        <p:scale>
          <a:sx n="70" d="100"/>
          <a:sy n="70" d="100"/>
        </p:scale>
        <p:origin x="-1800" y="-25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Loading 600,000</a:t>
            </a:r>
            <a:r>
              <a:rPr lang="en-US" baseline="0" dirty="0" smtClean="0"/>
              <a:t> Records of </a:t>
            </a:r>
            <a:r>
              <a:rPr lang="en-US" dirty="0" smtClean="0"/>
              <a:t>CDI Master File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Cypher</c:v>
                </c:pt>
                <c:pt idx="1">
                  <c:v>Maps</c:v>
                </c:pt>
                <c:pt idx="2">
                  <c:v>Batch_Insert</c:v>
                </c:pt>
                <c:pt idx="3">
                  <c:v>AWS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16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550656"/>
        <c:axId val="48552192"/>
      </c:barChart>
      <c:catAx>
        <c:axId val="48550656"/>
        <c:scaling>
          <c:orientation val="minMax"/>
        </c:scaling>
        <c:delete val="0"/>
        <c:axPos val="b"/>
        <c:majorTickMark val="out"/>
        <c:minorTickMark val="none"/>
        <c:tickLblPos val="nextTo"/>
        <c:crossAx val="48552192"/>
        <c:crosses val="autoZero"/>
        <c:auto val="1"/>
        <c:lblAlgn val="ctr"/>
        <c:lblOffset val="100"/>
        <c:noMultiLvlLbl val="0"/>
      </c:catAx>
      <c:valAx>
        <c:axId val="48552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55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4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3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2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5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2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microsoft.com/office/2007/relationships/hdphoto" Target="../media/hdphoto2.wdp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gif"/><Relationship Id="rId4" Type="http://schemas.openxmlformats.org/officeDocument/2006/relationships/image" Target="../media/image16.PNG"/><Relationship Id="rId9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048000"/>
            <a:ext cx="7400925" cy="950913"/>
          </a:xfrm>
        </p:spPr>
        <p:txBody>
          <a:bodyPr/>
          <a:lstStyle/>
          <a:p>
            <a:r>
              <a:rPr lang="en-US" dirty="0" smtClean="0"/>
              <a:t>Enterprise Customer</a:t>
            </a:r>
            <a:br>
              <a:rPr lang="en-US" dirty="0" smtClean="0"/>
            </a:br>
            <a:r>
              <a:rPr lang="en-US" dirty="0" smtClean="0"/>
              <a:t>Neo4j Graph Database</a:t>
            </a:r>
            <a:br>
              <a:rPr lang="en-US" dirty="0" smtClean="0"/>
            </a:br>
            <a:r>
              <a:rPr lang="en-US" dirty="0" smtClean="0"/>
              <a:t>CDI Master File Load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3086" y="5516033"/>
            <a:ext cx="7997825" cy="685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Presentation and Code can be found at: </a:t>
            </a:r>
            <a:r>
              <a:rPr lang="en-US" dirty="0">
                <a:solidFill>
                  <a:schemeClr val="bg1"/>
                </a:solidFill>
              </a:rPr>
              <a:t>https://github.kdc.capitalone.com/ghl336/neo4j</a:t>
            </a:r>
          </a:p>
        </p:txBody>
      </p:sp>
    </p:spTree>
    <p:extLst>
      <p:ext uri="{BB962C8B-B14F-4D97-AF65-F5344CB8AC3E}">
        <p14:creationId xmlns:p14="http://schemas.microsoft.com/office/powerpoint/2010/main" val="30979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68181"/>
            <a:ext cx="2133600" cy="197793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"/>
            <a:ext cx="2438400" cy="175564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38200"/>
            <a:ext cx="3812744" cy="1164342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90" y="1595046"/>
            <a:ext cx="3124200" cy="31242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066800" y="4676912"/>
            <a:ext cx="4114800" cy="1583267"/>
            <a:chOff x="0" y="1600200"/>
            <a:chExt cx="9144000" cy="348826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40" b="6296"/>
            <a:stretch/>
          </p:blipFill>
          <p:spPr>
            <a:xfrm>
              <a:off x="0" y="1600200"/>
              <a:ext cx="9144000" cy="348826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815"/>
            <a:stretch/>
          </p:blipFill>
          <p:spPr>
            <a:xfrm>
              <a:off x="4706323" y="2756701"/>
              <a:ext cx="308644" cy="406401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7" y="3643979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progress was made in the </a:t>
            </a:r>
            <a:r>
              <a:rPr lang="en-US" dirty="0" smtClean="0"/>
              <a:t>reducing of load time of </a:t>
            </a:r>
            <a:r>
              <a:rPr lang="en-US" dirty="0"/>
              <a:t>CDI Master </a:t>
            </a:r>
            <a:r>
              <a:rPr lang="en-US" dirty="0" smtClean="0"/>
              <a:t>File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12852"/>
              </p:ext>
            </p:extLst>
          </p:nvPr>
        </p:nvGraphicFramePr>
        <p:xfrm>
          <a:off x="304800" y="1058863"/>
          <a:ext cx="8534400" cy="496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0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About 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8863"/>
            <a:ext cx="4191000" cy="4960937"/>
          </a:xfrm>
        </p:spPr>
        <p:txBody>
          <a:bodyPr/>
          <a:lstStyle/>
          <a:p>
            <a:r>
              <a:rPr lang="en-US" dirty="0" smtClean="0"/>
              <a:t>Name : Bin Cao</a:t>
            </a:r>
          </a:p>
          <a:p>
            <a:r>
              <a:rPr lang="en-US" dirty="0" smtClean="0"/>
              <a:t>University : Georgia Tech</a:t>
            </a:r>
          </a:p>
          <a:p>
            <a:r>
              <a:rPr lang="en-US" dirty="0" smtClean="0"/>
              <a:t>Degree : BS Computer Science</a:t>
            </a:r>
          </a:p>
          <a:p>
            <a:r>
              <a:rPr lang="en-US" dirty="0" smtClean="0"/>
              <a:t>Graduation Date : May 2016</a:t>
            </a:r>
          </a:p>
          <a:p>
            <a:r>
              <a:rPr lang="en-US" dirty="0" smtClean="0"/>
              <a:t>Fun Fact: I like cooking!</a:t>
            </a:r>
          </a:p>
          <a:p>
            <a:r>
              <a:rPr lang="en-US" dirty="0" smtClean="0"/>
              <a:t>C1 Teams : Enterprise Architecture, EDS - Enterprise Customer</a:t>
            </a:r>
          </a:p>
          <a:p>
            <a:r>
              <a:rPr lang="en-US" dirty="0" smtClean="0"/>
              <a:t>Project Objective : Load </a:t>
            </a:r>
            <a:r>
              <a:rPr lang="en-US" dirty="0"/>
              <a:t>CDI master file into Neo4j </a:t>
            </a:r>
            <a:r>
              <a:rPr lang="en-US" dirty="0" smtClean="0"/>
              <a:t>using Java and explore potential use case of graph database.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9" b="12169"/>
          <a:stretch/>
        </p:blipFill>
        <p:spPr>
          <a:xfrm>
            <a:off x="5858933" y="609600"/>
            <a:ext cx="2435225" cy="3275600"/>
          </a:xfrm>
          <a:prstGeom prst="rect">
            <a:avLst/>
          </a:prstGeom>
        </p:spPr>
      </p:pic>
      <p:pic>
        <p:nvPicPr>
          <p:cNvPr id="2050" name="Picture 2" descr="http://soliton.ae.gatech.edu/people/ptsiotra/images/gatech_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90" y="4419600"/>
            <a:ext cx="2001310" cy="19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6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odes (objects of interest) </a:t>
            </a:r>
          </a:p>
          <a:p>
            <a:r>
              <a:rPr lang="en-US" dirty="0" smtClean="0"/>
              <a:t>Edges (relationships between nodes)</a:t>
            </a:r>
          </a:p>
          <a:p>
            <a:r>
              <a:rPr lang="en-US" dirty="0" smtClean="0"/>
              <a:t>Properties (attributes represented as key-value </a:t>
            </a:r>
            <a:r>
              <a:rPr lang="en-US" dirty="0"/>
              <a:t>pairs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cxnSp>
        <p:nvCxnSpPr>
          <p:cNvPr id="16" name="Curved Connector 15"/>
          <p:cNvCxnSpPr>
            <a:stCxn id="6" idx="1"/>
            <a:endCxn id="4" idx="6"/>
          </p:cNvCxnSpPr>
          <p:nvPr/>
        </p:nvCxnSpPr>
        <p:spPr bwMode="auto">
          <a:xfrm rot="16200000" flipV="1">
            <a:off x="2815087" y="3927525"/>
            <a:ext cx="1600528" cy="829900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Oval 3"/>
          <p:cNvSpPr/>
          <p:nvPr/>
        </p:nvSpPr>
        <p:spPr bwMode="gray">
          <a:xfrm>
            <a:off x="838200" y="2627811"/>
            <a:ext cx="2362201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err="1" smtClean="0"/>
              <a:t>Name:Randy</a:t>
            </a:r>
            <a:endParaRPr lang="en-US" dirty="0" smtClean="0"/>
          </a:p>
          <a:p>
            <a:pPr algn="ctr"/>
            <a:r>
              <a:rPr lang="en-US" dirty="0" err="1" smtClean="0"/>
              <a:t>Role:Architect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 bwMode="gray">
          <a:xfrm>
            <a:off x="6271460" y="2627811"/>
            <a:ext cx="2362201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err="1" smtClean="0"/>
              <a:t>Name:Bin</a:t>
            </a:r>
            <a:endParaRPr lang="en-US" dirty="0" smtClean="0"/>
          </a:p>
          <a:p>
            <a:pPr algn="ctr"/>
            <a:r>
              <a:rPr lang="en-US" dirty="0" err="1" smtClean="0"/>
              <a:t>Role:Developer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3688957" y="4942181"/>
            <a:ext cx="2330843" cy="13694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dirty="0" smtClean="0"/>
              <a:t>Project</a:t>
            </a:r>
          </a:p>
          <a:p>
            <a:pPr algn="ctr"/>
            <a:r>
              <a:rPr lang="en-US" dirty="0" smtClean="0"/>
              <a:t>Name:Neo4J</a:t>
            </a:r>
            <a:endParaRPr lang="en-US" dirty="0"/>
          </a:p>
        </p:txBody>
      </p:sp>
      <p:cxnSp>
        <p:nvCxnSpPr>
          <p:cNvPr id="9" name="Curved Connector 8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4862934" y="3533656"/>
            <a:ext cx="1399970" cy="1417081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urved Connector 9"/>
          <p:cNvCxnSpPr>
            <a:stCxn id="6" idx="6"/>
            <a:endCxn id="5" idx="4"/>
          </p:cNvCxnSpPr>
          <p:nvPr/>
        </p:nvCxnSpPr>
        <p:spPr bwMode="auto">
          <a:xfrm flipV="1">
            <a:off x="6019800" y="4456611"/>
            <a:ext cx="1432761" cy="1170317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" name="Curved Connector 12"/>
          <p:cNvCxnSpPr>
            <a:stCxn id="4" idx="7"/>
            <a:endCxn id="5" idx="1"/>
          </p:cNvCxnSpPr>
          <p:nvPr/>
        </p:nvCxnSpPr>
        <p:spPr bwMode="auto">
          <a:xfrm rot="5400000" flipH="1" flipV="1">
            <a:off x="4735930" y="1014168"/>
            <a:ext cx="12700" cy="3762931"/>
          </a:xfrm>
          <a:prstGeom prst="curvedConnector3">
            <a:avLst>
              <a:gd name="adj1" fmla="val 390883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Curved Connector 18"/>
          <p:cNvCxnSpPr>
            <a:stCxn id="6" idx="2"/>
            <a:endCxn id="4" idx="4"/>
          </p:cNvCxnSpPr>
          <p:nvPr/>
        </p:nvCxnSpPr>
        <p:spPr bwMode="auto">
          <a:xfrm rot="10800000">
            <a:off x="2019301" y="4456612"/>
            <a:ext cx="1669656" cy="1170317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219634" y="245853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advises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19200" y="5059003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architects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67352" y="494092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owns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10916" y="4171982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owned by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787049">
            <a:off x="3292476" y="3830115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supported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r>
              <a:rPr lang="en-US" dirty="0"/>
              <a:t>objective is to load CDI master file into Neo4j graph database using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126067"/>
            <a:ext cx="5029200" cy="1981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Neo4j </a:t>
            </a:r>
            <a:r>
              <a:rPr lang="en-US" sz="1600" dirty="0"/>
              <a:t>is an open-source NoSQL graph database implemented in Java and Scala. </a:t>
            </a:r>
            <a:r>
              <a:rPr lang="en-US" sz="1600" dirty="0" smtClean="0"/>
              <a:t>It is a leading</a:t>
            </a:r>
            <a:r>
              <a:rPr lang="en-US" sz="1600" dirty="0"/>
              <a:t> graph </a:t>
            </a:r>
            <a:r>
              <a:rPr lang="en-US" sz="1600" dirty="0" smtClean="0"/>
              <a:t>database </a:t>
            </a:r>
            <a:r>
              <a:rPr lang="en-US" sz="1600" dirty="0"/>
              <a:t>used by </a:t>
            </a:r>
            <a:r>
              <a:rPr lang="en-US" sz="1600" dirty="0" smtClean="0"/>
              <a:t>many companies </a:t>
            </a:r>
            <a:r>
              <a:rPr lang="en-US" sz="1600" dirty="0"/>
              <a:t>and </a:t>
            </a:r>
            <a:r>
              <a:rPr lang="en-US" sz="1600" dirty="0" smtClean="0"/>
              <a:t>organizations, such as LinkedIn.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143000"/>
            <a:ext cx="2743200" cy="1220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00"/>
            <a:ext cx="1981200" cy="1981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575733" y="2590800"/>
            <a:ext cx="5410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Neo4j offers </a:t>
            </a:r>
            <a:r>
              <a:rPr lang="en-US" sz="1600" dirty="0" smtClean="0"/>
              <a:t>multiple integration solutions for </a:t>
            </a:r>
            <a:r>
              <a:rPr lang="en-US" sz="1600" dirty="0"/>
              <a:t>Java </a:t>
            </a:r>
            <a:r>
              <a:rPr lang="en-US" sz="1600" dirty="0" smtClean="0"/>
              <a:t>developers</a:t>
            </a:r>
            <a:r>
              <a:rPr lang="en-US" sz="1600" dirty="0"/>
              <a:t>. We </a:t>
            </a:r>
            <a:r>
              <a:rPr lang="en-US" sz="1600" dirty="0" smtClean="0"/>
              <a:t>used </a:t>
            </a:r>
            <a:r>
              <a:rPr lang="en-US" sz="1600" dirty="0"/>
              <a:t>JAVA </a:t>
            </a:r>
            <a:r>
              <a:rPr lang="en-US" sz="1600" dirty="0" smtClean="0"/>
              <a:t>API, batch insert and REST API plugin to load CDI master file to create </a:t>
            </a:r>
            <a:r>
              <a:rPr lang="en-US" sz="1600" dirty="0"/>
              <a:t>nodes and </a:t>
            </a:r>
            <a:r>
              <a:rPr lang="en-US" sz="1600" dirty="0" smtClean="0"/>
              <a:t>edges. Also tested Cypher query for reading the data in database.  </a:t>
            </a:r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666067" y="4316173"/>
            <a:ext cx="502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5138" indent="-239713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688975" indent="-223838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914400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139825" indent="-22542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Customer </a:t>
            </a:r>
            <a:r>
              <a:rPr lang="en-US" sz="1600" dirty="0"/>
              <a:t>Data Integration (CDI) </a:t>
            </a:r>
            <a:r>
              <a:rPr lang="en-US" sz="1600" dirty="0" smtClean="0"/>
              <a:t>Master File is </a:t>
            </a:r>
            <a:r>
              <a:rPr lang="en-US" sz="1600" dirty="0"/>
              <a:t>the </a:t>
            </a:r>
            <a:r>
              <a:rPr lang="en-US" sz="1600" dirty="0" smtClean="0"/>
              <a:t>holistic enterprise view of the customer and account relationships belonging to a person or business. The file contains identity, contact points, households identifier and other key customer data.</a:t>
            </a:r>
            <a:endParaRPr lang="en-US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76" y="4316173"/>
            <a:ext cx="1876248" cy="19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990626" y="1834024"/>
            <a:ext cx="2895600" cy="2895600"/>
            <a:chOff x="457200" y="407047"/>
            <a:chExt cx="2895600" cy="2895600"/>
          </a:xfrm>
        </p:grpSpPr>
        <p:sp>
          <p:nvSpPr>
            <p:cNvPr id="6" name="Oval 5"/>
            <p:cNvSpPr/>
            <p:nvPr/>
          </p:nvSpPr>
          <p:spPr bwMode="gray">
            <a:xfrm>
              <a:off x="457200" y="407047"/>
              <a:ext cx="2895600" cy="2895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23" y="432143"/>
              <a:ext cx="1007753" cy="34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Customer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0206" y="784234"/>
              <a:ext cx="174919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s</a:t>
              </a:r>
              <a:r>
                <a:rPr lang="en-US" sz="1000" u="sng" dirty="0" err="1" smtClean="0"/>
                <a:t>or_id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02</a:t>
              </a:r>
            </a:p>
            <a:p>
              <a:r>
                <a:rPr lang="en-US" sz="1000" u="sng" dirty="0" err="1"/>
                <a:t>s</a:t>
              </a:r>
              <a:r>
                <a:rPr lang="en-US" sz="1000" u="sng" dirty="0" err="1" smtClean="0"/>
                <a:t>or_cust_id</a:t>
              </a:r>
              <a:r>
                <a:rPr lang="en-US" sz="1000" dirty="0" smtClean="0"/>
                <a:t>: </a:t>
              </a:r>
              <a:r>
                <a:rPr lang="en-US" sz="1000" b="0" dirty="0"/>
                <a:t>4617831</a:t>
              </a:r>
              <a:endParaRPr lang="en-US" sz="1000" b="0" dirty="0" smtClean="0"/>
            </a:p>
            <a:p>
              <a:r>
                <a:rPr lang="en-US" sz="1000" u="sng" dirty="0" err="1" smtClean="0"/>
                <a:t>grp_cd</a:t>
              </a:r>
              <a:r>
                <a:rPr lang="en-US" sz="1000" dirty="0"/>
                <a:t>:</a:t>
              </a:r>
              <a:r>
                <a:rPr lang="en-US" sz="1000" dirty="0" smtClean="0"/>
                <a:t> </a:t>
              </a:r>
              <a:r>
                <a:rPr lang="en-US" sz="1000" b="0" dirty="0" smtClean="0"/>
                <a:t>ID</a:t>
              </a:r>
            </a:p>
            <a:p>
              <a:r>
                <a:rPr lang="en-US" sz="1000" u="sng" dirty="0" err="1" smtClean="0"/>
                <a:t>full_nm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Bryan S </a:t>
              </a:r>
              <a:r>
                <a:rPr lang="en-US" sz="1000" b="0" dirty="0" err="1" smtClean="0"/>
                <a:t>Friess</a:t>
              </a:r>
              <a:endParaRPr lang="en-US" sz="1000" b="0" dirty="0" smtClean="0"/>
            </a:p>
            <a:p>
              <a:r>
                <a:rPr lang="en-US" sz="1000" u="sng" dirty="0" err="1" smtClean="0"/>
                <a:t>frst_nm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Bryan</a:t>
              </a:r>
            </a:p>
            <a:p>
              <a:r>
                <a:rPr lang="en-US" sz="1000" u="sng" dirty="0" err="1" smtClean="0"/>
                <a:t>mid_nm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S</a:t>
              </a:r>
            </a:p>
            <a:p>
              <a:r>
                <a:rPr lang="en-US" sz="1000" u="sng" dirty="0" err="1" smtClean="0"/>
                <a:t>last_nm</a:t>
              </a:r>
              <a:r>
                <a:rPr lang="en-US" sz="1000" dirty="0" smtClean="0"/>
                <a:t>: </a:t>
              </a:r>
              <a:r>
                <a:rPr lang="en-US" sz="1000" b="0" dirty="0" err="1" smtClean="0"/>
                <a:t>Friess</a:t>
              </a:r>
              <a:endParaRPr lang="en-US" sz="1000" b="0" dirty="0" smtClean="0"/>
            </a:p>
            <a:p>
              <a:r>
                <a:rPr lang="en-US" sz="1000" u="sng" dirty="0" err="1" smtClean="0"/>
                <a:t>tax_idn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299667993</a:t>
              </a:r>
            </a:p>
            <a:p>
              <a:r>
                <a:rPr lang="en-US" sz="1000" u="sng" dirty="0" err="1" smtClean="0"/>
                <a:t>lang_cd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ENG</a:t>
              </a:r>
            </a:p>
            <a:p>
              <a:r>
                <a:rPr lang="en-US" sz="1000" u="sng" dirty="0" err="1" smtClean="0"/>
                <a:t>brth_dt</a:t>
              </a:r>
              <a:r>
                <a:rPr lang="en-US" sz="1000" b="0" dirty="0" smtClean="0"/>
                <a:t>: 19750524</a:t>
              </a:r>
            </a:p>
            <a:p>
              <a:r>
                <a:rPr lang="en-US" sz="1000" u="sng" dirty="0" err="1" smtClean="0"/>
                <a:t>legl_afil_id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102</a:t>
              </a:r>
            </a:p>
            <a:p>
              <a:r>
                <a:rPr lang="en-US" sz="1000" u="sng" dirty="0" err="1" smtClean="0"/>
                <a:t>ent_cust_id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99101856043</a:t>
              </a:r>
              <a:endParaRPr lang="en-US" sz="1000" b="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886226" y="318855"/>
            <a:ext cx="2648993" cy="1329141"/>
            <a:chOff x="539693" y="3865949"/>
            <a:chExt cx="2727701" cy="1382515"/>
          </a:xfrm>
        </p:grpSpPr>
        <p:sp>
          <p:nvSpPr>
            <p:cNvPr id="10" name="Oval 9"/>
            <p:cNvSpPr/>
            <p:nvPr/>
          </p:nvSpPr>
          <p:spPr bwMode="gray">
            <a:xfrm>
              <a:off x="539693" y="3886316"/>
              <a:ext cx="2727701" cy="136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97447" y="3865949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Address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7885" y="4206647"/>
              <a:ext cx="2162659" cy="89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 smtClean="0"/>
                <a:t>adr_line</a:t>
              </a:r>
              <a:r>
                <a:rPr lang="en-US" sz="1000" dirty="0" smtClean="0"/>
                <a:t>: </a:t>
              </a:r>
              <a:r>
                <a:rPr lang="en-US" sz="1000" b="0" dirty="0"/>
                <a:t>3922 BARLEYTON CIR</a:t>
              </a:r>
            </a:p>
            <a:p>
              <a:r>
                <a:rPr lang="en-US" sz="1000" u="sng" dirty="0" err="1" smtClean="0"/>
                <a:t>city_nm</a:t>
              </a:r>
              <a:r>
                <a:rPr lang="en-US" sz="1000" dirty="0" smtClean="0"/>
                <a:t>: </a:t>
              </a:r>
              <a:r>
                <a:rPr lang="en-US" sz="1000" b="0" dirty="0"/>
                <a:t>SYLVANIA</a:t>
              </a:r>
              <a:endParaRPr lang="en-US" sz="1000" b="0" dirty="0" smtClean="0"/>
            </a:p>
            <a:p>
              <a:r>
                <a:rPr lang="en-US" sz="1000" u="sng" dirty="0" err="1" smtClean="0"/>
                <a:t>st_cd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OH</a:t>
              </a:r>
            </a:p>
            <a:p>
              <a:r>
                <a:rPr lang="en-US" sz="1000" u="sng" dirty="0" err="1" smtClean="0"/>
                <a:t>pstl_cd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380193048</a:t>
              </a:r>
            </a:p>
            <a:p>
              <a:r>
                <a:rPr lang="en-US" sz="1000" u="sng" dirty="0" err="1" smtClean="0"/>
                <a:t>cntry_cd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USA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814" y="1186672"/>
            <a:ext cx="1834786" cy="1040753"/>
            <a:chOff x="6795472" y="493828"/>
            <a:chExt cx="1834786" cy="1040753"/>
          </a:xfrm>
        </p:grpSpPr>
        <p:sp>
          <p:nvSpPr>
            <p:cNvPr id="13" name="Oval 12"/>
            <p:cNvSpPr/>
            <p:nvPr/>
          </p:nvSpPr>
          <p:spPr bwMode="gray">
            <a:xfrm>
              <a:off x="6795472" y="493828"/>
              <a:ext cx="1828800" cy="10407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29753" y="522625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3810" y="914399"/>
              <a:ext cx="1776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 smtClean="0"/>
                <a:t>email_adr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ads@gmail.com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9214" y="4023372"/>
            <a:ext cx="1690073" cy="921652"/>
            <a:chOff x="6019799" y="1702730"/>
            <a:chExt cx="1690073" cy="921652"/>
          </a:xfrm>
        </p:grpSpPr>
        <p:sp>
          <p:nvSpPr>
            <p:cNvPr id="17" name="Oval 16"/>
            <p:cNvSpPr/>
            <p:nvPr/>
          </p:nvSpPr>
          <p:spPr bwMode="gray">
            <a:xfrm>
              <a:off x="6019799" y="1702730"/>
              <a:ext cx="1690073" cy="921652"/>
            </a:xfrm>
            <a:prstGeom prst="ellipse">
              <a:avLst/>
            </a:prstGeom>
            <a:solidFill>
              <a:srgbClr val="FBC5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3199" y="1751165"/>
              <a:ext cx="809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Phone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7699" y="2089719"/>
              <a:ext cx="1446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Phone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(786)5294876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88303" y="4373840"/>
            <a:ext cx="1905000" cy="2108535"/>
            <a:chOff x="6172200" y="3089044"/>
            <a:chExt cx="1905000" cy="2108535"/>
          </a:xfrm>
        </p:grpSpPr>
        <p:sp>
          <p:nvSpPr>
            <p:cNvPr id="35" name="Oval 34"/>
            <p:cNvSpPr/>
            <p:nvPr/>
          </p:nvSpPr>
          <p:spPr bwMode="gray">
            <a:xfrm>
              <a:off x="6172200" y="3089044"/>
              <a:ext cx="1905000" cy="210853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18604" y="3199402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Account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84006" y="3615192"/>
              <a:ext cx="165141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/>
                <a:t>s</a:t>
              </a:r>
              <a:r>
                <a:rPr lang="en-US" sz="1000" u="sng" dirty="0" err="1" smtClean="0"/>
                <a:t>or_id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02</a:t>
              </a:r>
            </a:p>
            <a:p>
              <a:r>
                <a:rPr lang="en-US" sz="1000" u="sng" dirty="0" err="1" smtClean="0"/>
                <a:t>acct_id</a:t>
              </a:r>
              <a:r>
                <a:rPr lang="en-US" sz="1000" dirty="0"/>
                <a:t>: </a:t>
              </a:r>
              <a:r>
                <a:rPr lang="en-US" sz="1000" b="0" dirty="0"/>
                <a:t>6206217185069</a:t>
              </a:r>
              <a:endParaRPr lang="en-US" sz="1000" b="0" dirty="0" smtClean="0"/>
            </a:p>
            <a:p>
              <a:r>
                <a:rPr lang="en-US" sz="1000" u="sng" dirty="0" err="1" smtClean="0"/>
                <a:t>acct_stat_cd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CH</a:t>
              </a:r>
            </a:p>
            <a:p>
              <a:r>
                <a:rPr lang="en-US" sz="1000" u="sng" dirty="0" err="1" smtClean="0"/>
                <a:t>sor_acct_stat_cd</a:t>
              </a:r>
              <a:r>
                <a:rPr lang="en-US" sz="1000" dirty="0" smtClean="0"/>
                <a:t>: </a:t>
              </a:r>
              <a:r>
                <a:rPr lang="en-US" sz="1000" b="0" dirty="0"/>
                <a:t>D</a:t>
              </a:r>
              <a:endParaRPr lang="en-US" sz="1000" b="0" dirty="0" smtClean="0"/>
            </a:p>
            <a:p>
              <a:r>
                <a:rPr lang="en-US" sz="1000" u="sng" dirty="0" err="1" smtClean="0"/>
                <a:t>acct_open_dt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20011219</a:t>
              </a:r>
            </a:p>
            <a:p>
              <a:r>
                <a:rPr lang="en-US" sz="1000" u="sng" dirty="0" err="1" smtClean="0"/>
                <a:t>prod_cd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AL</a:t>
              </a:r>
            </a:p>
            <a:p>
              <a:r>
                <a:rPr lang="en-US" sz="1000" u="sng" dirty="0" err="1" smtClean="0"/>
                <a:t>acct_type_cd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Domestic</a:t>
              </a:r>
            </a:p>
            <a:p>
              <a:r>
                <a:rPr lang="en-US" sz="1000" u="sng" dirty="0" err="1" smtClean="0"/>
                <a:t>prft_ctr_cd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TSYS</a:t>
              </a:r>
            </a:p>
          </p:txBody>
        </p:sp>
      </p:grpSp>
      <p:cxnSp>
        <p:nvCxnSpPr>
          <p:cNvPr id="60" name="Straight Arrow Connector 59"/>
          <p:cNvCxnSpPr>
            <a:endCxn id="13" idx="5"/>
          </p:cNvCxnSpPr>
          <p:nvPr/>
        </p:nvCxnSpPr>
        <p:spPr bwMode="auto">
          <a:xfrm flipH="1" flipV="1">
            <a:off x="1859792" y="2075010"/>
            <a:ext cx="1593168" cy="152416"/>
          </a:xfrm>
          <a:prstGeom prst="straightConnector1">
            <a:avLst/>
          </a:prstGeom>
          <a:ln w="952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342735">
            <a:off x="2281187" y="1876112"/>
            <a:ext cx="859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hasEmail</a:t>
            </a:r>
            <a:endParaRPr lang="en-US" sz="1200" dirty="0"/>
          </a:p>
        </p:txBody>
      </p:sp>
      <p:cxnSp>
        <p:nvCxnSpPr>
          <p:cNvPr id="68" name="Straight Arrow Connector 67"/>
          <p:cNvCxnSpPr>
            <a:stCxn id="6" idx="4"/>
          </p:cNvCxnSpPr>
          <p:nvPr/>
        </p:nvCxnSpPr>
        <p:spPr bwMode="auto">
          <a:xfrm flipH="1">
            <a:off x="3276600" y="4729624"/>
            <a:ext cx="1161826" cy="100702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 rot="19211061">
            <a:off x="3110119" y="5074736"/>
            <a:ext cx="1302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hasWorkPhone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6" idx="3"/>
            <a:endCxn id="50" idx="7"/>
          </p:cNvCxnSpPr>
          <p:nvPr/>
        </p:nvCxnSpPr>
        <p:spPr bwMode="auto">
          <a:xfrm flipH="1">
            <a:off x="1994894" y="4305573"/>
            <a:ext cx="1419783" cy="8363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 rot="19677151">
            <a:off x="1363467" y="3520319"/>
            <a:ext cx="1409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hasMobilePhone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" idx="2"/>
            <a:endCxn id="17" idx="7"/>
          </p:cNvCxnSpPr>
          <p:nvPr/>
        </p:nvCxnSpPr>
        <p:spPr bwMode="auto">
          <a:xfrm flipH="1">
            <a:off x="1581782" y="3281824"/>
            <a:ext cx="1408844" cy="8765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 rot="19877914">
            <a:off x="2010191" y="4470511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hasHomePhone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6" idx="0"/>
            <a:endCxn id="10" idx="2"/>
          </p:cNvCxnSpPr>
          <p:nvPr/>
        </p:nvCxnSpPr>
        <p:spPr bwMode="auto">
          <a:xfrm flipV="1">
            <a:off x="4438426" y="993216"/>
            <a:ext cx="1447800" cy="8408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 rot="19756090">
            <a:off x="4356230" y="1210361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hasMailAddress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 rot="1724192">
            <a:off x="5203880" y="2155259"/>
            <a:ext cx="1345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hasPhyAddress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endCxn id="61" idx="2"/>
          </p:cNvCxnSpPr>
          <p:nvPr/>
        </p:nvCxnSpPr>
        <p:spPr bwMode="auto">
          <a:xfrm>
            <a:off x="5410200" y="2227427"/>
            <a:ext cx="966571" cy="48542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5810538" y="3921049"/>
            <a:ext cx="1470598" cy="7202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1" name="TextBox 90"/>
          <p:cNvSpPr txBox="1"/>
          <p:nvPr/>
        </p:nvSpPr>
        <p:spPr>
          <a:xfrm rot="1523255">
            <a:off x="6008769" y="400873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hasRole</a:t>
            </a:r>
            <a:r>
              <a:rPr lang="en-US" sz="1200" dirty="0" err="1"/>
              <a:t>O</a:t>
            </a:r>
            <a:r>
              <a:rPr lang="en-US" sz="1200" dirty="0" err="1" smtClean="0"/>
              <a:t>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493436" y="5316082"/>
            <a:ext cx="1828800" cy="1040753"/>
            <a:chOff x="4493436" y="5316082"/>
            <a:chExt cx="1828800" cy="1040753"/>
          </a:xfrm>
        </p:grpSpPr>
        <p:sp>
          <p:nvSpPr>
            <p:cNvPr id="71" name="Oval 70"/>
            <p:cNvSpPr/>
            <p:nvPr/>
          </p:nvSpPr>
          <p:spPr bwMode="gray">
            <a:xfrm>
              <a:off x="4493436" y="5316082"/>
              <a:ext cx="1828800" cy="104075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2841" y="5344879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Household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51774" y="5736653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id</a:t>
              </a:r>
              <a:r>
                <a:rPr lang="en-US" sz="1000" dirty="0" smtClean="0"/>
                <a:t>: </a:t>
              </a:r>
              <a:r>
                <a:rPr lang="en-US" sz="1000" b="0" dirty="0"/>
                <a:t>236234047</a:t>
              </a:r>
            </a:p>
            <a:p>
              <a:endParaRPr lang="en-US" sz="1000" b="0" dirty="0" smtClean="0"/>
            </a:p>
          </p:txBody>
        </p:sp>
      </p:grpSp>
      <p:cxnSp>
        <p:nvCxnSpPr>
          <p:cNvPr id="80" name="Straight Arrow Connector 79"/>
          <p:cNvCxnSpPr>
            <a:stCxn id="6" idx="5"/>
            <a:endCxn id="71" idx="0"/>
          </p:cNvCxnSpPr>
          <p:nvPr/>
        </p:nvCxnSpPr>
        <p:spPr bwMode="auto">
          <a:xfrm flipH="1">
            <a:off x="5407836" y="4305573"/>
            <a:ext cx="54339" cy="10105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 rot="5580252">
            <a:off x="5207966" y="4618673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isPart</a:t>
            </a:r>
            <a:r>
              <a:rPr lang="en-US" sz="1200" dirty="0" err="1"/>
              <a:t>O</a:t>
            </a:r>
            <a:r>
              <a:rPr lang="en-US" sz="1200" dirty="0" err="1" smtClean="0"/>
              <a:t>f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CDI Graph Data Model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52326" y="5006957"/>
            <a:ext cx="1690073" cy="921652"/>
            <a:chOff x="6019799" y="1702730"/>
            <a:chExt cx="1690073" cy="921652"/>
          </a:xfrm>
        </p:grpSpPr>
        <p:sp>
          <p:nvSpPr>
            <p:cNvPr id="50" name="Oval 49"/>
            <p:cNvSpPr/>
            <p:nvPr/>
          </p:nvSpPr>
          <p:spPr bwMode="gray">
            <a:xfrm>
              <a:off x="6019799" y="1702730"/>
              <a:ext cx="1690073" cy="921652"/>
            </a:xfrm>
            <a:prstGeom prst="ellipse">
              <a:avLst/>
            </a:prstGeom>
            <a:solidFill>
              <a:srgbClr val="FBC5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83199" y="1751165"/>
              <a:ext cx="809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Phone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07699" y="2089719"/>
              <a:ext cx="1446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Phone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(304)5294876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145589" y="5722644"/>
            <a:ext cx="1690073" cy="921652"/>
            <a:chOff x="6019799" y="1702730"/>
            <a:chExt cx="1690073" cy="921652"/>
          </a:xfrm>
        </p:grpSpPr>
        <p:sp>
          <p:nvSpPr>
            <p:cNvPr id="56" name="Oval 55"/>
            <p:cNvSpPr/>
            <p:nvPr/>
          </p:nvSpPr>
          <p:spPr bwMode="gray">
            <a:xfrm>
              <a:off x="6019799" y="1702730"/>
              <a:ext cx="1690073" cy="921652"/>
            </a:xfrm>
            <a:prstGeom prst="ellipse">
              <a:avLst/>
            </a:prstGeom>
            <a:solidFill>
              <a:srgbClr val="FBC5F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83199" y="1751165"/>
              <a:ext cx="8098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Phone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07699" y="2089719"/>
              <a:ext cx="14462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Phone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(</a:t>
              </a:r>
              <a:r>
                <a:rPr lang="en-US" sz="1000" b="0" dirty="0"/>
                <a:t>2</a:t>
              </a:r>
              <a:r>
                <a:rPr lang="en-US" sz="1000" b="0" dirty="0" smtClean="0"/>
                <a:t>02)5294876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376771" y="2038487"/>
            <a:ext cx="2648993" cy="1329141"/>
            <a:chOff x="539693" y="3865949"/>
            <a:chExt cx="2727701" cy="1382515"/>
          </a:xfrm>
        </p:grpSpPr>
        <p:sp>
          <p:nvSpPr>
            <p:cNvPr id="61" name="Oval 60"/>
            <p:cNvSpPr/>
            <p:nvPr/>
          </p:nvSpPr>
          <p:spPr bwMode="gray">
            <a:xfrm>
              <a:off x="539693" y="3886316"/>
              <a:ext cx="2727701" cy="136214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97447" y="3865949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Address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885" y="4206647"/>
              <a:ext cx="1774760" cy="896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err="1" smtClean="0"/>
                <a:t>adr_line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624 Tom’s Street</a:t>
              </a:r>
              <a:endParaRPr lang="en-US" sz="1000" b="0" dirty="0"/>
            </a:p>
            <a:p>
              <a:r>
                <a:rPr lang="en-US" sz="1000" u="sng" dirty="0" err="1" smtClean="0"/>
                <a:t>city_nm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Los Angeles</a:t>
              </a:r>
            </a:p>
            <a:p>
              <a:r>
                <a:rPr lang="en-US" sz="1000" u="sng" dirty="0" err="1" smtClean="0"/>
                <a:t>st_cd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LA</a:t>
              </a:r>
            </a:p>
            <a:p>
              <a:r>
                <a:rPr lang="en-US" sz="1000" u="sng" dirty="0" err="1" smtClean="0"/>
                <a:t>pstl_cd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90210</a:t>
              </a:r>
            </a:p>
            <a:p>
              <a:r>
                <a:rPr lang="en-US" sz="1000" u="sng" dirty="0" err="1" smtClean="0"/>
                <a:t>cntry_cd</a:t>
              </a:r>
              <a:r>
                <a:rPr lang="en-US" sz="1000" dirty="0" smtClean="0"/>
                <a:t>: </a:t>
              </a:r>
              <a:r>
                <a:rPr lang="en-US" sz="1000" b="0" dirty="0" smtClean="0"/>
                <a:t>USA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7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 use cases provide insights about relationships which are difficult to produce with traditional </a:t>
            </a:r>
            <a:r>
              <a:rPr lang="en-US" dirty="0"/>
              <a:t>relational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data store to support analytical insights </a:t>
            </a:r>
          </a:p>
          <a:p>
            <a:r>
              <a:rPr lang="en-US" dirty="0" smtClean="0"/>
              <a:t>Recommendation engines for “next best” servicing action, target marketing offer and best travel route</a:t>
            </a:r>
          </a:p>
          <a:p>
            <a:r>
              <a:rPr lang="en-US" dirty="0" smtClean="0"/>
              <a:t>720-degree view of customer</a:t>
            </a:r>
            <a:endParaRPr lang="en-US" dirty="0"/>
          </a:p>
          <a:p>
            <a:r>
              <a:rPr lang="en-US" dirty="0" smtClean="0"/>
              <a:t>Master data management</a:t>
            </a:r>
          </a:p>
          <a:p>
            <a:r>
              <a:rPr lang="en-US" dirty="0" smtClean="0"/>
              <a:t>Fraud detection and risk analysis </a:t>
            </a:r>
          </a:p>
          <a:p>
            <a:r>
              <a:rPr lang="en-US" dirty="0" smtClean="0"/>
              <a:t>Visualization of customer data to aid in pattern generation</a:t>
            </a:r>
          </a:p>
          <a:p>
            <a:r>
              <a:rPr lang="en-US" dirty="0" smtClean="0"/>
              <a:t>Optimization of search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993544"/>
            <a:ext cx="1981200" cy="1825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4" y="3993544"/>
            <a:ext cx="2596971" cy="1921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993544"/>
            <a:ext cx="2686755" cy="17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534400" cy="44626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799"/>
            <a:ext cx="8229600" cy="5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progress was made in the development of Neo4J load of CDI Master File with identification of Java best practices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705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500" dirty="0" smtClean="0"/>
              <a:t>Built desktop development environment and with Java and Neo4J and AWS application server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Analyzed CDI Master File to identify nodes, edges and properties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Evaluated the different DB access</a:t>
            </a:r>
            <a:r>
              <a:rPr lang="en-US" sz="1500" dirty="0" smtClean="0">
                <a:solidFill>
                  <a:srgbClr val="FF0000"/>
                </a:solidFill>
              </a:rPr>
              <a:t> methods</a:t>
            </a:r>
            <a:r>
              <a:rPr lang="en-US" sz="1500" dirty="0" smtClean="0"/>
              <a:t> Java API vs. Cypher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Built initial load program and tested with scrubbed data of 600,000 records. This resulted in approximately 1.4 million nodes and </a:t>
            </a:r>
            <a:r>
              <a:rPr lang="en-US" sz="1500" dirty="0"/>
              <a:t>3</a:t>
            </a:r>
            <a:r>
              <a:rPr lang="en-US" sz="1500" dirty="0" smtClean="0"/>
              <a:t> million relationships. Runtime was approximately 2 days.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Used Java maps instead of strings to reduce runtime to 16 hours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Implemented REST API plugin use batch insert based on recommendation of Neo4J Sales Engineer to reduce runtime to 10 minutes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Changed Neo4J configuration to increase RAM further reduce to 6 minutes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Loaded data to Neo4J </a:t>
            </a:r>
            <a:r>
              <a:rPr lang="en-US" sz="1500" dirty="0" smtClean="0">
                <a:solidFill>
                  <a:srgbClr val="FF0000"/>
                </a:solidFill>
              </a:rPr>
              <a:t>to AWS sandbox server</a:t>
            </a:r>
            <a:r>
              <a:rPr lang="en-US" sz="1500" dirty="0" smtClean="0"/>
              <a:t>, runtime is less than 3 Minutes. Estimated actual production load </a:t>
            </a:r>
            <a:r>
              <a:rPr lang="en-US" sz="1500" dirty="0" smtClean="0">
                <a:solidFill>
                  <a:srgbClr val="FF0000"/>
                </a:solidFill>
              </a:rPr>
              <a:t>for </a:t>
            </a:r>
            <a:r>
              <a:rPr lang="en-US" sz="1500" dirty="0" smtClean="0"/>
              <a:t>180 million </a:t>
            </a:r>
            <a:r>
              <a:rPr lang="en-US" sz="1500" dirty="0" smtClean="0">
                <a:solidFill>
                  <a:srgbClr val="FF0000"/>
                </a:solidFill>
              </a:rPr>
              <a:t>CDI</a:t>
            </a:r>
            <a:r>
              <a:rPr lang="en-US" sz="1500" dirty="0" smtClean="0"/>
              <a:t> records with 2 billion nodes. It will run for estimated 15 hours.</a:t>
            </a:r>
          </a:p>
          <a:p>
            <a:pPr>
              <a:lnSpc>
                <a:spcPct val="150000"/>
              </a:lnSpc>
            </a:pPr>
            <a:r>
              <a:rPr lang="en-US" sz="1500" dirty="0" smtClean="0"/>
              <a:t>Explored potential user interfaces other than Neo4J browser including Popoto.js and Alchemy.js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9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Steps for production use as a</a:t>
            </a:r>
            <a:r>
              <a:rPr lang="en-US" dirty="0" smtClean="0">
                <a:solidFill>
                  <a:schemeClr val="tx1"/>
                </a:solidFill>
              </a:rPr>
              <a:t>n</a:t>
            </a:r>
            <a:r>
              <a:rPr lang="en-US" dirty="0" smtClean="0"/>
              <a:t> analytically </a:t>
            </a:r>
            <a:r>
              <a:rPr lang="en-US" dirty="0"/>
              <a:t>designed data store for use in sandboxes and </a:t>
            </a:r>
            <a:r>
              <a:rPr lang="en-US" dirty="0" smtClean="0"/>
              <a:t>production applications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full CDI Master File</a:t>
            </a:r>
          </a:p>
          <a:p>
            <a:r>
              <a:rPr lang="en-US" dirty="0" smtClean="0"/>
              <a:t>Develop delta processing solution</a:t>
            </a:r>
          </a:p>
          <a:p>
            <a:r>
              <a:rPr lang="en-US" dirty="0" smtClean="0"/>
              <a:t>Add customer-related nodes and relationships from:</a:t>
            </a:r>
          </a:p>
          <a:p>
            <a:pPr lvl="1"/>
            <a:r>
              <a:rPr lang="en-US" dirty="0" smtClean="0"/>
              <a:t>Other customer management applications</a:t>
            </a:r>
          </a:p>
          <a:p>
            <a:pPr lvl="1"/>
            <a:r>
              <a:rPr lang="en-US" dirty="0" smtClean="0"/>
              <a:t>Social media </a:t>
            </a:r>
          </a:p>
          <a:p>
            <a:pPr lvl="1"/>
            <a:r>
              <a:rPr lang="en-US" dirty="0" smtClean="0"/>
              <a:t>Transactions</a:t>
            </a:r>
          </a:p>
          <a:p>
            <a:r>
              <a:rPr lang="en-US" dirty="0" smtClean="0"/>
              <a:t>Finalize security architecture for production deployment</a:t>
            </a:r>
          </a:p>
          <a:p>
            <a:r>
              <a:rPr lang="en-US" dirty="0" smtClean="0"/>
              <a:t>Establish commercial license for Enterprise Edition and support model</a:t>
            </a:r>
          </a:p>
          <a:p>
            <a:r>
              <a:rPr lang="en-US" dirty="0" smtClean="0"/>
              <a:t>Build AWS Neo4J Enterprise Edition production infrastructure </a:t>
            </a:r>
          </a:p>
          <a:p>
            <a:r>
              <a:rPr lang="en-US" dirty="0" smtClean="0"/>
              <a:t>Develop user interface solutions and services driven by use cases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512732"/>
            <a:ext cx="4694327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16795</TotalTime>
  <Words>707</Words>
  <Application>Microsoft Office PowerPoint</Application>
  <PresentationFormat>On-screen Show (4:3)</PresentationFormat>
  <Paragraphs>123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blank</vt:lpstr>
      <vt:lpstr>Enterprise Customer Neo4j Graph Database CDI Master File Load </vt:lpstr>
      <vt:lpstr>About me</vt:lpstr>
      <vt:lpstr>What is a graph database?</vt:lpstr>
      <vt:lpstr>The project objective is to load CDI master file into Neo4j graph database using Java</vt:lpstr>
      <vt:lpstr>CDI Graph Data Model</vt:lpstr>
      <vt:lpstr>Graph Databases use cases provide insights about relationships which are difficult to produce with traditional relational databases</vt:lpstr>
      <vt:lpstr>Live Demo</vt:lpstr>
      <vt:lpstr>Significant progress was made in the development of Neo4J load of CDI Master File with identification of Java best practices  </vt:lpstr>
      <vt:lpstr>Next Steps for production use as an analytically designed data store for use in sandboxes and production applications </vt:lpstr>
      <vt:lpstr>PowerPoint Presentation</vt:lpstr>
      <vt:lpstr>Significant progress was made in the reducing of load time of CDI Master File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Brack, Randall</dc:creator>
  <cp:lastModifiedBy>Windows User</cp:lastModifiedBy>
  <cp:revision>101</cp:revision>
  <dcterms:created xsi:type="dcterms:W3CDTF">2015-06-17T12:00:18Z</dcterms:created>
  <dcterms:modified xsi:type="dcterms:W3CDTF">2015-08-05T15:20:43Z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