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5"/>
    <p:sldMasterId id="2147483715" r:id="rId6"/>
  </p:sldMasterIdLst>
  <p:notesMasterIdLst>
    <p:notesMasterId r:id="rId26"/>
  </p:notesMasterIdLst>
  <p:sldIdLst>
    <p:sldId id="283" r:id="rId7"/>
    <p:sldId id="1153" r:id="rId8"/>
    <p:sldId id="1154" r:id="rId9"/>
    <p:sldId id="1155" r:id="rId10"/>
    <p:sldId id="1190" r:id="rId11"/>
    <p:sldId id="1191" r:id="rId12"/>
    <p:sldId id="1164" r:id="rId13"/>
    <p:sldId id="1168" r:id="rId14"/>
    <p:sldId id="1181" r:id="rId15"/>
    <p:sldId id="1182" r:id="rId16"/>
    <p:sldId id="1183" r:id="rId17"/>
    <p:sldId id="1184" r:id="rId18"/>
    <p:sldId id="1172" r:id="rId19"/>
    <p:sldId id="1186" r:id="rId20"/>
    <p:sldId id="1187" r:id="rId21"/>
    <p:sldId id="1188" r:id="rId22"/>
    <p:sldId id="1189" r:id="rId23"/>
    <p:sldId id="1175" r:id="rId24"/>
    <p:sldId id="1173" r:id="rId25"/>
  </p:sldIdLst>
  <p:sldSz cx="9144000" cy="6858000" type="screen4x3"/>
  <p:notesSz cx="6946900" cy="9271000"/>
  <p:defaultTextStyle>
    <a:defPPr>
      <a:defRPr lang="en-US"/>
    </a:defPPr>
    <a:lvl1pPr algn="l" defTabSz="9048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2438" indent="4763" algn="l" defTabSz="9048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04875" indent="9525" algn="l" defTabSz="9048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58900" indent="12700" algn="l" defTabSz="9048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11338" indent="17463" algn="l" defTabSz="9048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D80321"/>
    <a:srgbClr val="F2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5" autoAdjust="0"/>
    <p:restoredTop sz="65157" autoAdjust="0"/>
  </p:normalViewPr>
  <p:slideViewPr>
    <p:cSldViewPr>
      <p:cViewPr varScale="1">
        <p:scale>
          <a:sx n="88" d="100"/>
          <a:sy n="88" d="100"/>
        </p:scale>
        <p:origin x="-984" y="-96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770" y="-84"/>
      </p:cViewPr>
      <p:guideLst>
        <p:guide orient="horz" pos="2920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0625" cy="462937"/>
          </a:xfrm>
          <a:prstGeom prst="rect">
            <a:avLst/>
          </a:prstGeom>
        </p:spPr>
        <p:txBody>
          <a:bodyPr vert="horz" lIns="92669" tIns="46335" rIns="92669" bIns="46335" rtlCol="0"/>
          <a:lstStyle>
            <a:lvl1pPr algn="l" defTabSz="86886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4768" y="0"/>
            <a:ext cx="3010625" cy="462937"/>
          </a:xfrm>
          <a:prstGeom prst="rect">
            <a:avLst/>
          </a:prstGeom>
        </p:spPr>
        <p:txBody>
          <a:bodyPr vert="horz" lIns="92669" tIns="46335" rIns="92669" bIns="46335" rtlCol="0"/>
          <a:lstStyle>
            <a:lvl1pPr algn="r" defTabSz="86886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2C3A3D0-00E8-49DB-A452-83022DE413AD}" type="datetimeFigureOut">
              <a:rPr lang="en-US"/>
              <a:pPr>
                <a:defRPr/>
              </a:pPr>
              <a:t>11/1/2012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57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69" tIns="46335" rIns="92669" bIns="4633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992" y="4404032"/>
            <a:ext cx="5556917" cy="4171030"/>
          </a:xfrm>
          <a:prstGeom prst="rect">
            <a:avLst/>
          </a:prstGeom>
        </p:spPr>
        <p:txBody>
          <a:bodyPr vert="horz" lIns="92669" tIns="46335" rIns="92669" bIns="4633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6531"/>
            <a:ext cx="3010625" cy="462937"/>
          </a:xfrm>
          <a:prstGeom prst="rect">
            <a:avLst/>
          </a:prstGeom>
        </p:spPr>
        <p:txBody>
          <a:bodyPr vert="horz" lIns="92669" tIns="46335" rIns="92669" bIns="46335" rtlCol="0" anchor="b"/>
          <a:lstStyle>
            <a:lvl1pPr algn="l" defTabSz="86886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4768" y="8806531"/>
            <a:ext cx="3010625" cy="462937"/>
          </a:xfrm>
          <a:prstGeom prst="rect">
            <a:avLst/>
          </a:prstGeom>
        </p:spPr>
        <p:txBody>
          <a:bodyPr vert="horz" lIns="92669" tIns="46335" rIns="92669" bIns="46335" rtlCol="0" anchor="b"/>
          <a:lstStyle>
            <a:lvl1pPr algn="r" defTabSz="86886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7E605CE-25EA-495C-B67F-DE927D7F73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0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2438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04875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58900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11338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65734" algn="l" defTabSz="906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18886" algn="l" defTabSz="906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72032" algn="l" defTabSz="906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25176" algn="l" defTabSz="906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6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32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867504" fontAlgn="base">
              <a:spcBef>
                <a:spcPct val="0"/>
              </a:spcBef>
              <a:spcAft>
                <a:spcPct val="0"/>
              </a:spcAft>
              <a:defRPr/>
            </a:pPr>
            <a:fld id="{F1CA0CA9-670E-4E54-B678-1CC3CBB56A0A}" type="slidenum">
              <a:rPr lang="en-US">
                <a:solidFill>
                  <a:srgbClr val="000000"/>
                </a:solidFill>
              </a:rPr>
              <a:pPr defTabSz="867504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1C5A5-BDDA-449A-9BDB-56299EA97F80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388938"/>
            <a:ext cx="5659438" cy="4244975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381" y="4713076"/>
            <a:ext cx="5742449" cy="4024399"/>
          </a:xfrm>
        </p:spPr>
        <p:txBody>
          <a:bodyPr lIns="91569" tIns="45784" rIns="91569" bIns="45784"/>
          <a:lstStyle/>
          <a:p>
            <a:pPr marL="229481" indent="-229481"/>
            <a:r>
              <a:rPr lang="en-US" dirty="0"/>
              <a:t>	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8229600" cy="533400"/>
          </a:xfrm>
        </p:spPr>
        <p:txBody>
          <a:bodyPr/>
          <a:lstStyle>
            <a:lvl1pPr>
              <a:defRPr sz="2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CE_Background_Horiz_V4_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CE_Background_Horiz_V3_1"/>
          <p:cNvPicPr>
            <a:picLocks noChangeAspect="1" noChangeArrowheads="1"/>
          </p:cNvPicPr>
          <p:nvPr userDrawn="1"/>
        </p:nvPicPr>
        <p:blipFill>
          <a:blip r:embed="rId2"/>
          <a:srcRect b="50000"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/>
          <p:nvPr userDrawn="1"/>
        </p:nvSpPr>
        <p:spPr>
          <a:xfrm>
            <a:off x="8769350" y="6567488"/>
            <a:ext cx="376238" cy="280987"/>
          </a:xfrm>
          <a:prstGeom prst="rect">
            <a:avLst/>
          </a:prstGeom>
          <a:noFill/>
        </p:spPr>
        <p:txBody>
          <a:bodyPr wrap="none" lIns="90660" tIns="45333" rIns="90660" bIns="45333">
            <a:spAutoFit/>
          </a:bodyPr>
          <a:lstStyle/>
          <a:p>
            <a:pPr defTabSz="906581">
              <a:defRPr/>
            </a:pPr>
            <a:fld id="{C2E063EF-0F2B-479E-99FB-42CAA808381C}" type="slidenum">
              <a:rPr lang="en-US" sz="1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defTabSz="906581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lIns="90660" tIns="45333" rIns="90660" bIns="45333"/>
          <a:lstStyle/>
          <a:p>
            <a:pPr algn="ctr" defTabSz="9062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prstClr val="black">
                    <a:tint val="75000"/>
                  </a:prstClr>
                </a:solidFill>
                <a:latin typeface="+mn-lt"/>
              </a:rPr>
              <a:t>Classified - Internal use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CE_Background_Horiz_V3_1"/>
          <p:cNvPicPr>
            <a:picLocks noChangeAspect="1" noChangeArrowheads="1"/>
          </p:cNvPicPr>
          <p:nvPr userDrawn="1"/>
        </p:nvPicPr>
        <p:blipFill>
          <a:blip r:embed="rId2"/>
          <a:srcRect b="50000"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/>
          <p:nvPr userDrawn="1"/>
        </p:nvSpPr>
        <p:spPr>
          <a:xfrm>
            <a:off x="8769350" y="6567488"/>
            <a:ext cx="376238" cy="280987"/>
          </a:xfrm>
          <a:prstGeom prst="rect">
            <a:avLst/>
          </a:prstGeom>
          <a:noFill/>
        </p:spPr>
        <p:txBody>
          <a:bodyPr wrap="none" lIns="90660" tIns="45333" rIns="90660" bIns="45333">
            <a:spAutoFit/>
          </a:bodyPr>
          <a:lstStyle/>
          <a:p>
            <a:pPr defTabSz="906581">
              <a:defRPr/>
            </a:pPr>
            <a:fld id="{68BA793D-9111-46CE-B578-1CCF01069778}" type="slidenum">
              <a:rPr lang="en-US" sz="1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defTabSz="906581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lIns="90660" tIns="45333" rIns="90660" bIns="45333"/>
          <a:lstStyle/>
          <a:p>
            <a:pPr algn="ctr" defTabSz="9062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prstClr val="black">
                    <a:tint val="75000"/>
                  </a:prstClr>
                </a:solidFill>
                <a:latin typeface="+mn-lt"/>
              </a:rPr>
              <a:t>Classified - Internal use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8229600" cy="533400"/>
          </a:xfrm>
        </p:spPr>
        <p:txBody>
          <a:bodyPr/>
          <a:lstStyle>
            <a:lvl1pPr>
              <a:defRPr sz="2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CE_Background_Horiz_V4_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274" name="Picture 10" descr="CCE_Background_Horiz_V3_1"/>
          <p:cNvPicPr>
            <a:picLocks noChangeAspect="1" noChangeArrowheads="1"/>
          </p:cNvPicPr>
          <p:nvPr userDrawn="1"/>
        </p:nvPicPr>
        <p:blipFill>
          <a:blip r:embed="rId6"/>
          <a:srcRect b="50000"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42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60" tIns="45333" rIns="90660" bIns="453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Contents</a:t>
            </a:r>
          </a:p>
        </p:txBody>
      </p:sp>
      <p:sp>
        <p:nvSpPr>
          <p:cNvPr id="133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60" tIns="45333" rIns="90660" bIns="45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769350" y="6567488"/>
            <a:ext cx="366713" cy="274637"/>
          </a:xfrm>
          <a:prstGeom prst="rect">
            <a:avLst/>
          </a:prstGeom>
          <a:noFill/>
        </p:spPr>
        <p:txBody>
          <a:bodyPr wrap="none" lIns="90660" tIns="45333" rIns="90660" bIns="45333">
            <a:spAutoFit/>
          </a:bodyPr>
          <a:lstStyle/>
          <a:p>
            <a:pPr defTabSz="906581">
              <a:defRPr/>
            </a:pPr>
            <a:fld id="{02324156-D978-4D8F-9DEA-6A5A44488A4E}" type="slidenum">
              <a:rPr lang="en-US" sz="1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defTabSz="906581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3" r:id="rId2"/>
    <p:sldLayoutId id="2147484003" r:id="rId3"/>
    <p:sldLayoutId id="2147483962" r:id="rId4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Calibri" pitchFamily="34" charset="0"/>
          <a:cs typeface="Arial" charset="0"/>
        </a:defRPr>
      </a:lvl5pPr>
      <a:lvl6pPr marL="453285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Palatino" pitchFamily="18" charset="0"/>
          <a:cs typeface="Arial" charset="0"/>
        </a:defRPr>
      </a:lvl6pPr>
      <a:lvl7pPr marL="906581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Palatino" pitchFamily="18" charset="0"/>
          <a:cs typeface="Arial" charset="0"/>
        </a:defRPr>
      </a:lvl7pPr>
      <a:lvl8pPr marL="1359872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Palatino" pitchFamily="18" charset="0"/>
          <a:cs typeface="Arial" charset="0"/>
        </a:defRPr>
      </a:lvl8pPr>
      <a:lvl9pPr marL="1813163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Palatino" pitchFamily="18" charset="0"/>
          <a:cs typeface="Arial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333333"/>
          </a:solidFill>
          <a:latin typeface="+mn-lt"/>
          <a:ea typeface="+mn-ea"/>
          <a:cs typeface="+mn-cs"/>
        </a:defRPr>
      </a:lvl1pPr>
      <a:lvl2pPr marL="735013" indent="-282575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</a:defRPr>
      </a:lvl2pPr>
      <a:lvl3pPr marL="1131888" indent="-225425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333333"/>
          </a:solidFill>
          <a:latin typeface="+mn-lt"/>
        </a:defRPr>
      </a:lvl3pPr>
      <a:lvl4pPr marL="1585913" indent="-225425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</a:defRPr>
      </a:lvl4pPr>
      <a:lvl5pPr marL="2038350" indent="-225425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5pPr>
      <a:lvl6pPr marL="2493102" indent="-226639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6pPr>
      <a:lvl7pPr marL="2946396" indent="-226639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7pPr>
      <a:lvl8pPr marL="3399682" indent="-226639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8pPr>
      <a:lvl9pPr marL="3852973" indent="-226639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285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581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872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163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6454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9750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3041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6329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0418" name="Picture 10" descr="CCE_Background_Horiz_V3_1"/>
          <p:cNvPicPr>
            <a:picLocks noChangeAspect="1" noChangeArrowheads="1"/>
          </p:cNvPicPr>
          <p:nvPr userDrawn="1"/>
        </p:nvPicPr>
        <p:blipFill>
          <a:blip r:embed="rId5"/>
          <a:srcRect b="50000"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04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60" tIns="45333" rIns="90660" bIns="453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Contents</a:t>
            </a:r>
          </a:p>
        </p:txBody>
      </p:sp>
      <p:sp>
        <p:nvSpPr>
          <p:cNvPr id="134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60" tIns="45333" rIns="90660" bIns="45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769350" y="6567488"/>
            <a:ext cx="366713" cy="274637"/>
          </a:xfrm>
          <a:prstGeom prst="rect">
            <a:avLst/>
          </a:prstGeom>
          <a:noFill/>
        </p:spPr>
        <p:txBody>
          <a:bodyPr wrap="none" lIns="90660" tIns="45333" rIns="90660" bIns="45333">
            <a:spAutoFit/>
          </a:bodyPr>
          <a:lstStyle/>
          <a:p>
            <a:pPr defTabSz="906581">
              <a:defRPr/>
            </a:pPr>
            <a:fld id="{7906F983-C624-461C-B479-A3CECD82AAF2}" type="slidenum">
              <a:rPr lang="en-US" sz="1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defTabSz="906581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lIns="90660" tIns="45333" rIns="90660" bIns="45333"/>
          <a:lstStyle/>
          <a:p>
            <a:pPr algn="ctr" defTabSz="9062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prstClr val="black">
                    <a:tint val="75000"/>
                  </a:prstClr>
                </a:solidFill>
                <a:latin typeface="+mn-lt"/>
              </a:rPr>
              <a:t>Classified - Internal use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Calibri" pitchFamily="34" charset="0"/>
          <a:cs typeface="Arial" charset="0"/>
        </a:defRPr>
      </a:lvl5pPr>
      <a:lvl6pPr marL="453285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Palatino" pitchFamily="18" charset="0"/>
          <a:cs typeface="Arial" charset="0"/>
        </a:defRPr>
      </a:lvl6pPr>
      <a:lvl7pPr marL="906581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Palatino" pitchFamily="18" charset="0"/>
          <a:cs typeface="Arial" charset="0"/>
        </a:defRPr>
      </a:lvl7pPr>
      <a:lvl8pPr marL="1359872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Palatino" pitchFamily="18" charset="0"/>
          <a:cs typeface="Arial" charset="0"/>
        </a:defRPr>
      </a:lvl8pPr>
      <a:lvl9pPr marL="1813163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D80321"/>
          </a:solidFill>
          <a:latin typeface="Palatino" pitchFamily="18" charset="0"/>
          <a:cs typeface="Arial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333333"/>
          </a:solidFill>
          <a:latin typeface="+mn-lt"/>
          <a:ea typeface="+mn-ea"/>
          <a:cs typeface="+mn-cs"/>
        </a:defRPr>
      </a:lvl1pPr>
      <a:lvl2pPr marL="735013" indent="-282575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</a:defRPr>
      </a:lvl2pPr>
      <a:lvl3pPr marL="1131888" indent="-225425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333333"/>
          </a:solidFill>
          <a:latin typeface="+mn-lt"/>
        </a:defRPr>
      </a:lvl3pPr>
      <a:lvl4pPr marL="1585913" indent="-225425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</a:defRPr>
      </a:lvl4pPr>
      <a:lvl5pPr marL="2038350" indent="-225425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5pPr>
      <a:lvl6pPr marL="2493102" indent="-226639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6pPr>
      <a:lvl7pPr marL="2946396" indent="-226639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7pPr>
      <a:lvl8pPr marL="3399682" indent="-226639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8pPr>
      <a:lvl9pPr marL="3852973" indent="-226639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285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581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872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163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6454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9750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3041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6329" algn="l" defTabSz="906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coca-cola.com/sites/SCVM/default.asp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09" name="Text Box 7"/>
          <p:cNvSpPr txBox="1">
            <a:spLocks noChangeArrowheads="1"/>
          </p:cNvSpPr>
          <p:nvPr/>
        </p:nvSpPr>
        <p:spPr bwMode="auto">
          <a:xfrm>
            <a:off x="268288" y="2287588"/>
            <a:ext cx="4922837" cy="64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651" tIns="45328" rIns="90651" bIns="45328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  <a:latin typeface="Calibri" pitchFamily="34" charset="0"/>
                <a:ea typeface="MS PGothic"/>
                <a:cs typeface="Arial" charset="0"/>
              </a:rPr>
              <a:t>Bottler Scorecard</a:t>
            </a:r>
            <a:endParaRPr lang="en-US" sz="3600" b="1" dirty="0" smtClean="0">
              <a:solidFill>
                <a:srgbClr val="000000"/>
              </a:solidFill>
              <a:latin typeface="Calibri" pitchFamily="34" charset="0"/>
              <a:ea typeface="MS PGothic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– Cases Per Hour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410200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4419600" y="914400"/>
            <a:ext cx="4648200" cy="3429000"/>
          </a:xfrm>
          <a:prstGeom prst="wedgeRoundRectCallout">
            <a:avLst>
              <a:gd name="adj1" fmla="val -81340"/>
              <a:gd name="adj2" fmla="val 6337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Penalty Case Fill %</a:t>
            </a:r>
            <a:endParaRPr lang="en-US" sz="1600" b="1" u="sng" dirty="0">
              <a:solidFill>
                <a:schemeClr val="tx1"/>
              </a:solidFill>
            </a:endParaRPr>
          </a:p>
          <a:p>
            <a:pPr marL="169863" indent="-169863">
              <a:buFont typeface="Arial" pitchFamily="34" charset="0"/>
              <a:buChar char="•"/>
            </a:pPr>
            <a:endParaRPr lang="en-US" sz="1200" b="1" dirty="0">
              <a:solidFill>
                <a:schemeClr val="tx1"/>
              </a:solidFill>
            </a:endParaRPr>
          </a:p>
          <a:p>
            <a:pPr marL="169863" indent="-169863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Definition: A </a:t>
            </a:r>
            <a:r>
              <a:rPr lang="en-US" sz="1200" dirty="0" smtClean="0">
                <a:solidFill>
                  <a:schemeClr val="tx1"/>
                </a:solidFill>
              </a:rPr>
              <a:t>measure of number cases filled for all the orders that is penalized.</a:t>
            </a:r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Objective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dirty="0" smtClean="0">
                <a:solidFill>
                  <a:schemeClr val="tx1"/>
                </a:solidFill>
              </a:rPr>
              <a:t>measure case fill percentage </a:t>
            </a:r>
            <a:r>
              <a:rPr lang="en-US" sz="1200" dirty="0">
                <a:solidFill>
                  <a:schemeClr val="tx1"/>
                </a:solidFill>
              </a:rPr>
              <a:t>of  all </a:t>
            </a:r>
            <a:r>
              <a:rPr lang="en-US" sz="1200" dirty="0" smtClean="0">
                <a:solidFill>
                  <a:schemeClr val="tx1"/>
                </a:solidFill>
              </a:rPr>
              <a:t>penalized orders .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Update </a:t>
            </a:r>
            <a:r>
              <a:rPr lang="en-US" sz="1200" dirty="0">
                <a:solidFill>
                  <a:schemeClr val="tx1"/>
                </a:solidFill>
              </a:rPr>
              <a:t>Frequency</a:t>
            </a:r>
            <a:r>
              <a:rPr lang="en-US" sz="1200" dirty="0" smtClean="0">
                <a:solidFill>
                  <a:schemeClr val="tx1"/>
                </a:solidFill>
              </a:rPr>
              <a:t>: Weekly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Data </a:t>
            </a:r>
            <a:r>
              <a:rPr lang="en-US" sz="1200" dirty="0">
                <a:solidFill>
                  <a:schemeClr val="tx1"/>
                </a:solidFill>
              </a:rPr>
              <a:t>Sources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ETCSPSQL150, AT_DIS_CREDIT</a:t>
            </a:r>
            <a:endParaRPr lang="en-US" sz="1200" dirty="0" smtClean="0"/>
          </a:p>
          <a:p>
            <a:pPr lvl="2"/>
            <a:endParaRPr lang="en-US" sz="1200" dirty="0"/>
          </a:p>
          <a:p>
            <a:r>
              <a:rPr lang="en-US" sz="1200" b="1" u="sng" dirty="0" smtClean="0"/>
              <a:t>Notes</a:t>
            </a:r>
            <a:r>
              <a:rPr lang="en-US" sz="1200" dirty="0" smtClean="0"/>
              <a:t>: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29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– Cost Per Case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067800" cy="5562600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4191000" y="1447800"/>
            <a:ext cx="4114800" cy="3505200"/>
          </a:xfrm>
          <a:prstGeom prst="wedgeRoundRectCallout">
            <a:avLst>
              <a:gd name="adj1" fmla="val -76770"/>
              <a:gd name="adj2" fmla="val 5441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Penalties Paid</a:t>
            </a:r>
            <a:endParaRPr lang="en-US" sz="1600" b="1" u="sng" dirty="0">
              <a:solidFill>
                <a:schemeClr val="tx1"/>
              </a:solidFill>
            </a:endParaRPr>
          </a:p>
          <a:p>
            <a:pPr marL="169863" indent="-169863">
              <a:buFont typeface="Arial" pitchFamily="34" charset="0"/>
              <a:buChar char="•"/>
            </a:pPr>
            <a:endParaRPr lang="en-US" sz="1200" b="1" dirty="0">
              <a:solidFill>
                <a:schemeClr val="tx1"/>
              </a:solidFill>
            </a:endParaRPr>
          </a:p>
          <a:p>
            <a:pPr marL="169863" indent="-169863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Definition: A measure </a:t>
            </a:r>
            <a:r>
              <a:rPr lang="en-US" sz="1200" dirty="0" smtClean="0">
                <a:solidFill>
                  <a:schemeClr val="tx1"/>
                </a:solidFill>
              </a:rPr>
              <a:t>penalties paid for all orders that PCF% is below 90% for two consecutive period for only eligible customers.</a:t>
            </a:r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Objective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to measure how much penalties paid for all the orders that has PCF% below 90% for 2 consecutive periods.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Update </a:t>
            </a:r>
            <a:r>
              <a:rPr lang="en-US" sz="1200" dirty="0">
                <a:solidFill>
                  <a:schemeClr val="tx1"/>
                </a:solidFill>
              </a:rPr>
              <a:t>Frequency</a:t>
            </a:r>
            <a:r>
              <a:rPr lang="en-US" sz="1200" dirty="0" smtClean="0">
                <a:solidFill>
                  <a:schemeClr val="tx1"/>
                </a:solidFill>
              </a:rPr>
              <a:t>: Weekly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Data </a:t>
            </a:r>
            <a:r>
              <a:rPr lang="en-US" sz="1200" dirty="0">
                <a:solidFill>
                  <a:schemeClr val="tx1"/>
                </a:solidFill>
              </a:rPr>
              <a:t>Sources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/>
              <a:t>ETCBPSQL150, AT_DIS_CREDIT</a:t>
            </a:r>
            <a:endParaRPr lang="en-US" sz="1200" dirty="0" smtClean="0">
              <a:solidFill>
                <a:schemeClr val="tx1"/>
              </a:solidFill>
            </a:endParaRPr>
          </a:p>
          <a:p>
            <a:pPr lvl="2"/>
            <a:endParaRPr lang="en-US" sz="1200" dirty="0"/>
          </a:p>
          <a:p>
            <a:r>
              <a:rPr lang="en-US" sz="1200" b="1" u="sng" dirty="0" smtClean="0"/>
              <a:t>Notes</a:t>
            </a:r>
            <a:r>
              <a:rPr lang="en-US" sz="1200" dirty="0" smtClean="0"/>
              <a:t>: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69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– Cash Accountability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486399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4876800" y="2666999"/>
            <a:ext cx="3886200" cy="4114801"/>
          </a:xfrm>
          <a:prstGeom prst="wedgeRoundRectCallout">
            <a:avLst>
              <a:gd name="adj1" fmla="val -60729"/>
              <a:gd name="adj2" fmla="val -1663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Average Lead Time</a:t>
            </a:r>
            <a:endParaRPr lang="en-US" sz="1600" b="1" i="1" u="sng" dirty="0" smtClean="0">
              <a:solidFill>
                <a:schemeClr val="tx1"/>
              </a:solidFill>
            </a:endParaRPr>
          </a:p>
          <a:p>
            <a:pPr marL="169863" indent="-169863">
              <a:buFont typeface="Arial" pitchFamily="34" charset="0"/>
              <a:buChar char="•"/>
            </a:pPr>
            <a:endParaRPr lang="en-US" sz="1200" b="1" i="1" dirty="0">
              <a:solidFill>
                <a:schemeClr val="tx1"/>
              </a:solidFill>
            </a:endParaRPr>
          </a:p>
          <a:p>
            <a:pPr marL="169863" indent="-169863">
              <a:buFont typeface="Arial" pitchFamily="34" charset="0"/>
              <a:buChar char="•"/>
            </a:pPr>
            <a:r>
              <a:rPr lang="en-US" sz="1200" i="1" dirty="0" smtClean="0">
                <a:solidFill>
                  <a:schemeClr val="tx1"/>
                </a:solidFill>
              </a:rPr>
              <a:t>Definition: </a:t>
            </a:r>
            <a:r>
              <a:rPr lang="en-US" sz="1200" i="1" dirty="0" smtClean="0">
                <a:solidFill>
                  <a:schemeClr val="tx1"/>
                </a:solidFill>
              </a:rPr>
              <a:t>measure of Average time from Order received to order delivered.</a:t>
            </a:r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Objective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to measure Average Lead time of all orders for selected area, selected customer and selected time period.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Update </a:t>
            </a:r>
            <a:r>
              <a:rPr lang="en-US" sz="1200" dirty="0">
                <a:solidFill>
                  <a:schemeClr val="tx1"/>
                </a:solidFill>
              </a:rPr>
              <a:t>Frequency</a:t>
            </a:r>
            <a:r>
              <a:rPr lang="en-US" sz="1200" dirty="0" smtClean="0">
                <a:solidFill>
                  <a:schemeClr val="tx1"/>
                </a:solidFill>
              </a:rPr>
              <a:t>: Weekly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Data </a:t>
            </a:r>
            <a:r>
              <a:rPr lang="en-US" sz="1200" dirty="0">
                <a:solidFill>
                  <a:schemeClr val="tx1"/>
                </a:solidFill>
              </a:rPr>
              <a:t>Sources: </a:t>
            </a:r>
            <a:r>
              <a:rPr lang="en-US" sz="1200" dirty="0" smtClean="0">
                <a:solidFill>
                  <a:schemeClr val="tx1"/>
                </a:solidFill>
              </a:rPr>
              <a:t>ETCBPSQL150, AT_DIS_CREDIT</a:t>
            </a:r>
            <a:endParaRPr lang="en-US" sz="1200" dirty="0"/>
          </a:p>
          <a:p>
            <a:pPr lvl="2"/>
            <a:endParaRPr lang="en-US" sz="1200" dirty="0"/>
          </a:p>
          <a:p>
            <a:r>
              <a:rPr lang="en-US" sz="1200" b="1" u="sng" dirty="0" smtClean="0"/>
              <a:t>Notes</a:t>
            </a:r>
            <a:r>
              <a:rPr lang="en-US" sz="1200" dirty="0" smtClean="0"/>
              <a:t>: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08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– Charts, Trends and Graphs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2125"/>
            <a:ext cx="9144000" cy="5624875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4800600" y="4343400"/>
            <a:ext cx="3810000" cy="2057400"/>
          </a:xfrm>
          <a:prstGeom prst="wedgeRoundRectCallout">
            <a:avLst>
              <a:gd name="adj1" fmla="val -64077"/>
              <a:gd name="adj2" fmla="val -5064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Charts, Trends and Graphs</a:t>
            </a:r>
          </a:p>
          <a:p>
            <a:pPr marL="169863" indent="-169863">
              <a:buFont typeface="Arial" pitchFamily="34" charset="0"/>
              <a:buChar char="•"/>
            </a:pP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dirty="0"/>
              <a:t>Provide the users with ability to generate:</a:t>
            </a:r>
          </a:p>
          <a:p>
            <a:pPr marL="738188" lvl="1" indent="-285750">
              <a:buFont typeface="Arial" pitchFamily="34" charset="0"/>
              <a:buChar char="•"/>
            </a:pPr>
            <a:r>
              <a:rPr lang="en-US" dirty="0"/>
              <a:t>Charts and Graphs</a:t>
            </a:r>
          </a:p>
          <a:p>
            <a:pPr marL="738188" lvl="1" indent="-285750">
              <a:buFont typeface="Arial" pitchFamily="34" charset="0"/>
              <a:buChar char="•"/>
            </a:pPr>
            <a:r>
              <a:rPr lang="en-US" dirty="0"/>
              <a:t>Trending </a:t>
            </a:r>
            <a:r>
              <a:rPr lang="en-US" dirty="0" smtClean="0"/>
              <a:t>YTD </a:t>
            </a:r>
            <a:endParaRPr lang="en-US" dirty="0"/>
          </a:p>
          <a:p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60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– Detail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8839200" cy="5486399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4561114" y="3619499"/>
            <a:ext cx="3810000" cy="2323012"/>
          </a:xfrm>
          <a:prstGeom prst="wedgeRoundRectCallout">
            <a:avLst>
              <a:gd name="adj1" fmla="val -61696"/>
              <a:gd name="adj2" fmla="val -2955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rgbClr val="000000"/>
                </a:solidFill>
              </a:rPr>
              <a:t>Detail Information</a:t>
            </a:r>
          </a:p>
          <a:p>
            <a:pPr marL="169863" indent="-169863">
              <a:buFont typeface="Arial" pitchFamily="34" charset="0"/>
              <a:buChar char="•"/>
            </a:pPr>
            <a:endParaRPr lang="en-US" sz="1200" b="1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Provide the users with ability to generate:</a:t>
            </a:r>
          </a:p>
          <a:p>
            <a:pPr marL="738188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Week/Month </a:t>
            </a:r>
            <a:r>
              <a:rPr lang="en-US" dirty="0" smtClean="0">
                <a:solidFill>
                  <a:srgbClr val="000000"/>
                </a:solidFill>
              </a:rPr>
              <a:t>To Date Detail info</a:t>
            </a:r>
            <a:endParaRPr lang="en-US" dirty="0">
              <a:solidFill>
                <a:srgbClr val="000000"/>
              </a:solidFill>
            </a:endParaRPr>
          </a:p>
          <a:p>
            <a:pPr marL="738188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Year To Date Detail Info </a:t>
            </a:r>
            <a:endParaRPr lang="en-US" dirty="0">
              <a:solidFill>
                <a:srgbClr val="000000"/>
              </a:solidFill>
            </a:endParaRPr>
          </a:p>
          <a:p>
            <a:endParaRPr lang="en-US" sz="1200" dirty="0">
              <a:solidFill>
                <a:srgbClr val="000000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22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74229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4539343" y="4132217"/>
            <a:ext cx="4114800" cy="2323012"/>
          </a:xfrm>
          <a:prstGeom prst="wedgeRoundRectCallout">
            <a:avLst>
              <a:gd name="adj1" fmla="val -69368"/>
              <a:gd name="adj2" fmla="val -4548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rgbClr val="000000"/>
                </a:solidFill>
              </a:rPr>
              <a:t>TRP Information</a:t>
            </a:r>
          </a:p>
          <a:p>
            <a:pPr marL="169863" indent="-169863">
              <a:buFont typeface="Arial" pitchFamily="34" charset="0"/>
              <a:buChar char="•"/>
            </a:pPr>
            <a:endParaRPr lang="en-US" sz="1200" b="1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Provide the users with ability to generate:</a:t>
            </a:r>
          </a:p>
          <a:p>
            <a:pPr marL="738188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Ranking for CCR</a:t>
            </a:r>
            <a:endParaRPr lang="en-US" dirty="0">
              <a:solidFill>
                <a:srgbClr val="000000"/>
              </a:solidFill>
            </a:endParaRPr>
          </a:p>
          <a:p>
            <a:pPr marL="738188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Ranking for Regions</a:t>
            </a:r>
          </a:p>
          <a:p>
            <a:pPr marL="738188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Ranking for </a:t>
            </a:r>
            <a:r>
              <a:rPr lang="en-US" dirty="0" smtClean="0">
                <a:solidFill>
                  <a:srgbClr val="000000"/>
                </a:solidFill>
              </a:rPr>
              <a:t>Locations</a:t>
            </a:r>
            <a:endParaRPr lang="en-US" dirty="0">
              <a:solidFill>
                <a:srgbClr val="000000"/>
              </a:solidFill>
            </a:endParaRPr>
          </a:p>
          <a:p>
            <a:endParaRPr lang="en-US" sz="1200" dirty="0">
              <a:solidFill>
                <a:srgbClr val="000000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4543" y="152400"/>
            <a:ext cx="8229600" cy="533400"/>
          </a:xfrm>
        </p:spPr>
        <p:txBody>
          <a:bodyPr/>
          <a:lstStyle/>
          <a:p>
            <a:pPr algn="r"/>
            <a:r>
              <a:rPr lang="en-US" dirty="0" smtClean="0"/>
              <a:t>Scorecard – TRP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90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– Print Card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1" y="838201"/>
            <a:ext cx="8714829" cy="5752704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5791200" y="4038600"/>
            <a:ext cx="2895600" cy="2362200"/>
          </a:xfrm>
          <a:prstGeom prst="wedgeRoundRectCallout">
            <a:avLst>
              <a:gd name="adj1" fmla="val -63404"/>
              <a:gd name="adj2" fmla="val -2915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rgbClr val="000000"/>
                </a:solidFill>
              </a:rPr>
              <a:t>Print Card</a:t>
            </a:r>
          </a:p>
          <a:p>
            <a:pPr marL="169863" indent="-169863">
              <a:buFont typeface="Arial" pitchFamily="34" charset="0"/>
              <a:buChar char="•"/>
            </a:pPr>
            <a:endParaRPr lang="en-US" sz="1200" b="1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Provide the users with ability to generate:</a:t>
            </a:r>
          </a:p>
          <a:p>
            <a:pPr marL="738188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Print Card to Display on a Board</a:t>
            </a:r>
            <a:endParaRPr lang="en-US" dirty="0">
              <a:solidFill>
                <a:srgbClr val="000000"/>
              </a:solidFill>
            </a:endParaRPr>
          </a:p>
          <a:p>
            <a:endParaRPr lang="en-US" sz="1200" dirty="0">
              <a:solidFill>
                <a:srgbClr val="000000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61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– Help Information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562599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4876800" y="4419600"/>
            <a:ext cx="4038600" cy="1981200"/>
          </a:xfrm>
          <a:prstGeom prst="wedgeRoundRectCallout">
            <a:avLst>
              <a:gd name="adj1" fmla="val -64372"/>
              <a:gd name="adj2" fmla="val -55203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rgbClr val="000000"/>
                </a:solidFill>
              </a:rPr>
              <a:t>Help Info</a:t>
            </a:r>
          </a:p>
          <a:p>
            <a:pPr marL="169863" indent="-169863">
              <a:buFont typeface="Arial" pitchFamily="34" charset="0"/>
              <a:buChar char="•"/>
            </a:pPr>
            <a:endParaRPr lang="en-US" sz="1200" b="1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Provide the users with ability to </a:t>
            </a:r>
            <a:r>
              <a:rPr lang="en-US" dirty="0" smtClean="0">
                <a:solidFill>
                  <a:srgbClr val="000000"/>
                </a:solidFill>
              </a:rPr>
              <a:t>look:</a:t>
            </a:r>
            <a:endParaRPr lang="en-US" dirty="0">
              <a:solidFill>
                <a:srgbClr val="000000"/>
              </a:solidFill>
            </a:endParaRPr>
          </a:p>
          <a:p>
            <a:pPr marL="738188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Formula used in Scorecard</a:t>
            </a:r>
            <a:endParaRPr lang="en-US" dirty="0">
              <a:solidFill>
                <a:srgbClr val="000000"/>
              </a:solidFill>
            </a:endParaRPr>
          </a:p>
          <a:p>
            <a:endParaRPr lang="en-US" sz="1200" dirty="0">
              <a:solidFill>
                <a:srgbClr val="000000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99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access?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48768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2286000" y="1981200"/>
            <a:ext cx="5119396" cy="4191000"/>
          </a:xfrm>
          <a:prstGeom prst="wedgeRoundRectCallout">
            <a:avLst>
              <a:gd name="adj1" fmla="val -55612"/>
              <a:gd name="adj2" fmla="val -221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SC Developer:</a:t>
            </a:r>
            <a:r>
              <a:rPr lang="en-US" dirty="0"/>
              <a:t>	</a:t>
            </a:r>
            <a:r>
              <a:rPr lang="en-US" smtClean="0"/>
              <a:t>	Candra </a:t>
            </a:r>
            <a:r>
              <a:rPr lang="en-US" dirty="0" smtClean="0"/>
              <a:t>Widjaja</a:t>
            </a:r>
          </a:p>
          <a:p>
            <a:endParaRPr lang="en-US" dirty="0"/>
          </a:p>
          <a:p>
            <a:r>
              <a:rPr lang="en-US" dirty="0" smtClean="0"/>
              <a:t>Metrics &amp; Reporting Mgr.:	Tom Nguyen</a:t>
            </a:r>
          </a:p>
          <a:p>
            <a:endParaRPr lang="en-US" dirty="0" smtClean="0"/>
          </a:p>
          <a:p>
            <a:r>
              <a:rPr lang="en-US" dirty="0" smtClean="0"/>
              <a:t>Director:			James Roll</a:t>
            </a:r>
          </a:p>
          <a:p>
            <a:endParaRPr lang="en-US" dirty="0"/>
          </a:p>
          <a:p>
            <a:r>
              <a:rPr lang="en-US" dirty="0" smtClean="0"/>
              <a:t>Support Tools and Processes: </a:t>
            </a:r>
          </a:p>
          <a:p>
            <a:endParaRPr lang="en-US" dirty="0"/>
          </a:p>
          <a:p>
            <a:r>
              <a:rPr lang="en-US" dirty="0" smtClean="0"/>
              <a:t>PSS Performance Management Team</a:t>
            </a:r>
          </a:p>
          <a:p>
            <a:endParaRPr lang="en-US" dirty="0" smtClean="0"/>
          </a:p>
          <a:p>
            <a:r>
              <a:rPr lang="en-US" dirty="0" smtClean="0"/>
              <a:t>PSS Performance Management SharePoint: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teams.cokecce.com/sites/SCVM/default.aspx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34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38488" y="1952625"/>
            <a:ext cx="2867025" cy="2952750"/>
            <a:chOff x="3138488" y="1952625"/>
            <a:chExt cx="2867025" cy="29527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488" y="1952625"/>
              <a:ext cx="2867025" cy="295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715000" y="1952625"/>
              <a:ext cx="290513" cy="257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129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Content:</a:t>
            </a:r>
            <a:endParaRPr lang="en-US" dirty="0"/>
          </a:p>
        </p:txBody>
      </p:sp>
      <p:sp>
        <p:nvSpPr>
          <p:cNvPr id="176136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005840"/>
            <a:ext cx="8229600" cy="4800600"/>
          </a:xfrm>
          <a:noFill/>
          <a:ln/>
        </p:spPr>
        <p:txBody>
          <a:bodyPr/>
          <a:lstStyle/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Bottler Scorecard </a:t>
            </a:r>
            <a:r>
              <a:rPr lang="en-US" b="1" dirty="0" smtClean="0"/>
              <a:t>Overview</a:t>
            </a:r>
            <a:endParaRPr lang="en-US" b="1" dirty="0"/>
          </a:p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Selection Options</a:t>
            </a:r>
            <a:endParaRPr lang="en-US" b="1" dirty="0"/>
          </a:p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Operational Definitions of Metrics</a:t>
            </a:r>
          </a:p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Charts, Trends and Graphs</a:t>
            </a:r>
          </a:p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endParaRPr lang="en-US" b="1" dirty="0" smtClean="0"/>
          </a:p>
          <a:p>
            <a:pPr marL="231775" indent="-231775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452438" lvl="1" indent="0">
              <a:buNone/>
            </a:pPr>
            <a:r>
              <a:rPr lang="en-US" sz="2000" dirty="0"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848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87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CCR Selection </a:t>
            </a:r>
            <a:r>
              <a:rPr lang="en-US" dirty="0" smtClean="0"/>
              <a:t>Option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1"/>
            <a:ext cx="9144000" cy="5638800"/>
          </a:xfrm>
          <a:prstGeom prst="rect">
            <a:avLst/>
          </a:prstGeom>
        </p:spPr>
      </p:pic>
      <p:sp>
        <p:nvSpPr>
          <p:cNvPr id="9" name="Line Callout 2 8"/>
          <p:cNvSpPr/>
          <p:nvPr/>
        </p:nvSpPr>
        <p:spPr>
          <a:xfrm>
            <a:off x="3352800" y="718457"/>
            <a:ext cx="2286000" cy="1066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9009"/>
              <a:gd name="adj6" fmla="val -77835"/>
            </a:avLst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User can select CCR Hierarchy: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Region Level,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Market Unit Level,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Location Level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47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Selection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  <p:sp>
        <p:nvSpPr>
          <p:cNvPr id="4" name="Line Callout 2 3"/>
          <p:cNvSpPr/>
          <p:nvPr/>
        </p:nvSpPr>
        <p:spPr>
          <a:xfrm>
            <a:off x="4343400" y="533400"/>
            <a:ext cx="2449286" cy="1066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9009"/>
              <a:gd name="adj6" fmla="val -39486"/>
            </a:avLst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User can select Customer Selection: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PCF Eligibility,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Customer Grouping Level,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Customer Name Level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48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Selection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562599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5029200" y="457200"/>
            <a:ext cx="2449286" cy="1524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501"/>
              <a:gd name="adj6" fmla="val -30598"/>
            </a:avLst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User can select Time Frame Selection: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Month, Week, Month Range and Week Range.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For Month/Week Range, user has to select the starting period at the top and the ending period at the bottom.</a:t>
            </a:r>
          </a:p>
        </p:txBody>
      </p:sp>
    </p:spTree>
    <p:extLst>
      <p:ext uri="{BB962C8B-B14F-4D97-AF65-F5344CB8AC3E}">
        <p14:creationId xmlns:p14="http://schemas.microsoft.com/office/powerpoint/2010/main" val="3923447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14400"/>
            <a:ext cx="90678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12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– Gap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1"/>
            <a:ext cx="9144000" cy="5562600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5181600" y="1905000"/>
            <a:ext cx="3886200" cy="2590800"/>
          </a:xfrm>
          <a:prstGeom prst="wedgeRoundRectCallout">
            <a:avLst>
              <a:gd name="adj1" fmla="val -68969"/>
              <a:gd name="adj2" fmla="val 3807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Orders Placed Within </a:t>
            </a:r>
            <a:r>
              <a:rPr lang="en-US" sz="1600" b="1" u="sng" dirty="0" err="1" smtClean="0">
                <a:solidFill>
                  <a:schemeClr val="tx1"/>
                </a:solidFill>
              </a:rPr>
              <a:t>LeadTime</a:t>
            </a:r>
            <a:endParaRPr lang="en-US" sz="1600" b="1" u="sng" dirty="0">
              <a:solidFill>
                <a:schemeClr val="tx1"/>
              </a:solidFill>
            </a:endParaRPr>
          </a:p>
          <a:p>
            <a:pPr marL="169863" indent="-169863">
              <a:buFont typeface="Arial" pitchFamily="34" charset="0"/>
              <a:buChar char="•"/>
            </a:pPr>
            <a:endParaRPr lang="en-US" sz="1200" b="1" dirty="0">
              <a:solidFill>
                <a:schemeClr val="tx1"/>
              </a:solidFill>
            </a:endParaRPr>
          </a:p>
          <a:p>
            <a:pPr marL="169863" indent="-169863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Definition: </a:t>
            </a:r>
            <a:r>
              <a:rPr lang="en-US" sz="1200" dirty="0" smtClean="0">
                <a:solidFill>
                  <a:schemeClr val="tx1"/>
                </a:solidFill>
              </a:rPr>
              <a:t>Percentage to measure number of order(s) that meet within Lead Time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Objective: </a:t>
            </a:r>
            <a:r>
              <a:rPr lang="en-US" sz="1200" dirty="0" smtClean="0">
                <a:solidFill>
                  <a:schemeClr val="tx1"/>
                </a:solidFill>
              </a:rPr>
              <a:t>Maximize number of orders within lead time.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Update </a:t>
            </a:r>
            <a:r>
              <a:rPr lang="en-US" sz="1200" dirty="0">
                <a:solidFill>
                  <a:schemeClr val="tx1"/>
                </a:solidFill>
              </a:rPr>
              <a:t>Frequency</a:t>
            </a:r>
            <a:r>
              <a:rPr lang="en-US" sz="1200" dirty="0" smtClean="0">
                <a:solidFill>
                  <a:schemeClr val="tx1"/>
                </a:solidFill>
              </a:rPr>
              <a:t>: Weekly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Data </a:t>
            </a:r>
            <a:r>
              <a:rPr lang="en-US" sz="1200" dirty="0">
                <a:solidFill>
                  <a:schemeClr val="tx1"/>
                </a:solidFill>
              </a:rPr>
              <a:t>Sources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ETCBPSQL150, AT_DIS_CREDIT</a:t>
            </a:r>
            <a:endParaRPr lang="en-US" sz="1200" dirty="0"/>
          </a:p>
          <a:p>
            <a:pPr lvl="2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842909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– Overtime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8968711" cy="5486399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5181600" y="1905000"/>
            <a:ext cx="3886200" cy="2819400"/>
          </a:xfrm>
          <a:prstGeom prst="wedgeRoundRectCallout">
            <a:avLst>
              <a:gd name="adj1" fmla="val -67642"/>
              <a:gd name="adj2" fmla="val 4916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Agency OTIF</a:t>
            </a:r>
            <a:endParaRPr lang="en-US" sz="1600" b="1" u="sng" dirty="0">
              <a:solidFill>
                <a:schemeClr val="tx1"/>
              </a:solidFill>
            </a:endParaRPr>
          </a:p>
          <a:p>
            <a:pPr marL="169863" indent="-169863">
              <a:buFont typeface="Arial" pitchFamily="34" charset="0"/>
              <a:buChar char="•"/>
            </a:pPr>
            <a:endParaRPr lang="en-US" sz="1200" b="1" dirty="0">
              <a:solidFill>
                <a:schemeClr val="tx1"/>
              </a:solidFill>
            </a:endParaRPr>
          </a:p>
          <a:p>
            <a:pPr marL="169863" indent="-169863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Definition: </a:t>
            </a:r>
            <a:r>
              <a:rPr lang="en-US" sz="1200" dirty="0" smtClean="0">
                <a:solidFill>
                  <a:schemeClr val="tx1"/>
                </a:solidFill>
              </a:rPr>
              <a:t>Percentage of </a:t>
            </a:r>
            <a:r>
              <a:rPr lang="en-US" sz="1200" dirty="0" err="1" smtClean="0">
                <a:solidFill>
                  <a:schemeClr val="tx1"/>
                </a:solidFill>
              </a:rPr>
              <a:t>OnTime</a:t>
            </a:r>
            <a:r>
              <a:rPr lang="en-US" sz="1200" dirty="0" smtClean="0">
                <a:solidFill>
                  <a:schemeClr val="tx1"/>
                </a:solidFill>
              </a:rPr>
              <a:t> and </a:t>
            </a:r>
            <a:r>
              <a:rPr lang="en-US" sz="1200" dirty="0" err="1" smtClean="0">
                <a:solidFill>
                  <a:schemeClr val="tx1"/>
                </a:solidFill>
              </a:rPr>
              <a:t>InFull</a:t>
            </a:r>
            <a:r>
              <a:rPr lang="en-US" sz="1200" dirty="0" smtClean="0">
                <a:solidFill>
                  <a:schemeClr val="tx1"/>
                </a:solidFill>
              </a:rPr>
              <a:t> for Agency orders</a:t>
            </a:r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Objective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To measure percentage of  all Agency orders </a:t>
            </a:r>
            <a:r>
              <a:rPr lang="en-US" sz="1200" dirty="0" err="1" smtClean="0">
                <a:solidFill>
                  <a:schemeClr val="tx1"/>
                </a:solidFill>
              </a:rPr>
              <a:t>OnTime</a:t>
            </a:r>
            <a:r>
              <a:rPr lang="en-US" sz="1200" dirty="0" smtClean="0">
                <a:solidFill>
                  <a:schemeClr val="tx1"/>
                </a:solidFill>
              </a:rPr>
              <a:t> and </a:t>
            </a:r>
            <a:r>
              <a:rPr lang="en-US" sz="1200" dirty="0" err="1" smtClean="0">
                <a:solidFill>
                  <a:schemeClr val="tx1"/>
                </a:solidFill>
              </a:rPr>
              <a:t>InFull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Update </a:t>
            </a:r>
            <a:r>
              <a:rPr lang="en-US" sz="1200" dirty="0">
                <a:solidFill>
                  <a:schemeClr val="tx1"/>
                </a:solidFill>
              </a:rPr>
              <a:t>Frequency</a:t>
            </a:r>
            <a:r>
              <a:rPr lang="en-US" sz="1200" dirty="0" smtClean="0">
                <a:solidFill>
                  <a:schemeClr val="tx1"/>
                </a:solidFill>
              </a:rPr>
              <a:t>: Weekly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Data </a:t>
            </a:r>
            <a:r>
              <a:rPr lang="en-US" sz="1200" dirty="0">
                <a:solidFill>
                  <a:schemeClr val="tx1"/>
                </a:solidFill>
              </a:rPr>
              <a:t>Sources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ETCBPSQL150, AT_DISCREDIT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83745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Palatino"/>
        <a:ea typeface=""/>
        <a:cs typeface="Arial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Palatino"/>
        <a:ea typeface=""/>
        <a:cs typeface="Arial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/>
    <Type>10001</Type>
    <SequenceNumber>10000</SequenceNumber>
    <Assembly>CCE.Intranet.Teamsites.MyTeamsiteUpdates, Version=1.0.0.0, Culture=neutral, PublicKeyToken=383676b68c76b9a0</Assembly>
    <Class>CCE.SharePoint.EventReceivers.TeamsiteUpdates</Class>
    <Data/>
    <Filter/>
  </Receiver>
  <Receiver>
    <Name/>
    <Type>10002</Type>
    <SequenceNumber>10000</SequenceNumber>
    <Assembly>CCE.Intranet.Teamsites.MyTeamsiteUpdates, Version=1.0.0.0, Culture=neutral, PublicKeyToken=383676b68c76b9a0</Assembly>
    <Class>CCE.SharePoint.EventReceivers.TeamsiteUpdates</Class>
    <Data/>
    <Filter/>
  </Receiver>
  <Receiver>
    <Name/>
    <Type>3</Type>
    <SequenceNumber>10000</SequenceNumber>
    <Assembly>CCE.Intranet.Teamsites.MyTeamsiteUpdates, Version=1.0.0.0, Culture=neutral, PublicKeyToken=383676b68c76b9a0</Assembly>
    <Class>CCE.SharePoint.EventReceivers.TeamsiteUpdates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796FCEA85D6459BFC790E2BC5C993" ma:contentTypeVersion="0" ma:contentTypeDescription="Create a new document." ma:contentTypeScope="" ma:versionID="e1e49a4d73910caaeaf726778557f3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6629DC-F99F-41BA-B9AF-0C2D7EFA996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8265361-BA7C-4E86-BCD2-4B7570E2A7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D448F4-44D2-4CCB-A1B4-47AEA8EDFEA8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B25D5057-94B1-4BA4-A7FD-5AEDB5B2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10103</TotalTime>
  <Words>469</Words>
  <Application>Microsoft Office PowerPoint</Application>
  <PresentationFormat>On-screen Show (4:3)</PresentationFormat>
  <Paragraphs>126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2_Default Design</vt:lpstr>
      <vt:lpstr>3_Default Design</vt:lpstr>
      <vt:lpstr>PowerPoint Presentation</vt:lpstr>
      <vt:lpstr>Content:</vt:lpstr>
      <vt:lpstr>Main Page</vt:lpstr>
      <vt:lpstr>CCR Selection Option</vt:lpstr>
      <vt:lpstr>Customer Selection</vt:lpstr>
      <vt:lpstr>Period Selection</vt:lpstr>
      <vt:lpstr>Scorecard</vt:lpstr>
      <vt:lpstr>Scorecard – Gap Time</vt:lpstr>
      <vt:lpstr>Scorecard – Overtime</vt:lpstr>
      <vt:lpstr>Scorecard – Cases Per Hour</vt:lpstr>
      <vt:lpstr>Scorecard – Cost Per Case</vt:lpstr>
      <vt:lpstr>Scorecard – Cash Accountability</vt:lpstr>
      <vt:lpstr>Scorecard – Charts, Trends and Graphs</vt:lpstr>
      <vt:lpstr>Scorecard – Detail information</vt:lpstr>
      <vt:lpstr>Scorecard – TRP</vt:lpstr>
      <vt:lpstr>Scorecard – Print Card</vt:lpstr>
      <vt:lpstr>Scorecard – Help Information</vt:lpstr>
      <vt:lpstr>How to get access?</vt:lpstr>
      <vt:lpstr>PowerPoint Presentation</vt:lpstr>
    </vt:vector>
  </TitlesOfParts>
  <Company>The Coca-Cola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Service Scorecard Training Deck</dc:title>
  <dc:subject>Manufacture</dc:subject>
  <dc:creator>Tom Nguyen</dc:creator>
  <cp:lastModifiedBy>Candra Widjaja</cp:lastModifiedBy>
  <cp:revision>627</cp:revision>
  <dcterms:created xsi:type="dcterms:W3CDTF">2010-09-29T12:37:32Z</dcterms:created>
  <dcterms:modified xsi:type="dcterms:W3CDTF">2012-11-01T13:36:19Z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ILEGUID">
    <vt:lpwstr>495bb414-18cc-41d6-8f61-3b1b35bf7f45</vt:lpwstr>
  </property>
  <property fmtid="{D5CDD505-2E9C-101B-9397-08002B2CF9AE}" pid="3" name="MODFILEGUID">
    <vt:lpwstr>bf7329ec-189c-409b-a14a-2401181d2474</vt:lpwstr>
  </property>
  <property fmtid="{D5CDD505-2E9C-101B-9397-08002B2CF9AE}" pid="4" name="FILEOWNER">
    <vt:lpwstr>A47941</vt:lpwstr>
  </property>
  <property fmtid="{D5CDD505-2E9C-101B-9397-08002B2CF9AE}" pid="5" name="MODFILEOWNER">
    <vt:lpwstr>t52256</vt:lpwstr>
  </property>
  <property fmtid="{D5CDD505-2E9C-101B-9397-08002B2CF9AE}" pid="6" name="IPPCLASS">
    <vt:i4>0</vt:i4>
  </property>
  <property fmtid="{D5CDD505-2E9C-101B-9397-08002B2CF9AE}" pid="7" name="MODIPPCLASS">
    <vt:i4>0</vt:i4>
  </property>
  <property fmtid="{D5CDD505-2E9C-101B-9397-08002B2CF9AE}" pid="8" name="MACHINEID">
    <vt:lpwstr>A47941-1088</vt:lpwstr>
  </property>
  <property fmtid="{D5CDD505-2E9C-101B-9397-08002B2CF9AE}" pid="9" name="MODMACHINEID">
    <vt:lpwstr>WWDL260760</vt:lpwstr>
  </property>
  <property fmtid="{D5CDD505-2E9C-101B-9397-08002B2CF9AE}" pid="10" name="CURRENTCLASS">
    <vt:lpwstr>Classified - Unclassified</vt:lpwstr>
  </property>
  <property fmtid="{D5CDD505-2E9C-101B-9397-08002B2CF9AE}" pid="11" name="ContentTypeId">
    <vt:lpwstr>0x010100565796FCEA85D6459BFC790E2BC5C993</vt:lpwstr>
  </property>
</Properties>
</file>