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9" r:id="rId4"/>
    <p:sldId id="265" r:id="rId5"/>
    <p:sldId id="260" r:id="rId6"/>
    <p:sldId id="266" r:id="rId7"/>
    <p:sldId id="262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9050-583F-3D46-807B-0369176297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D51D-EC26-A043-9A7F-CDD416F6913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9050-583F-3D46-807B-0369176297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D51D-EC26-A043-9A7F-CDD416F6913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9050-583F-3D46-807B-0369176297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D51D-EC26-A043-9A7F-CDD416F6913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9050-583F-3D46-807B-0369176297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D51D-EC26-A043-9A7F-CDD416F6913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9050-583F-3D46-807B-0369176297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D51D-EC26-A043-9A7F-CDD416F6913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9050-583F-3D46-807B-0369176297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D51D-EC26-A043-9A7F-CDD416F6913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9050-583F-3D46-807B-0369176297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D51D-EC26-A043-9A7F-CDD416F6913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9050-583F-3D46-807B-0369176297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D51D-EC26-A043-9A7F-CDD416F6913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9050-583F-3D46-807B-0369176297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D51D-EC26-A043-9A7F-CDD416F6913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9050-583F-3D46-807B-0369176297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D51D-EC26-A043-9A7F-CDD416F6913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9050-583F-3D46-807B-0369176297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D51D-EC26-A043-9A7F-CDD416F6913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39050-583F-3D46-807B-0369176297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AD51D-EC26-A043-9A7F-CDD416F6913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60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HTML5</a:t>
            </a:r>
            <a:r>
              <a:rPr kumimoji="1" lang="zh-CN" altLang="en-US" sz="60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标签及表单</a:t>
            </a:r>
            <a:endParaRPr kumimoji="1" lang="zh-CN" altLang="en-US" sz="6000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html5</a:t>
            </a:r>
            <a:r>
              <a:rPr kumimoji="1"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语法变化</a:t>
            </a:r>
            <a:endParaRPr kumimoji="1" lang="zh-CN" altLang="en-US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Adobe 楷体 Std R"/>
                <a:ea typeface="Adobe 楷体 Std R"/>
                <a:cs typeface="Adobe 楷体 Std R"/>
              </a:rPr>
              <a:t>DOCTYPE</a:t>
            </a:r>
            <a:r>
              <a:rPr lang="zh-TW" altLang="en-US" dirty="0" smtClean="0">
                <a:latin typeface="Adobe 楷体 Std R"/>
                <a:ea typeface="Adobe 楷体 Std R"/>
                <a:cs typeface="Adobe 楷体 Std R"/>
              </a:rPr>
              <a:t>及字符编码</a:t>
            </a:r>
            <a:endParaRPr lang="en-US" altLang="zh-TW" dirty="0" smtClean="0">
              <a:latin typeface="Adobe 楷体 Std R"/>
              <a:ea typeface="Adobe 楷体 Std R"/>
              <a:cs typeface="Adobe 楷体 Std R"/>
            </a:endParaRPr>
          </a:p>
          <a:p>
            <a:r>
              <a:rPr lang="zh-CN" altLang="en-US" dirty="0" smtClean="0">
                <a:latin typeface="Adobe 楷体 Std R"/>
                <a:ea typeface="Adobe 楷体 Std R"/>
                <a:cs typeface="Adobe 楷体 Std R"/>
              </a:rPr>
              <a:t>大小写都可以</a:t>
            </a:r>
            <a:endParaRPr lang="en-US" altLang="zh-CN" dirty="0" smtClean="0">
              <a:latin typeface="Adobe 楷体 Std R"/>
              <a:ea typeface="Adobe 楷体 Std R"/>
              <a:cs typeface="Adobe 楷体 Std R"/>
            </a:endParaRPr>
          </a:p>
          <a:p>
            <a:r>
              <a:rPr lang="zh-CN" altLang="en-US" dirty="0" smtClean="0">
                <a:latin typeface="Adobe 楷体 Std R"/>
                <a:ea typeface="Adobe 楷体 Std R"/>
                <a:cs typeface="Adobe 楷体 Std R"/>
              </a:rPr>
              <a:t>布尔值</a:t>
            </a:r>
            <a:endParaRPr lang="en-US" altLang="zh-CN" dirty="0" smtClean="0">
              <a:latin typeface="Adobe 楷体 Std R"/>
              <a:ea typeface="Adobe 楷体 Std R"/>
              <a:cs typeface="Adobe 楷体 Std R"/>
            </a:endParaRPr>
          </a:p>
          <a:p>
            <a:r>
              <a:rPr lang="zh-CN" altLang="en-US" dirty="0" smtClean="0">
                <a:latin typeface="Adobe 楷体 Std R"/>
                <a:ea typeface="Adobe 楷体 Std R"/>
                <a:cs typeface="Adobe 楷体 Std R"/>
              </a:rPr>
              <a:t>可以进行省略的标签</a:t>
            </a:r>
            <a:endParaRPr lang="en-US" altLang="zh-CN" dirty="0" smtClean="0">
              <a:latin typeface="Adobe 楷体 Std R"/>
              <a:ea typeface="Adobe 楷体 Std R"/>
              <a:cs typeface="Adobe 楷体 Std R"/>
            </a:endParaRPr>
          </a:p>
          <a:p>
            <a:endParaRPr lang="en-US" altLang="zh-CN" dirty="0" smtClean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	</a:t>
            </a:r>
            <a:endParaRPr lang="en-US" altLang="zh-CN" dirty="0">
              <a:latin typeface="Adobe 楷体 Std R"/>
              <a:ea typeface="Adobe 楷体 Std R"/>
              <a:cs typeface="Adobe 楷体 Std R"/>
            </a:endParaRPr>
          </a:p>
          <a:p>
            <a:endParaRPr lang="en-US" altLang="zh-CN" dirty="0" smtClean="0">
              <a:latin typeface="Adobe 楷体 Std R"/>
              <a:ea typeface="Adobe 楷体 Std R"/>
              <a:cs typeface="Adobe 楷体 Std R"/>
            </a:endParaRPr>
          </a:p>
          <a:p>
            <a:endParaRPr lang="en-US" altLang="zh-CN" dirty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endParaRPr lang="en-US" altLang="zh-CN" dirty="0" smtClean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endParaRPr kumimoji="1" lang="zh-CN" altLang="en-US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0187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不允许写的结束符的标签：</a:t>
            </a:r>
            <a:r>
              <a:rPr lang="en-US" altLang="zh-CN" dirty="0"/>
              <a:t>area/basebr/col/command/embed/hr/img/input/link/meta/param/source/track/wbr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en-US" dirty="0"/>
              <a:t>可以省略结束符的标签：</a:t>
            </a:r>
            <a:r>
              <a:rPr lang="en-US" altLang="zh-CN" dirty="0"/>
              <a:t>li/dt/dd/p/rt/optgroup/option/colgroup/thread/tbody/tr/td/th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3</a:t>
            </a:r>
            <a:r>
              <a:rPr lang="en-US" altLang="zh-CN" dirty="0"/>
              <a:t>.</a:t>
            </a:r>
            <a:r>
              <a:rPr lang="zh-CN" altLang="en-US" dirty="0"/>
              <a:t>可以完全省略的标签：</a:t>
            </a:r>
            <a:r>
              <a:rPr lang="en-US" altLang="zh-CN" dirty="0"/>
              <a:t>html/head/body/colgroup/tbody</a:t>
            </a:r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新增标签</a:t>
            </a:r>
            <a:r>
              <a:rPr kumimoji="1" lang="en-US" altLang="zh-CN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/</a:t>
            </a:r>
            <a:r>
              <a:rPr kumimoji="1"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删除标签</a:t>
            </a:r>
            <a:endParaRPr kumimoji="1" lang="zh-CN" altLang="en-US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结构标签 </a:t>
            </a:r>
            <a:endParaRPr lang="en-US" altLang="zh-CN" dirty="0" smtClean="0">
              <a:solidFill>
                <a:srgbClr val="000000"/>
              </a:solidFill>
              <a:latin typeface="Adobe 楷体 Std R"/>
              <a:ea typeface="Adobe 楷体 Std R"/>
              <a:cs typeface="Adobe 楷体 Std R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表单标签</a:t>
            </a:r>
            <a:endParaRPr lang="en-US" altLang="zh-CN" dirty="0" smtClean="0">
              <a:solidFill>
                <a:srgbClr val="000000"/>
              </a:solidFill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	</a:t>
            </a:r>
            <a:r>
              <a:rPr lang="zh-CN" altLang="zh-CN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s</a:t>
            </a:r>
            <a:r>
              <a:rPr lang="en-US" altLang="zh-CN" dirty="0" err="1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earch</a:t>
            </a:r>
            <a:r>
              <a:rPr lang="zh-CN" altLang="en-US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  </a:t>
            </a:r>
            <a:r>
              <a:rPr lang="en-US" altLang="zh-CN" dirty="0" err="1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tel</a:t>
            </a:r>
            <a:r>
              <a:rPr lang="zh-CN" altLang="en-US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url</a:t>
            </a:r>
            <a:r>
              <a:rPr lang="zh-CN" altLang="en-US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email</a:t>
            </a:r>
            <a:r>
              <a:rPr lang="zh-CN" altLang="en-US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number</a:t>
            </a:r>
            <a:r>
              <a:rPr lang="zh-CN" altLang="en-US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range</a:t>
            </a:r>
            <a:r>
              <a:rPr lang="zh-CN" altLang="en-US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  </a:t>
            </a:r>
            <a:r>
              <a:rPr lang="en-US" altLang="zh-CN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color</a:t>
            </a:r>
            <a:r>
              <a:rPr lang="zh-CN" altLang="en-US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data</a:t>
            </a:r>
            <a:endParaRPr lang="en-US" altLang="zh-CN" dirty="0" smtClean="0">
              <a:solidFill>
                <a:srgbClr val="000000"/>
              </a:solidFill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datatime</a:t>
            </a:r>
            <a:r>
              <a:rPr lang="zh-CN" altLang="en-US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datetime</a:t>
            </a:r>
            <a:r>
              <a:rPr lang="en-US" altLang="zh-CN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-local</a:t>
            </a:r>
            <a:r>
              <a:rPr lang="zh-CN" altLang="en-US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month</a:t>
            </a:r>
            <a:r>
              <a:rPr lang="zh-CN" altLang="en-US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week</a:t>
            </a:r>
            <a:r>
              <a:rPr lang="zh-CN" altLang="en-US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time</a:t>
            </a:r>
            <a:endParaRPr lang="en-US" altLang="zh-CN" dirty="0" smtClean="0">
              <a:solidFill>
                <a:srgbClr val="000000"/>
              </a:solidFill>
              <a:latin typeface="Adobe 楷体 Std R"/>
              <a:ea typeface="Adobe 楷体 Std R"/>
              <a:cs typeface="Adobe 楷体 Std R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媒体标签</a:t>
            </a:r>
            <a:endParaRPr lang="en-US" altLang="zh-CN" dirty="0" smtClean="0">
              <a:solidFill>
                <a:srgbClr val="000000"/>
              </a:solidFill>
              <a:latin typeface="Adobe 楷体 Std R"/>
              <a:ea typeface="Adobe 楷体 Std R"/>
              <a:cs typeface="Adobe 楷体 Std R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其他功能标签</a:t>
            </a:r>
            <a:endParaRPr lang="en-US" altLang="zh-CN" dirty="0" smtClean="0">
              <a:solidFill>
                <a:srgbClr val="000000"/>
              </a:solidFill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     </a:t>
            </a:r>
            <a:r>
              <a:rPr kumimoji="1" lang="zh-CN" altLang="zh-CN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m</a:t>
            </a:r>
            <a:r>
              <a:rPr kumimoji="1" lang="en-US" altLang="zh-CN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ark</a:t>
            </a:r>
            <a:r>
              <a:rPr kumimoji="1" lang="zh-CN" altLang="en-US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  </a:t>
            </a:r>
            <a:r>
              <a:rPr kumimoji="1" lang="en-US" altLang="zh-CN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progress</a:t>
            </a:r>
            <a:r>
              <a:rPr kumimoji="1" lang="zh-CN" altLang="en-US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time</a:t>
            </a:r>
            <a:r>
              <a:rPr kumimoji="1" lang="zh-CN" altLang="en-US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ruby</a:t>
            </a:r>
            <a:r>
              <a:rPr kumimoji="1" lang="zh-CN" altLang="en-US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rt</a:t>
            </a:r>
            <a:r>
              <a:rPr kumimoji="1" lang="zh-CN" altLang="en-US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 </a:t>
            </a:r>
            <a:r>
              <a:rPr kumimoji="1" lang="en-US" altLang="zh-CN" dirty="0" err="1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rp</a:t>
            </a:r>
            <a:r>
              <a:rPr kumimoji="1" lang="zh-CN" altLang="en-US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wbr</a:t>
            </a:r>
            <a:r>
              <a:rPr kumimoji="1" lang="zh-CN" altLang="en-US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 </a:t>
            </a:r>
            <a:r>
              <a:rPr kumimoji="1" lang="en-US" altLang="zh-CN" dirty="0" err="1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cavans</a:t>
            </a:r>
            <a:r>
              <a:rPr kumimoji="1" lang="zh-CN" altLang="en-US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 </a:t>
            </a:r>
            <a:endParaRPr kumimoji="1" lang="en-US" altLang="zh-CN" dirty="0">
              <a:solidFill>
                <a:srgbClr val="000000"/>
              </a:solidFill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	</a:t>
            </a:r>
            <a:r>
              <a:rPr kumimoji="1" lang="en-US" altLang="zh-CN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details</a:t>
            </a:r>
            <a:r>
              <a:rPr kumimoji="1" lang="zh-CN" altLang="en-US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summary</a:t>
            </a:r>
            <a:r>
              <a:rPr kumimoji="1" lang="zh-CN" altLang="en-US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   </a:t>
            </a:r>
            <a:r>
              <a:rPr kumimoji="1" lang="en-US" altLang="zh-CN" dirty="0" err="1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datalist</a:t>
            </a:r>
            <a:r>
              <a:rPr kumimoji="1" lang="zh-CN" altLang="en-US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   </a:t>
            </a:r>
            <a:r>
              <a:rPr kumimoji="1" lang="en-US" altLang="zh-CN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output</a:t>
            </a:r>
            <a:r>
              <a:rPr kumimoji="1" lang="zh-CN" altLang="en-US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  </a:t>
            </a:r>
            <a:r>
              <a:rPr kumimoji="1" lang="en-US" altLang="zh-CN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source</a:t>
            </a:r>
            <a:r>
              <a:rPr kumimoji="1" lang="zh-CN" altLang="en-US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menu</a:t>
            </a:r>
            <a:r>
              <a:rPr kumimoji="1" lang="zh-CN" altLang="en-US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 </a:t>
            </a:r>
            <a:r>
              <a:rPr kumimoji="1" lang="en-US" altLang="zh-CN" dirty="0" err="1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menuitem</a:t>
            </a:r>
            <a:endParaRPr kumimoji="1" lang="en-US" altLang="zh-CN" dirty="0" smtClean="0">
              <a:solidFill>
                <a:srgbClr val="000000"/>
              </a:solidFill>
              <a:latin typeface="Adobe 楷体 Std R"/>
              <a:ea typeface="Adobe 楷体 Std R"/>
              <a:cs typeface="Adobe 楷体 Std R"/>
            </a:endParaRPr>
          </a:p>
          <a:p>
            <a:endParaRPr kumimoji="1" lang="en-US" altLang="zh-CN" dirty="0">
              <a:solidFill>
                <a:srgbClr val="000000"/>
              </a:solidFill>
              <a:latin typeface="Adobe 楷体 Std R"/>
              <a:ea typeface="Adobe 楷体 Std R"/>
              <a:cs typeface="Adobe 楷体 Std R"/>
            </a:endParaRPr>
          </a:p>
          <a:p>
            <a:r>
              <a:rPr kumimoji="1" lang="zh-CN" altLang="en-US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能用</a:t>
            </a:r>
            <a:r>
              <a:rPr kumimoji="1" lang="en-US" altLang="zh-CN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css</a:t>
            </a:r>
            <a:r>
              <a:rPr kumimoji="1" lang="zh-CN" altLang="en-US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替代的元素</a:t>
            </a:r>
            <a:endParaRPr kumimoji="1" lang="en-US" altLang="zh-CN" dirty="0" smtClean="0">
              <a:solidFill>
                <a:srgbClr val="000000"/>
              </a:solidFill>
              <a:latin typeface="Adobe 楷体 Std R"/>
              <a:ea typeface="Adobe 楷体 Std R"/>
              <a:cs typeface="Adobe 楷体 Std R"/>
            </a:endParaRPr>
          </a:p>
          <a:p>
            <a:r>
              <a:rPr kumimoji="1" lang="zh-CN" altLang="en-US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不再使用</a:t>
            </a:r>
            <a:r>
              <a:rPr kumimoji="1" lang="en-US" altLang="zh-CN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frame</a:t>
            </a:r>
            <a:r>
              <a:rPr kumimoji="1" lang="zh-CN" altLang="en-US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框架</a:t>
            </a:r>
            <a:endParaRPr kumimoji="1" lang="en-US" altLang="zh-CN" dirty="0" smtClean="0">
              <a:solidFill>
                <a:srgbClr val="000000"/>
              </a:solidFill>
              <a:latin typeface="Adobe 楷体 Std R"/>
              <a:ea typeface="Adobe 楷体 Std R"/>
              <a:cs typeface="Adobe 楷体 Std R"/>
            </a:endParaRPr>
          </a:p>
          <a:p>
            <a:r>
              <a:rPr kumimoji="1" lang="zh-CN" altLang="en-US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只有部分浏览器支持的元素</a:t>
            </a:r>
            <a:endParaRPr kumimoji="1" lang="en-US" altLang="zh-CN" dirty="0" smtClean="0">
              <a:solidFill>
                <a:srgbClr val="000000"/>
              </a:solidFill>
              <a:latin typeface="Adobe 楷体 Std R"/>
              <a:ea typeface="Adobe 楷体 Std R"/>
              <a:cs typeface="Adobe 楷体 Std R"/>
            </a:endParaRPr>
          </a:p>
          <a:p>
            <a:r>
              <a:rPr kumimoji="1" lang="zh-CN" altLang="en-US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其他被废除的元素</a:t>
            </a:r>
            <a:endParaRPr kumimoji="1" lang="zh-CN" altLang="en-US" dirty="0" smtClean="0">
              <a:solidFill>
                <a:srgbClr val="000000"/>
              </a:solidFill>
              <a:latin typeface="Adobe 楷体 Std R"/>
              <a:ea typeface="Adobe 楷体 Std R"/>
              <a:cs typeface="Adobe 楷体 Std R"/>
            </a:endParaRPr>
          </a:p>
          <a:p>
            <a:endParaRPr kumimoji="1" lang="zh-CN" altLang="en-US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音</a:t>
            </a:r>
            <a:r>
              <a:rPr kumimoji="1" lang="en-US" altLang="zh-CN" dirty="0" smtClean="0">
                <a:solidFill>
                  <a:srgbClr val="FF0000"/>
                </a:solidFill>
              </a:rPr>
              <a:t>/</a:t>
            </a:r>
            <a:r>
              <a:rPr kumimoji="1" lang="zh-CN" altLang="en-US" dirty="0" smtClean="0">
                <a:solidFill>
                  <a:srgbClr val="FF0000"/>
                </a:solidFill>
              </a:rPr>
              <a:t>视频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11275"/>
            <a:ext cx="8229600" cy="5622925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zh-CN" altLang="zh-CN" sz="2400" dirty="0" smtClean="0">
                <a:solidFill>
                  <a:srgbClr val="FF0000"/>
                </a:solidFill>
              </a:rPr>
              <a:t>-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zh-CN" altLang="zh-CN" sz="2400" dirty="0" smtClean="0">
                <a:solidFill>
                  <a:srgbClr val="FF0000"/>
                </a:solidFill>
              </a:rPr>
              <a:t>a</a:t>
            </a:r>
            <a:r>
              <a:rPr kumimoji="1" lang="en-US" altLang="zh-CN" sz="2400" dirty="0" err="1" smtClean="0">
                <a:solidFill>
                  <a:srgbClr val="FF0000"/>
                </a:solidFill>
              </a:rPr>
              <a:t>udio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 音频</a:t>
            </a:r>
            <a:endParaRPr kumimoji="1"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/>
              <a:t>html4</a:t>
            </a:r>
            <a:r>
              <a:rPr lang="zh-CN" altLang="en-US" sz="2400" dirty="0"/>
              <a:t>中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&lt;object type = "application/ogg" data = "</a:t>
            </a:r>
            <a:r>
              <a:rPr lang="en-US" altLang="zh-CN" sz="2400" dirty="0" err="1"/>
              <a:t>someaudio.wav</a:t>
            </a:r>
            <a:r>
              <a:rPr lang="en-US" altLang="zh-CN" sz="2400" dirty="0"/>
              <a:t>"&gt;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	&lt;</a:t>
            </a:r>
            <a:r>
              <a:rPr lang="en-US" altLang="zh-CN" sz="2400" dirty="0"/>
              <a:t>param name = "src" value = "someaudio.wav"&gt;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&lt;/</a:t>
            </a:r>
            <a:r>
              <a:rPr lang="en-US" altLang="zh-CN" sz="2400" dirty="0" smtClean="0"/>
              <a:t>object&gt;</a:t>
            </a:r>
            <a:endParaRPr lang="en-US" altLang="zh-CN" sz="2400" dirty="0" smtClean="0"/>
          </a:p>
          <a:p>
            <a:pPr marL="0" indent="0">
              <a:buNone/>
            </a:pPr>
            <a:r>
              <a:rPr kumimoji="1" lang="zh-CN" altLang="zh-CN" sz="2400" dirty="0">
                <a:solidFill>
                  <a:srgbClr val="FF0000"/>
                </a:solidFill>
              </a:rPr>
              <a:t>-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lang="zh-CN" altLang="zh-CN" sz="2400" dirty="0" smtClean="0">
                <a:solidFill>
                  <a:srgbClr val="FF0000"/>
                </a:solidFill>
              </a:rPr>
              <a:t>v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ideo</a:t>
            </a:r>
            <a:r>
              <a:rPr lang="zh-CN" altLang="en-US" sz="2400" dirty="0" smtClean="0">
                <a:solidFill>
                  <a:srgbClr val="FF0000"/>
                </a:solidFill>
              </a:rPr>
              <a:t>  视频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&lt;object type="video/ogg" date="</a:t>
            </a:r>
            <a:r>
              <a:rPr lang="en-US" altLang="zh-CN" sz="2400" dirty="0" err="1"/>
              <a:t>movie.ogv</a:t>
            </a:r>
            <a:r>
              <a:rPr lang="en-US" altLang="zh-CN" sz="2400" dirty="0"/>
              <a:t>"&gt;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	&lt;</a:t>
            </a:r>
            <a:r>
              <a:rPr lang="en-US" altLang="zh-CN" sz="2400" dirty="0"/>
              <a:t>param name = "src" value = "</a:t>
            </a:r>
            <a:r>
              <a:rPr lang="en-US" altLang="zh-CN" sz="2400" dirty="0" err="1"/>
              <a:t>movie.ogg</a:t>
            </a:r>
            <a:r>
              <a:rPr lang="en-US" altLang="zh-CN" sz="2400" dirty="0"/>
              <a:t>"&gt;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&lt;/object&gt;</a:t>
            </a:r>
            <a:endParaRPr lang="en-US" altLang="zh-CN" sz="2400" dirty="0"/>
          </a:p>
          <a:p>
            <a:pPr marL="0" indent="0">
              <a:buNone/>
            </a:pPr>
            <a:r>
              <a:rPr kumimoji="1" lang="zh-CN" altLang="zh-CN" sz="2400" dirty="0">
                <a:solidFill>
                  <a:srgbClr val="FF0000"/>
                </a:solidFill>
              </a:rPr>
              <a:t>-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lang="zh-CN" altLang="zh-CN" sz="2400" dirty="0" smtClean="0">
                <a:solidFill>
                  <a:srgbClr val="FF0000"/>
                </a:solidFill>
              </a:rPr>
              <a:t>e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mbed</a:t>
            </a:r>
            <a:r>
              <a:rPr lang="zh-CN" altLang="en-US" sz="2400" dirty="0" smtClean="0">
                <a:solidFill>
                  <a:srgbClr val="FF0000"/>
                </a:solidFill>
              </a:rPr>
              <a:t>  </a:t>
            </a:r>
            <a:r>
              <a:rPr lang="zh-CN" altLang="en-US" sz="2000" dirty="0" smtClean="0">
                <a:solidFill>
                  <a:srgbClr val="FF0000"/>
                </a:solidFill>
              </a:rPr>
              <a:t>用来插入各种媒体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wav,AIFF</a:t>
            </a:r>
            <a:r>
              <a:rPr lang="zh-CN" altLang="zh-CN" sz="2000" dirty="0" smtClean="0">
                <a:solidFill>
                  <a:srgbClr val="FF0000"/>
                </a:solidFill>
              </a:rPr>
              <a:t>,</a:t>
            </a:r>
            <a:r>
              <a:rPr lang="en-US" altLang="zh-CN" sz="2000" dirty="0" smtClean="0">
                <a:solidFill>
                  <a:srgbClr val="FF0000"/>
                </a:solidFill>
              </a:rPr>
              <a:t>AU,MP3</a:t>
            </a:r>
            <a:r>
              <a:rPr lang="zh-CN" altLang="en-US" sz="2000" dirty="0" smtClean="0">
                <a:solidFill>
                  <a:srgbClr val="FF0000"/>
                </a:solidFill>
              </a:rPr>
              <a:t>等</a:t>
            </a:r>
            <a:r>
              <a:rPr lang="en-US" altLang="zh-CN" sz="2000" dirty="0" smtClean="0">
                <a:solidFill>
                  <a:srgbClr val="FF0000"/>
                </a:solidFill>
              </a:rPr>
              <a:t>,</a:t>
            </a:r>
            <a:r>
              <a:rPr lang="zh-CN" altLang="en-US" sz="2000" dirty="0" smtClean="0">
                <a:solidFill>
                  <a:srgbClr val="FF0000"/>
                </a:solidFill>
              </a:rPr>
              <a:t>相当于一个插件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&lt;object date= "</a:t>
            </a:r>
            <a:r>
              <a:rPr lang="en-US" altLang="zh-CN" sz="2400" dirty="0" err="1"/>
              <a:t>flash.swf</a:t>
            </a:r>
            <a:r>
              <a:rPr lang="en-US" altLang="zh-CN" sz="2400" dirty="0"/>
              <a:t>" type="application/x-shockwave-flash"&gt;&lt;/object&gt;</a:t>
            </a:r>
            <a:endParaRPr lang="en-US" altLang="zh-CN" sz="2400" dirty="0" smtClean="0"/>
          </a:p>
          <a:p>
            <a:endParaRPr kumimoji="1" lang="en-US" altLang="zh-CN" sz="2400" dirty="0"/>
          </a:p>
          <a:p>
            <a:endParaRPr kumimoji="1" lang="en-US" altLang="zh-CN" sz="2400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新增属性</a:t>
            </a:r>
            <a:r>
              <a:rPr kumimoji="1" lang="en-US" altLang="zh-CN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/</a:t>
            </a:r>
            <a:r>
              <a:rPr kumimoji="1"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废除属性</a:t>
            </a:r>
            <a:endParaRPr kumimoji="1" lang="zh-CN" altLang="en-US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25" y="1600200"/>
            <a:ext cx="8229600" cy="5257800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sz="4400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表单属性</a:t>
            </a:r>
            <a:endParaRPr lang="en-US" altLang="zh-CN" sz="4400" dirty="0" smtClean="0">
              <a:solidFill>
                <a:srgbClr val="000000"/>
              </a:solidFill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lang="en-US" altLang="zh-CN" sz="4400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	</a:t>
            </a:r>
            <a:r>
              <a:rPr lang="zh-CN" altLang="zh-CN" sz="4400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a</a:t>
            </a:r>
            <a:r>
              <a:rPr lang="en-US" altLang="zh-CN" sz="4400" dirty="0" err="1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utocomplete</a:t>
            </a:r>
            <a:r>
              <a:rPr lang="zh-CN" altLang="en-US" sz="4400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 </a:t>
            </a:r>
            <a:r>
              <a:rPr lang="en-US" altLang="zh-CN" sz="4400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autofocus</a:t>
            </a:r>
            <a:r>
              <a:rPr lang="zh-CN" altLang="en-US" sz="4400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 </a:t>
            </a:r>
            <a:r>
              <a:rPr lang="en-US" altLang="zh-CN" sz="4400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form</a:t>
            </a:r>
            <a:r>
              <a:rPr lang="zh-CN" altLang="en-US" sz="4400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属性 </a:t>
            </a:r>
            <a:endParaRPr lang="en-US" altLang="zh-CN" sz="4400" dirty="0" smtClean="0">
              <a:solidFill>
                <a:srgbClr val="000000"/>
              </a:solidFill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lang="en-US" altLang="zh-CN" sz="4400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	</a:t>
            </a:r>
            <a:r>
              <a:rPr lang="hr-HR" altLang="zh-CN" sz="4400" dirty="0"/>
              <a:t>formnovalidate </a:t>
            </a:r>
            <a:r>
              <a:rPr lang="en-US" altLang="zh-CN" sz="4400" dirty="0" smtClean="0"/>
              <a:t>(</a:t>
            </a:r>
            <a:r>
              <a:rPr lang="zh-CN" altLang="en-US" sz="4400" dirty="0" smtClean="0"/>
              <a:t>用于</a:t>
            </a:r>
            <a:r>
              <a:rPr lang="en-US" altLang="zh-CN" sz="4400" dirty="0" smtClean="0"/>
              <a:t>submit</a:t>
            </a:r>
            <a:r>
              <a:rPr lang="zh-CN" altLang="en-US" sz="4400" dirty="0" smtClean="0"/>
              <a:t>的按钮</a:t>
            </a:r>
            <a:r>
              <a:rPr lang="en-US" altLang="zh-CN" sz="4400" dirty="0" smtClean="0"/>
              <a:t>)</a:t>
            </a:r>
            <a:r>
              <a:rPr lang="zh-CN" altLang="hr-HR" sz="4400" dirty="0" smtClean="0"/>
              <a:t> </a:t>
            </a:r>
            <a:r>
              <a:rPr lang="hr-HR" altLang="zh-CN" sz="4400" dirty="0" smtClean="0"/>
              <a:t> novalidate</a:t>
            </a:r>
            <a:r>
              <a:rPr lang="en-US" altLang="zh-CN" sz="4400" dirty="0" smtClean="0"/>
              <a:t>(</a:t>
            </a:r>
            <a:r>
              <a:rPr lang="zh-CN" altLang="en-US" sz="4400" dirty="0" smtClean="0"/>
              <a:t>用于</a:t>
            </a:r>
            <a:r>
              <a:rPr lang="en-US" altLang="zh-CN" sz="4400" dirty="0" smtClean="0"/>
              <a:t>form)</a:t>
            </a:r>
            <a:r>
              <a:rPr lang="hr-HR" altLang="zh-CN" sz="4400" dirty="0" smtClean="0"/>
              <a:t> </a:t>
            </a:r>
            <a:r>
              <a:rPr lang="zh-CN" altLang="en-US" sz="4400" dirty="0" smtClean="0"/>
              <a:t> </a:t>
            </a:r>
            <a:endParaRPr lang="en-US" altLang="zh-CN" sz="4400" dirty="0" smtClean="0"/>
          </a:p>
          <a:p>
            <a:pPr marL="0" indent="0">
              <a:buNone/>
            </a:pPr>
            <a:r>
              <a:rPr lang="en-US" altLang="zh-CN" sz="4400" dirty="0"/>
              <a:t>	</a:t>
            </a:r>
            <a:r>
              <a:rPr lang="en-US" altLang="zh-CN" sz="4400" dirty="0" err="1"/>
              <a:t>formmethod</a:t>
            </a:r>
            <a:r>
              <a:rPr lang="zh-CN" altLang="en-US" sz="4400" dirty="0"/>
              <a:t>、</a:t>
            </a:r>
            <a:r>
              <a:rPr lang="en-US" altLang="zh-CN" sz="4400" dirty="0" err="1"/>
              <a:t>formenctype</a:t>
            </a:r>
            <a:r>
              <a:rPr lang="en-US" altLang="zh-CN" sz="4400" dirty="0"/>
              <a:t> </a:t>
            </a:r>
            <a:r>
              <a:rPr lang="zh-CN" altLang="en-US" sz="4400" dirty="0"/>
              <a:t>、</a:t>
            </a:r>
            <a:r>
              <a:rPr lang="en-US" altLang="zh-CN" sz="4400" dirty="0" err="1"/>
              <a:t>formnovalidate</a:t>
            </a:r>
            <a:r>
              <a:rPr lang="en-US" altLang="zh-CN" sz="4400" dirty="0"/>
              <a:t> </a:t>
            </a:r>
            <a:r>
              <a:rPr lang="zh-CN" altLang="en-US" sz="4400" dirty="0"/>
              <a:t>和</a:t>
            </a:r>
            <a:r>
              <a:rPr lang="en-US" altLang="zh-CN" sz="4400" dirty="0"/>
              <a:t> </a:t>
            </a:r>
            <a:r>
              <a:rPr lang="en-US" altLang="zh-CN" sz="4400" dirty="0" err="1"/>
              <a:t>formtarget</a:t>
            </a:r>
            <a:r>
              <a:rPr lang="en-US" altLang="zh-CN" sz="4400" dirty="0"/>
              <a:t> </a:t>
            </a:r>
            <a:endParaRPr lang="en-US" altLang="zh-CN" sz="4400" dirty="0" smtClean="0"/>
          </a:p>
          <a:p>
            <a:pPr marL="0" indent="0">
              <a:buNone/>
            </a:pPr>
            <a:r>
              <a:rPr lang="en-US" altLang="zh-CN" sz="4400" dirty="0"/>
              <a:t>	</a:t>
            </a:r>
            <a:r>
              <a:rPr lang="en-US" altLang="zh-CN" sz="4400" dirty="0" smtClean="0"/>
              <a:t>pattern</a:t>
            </a:r>
            <a:r>
              <a:rPr lang="zh-CN" altLang="en-US" sz="4400" dirty="0" smtClean="0"/>
              <a:t> </a:t>
            </a:r>
            <a:endParaRPr lang="en-US" altLang="zh-CN" sz="4400" dirty="0" smtClean="0"/>
          </a:p>
          <a:p>
            <a:pPr marL="0" indent="0">
              <a:buNone/>
            </a:pPr>
            <a:r>
              <a:rPr lang="en-US" altLang="zh-CN" sz="4400" dirty="0"/>
              <a:t>	</a:t>
            </a:r>
            <a:r>
              <a:rPr lang="zh-CN" altLang="zh-CN" sz="4400" dirty="0" smtClean="0"/>
              <a:t>p</a:t>
            </a:r>
            <a:r>
              <a:rPr lang="en-US" altLang="zh-CN" sz="4400" dirty="0" err="1" smtClean="0"/>
              <a:t>laceholder</a:t>
            </a:r>
            <a:endParaRPr lang="en-US" altLang="zh-CN" sz="4400" dirty="0" smtClean="0"/>
          </a:p>
          <a:p>
            <a:pPr marL="0" indent="0">
              <a:buNone/>
            </a:pPr>
            <a:r>
              <a:rPr lang="en-US" altLang="zh-CN" sz="4400" dirty="0"/>
              <a:t>	</a:t>
            </a:r>
            <a:r>
              <a:rPr lang="en-US" altLang="zh-CN" sz="4400" dirty="0" smtClean="0"/>
              <a:t>required</a:t>
            </a:r>
            <a:endParaRPr lang="en-US" altLang="zh-CN" sz="4400" dirty="0" smtClean="0"/>
          </a:p>
          <a:p>
            <a:pPr marL="0" indent="0">
              <a:buNone/>
            </a:pPr>
            <a:r>
              <a:rPr lang="en-US" altLang="zh-CN" sz="4400" dirty="0"/>
              <a:t>	</a:t>
            </a:r>
            <a:endParaRPr lang="en-US" altLang="zh-CN" sz="4400" dirty="0" smtClean="0">
              <a:solidFill>
                <a:srgbClr val="000000"/>
              </a:solidFill>
              <a:latin typeface="Adobe 楷体 Std R"/>
              <a:ea typeface="Adobe 楷体 Std R"/>
              <a:cs typeface="Adobe 楷体 Std R"/>
            </a:endParaRPr>
          </a:p>
          <a:p>
            <a:r>
              <a:rPr kumimoji="1" lang="zh-CN" altLang="en-US" sz="4400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其他属性</a:t>
            </a:r>
            <a:endParaRPr kumimoji="1" lang="en-US" altLang="zh-CN" sz="4400" dirty="0" smtClean="0">
              <a:solidFill>
                <a:srgbClr val="000000"/>
              </a:solidFill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kumimoji="1" lang="zh-CN" altLang="en-US" sz="4400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     </a:t>
            </a:r>
            <a:r>
              <a:rPr kumimoji="1" lang="en-US" altLang="zh-CN" sz="4400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reversed</a:t>
            </a:r>
            <a:r>
              <a:rPr kumimoji="1" lang="zh-CN" altLang="en-US" sz="4400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  </a:t>
            </a:r>
            <a:r>
              <a:rPr kumimoji="1" lang="en-US" altLang="zh-CN" sz="4400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script</a:t>
            </a:r>
            <a:r>
              <a:rPr kumimoji="1" lang="zh-CN" altLang="en-US" sz="4400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增强</a:t>
            </a:r>
            <a:r>
              <a:rPr kumimoji="1" lang="en-US" altLang="zh-CN" sz="4400" dirty="0" err="1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async</a:t>
            </a:r>
            <a:r>
              <a:rPr kumimoji="1" lang="zh-CN" altLang="en-US" sz="4400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 </a:t>
            </a:r>
            <a:r>
              <a:rPr kumimoji="1" lang="en-US" altLang="zh-CN" sz="4400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defer</a:t>
            </a:r>
            <a:r>
              <a:rPr kumimoji="1" lang="zh-CN" altLang="en-US" sz="4400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 </a:t>
            </a:r>
            <a:r>
              <a:rPr kumimoji="1" lang="en-US" altLang="zh-CN" sz="4400" dirty="0" err="1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iframe</a:t>
            </a:r>
            <a:r>
              <a:rPr kumimoji="1" lang="zh-CN" altLang="en-US" sz="4400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 </a:t>
            </a:r>
            <a:r>
              <a:rPr kumimoji="1" lang="en-US" altLang="zh-CN" sz="4400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(sandbox</a:t>
            </a:r>
            <a:r>
              <a:rPr kumimoji="1" lang="zh-CN" altLang="en-US" sz="4400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,</a:t>
            </a:r>
            <a:r>
              <a:rPr kumimoji="1" lang="en-US" altLang="zh-CN" sz="4400" dirty="0" err="1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seamless,srcdoc</a:t>
            </a:r>
            <a:r>
              <a:rPr kumimoji="1" lang="en-US" altLang="zh-CN" sz="4400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)</a:t>
            </a:r>
            <a:r>
              <a:rPr kumimoji="1" lang="zh-CN" altLang="en-US" sz="4400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 </a:t>
            </a:r>
            <a:endParaRPr kumimoji="1" lang="en-US" altLang="zh-CN" sz="4400" dirty="0" smtClean="0">
              <a:solidFill>
                <a:srgbClr val="000000"/>
              </a:solidFill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endParaRPr kumimoji="1" lang="en-US" altLang="zh-CN" sz="4400" dirty="0">
              <a:solidFill>
                <a:srgbClr val="000000"/>
              </a:solidFill>
              <a:latin typeface="Adobe 楷体 Std R"/>
              <a:ea typeface="Adobe 楷体 Std R"/>
              <a:cs typeface="Adobe 楷体 Std R"/>
            </a:endParaRPr>
          </a:p>
          <a:p>
            <a:r>
              <a:rPr lang="zh-CN" altLang="en-US" sz="4400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可以用</a:t>
            </a:r>
            <a:r>
              <a:rPr lang="en-US" altLang="zh-CN" sz="4400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css</a:t>
            </a:r>
            <a:r>
              <a:rPr lang="zh-CN" altLang="en-US" sz="4400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代替的属性</a:t>
            </a:r>
            <a:endParaRPr lang="en-US" altLang="zh-CN" sz="4400" dirty="0" smtClean="0">
              <a:solidFill>
                <a:srgbClr val="000000"/>
              </a:solidFill>
              <a:latin typeface="Adobe 楷体 Std R"/>
              <a:ea typeface="Adobe 楷体 Std R"/>
              <a:cs typeface="Adobe 楷体 Std R"/>
            </a:endParaRPr>
          </a:p>
          <a:p>
            <a:r>
              <a:rPr kumimoji="1" lang="zh-CN" altLang="en-US" sz="4400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多余属性</a:t>
            </a:r>
            <a:endParaRPr kumimoji="1" lang="en-US" altLang="zh-CN" sz="4400" dirty="0" smtClean="0">
              <a:solidFill>
                <a:srgbClr val="000000"/>
              </a:solidFill>
              <a:latin typeface="Adobe 楷体 Std R"/>
              <a:ea typeface="Adobe 楷体 Std R"/>
              <a:cs typeface="Adobe 楷体 Std R"/>
            </a:endParaRPr>
          </a:p>
          <a:p>
            <a:r>
              <a:rPr kumimoji="1" lang="zh-CN" altLang="en-US" sz="4400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被替换属性</a:t>
            </a:r>
            <a:endParaRPr kumimoji="1" lang="en-US" altLang="zh-CN" sz="4400" dirty="0" smtClean="0">
              <a:solidFill>
                <a:srgbClr val="000000"/>
              </a:solidFill>
              <a:latin typeface="Adobe 楷体 Std R"/>
              <a:ea typeface="Adobe 楷体 Std R"/>
              <a:cs typeface="Adobe 楷体 Std R"/>
            </a:endParaRPr>
          </a:p>
          <a:p>
            <a:endParaRPr kumimoji="1" lang="zh-CN" altLang="en-US" dirty="0"/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全局属性</a:t>
            </a:r>
            <a:endParaRPr kumimoji="1" lang="zh-CN" altLang="en-US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data-yourvalue</a:t>
            </a:r>
            <a:endParaRPr lang="en-US" altLang="zh-CN" dirty="0" smtClean="0">
              <a:solidFill>
                <a:srgbClr val="000000"/>
              </a:solidFill>
              <a:latin typeface="Adobe 楷体 Std R"/>
              <a:ea typeface="Adobe 楷体 Std R"/>
              <a:cs typeface="Adobe 楷体 Std R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hidden</a:t>
            </a:r>
            <a:endParaRPr lang="en-US" altLang="zh-CN" dirty="0" smtClean="0">
              <a:solidFill>
                <a:srgbClr val="000000"/>
              </a:solidFill>
              <a:latin typeface="Adobe 楷体 Std R"/>
              <a:ea typeface="Adobe 楷体 Std R"/>
              <a:cs typeface="Adobe 楷体 Std R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spellcheck</a:t>
            </a:r>
            <a:endParaRPr lang="en-US" altLang="zh-CN" dirty="0" smtClean="0">
              <a:solidFill>
                <a:srgbClr val="000000"/>
              </a:solidFill>
              <a:latin typeface="Adobe 楷体 Std R"/>
              <a:ea typeface="Adobe 楷体 Std R"/>
              <a:cs typeface="Adobe 楷体 Std R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tabindex</a:t>
            </a:r>
            <a:endParaRPr lang="en-US" altLang="zh-CN" dirty="0" smtClean="0">
              <a:solidFill>
                <a:srgbClr val="000000"/>
              </a:solidFill>
              <a:latin typeface="Adobe 楷体 Std R"/>
              <a:ea typeface="Adobe 楷体 Std R"/>
              <a:cs typeface="Adobe 楷体 Std R"/>
            </a:endParaRPr>
          </a:p>
          <a:p>
            <a:r>
              <a:rPr lang="zh-CN" altLang="zh-CN" dirty="0" err="1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c</a:t>
            </a:r>
            <a:r>
              <a:rPr lang="en-US" altLang="zh-CN" dirty="0" err="1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ontenteditable</a:t>
            </a:r>
            <a:endParaRPr lang="en-US" altLang="zh-CN" dirty="0" smtClean="0">
              <a:solidFill>
                <a:srgbClr val="000000"/>
              </a:solidFill>
              <a:latin typeface="Adobe 楷体 Std R"/>
              <a:ea typeface="Adobe 楷体 Std R"/>
              <a:cs typeface="Adobe 楷体 Std R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desginMode</a:t>
            </a:r>
            <a:endParaRPr lang="en-US" altLang="zh-CN" dirty="0" smtClean="0">
              <a:solidFill>
                <a:srgbClr val="000000"/>
              </a:solidFill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   </a:t>
            </a:r>
            <a:r>
              <a:rPr kumimoji="1" lang="en-US" altLang="zh-CN" dirty="0" err="1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window.document.designMode</a:t>
            </a:r>
            <a:r>
              <a:rPr kumimoji="1" lang="en-US" altLang="zh-CN" dirty="0" smtClean="0">
                <a:solidFill>
                  <a:srgbClr val="000000"/>
                </a:solidFill>
                <a:latin typeface="Adobe 楷体 Std R"/>
                <a:ea typeface="Adobe 楷体 Std R"/>
                <a:cs typeface="Adobe 楷体 Std R"/>
              </a:rPr>
              <a:t> = “on”</a:t>
            </a:r>
            <a:endParaRPr kumimoji="1" lang="zh-CN" altLang="en-US" dirty="0">
              <a:solidFill>
                <a:srgbClr val="00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1243</Words>
  <Application>WPS 演示</Application>
  <PresentationFormat>全屏显示(4:3)</PresentationFormat>
  <Paragraphs>82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Arial</vt:lpstr>
      <vt:lpstr>Adobe 楷体 Std R</vt:lpstr>
      <vt:lpstr>微软雅黑</vt:lpstr>
      <vt:lpstr>Calibri</vt:lpstr>
      <vt:lpstr>Segoe UI</vt:lpstr>
      <vt:lpstr>Office 主题</vt:lpstr>
      <vt:lpstr>HTML5标签及表单</vt:lpstr>
      <vt:lpstr>html5语法变化</vt:lpstr>
      <vt:lpstr>PowerPoint 演示文稿</vt:lpstr>
      <vt:lpstr>新增标签/删除标签</vt:lpstr>
      <vt:lpstr>音/视频</vt:lpstr>
      <vt:lpstr>新增属性/废除属性</vt:lpstr>
      <vt:lpstr>全局属性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HTML5时代</dc:title>
  <dc:creator>wy wy</dc:creator>
  <cp:lastModifiedBy>Administrator</cp:lastModifiedBy>
  <cp:revision>40</cp:revision>
  <dcterms:created xsi:type="dcterms:W3CDTF">2016-07-31T02:57:00Z</dcterms:created>
  <dcterms:modified xsi:type="dcterms:W3CDTF">2016-09-16T06:38:45Z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