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76" r:id="rId11"/>
    <p:sldId id="277" r:id="rId12"/>
    <p:sldId id="267" r:id="rId13"/>
    <p:sldId id="266" r:id="rId14"/>
    <p:sldId id="272" r:id="rId15"/>
    <p:sldId id="273" r:id="rId16"/>
    <p:sldId id="275" r:id="rId17"/>
    <p:sldId id="268" r:id="rId1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958DF-2B6F-E74D-80F6-CDC33EE30BEE}" type="datetimeFigureOut">
              <a:rPr kumimoji="1" lang="zh-CN" altLang="en-US" smtClean="0"/>
              <a:pPr/>
              <a:t>2016/7/25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87038-AAAD-0C43-B1B7-F302C9BFF3E9}" type="slidenum">
              <a:rPr kumimoji="1" lang="zh-CN" altLang="en-US" smtClean="0"/>
              <a:pPr/>
              <a:t>‹#›</a:t>
            </a:fld>
            <a:endParaRPr kumimoji="1" lang="zh-CN" altLang="en-US"/>
          </a:p>
        </p:txBody>
      </p:sp>
    </p:spTree>
    <p:extLst>
      <p:ext uri="{BB962C8B-B14F-4D97-AF65-F5344CB8AC3E}">
        <p14:creationId xmlns:p14="http://schemas.microsoft.com/office/powerpoint/2010/main" xmlns="" val="16289091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a:t>
            </a:fld>
            <a:endParaRPr kumimoji="1" lang="zh-CN" altLang="en-US"/>
          </a:p>
        </p:txBody>
      </p:sp>
    </p:spTree>
    <p:extLst>
      <p:ext uri="{BB962C8B-B14F-4D97-AF65-F5344CB8AC3E}">
        <p14:creationId xmlns:p14="http://schemas.microsoft.com/office/powerpoint/2010/main" xmlns="" val="28382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12</a:t>
            </a:fld>
            <a:endParaRPr kumimoji="1" lang="zh-CN" altLang="en-US"/>
          </a:p>
        </p:txBody>
      </p:sp>
    </p:spTree>
    <p:extLst>
      <p:ext uri="{BB962C8B-B14F-4D97-AF65-F5344CB8AC3E}">
        <p14:creationId xmlns:p14="http://schemas.microsoft.com/office/powerpoint/2010/main" xmlns="" val="2030724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13</a:t>
            </a:fld>
            <a:endParaRPr kumimoji="1" lang="zh-CN" altLang="en-US"/>
          </a:p>
        </p:txBody>
      </p:sp>
    </p:spTree>
    <p:extLst>
      <p:ext uri="{BB962C8B-B14F-4D97-AF65-F5344CB8AC3E}">
        <p14:creationId xmlns:p14="http://schemas.microsoft.com/office/powerpoint/2010/main" xmlns="" val="87971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17</a:t>
            </a:fld>
            <a:endParaRPr kumimoji="1" lang="zh-CN" altLang="en-US"/>
          </a:p>
        </p:txBody>
      </p:sp>
    </p:spTree>
    <p:extLst>
      <p:ext uri="{BB962C8B-B14F-4D97-AF65-F5344CB8AC3E}">
        <p14:creationId xmlns:p14="http://schemas.microsoft.com/office/powerpoint/2010/main" xmlns="" val="97865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2</a:t>
            </a:fld>
            <a:endParaRPr kumimoji="1" lang="zh-CN" altLang="en-US"/>
          </a:p>
        </p:txBody>
      </p:sp>
    </p:spTree>
    <p:extLst>
      <p:ext uri="{BB962C8B-B14F-4D97-AF65-F5344CB8AC3E}">
        <p14:creationId xmlns:p14="http://schemas.microsoft.com/office/powerpoint/2010/main" xmlns="" val="213539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3</a:t>
            </a:fld>
            <a:endParaRPr kumimoji="1" lang="zh-CN" altLang="en-US"/>
          </a:p>
        </p:txBody>
      </p:sp>
    </p:spTree>
    <p:extLst>
      <p:ext uri="{BB962C8B-B14F-4D97-AF65-F5344CB8AC3E}">
        <p14:creationId xmlns:p14="http://schemas.microsoft.com/office/powerpoint/2010/main" xmlns="" val="318265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4</a:t>
            </a:fld>
            <a:endParaRPr kumimoji="1" lang="zh-CN" altLang="en-US"/>
          </a:p>
        </p:txBody>
      </p:sp>
    </p:spTree>
    <p:extLst>
      <p:ext uri="{BB962C8B-B14F-4D97-AF65-F5344CB8AC3E}">
        <p14:creationId xmlns:p14="http://schemas.microsoft.com/office/powerpoint/2010/main" xmlns="" val="3762508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5</a:t>
            </a:fld>
            <a:endParaRPr kumimoji="1" lang="zh-CN" altLang="en-US"/>
          </a:p>
        </p:txBody>
      </p:sp>
    </p:spTree>
    <p:extLst>
      <p:ext uri="{BB962C8B-B14F-4D97-AF65-F5344CB8AC3E}">
        <p14:creationId xmlns:p14="http://schemas.microsoft.com/office/powerpoint/2010/main" xmlns="" val="365434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6</a:t>
            </a:fld>
            <a:endParaRPr kumimoji="1" lang="zh-CN" altLang="en-US"/>
          </a:p>
        </p:txBody>
      </p:sp>
    </p:spTree>
    <p:extLst>
      <p:ext uri="{BB962C8B-B14F-4D97-AF65-F5344CB8AC3E}">
        <p14:creationId xmlns:p14="http://schemas.microsoft.com/office/powerpoint/2010/main" xmlns="" val="2530510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7</a:t>
            </a:fld>
            <a:endParaRPr kumimoji="1" lang="zh-CN" altLang="en-US"/>
          </a:p>
        </p:txBody>
      </p:sp>
    </p:spTree>
    <p:extLst>
      <p:ext uri="{BB962C8B-B14F-4D97-AF65-F5344CB8AC3E}">
        <p14:creationId xmlns:p14="http://schemas.microsoft.com/office/powerpoint/2010/main" xmlns="" val="24001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8</a:t>
            </a:fld>
            <a:endParaRPr kumimoji="1" lang="zh-CN" altLang="en-US"/>
          </a:p>
        </p:txBody>
      </p:sp>
    </p:spTree>
    <p:extLst>
      <p:ext uri="{BB962C8B-B14F-4D97-AF65-F5344CB8AC3E}">
        <p14:creationId xmlns:p14="http://schemas.microsoft.com/office/powerpoint/2010/main" xmlns="" val="428339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9</a:t>
            </a:fld>
            <a:endParaRPr kumimoji="1" lang="zh-CN" altLang="en-US"/>
          </a:p>
        </p:txBody>
      </p:sp>
    </p:spTree>
    <p:extLst>
      <p:ext uri="{BB962C8B-B14F-4D97-AF65-F5344CB8AC3E}">
        <p14:creationId xmlns:p14="http://schemas.microsoft.com/office/powerpoint/2010/main" xmlns="" val="3120208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31573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4803831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0491006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649271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936477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933282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476570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4269493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775111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992239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2016/7/25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9324047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D91E7-E9FB-124C-A248-FAD78853CED4}" type="datetimeFigureOut">
              <a:rPr kumimoji="1" lang="zh-CN" altLang="en-US" smtClean="0"/>
              <a:pPr/>
              <a:t>2016/7/25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7642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FF0000"/>
                </a:solidFill>
                <a:latin typeface="微软雅黑" pitchFamily="34" charset="-122"/>
                <a:ea typeface="微软雅黑" pitchFamily="34" charset="-122"/>
                <a:cs typeface="Adobe 楷体 Std R"/>
              </a:rPr>
              <a:t>课程简介</a:t>
            </a:r>
            <a:endParaRPr kumimoji="1" lang="zh-CN" altLang="en-US" dirty="0">
              <a:solidFill>
                <a:srgbClr val="FF0000"/>
              </a:solidFill>
              <a:latin typeface="微软雅黑" pitchFamily="34" charset="-122"/>
              <a:ea typeface="微软雅黑" pitchFamily="34" charset="-122"/>
              <a:cs typeface="Adobe 楷体 Std R"/>
            </a:endParaRPr>
          </a:p>
        </p:txBody>
      </p:sp>
      <p:sp>
        <p:nvSpPr>
          <p:cNvPr id="3" name="内容占位符 2"/>
          <p:cNvSpPr>
            <a:spLocks noGrp="1"/>
          </p:cNvSpPr>
          <p:nvPr>
            <p:ph idx="1"/>
          </p:nvPr>
        </p:nvSpPr>
        <p:spPr>
          <a:xfrm>
            <a:off x="478125" y="1417638"/>
            <a:ext cx="8229600" cy="4525963"/>
          </a:xfrm>
        </p:spPr>
        <p:txBody>
          <a:bodyPr>
            <a:normAutofit/>
          </a:bodyPr>
          <a:lstStyle/>
          <a:p>
            <a:pPr marL="0" indent="0">
              <a:buNone/>
            </a:pPr>
            <a:r>
              <a:rPr lang="en-US" altLang="zh-CN" sz="2800" dirty="0" smtClean="0">
                <a:latin typeface="微软雅黑" pitchFamily="34" charset="-122"/>
                <a:ea typeface="微软雅黑" pitchFamily="34" charset="-122"/>
                <a:cs typeface="Adobe 楷体 Std R"/>
              </a:rPr>
              <a:t>flexbox</a:t>
            </a:r>
            <a:r>
              <a:rPr lang="zh-CN" altLang="en-US" sz="2800" dirty="0" smtClean="0">
                <a:latin typeface="微软雅黑" pitchFamily="34" charset="-122"/>
                <a:ea typeface="微软雅黑" pitchFamily="34" charset="-122"/>
              </a:rPr>
              <a:t>是 </a:t>
            </a:r>
            <a:r>
              <a:rPr lang="en-US" altLang="zh-CN" sz="2800" dirty="0" smtClean="0">
                <a:latin typeface="微软雅黑" pitchFamily="34" charset="-122"/>
                <a:ea typeface="微软雅黑" pitchFamily="34" charset="-122"/>
              </a:rPr>
              <a:t>CSS3 </a:t>
            </a:r>
            <a:r>
              <a:rPr lang="zh-CN" altLang="en-US" sz="2800" dirty="0" smtClean="0">
                <a:latin typeface="微软雅黑" pitchFamily="34" charset="-122"/>
                <a:ea typeface="微软雅黑" pitchFamily="34" charset="-122"/>
              </a:rPr>
              <a:t>规范中引入的新布局模型：弹性盒模型（</a:t>
            </a:r>
            <a:r>
              <a:rPr lang="en-US" altLang="zh-CN" sz="2800" dirty="0" smtClean="0">
                <a:latin typeface="微软雅黑" pitchFamily="34" charset="-122"/>
                <a:ea typeface="微软雅黑" pitchFamily="34" charset="-122"/>
              </a:rPr>
              <a:t>flex box</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以用简单的方式满足很多常见的复杂的布局需求</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该布局模型的目的是提供一种更加高效的方式来对容器中的条目进行布局、对齐和分配空间。这种布局方式在条目尺寸未知或动态时也能工作</a:t>
            </a:r>
            <a:r>
              <a:rPr lang="en-US" altLang="zh-CN" sz="2800" dirty="0" smtClean="0">
                <a:latin typeface="微软雅黑" pitchFamily="34" charset="-122"/>
                <a:ea typeface="微软雅黑" pitchFamily="34" charset="-122"/>
              </a:rPr>
              <a:t>.</a:t>
            </a:r>
            <a:endParaRPr kumimoji="1" lang="zh-CN" altLang="en-US" sz="2800" dirty="0">
              <a:latin typeface="微软雅黑" pitchFamily="34" charset="-122"/>
              <a:ea typeface="微软雅黑" pitchFamily="34" charset="-122"/>
              <a:cs typeface="Adobe 楷体 Std R"/>
            </a:endParaRPr>
          </a:p>
        </p:txBody>
      </p:sp>
      <p:pic>
        <p:nvPicPr>
          <p:cNvPr id="5" name="图片 4"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3297131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latin typeface="微软雅黑" pitchFamily="34" charset="-122"/>
                <a:ea typeface="微软雅黑" pitchFamily="34" charset="-122"/>
                <a:cs typeface="Adobe 楷体 Std R"/>
              </a:rPr>
              <a:t>align-self</a:t>
            </a:r>
            <a:r>
              <a:rPr lang="en-US" altLang="zh-CN" b="1" dirty="0" smtClean="0">
                <a:solidFill>
                  <a:srgbClr val="FF0000"/>
                </a:solidFill>
                <a:latin typeface="微软雅黑" pitchFamily="34" charset="-122"/>
                <a:ea typeface="微软雅黑" pitchFamily="34" charset="-122"/>
                <a:cs typeface="Adobe 楷体 Std R"/>
              </a:rPr>
              <a:t> </a:t>
            </a:r>
            <a:br>
              <a:rPr lang="en-US" altLang="zh-CN" b="1" dirty="0" smtClean="0">
                <a:solidFill>
                  <a:srgbClr val="FF0000"/>
                </a:solidFill>
                <a:latin typeface="微软雅黑" pitchFamily="34" charset="-122"/>
                <a:ea typeface="微软雅黑" pitchFamily="34" charset="-122"/>
                <a:cs typeface="Adobe 楷体 Std R"/>
              </a:rPr>
            </a:br>
            <a:r>
              <a:rPr lang="en-US" altLang="zh-CN" sz="3600" dirty="0" smtClean="0">
                <a:solidFill>
                  <a:srgbClr val="FF0000"/>
                </a:solidFill>
                <a:latin typeface="微软雅黑" pitchFamily="34" charset="-122"/>
                <a:ea typeface="微软雅黑" pitchFamily="34" charset="-122"/>
                <a:cs typeface="Adobe 楷体 Std R"/>
              </a:rPr>
              <a:t>(</a:t>
            </a:r>
            <a:r>
              <a:rPr lang="zh-CN" altLang="zh-CN" sz="3600" dirty="0" smtClean="0">
                <a:solidFill>
                  <a:srgbClr val="FF0000"/>
                </a:solidFill>
                <a:latin typeface="微软雅黑" pitchFamily="34" charset="-122"/>
                <a:ea typeface="微软雅黑" pitchFamily="34" charset="-122"/>
                <a:cs typeface="Adobe 楷体 Std R"/>
              </a:rPr>
              <a:t>适用于</a:t>
            </a:r>
            <a:r>
              <a:rPr lang="zh-CN" altLang="en-US" sz="3600" dirty="0" smtClean="0">
                <a:solidFill>
                  <a:srgbClr val="FF0000"/>
                </a:solidFill>
                <a:latin typeface="微软雅黑" pitchFamily="34" charset="-122"/>
                <a:ea typeface="微软雅黑" pitchFamily="34" charset="-122"/>
                <a:cs typeface="Adobe 楷体 Std R"/>
              </a:rPr>
              <a:t>子</a:t>
            </a:r>
            <a:r>
              <a:rPr lang="zh-CN" altLang="zh-CN" sz="3600" dirty="0" smtClean="0">
                <a:solidFill>
                  <a:srgbClr val="FF0000"/>
                </a:solidFill>
                <a:latin typeface="微软雅黑" pitchFamily="34" charset="-122"/>
                <a:ea typeface="微软雅黑" pitchFamily="34" charset="-122"/>
                <a:cs typeface="Adobe 楷体 Std R"/>
              </a:rPr>
              <a:t>类容器上</a:t>
            </a:r>
            <a:r>
              <a:rPr lang="en-US" altLang="zh-CN" sz="3600" dirty="0" smtClean="0">
                <a:solidFill>
                  <a:srgbClr val="FF0000"/>
                </a:solidFill>
                <a:latin typeface="微软雅黑" pitchFamily="34" charset="-122"/>
                <a:ea typeface="微软雅黑" pitchFamily="34" charset="-122"/>
                <a:cs typeface="Adobe 楷体 Std R"/>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400" dirty="0" smtClean="0">
                <a:latin typeface="微软雅黑" pitchFamily="34" charset="-122"/>
                <a:ea typeface="微软雅黑" pitchFamily="34" charset="-122"/>
              </a:rPr>
              <a:t>属性</a:t>
            </a:r>
            <a:r>
              <a:rPr lang="en-US" altLang="zh-CN" sz="2400" dirty="0" smtClean="0">
                <a:latin typeface="微软雅黑" pitchFamily="34" charset="-122"/>
                <a:ea typeface="微软雅黑" pitchFamily="34" charset="-122"/>
              </a:rPr>
              <a:t>"align-self"</a:t>
            </a:r>
            <a:r>
              <a:rPr lang="zh-CN" altLang="en-US" sz="2400" dirty="0" smtClean="0">
                <a:latin typeface="微软雅黑" pitchFamily="34" charset="-122"/>
                <a:ea typeface="微软雅黑" pitchFamily="34" charset="-122"/>
              </a:rPr>
              <a:t>的可选值除了</a:t>
            </a:r>
            <a:r>
              <a:rPr lang="en-US" altLang="zh-CN" sz="2400" dirty="0" smtClean="0">
                <a:latin typeface="微软雅黑" pitchFamily="34" charset="-122"/>
                <a:ea typeface="微软雅黑" pitchFamily="34" charset="-122"/>
              </a:rPr>
              <a:t>align-items</a:t>
            </a:r>
            <a:r>
              <a:rPr lang="zh-CN" altLang="en-US" sz="2400" dirty="0" smtClean="0">
                <a:latin typeface="微软雅黑" pitchFamily="34" charset="-122"/>
                <a:ea typeface="微软雅黑" pitchFamily="34" charset="-122"/>
              </a:rPr>
              <a:t>列出的之外，还可以设置为</a:t>
            </a:r>
            <a:r>
              <a:rPr lang="en-US" altLang="zh-CN" sz="2400" dirty="0" smtClean="0">
                <a:latin typeface="微软雅黑" pitchFamily="34" charset="-122"/>
                <a:ea typeface="微软雅黑" pitchFamily="34" charset="-122"/>
              </a:rPr>
              <a:t>"auto"</a:t>
            </a:r>
            <a:r>
              <a:rPr lang="zh-CN" altLang="en-US" sz="2400" dirty="0" smtClean="0">
                <a:latin typeface="微软雅黑" pitchFamily="34" charset="-122"/>
                <a:ea typeface="微软雅黑" pitchFamily="34" charset="-122"/>
              </a:rPr>
              <a:t>。当</a:t>
            </a:r>
            <a:r>
              <a:rPr lang="en-US" altLang="zh-CN" sz="2400" dirty="0" smtClean="0">
                <a:latin typeface="微软雅黑" pitchFamily="34" charset="-122"/>
                <a:ea typeface="微软雅黑" pitchFamily="34" charset="-122"/>
              </a:rPr>
              <a:t>"align-self"</a:t>
            </a:r>
            <a:r>
              <a:rPr lang="zh-CN" altLang="en-US" sz="2400" dirty="0" smtClean="0">
                <a:latin typeface="微软雅黑" pitchFamily="34" charset="-122"/>
                <a:ea typeface="微软雅黑" pitchFamily="34" charset="-122"/>
              </a:rPr>
              <a:t>的值为 </a:t>
            </a:r>
            <a:r>
              <a:rPr lang="en-US" altLang="zh-CN" sz="2400" dirty="0" smtClean="0">
                <a:latin typeface="微软雅黑" pitchFamily="34" charset="-122"/>
                <a:ea typeface="微软雅黑" pitchFamily="34" charset="-122"/>
              </a:rPr>
              <a:t>auto </a:t>
            </a:r>
            <a:r>
              <a:rPr lang="zh-CN" altLang="en-US" sz="2400" dirty="0" smtClean="0">
                <a:latin typeface="微软雅黑" pitchFamily="34" charset="-122"/>
                <a:ea typeface="微软雅黑" pitchFamily="34" charset="-122"/>
              </a:rPr>
              <a:t>时，其计算值是父节点的属性</a:t>
            </a:r>
            <a:r>
              <a:rPr lang="en-US" altLang="zh-CN" sz="2400" dirty="0" smtClean="0">
                <a:latin typeface="微软雅黑" pitchFamily="34" charset="-122"/>
                <a:ea typeface="微软雅黑" pitchFamily="34" charset="-122"/>
              </a:rPr>
              <a:t>"align-items"</a:t>
            </a:r>
            <a:r>
              <a:rPr lang="zh-CN" altLang="en-US" sz="2400" dirty="0" smtClean="0">
                <a:latin typeface="微软雅黑" pitchFamily="34" charset="-122"/>
                <a:ea typeface="微软雅黑" pitchFamily="34" charset="-122"/>
              </a:rPr>
              <a:t>的值。如果该节点没有父节点，则计算值为</a:t>
            </a:r>
            <a:r>
              <a:rPr lang="en-US" altLang="zh-CN" sz="2400" dirty="0" smtClean="0">
                <a:latin typeface="微软雅黑" pitchFamily="34" charset="-122"/>
                <a:ea typeface="微软雅黑" pitchFamily="34" charset="-122"/>
              </a:rPr>
              <a:t>"stretch"</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用来覆写容器指定的对齐方式</a:t>
            </a:r>
            <a:endParaRPr lang="zh-CN" altLang="en-US" sz="2400"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latin typeface="微软雅黑" pitchFamily="34" charset="-122"/>
                <a:ea typeface="微软雅黑" pitchFamily="34" charset="-122"/>
                <a:cs typeface="Adobe 楷体 Std R"/>
              </a:rPr>
              <a:t>align-content</a:t>
            </a:r>
            <a:r>
              <a:rPr lang="en-US" altLang="zh-CN" b="1" dirty="0" smtClean="0">
                <a:solidFill>
                  <a:srgbClr val="FF0000"/>
                </a:solidFill>
                <a:latin typeface="微软雅黑" pitchFamily="34" charset="-122"/>
                <a:ea typeface="微软雅黑" pitchFamily="34" charset="-122"/>
                <a:cs typeface="Adobe 楷体 Std R"/>
              </a:rPr>
              <a:t> </a:t>
            </a:r>
            <a:br>
              <a:rPr lang="en-US" altLang="zh-CN" b="1" dirty="0" smtClean="0">
                <a:solidFill>
                  <a:srgbClr val="FF0000"/>
                </a:solidFill>
                <a:latin typeface="微软雅黑" pitchFamily="34" charset="-122"/>
                <a:ea typeface="微软雅黑" pitchFamily="34" charset="-122"/>
                <a:cs typeface="Adobe 楷体 Std R"/>
              </a:rPr>
            </a:br>
            <a:r>
              <a:rPr lang="en-US" altLang="zh-CN" sz="3600" dirty="0" smtClean="0">
                <a:solidFill>
                  <a:srgbClr val="FF0000"/>
                </a:solidFill>
                <a:latin typeface="微软雅黑" pitchFamily="34" charset="-122"/>
                <a:ea typeface="微软雅黑" pitchFamily="34" charset="-122"/>
                <a:cs typeface="Adobe 楷体 Std R"/>
              </a:rPr>
              <a:t>(</a:t>
            </a:r>
            <a:r>
              <a:rPr lang="zh-CN" altLang="zh-CN" sz="3600" dirty="0" smtClean="0">
                <a:solidFill>
                  <a:srgbClr val="FF0000"/>
                </a:solidFill>
                <a:latin typeface="微软雅黑" pitchFamily="34" charset="-122"/>
                <a:ea typeface="微软雅黑" pitchFamily="34" charset="-122"/>
                <a:cs typeface="Adobe 楷体 Std R"/>
              </a:rPr>
              <a:t>适用于父类容器上</a:t>
            </a:r>
            <a:r>
              <a:rPr lang="en-US" altLang="zh-CN" sz="3600" dirty="0" smtClean="0">
                <a:solidFill>
                  <a:srgbClr val="FF0000"/>
                </a:solidFill>
                <a:latin typeface="微软雅黑" pitchFamily="34" charset="-122"/>
                <a:ea typeface="微软雅黑" pitchFamily="34" charset="-122"/>
                <a:cs typeface="Adobe 楷体 Std R"/>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20000"/>
          </a:bodyPr>
          <a:lstStyle/>
          <a:p>
            <a:pPr fontAlgn="base" latinLnBrk="1"/>
            <a:r>
              <a:rPr lang="zh-CN" altLang="en-US" sz="2800" dirty="0" smtClean="0">
                <a:latin typeface="微软雅黑" pitchFamily="34" charset="-122"/>
                <a:ea typeface="微软雅黑" pitchFamily="34" charset="-122"/>
                <a:cs typeface="Adobe 楷体 Std R"/>
              </a:rPr>
              <a:t>用来处理交叉轴空白空间</a:t>
            </a:r>
            <a:endParaRPr lang="en-US" altLang="zh-CN" sz="2800" dirty="0" smtClean="0">
              <a:latin typeface="微软雅黑" pitchFamily="34" charset="-122"/>
              <a:ea typeface="微软雅黑" pitchFamily="34" charset="-122"/>
              <a:cs typeface="Adobe 楷体 Std R"/>
            </a:endParaRPr>
          </a:p>
          <a:p>
            <a:pPr fontAlgn="base" latinLnBrk="1"/>
            <a:r>
              <a:rPr lang="en-US" altLang="zh-CN" sz="2800" dirty="0" smtClean="0">
                <a:latin typeface="微软雅黑" pitchFamily="34" charset="-122"/>
                <a:ea typeface="微软雅黑" pitchFamily="34" charset="-122"/>
                <a:cs typeface="Adobe 楷体 Std R"/>
              </a:rPr>
              <a:t>align-content: flex-start | flex-end | center | space-between | space-around | stretch </a:t>
            </a:r>
            <a:endParaRPr lang="zh-CN" altLang="zh-CN" sz="2800" dirty="0" smtClean="0">
              <a:latin typeface="微软雅黑" pitchFamily="34" charset="-122"/>
              <a:ea typeface="微软雅黑" pitchFamily="34" charset="-122"/>
              <a:cs typeface="Adobe 楷体 Std R"/>
            </a:endParaRPr>
          </a:p>
          <a:p>
            <a:pPr lvl="0" fontAlgn="base"/>
            <a:r>
              <a:rPr lang="en-US" altLang="zh-CN" sz="2800" dirty="0" smtClean="0">
                <a:latin typeface="微软雅黑" pitchFamily="34" charset="-122"/>
                <a:ea typeface="微软雅黑" pitchFamily="34" charset="-122"/>
                <a:cs typeface="Adobe 楷体 Std R"/>
              </a:rPr>
              <a:t>flex-start</a:t>
            </a:r>
            <a:r>
              <a:rPr lang="zh-CN"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rPr>
              <a:t>行集中于容器的交叉轴起始位置</a:t>
            </a:r>
            <a:endParaRPr lang="zh-CN" altLang="zh-CN" sz="2800" dirty="0" smtClean="0">
              <a:latin typeface="微软雅黑" pitchFamily="34" charset="-122"/>
              <a:ea typeface="微软雅黑" pitchFamily="34" charset="-122"/>
              <a:cs typeface="Adobe 楷体 Std R"/>
            </a:endParaRPr>
          </a:p>
          <a:p>
            <a:pPr lvl="0" fontAlgn="base"/>
            <a:r>
              <a:rPr lang="en-US" altLang="zh-CN" sz="2800" dirty="0" smtClean="0">
                <a:latin typeface="微软雅黑" pitchFamily="34" charset="-122"/>
                <a:ea typeface="微软雅黑" pitchFamily="34" charset="-122"/>
                <a:cs typeface="Adobe 楷体 Std R"/>
              </a:rPr>
              <a:t>flex-end:</a:t>
            </a:r>
            <a:r>
              <a:rPr lang="zh-CN" altLang="en-US" sz="2800" dirty="0" smtClean="0">
                <a:latin typeface="微软雅黑" pitchFamily="34" charset="-122"/>
                <a:ea typeface="微软雅黑" pitchFamily="34" charset="-122"/>
              </a:rPr>
              <a:t>行集中于容器的交叉轴结束位置</a:t>
            </a:r>
            <a:endParaRPr lang="zh-CN" altLang="zh-CN" sz="2800" dirty="0" smtClean="0">
              <a:latin typeface="微软雅黑" pitchFamily="34" charset="-122"/>
              <a:ea typeface="微软雅黑" pitchFamily="34" charset="-122"/>
              <a:cs typeface="Adobe 楷体 Std R"/>
            </a:endParaRPr>
          </a:p>
          <a:p>
            <a:pPr lvl="0" fontAlgn="base"/>
            <a:r>
              <a:rPr lang="en-US" altLang="zh-CN" sz="2800" dirty="0" smtClean="0">
                <a:latin typeface="微软雅黑" pitchFamily="34" charset="-122"/>
                <a:ea typeface="微软雅黑" pitchFamily="34" charset="-122"/>
                <a:cs typeface="Adobe 楷体 Std R"/>
              </a:rPr>
              <a:t>center</a:t>
            </a:r>
            <a:r>
              <a:rPr lang="zh-CN"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rPr>
              <a:t>行集中于容器的中央</a:t>
            </a:r>
            <a:endParaRPr lang="zh-CN" altLang="zh-CN" sz="2800" dirty="0" smtClean="0">
              <a:latin typeface="微软雅黑" pitchFamily="34" charset="-122"/>
              <a:ea typeface="微软雅黑" pitchFamily="34" charset="-122"/>
              <a:cs typeface="Adobe 楷体 Std R"/>
            </a:endParaRPr>
          </a:p>
          <a:p>
            <a:pPr lvl="0" fontAlgn="base"/>
            <a:r>
              <a:rPr lang="en-US" altLang="zh-CN" sz="2800" dirty="0" smtClean="0">
                <a:latin typeface="微软雅黑" pitchFamily="34" charset="-122"/>
                <a:ea typeface="微软雅黑" pitchFamily="34" charset="-122"/>
                <a:cs typeface="Adobe 楷体 Std R"/>
              </a:rPr>
              <a:t>space-between</a:t>
            </a:r>
            <a:r>
              <a:rPr lang="zh-CN"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rPr>
              <a:t>行在容器中均匀分布</a:t>
            </a:r>
            <a:r>
              <a:rPr lang="zh-CN" altLang="zh-CN" sz="2800" dirty="0" smtClean="0">
                <a:latin typeface="微软雅黑" pitchFamily="34" charset="-122"/>
                <a:ea typeface="微软雅黑" pitchFamily="34" charset="-122"/>
                <a:cs typeface="Adobe 楷体 Std R"/>
              </a:rPr>
              <a:t>。</a:t>
            </a:r>
          </a:p>
          <a:p>
            <a:pPr lvl="0" fontAlgn="base"/>
            <a:r>
              <a:rPr lang="en-US" altLang="zh-CN" sz="2800" dirty="0" smtClean="0">
                <a:latin typeface="微软雅黑" pitchFamily="34" charset="-122"/>
                <a:ea typeface="微软雅黑" pitchFamily="34" charset="-122"/>
                <a:cs typeface="Adobe 楷体 Std R"/>
              </a:rPr>
              <a:t>space-around</a:t>
            </a:r>
            <a:r>
              <a:rPr lang="zh-CN"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rPr>
              <a:t>行在容器中均匀分布</a:t>
            </a:r>
            <a:r>
              <a:rPr lang="zh-CN" altLang="zh-CN" sz="2800" dirty="0" smtClean="0">
                <a:latin typeface="微软雅黑" pitchFamily="34" charset="-122"/>
                <a:ea typeface="微软雅黑" pitchFamily="34" charset="-122"/>
                <a:cs typeface="Adobe 楷体 Std R"/>
              </a:rPr>
              <a:t>，两端保留子元素与子元素之间间距大小的一半。</a:t>
            </a:r>
          </a:p>
          <a:p>
            <a:r>
              <a:rPr lang="en-US" altLang="zh-CN" sz="2800" dirty="0" smtClean="0">
                <a:latin typeface="微软雅黑" pitchFamily="34" charset="-122"/>
                <a:ea typeface="微软雅黑" pitchFamily="34" charset="-122"/>
                <a:cs typeface="Adobe 楷体 Std R"/>
              </a:rPr>
              <a:t>stretch</a:t>
            </a:r>
            <a:r>
              <a:rPr lang="zh-CN"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rPr>
              <a:t>伸展行来占满剩余的空间。多余的空间在行之间平均分配，使得每一行的交叉轴尺寸变大。</a:t>
            </a:r>
            <a:r>
              <a:rPr lang="zh-CN" altLang="zh-CN" sz="2800" dirty="0" smtClean="0">
                <a:latin typeface="微软雅黑" pitchFamily="34" charset="-122"/>
                <a:ea typeface="微软雅黑" pitchFamily="34" charset="-122"/>
                <a:cs typeface="Adobe 楷体 Std R"/>
              </a:rPr>
              <a:t> </a:t>
            </a:r>
            <a:endParaRPr kumimoji="1" lang="zh-CN" altLang="en-US" sz="2800" dirty="0" smtClean="0">
              <a:latin typeface="微软雅黑" pitchFamily="34" charset="-122"/>
              <a:ea typeface="微软雅黑" pitchFamily="34" charset="-122"/>
              <a:cs typeface="Adobe 楷体 Std R"/>
            </a:endParaRPr>
          </a:p>
          <a:p>
            <a:endParaRPr lang="zh-CN" altLang="en-US"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xmlns="" val="0"/>
              </a:ext>
            </a:extLst>
          </a:blip>
          <a:srcRect/>
          <a:stretch>
            <a:fillRect/>
          </a:stretch>
        </p:blipFill>
        <p:spPr bwMode="auto">
          <a:xfrm>
            <a:off x="1403710" y="907384"/>
            <a:ext cx="6019626" cy="4856634"/>
          </a:xfrm>
          <a:prstGeom prst="rect">
            <a:avLst/>
          </a:prstGeom>
          <a:noFill/>
          <a:ln>
            <a:noFill/>
          </a:ln>
        </p:spPr>
      </p:pic>
      <p:pic>
        <p:nvPicPr>
          <p:cNvPr id="5" name="图片 4" descr="logo-new.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5683573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latinLnBrk="1"/>
            <a:r>
              <a:rPr lang="en-US" altLang="zh-CN" sz="3200" dirty="0" smtClean="0">
                <a:solidFill>
                  <a:srgbClr val="FF0000"/>
                </a:solidFill>
                <a:latin typeface="微软雅黑" pitchFamily="34" charset="-122"/>
                <a:ea typeface="微软雅黑" pitchFamily="34" charset="-122"/>
              </a:rPr>
              <a:t>order </a:t>
            </a:r>
            <a:r>
              <a:rPr lang="en-US" altLang="zh-CN" sz="3200" dirty="0" smtClean="0">
                <a:solidFill>
                  <a:srgbClr val="FF0000"/>
                </a:solidFill>
                <a:latin typeface="Adobe 楷体 Std R"/>
              </a:rPr>
              <a:t/>
            </a:r>
            <a:br>
              <a:rPr lang="en-US" altLang="zh-CN" sz="3200" dirty="0" smtClean="0">
                <a:solidFill>
                  <a:srgbClr val="FF0000"/>
                </a:solidFill>
                <a:latin typeface="Adobe 楷体 Std R"/>
              </a:rPr>
            </a:br>
            <a:r>
              <a:rPr lang="en-US" altLang="zh-CN" sz="3200" dirty="0" smtClean="0">
                <a:solidFill>
                  <a:srgbClr val="FF0000"/>
                </a:solidFill>
                <a:latin typeface="微软雅黑" pitchFamily="34" charset="-122"/>
                <a:ea typeface="微软雅黑" pitchFamily="34" charset="-122"/>
              </a:rPr>
              <a:t>(</a:t>
            </a:r>
            <a:r>
              <a:rPr lang="zh-CN" altLang="en-US" sz="3200" dirty="0" smtClean="0">
                <a:solidFill>
                  <a:srgbClr val="FF0000"/>
                </a:solidFill>
                <a:latin typeface="微软雅黑" pitchFamily="34" charset="-122"/>
                <a:ea typeface="微软雅黑" pitchFamily="34" charset="-122"/>
              </a:rPr>
              <a:t>适用于弹性盒模型容器子元素</a:t>
            </a:r>
            <a:r>
              <a:rPr lang="en-US" altLang="zh-CN" sz="3200" dirty="0" smtClean="0">
                <a:solidFill>
                  <a:srgbClr val="FF0000"/>
                </a:solidFill>
                <a:latin typeface="微软雅黑" pitchFamily="34" charset="-122"/>
                <a:ea typeface="微软雅黑" pitchFamily="34" charset="-122"/>
              </a:rPr>
              <a:t>)</a:t>
            </a:r>
            <a:endParaRPr lang="en-US" altLang="zh-CN" sz="3200"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p:txBody>
          <a:bodyPr>
            <a:noAutofit/>
          </a:bodyPr>
          <a:lstStyle/>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用整数值来定义排列顺序，数值小的排在前面。可以为负值</a:t>
            </a:r>
            <a:r>
              <a:rPr lang="zh-CN" altLang="en-US" sz="2400" dirty="0" smtClean="0">
                <a:latin typeface="Adobe 楷体 Std R"/>
              </a:rPr>
              <a:t>。</a:t>
            </a:r>
            <a:endParaRPr lang="en-US" altLang="zh-CN" sz="2400" dirty="0" smtClean="0">
              <a:latin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9713652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dirty="0" smtClean="0">
                <a:solidFill>
                  <a:srgbClr val="FF0000"/>
                </a:solidFill>
                <a:latin typeface="微软雅黑" pitchFamily="34" charset="-122"/>
                <a:ea typeface="微软雅黑" pitchFamily="34" charset="-122"/>
                <a:cs typeface="Adobe 楷体 Std R"/>
              </a:rPr>
              <a:t>flex</a:t>
            </a:r>
            <a:r>
              <a:rPr lang="en-US" altLang="zh-CN" dirty="0">
                <a:solidFill>
                  <a:srgbClr val="FF0000"/>
                </a:solidFill>
                <a:latin typeface="微软雅黑" pitchFamily="34" charset="-122"/>
                <a:ea typeface="微软雅黑" pitchFamily="34" charset="-122"/>
                <a:cs typeface="Adobe 楷体 Std R"/>
              </a:rPr>
              <a:t>-grow </a:t>
            </a:r>
            <a:r>
              <a:rPr lang="en-US" altLang="zh-CN" dirty="0" smtClean="0">
                <a:solidFill>
                  <a:srgbClr val="FF0000"/>
                </a:solidFill>
                <a:latin typeface="微软雅黑" pitchFamily="34" charset="-122"/>
                <a:ea typeface="微软雅黑" pitchFamily="34" charset="-122"/>
                <a:cs typeface="Adobe 楷体 Std R"/>
              </a:rPr>
              <a:t/>
            </a:r>
            <a:br>
              <a:rPr lang="en-US" altLang="zh-CN" dirty="0" smtClean="0">
                <a:solidFill>
                  <a:srgbClr val="FF0000"/>
                </a:solidFill>
                <a:latin typeface="微软雅黑" pitchFamily="34" charset="-122"/>
                <a:ea typeface="微软雅黑" pitchFamily="34" charset="-122"/>
                <a:cs typeface="Adobe 楷体 Std R"/>
              </a:rPr>
            </a:br>
            <a:r>
              <a:rPr lang="en-US" altLang="zh-CN" dirty="0" smtClean="0">
                <a:solidFill>
                  <a:srgbClr val="FF0000"/>
                </a:solidFill>
                <a:latin typeface="微软雅黑" pitchFamily="34" charset="-122"/>
                <a:ea typeface="微软雅黑" pitchFamily="34" charset="-122"/>
                <a:cs typeface="Adobe 楷体 Std R"/>
              </a:rPr>
              <a:t>(</a:t>
            </a:r>
            <a:r>
              <a:rPr lang="zh-CN" altLang="en-US" dirty="0">
                <a:solidFill>
                  <a:srgbClr val="FF0000"/>
                </a:solidFill>
                <a:latin typeface="微软雅黑" pitchFamily="34" charset="-122"/>
                <a:ea typeface="微软雅黑" pitchFamily="34" charset="-122"/>
                <a:cs typeface="Adobe 楷体 Std R"/>
              </a:rPr>
              <a:t>适用于弹性盒模型容器子元素</a:t>
            </a:r>
            <a:r>
              <a:rPr lang="en-US" altLang="zh-CN" dirty="0">
                <a:solidFill>
                  <a:srgbClr val="FF0000"/>
                </a:solidFill>
                <a:latin typeface="微软雅黑" pitchFamily="34" charset="-122"/>
                <a:ea typeface="微软雅黑" pitchFamily="34" charset="-122"/>
                <a:cs typeface="Adobe 楷体 Std R"/>
              </a:rPr>
              <a:t>)</a:t>
            </a:r>
            <a:br>
              <a:rPr lang="en-US" altLang="zh-CN" dirty="0">
                <a:solidFill>
                  <a:srgbClr val="FF0000"/>
                </a:solidFill>
                <a:latin typeface="微软雅黑" pitchFamily="34" charset="-122"/>
                <a:ea typeface="微软雅黑" pitchFamily="34" charset="-122"/>
                <a:cs typeface="Adobe 楷体 Std R"/>
              </a:rPr>
            </a:br>
            <a:endParaRPr kumimoji="1" lang="zh-CN" altLang="en-US" dirty="0">
              <a:solidFill>
                <a:srgbClr val="FF0000"/>
              </a:solidFill>
              <a:latin typeface="微软雅黑" pitchFamily="34" charset="-122"/>
              <a:ea typeface="微软雅黑" pitchFamily="34" charset="-122"/>
              <a:cs typeface="Adobe 楷体 Std R"/>
            </a:endParaRPr>
          </a:p>
        </p:txBody>
      </p:sp>
      <p:sp>
        <p:nvSpPr>
          <p:cNvPr id="3" name="内容占位符 2"/>
          <p:cNvSpPr>
            <a:spLocks noGrp="1"/>
          </p:cNvSpPr>
          <p:nvPr>
            <p:ph idx="1"/>
          </p:nvPr>
        </p:nvSpPr>
        <p:spPr/>
        <p:txBody>
          <a:bodyPr>
            <a:normAutofit/>
          </a:bodyPr>
          <a:lstStyle/>
          <a:p>
            <a:r>
              <a:rPr lang="zh-CN" altLang="en-US" sz="2400" dirty="0">
                <a:latin typeface="微软雅黑" pitchFamily="34" charset="-122"/>
                <a:ea typeface="微软雅黑" pitchFamily="34" charset="-122"/>
                <a:cs typeface="Adobe 楷体 Std R"/>
              </a:rPr>
              <a:t>设置或检索弹性盒的扩展比率。</a:t>
            </a:r>
          </a:p>
          <a:p>
            <a:r>
              <a:rPr lang="zh-CN" altLang="en-US" sz="2400" dirty="0">
                <a:latin typeface="微软雅黑" pitchFamily="34" charset="-122"/>
                <a:ea typeface="微软雅黑" pitchFamily="34" charset="-122"/>
                <a:cs typeface="Adobe 楷体 Std R"/>
              </a:rPr>
              <a:t>根据弹性盒子元素所设置的扩展因子作为比率来分配剩余空间。</a:t>
            </a:r>
          </a:p>
          <a:p>
            <a:r>
              <a:rPr lang="en-US" altLang="zh-CN" sz="2400" dirty="0">
                <a:latin typeface="微软雅黑" pitchFamily="34" charset="-122"/>
                <a:ea typeface="微软雅黑" pitchFamily="34" charset="-122"/>
                <a:cs typeface="Adobe 楷体 Std R"/>
              </a:rPr>
              <a:t>flex-grow: &lt;number&gt; (default 0)</a:t>
            </a:r>
          </a:p>
          <a:p>
            <a:r>
              <a:rPr lang="zh-CN" altLang="en-US" sz="2400" dirty="0">
                <a:latin typeface="微软雅黑" pitchFamily="34" charset="-122"/>
                <a:ea typeface="微软雅黑" pitchFamily="34" charset="-122"/>
                <a:cs typeface="Adobe 楷体 Std R"/>
              </a:rPr>
              <a:t>	</a:t>
            </a:r>
            <a:r>
              <a:rPr lang="en-US" altLang="zh-CN" sz="2400" dirty="0">
                <a:latin typeface="微软雅黑" pitchFamily="34" charset="-122"/>
                <a:ea typeface="微软雅黑" pitchFamily="34" charset="-122"/>
                <a:cs typeface="Adobe 楷体 Std R"/>
              </a:rPr>
              <a:t>	&lt;number&gt;</a:t>
            </a:r>
            <a:r>
              <a:rPr lang="zh-CN" altLang="en-US" sz="2400" dirty="0">
                <a:latin typeface="微软雅黑" pitchFamily="34" charset="-122"/>
                <a:ea typeface="微软雅黑" pitchFamily="34" charset="-122"/>
                <a:cs typeface="Adobe 楷体 Std R"/>
              </a:rPr>
              <a:t>：用数值来定义扩展比率。不允许负值</a:t>
            </a:r>
          </a:p>
          <a:p>
            <a:r>
              <a:rPr lang="zh-CN" altLang="en-US" sz="2400" dirty="0">
                <a:latin typeface="微软雅黑" pitchFamily="34" charset="-122"/>
                <a:ea typeface="微软雅黑" pitchFamily="34" charset="-122"/>
                <a:cs typeface="Adobe 楷体 Std R"/>
              </a:rPr>
              <a:t>	</a:t>
            </a:r>
            <a:r>
              <a:rPr lang="en-US" altLang="zh-CN" sz="2400" dirty="0" smtClean="0">
                <a:latin typeface="微软雅黑" pitchFamily="34" charset="-122"/>
                <a:ea typeface="微软雅黑" pitchFamily="34" charset="-122"/>
                <a:cs typeface="Adobe 楷体 Std R"/>
              </a:rPr>
              <a:t>flex</a:t>
            </a:r>
            <a:r>
              <a:rPr lang="en-US" altLang="zh-CN" sz="2400" dirty="0">
                <a:latin typeface="微软雅黑" pitchFamily="34" charset="-122"/>
                <a:ea typeface="微软雅黑" pitchFamily="34" charset="-122"/>
                <a:cs typeface="Adobe 楷体 Std R"/>
              </a:rPr>
              <a:t>-grow</a:t>
            </a:r>
            <a:r>
              <a:rPr lang="zh-CN" altLang="en-US" sz="2400" dirty="0">
                <a:latin typeface="微软雅黑" pitchFamily="34" charset="-122"/>
                <a:ea typeface="微软雅黑" pitchFamily="34" charset="-122"/>
                <a:cs typeface="Adobe 楷体 Std R"/>
              </a:rPr>
              <a:t>的默认值为</a:t>
            </a:r>
            <a:r>
              <a:rPr lang="en-US" altLang="zh-CN" sz="2400" dirty="0">
                <a:latin typeface="微软雅黑" pitchFamily="34" charset="-122"/>
                <a:ea typeface="微软雅黑" pitchFamily="34" charset="-122"/>
                <a:cs typeface="Adobe 楷体 Std R"/>
              </a:rPr>
              <a:t>0</a:t>
            </a:r>
            <a:r>
              <a:rPr lang="zh-CN" altLang="en-US" sz="2400" dirty="0">
                <a:latin typeface="微软雅黑" pitchFamily="34" charset="-122"/>
                <a:ea typeface="微软雅黑" pitchFamily="34" charset="-122"/>
                <a:cs typeface="Adobe 楷体 Std R"/>
              </a:rPr>
              <a:t>，如果没有显示定义该属性，是不会拥有分配剩余空间权利的。</a:t>
            </a:r>
          </a:p>
          <a:p>
            <a:endParaRPr kumimoji="1" lang="zh-CN" altLang="en-US" dirty="0"/>
          </a:p>
        </p:txBody>
      </p:sp>
      <p:pic>
        <p:nvPicPr>
          <p:cNvPr id="4" name="图片 3" descr="logo-new.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42854916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微软雅黑" pitchFamily="34" charset="-122"/>
                <a:ea typeface="微软雅黑" pitchFamily="34" charset="-122"/>
                <a:cs typeface="Adobe 楷体 Std R"/>
              </a:rPr>
              <a:t>flex-shrink </a:t>
            </a:r>
            <a:r>
              <a:rPr lang="en-US" altLang="zh-CN" dirty="0" smtClean="0">
                <a:solidFill>
                  <a:srgbClr val="FF0000"/>
                </a:solidFill>
                <a:latin typeface="微软雅黑" pitchFamily="34" charset="-122"/>
                <a:ea typeface="微软雅黑" pitchFamily="34" charset="-122"/>
                <a:cs typeface="Adobe 楷体 Std R"/>
              </a:rPr>
              <a:t/>
            </a:r>
            <a:br>
              <a:rPr lang="en-US" altLang="zh-CN" dirty="0" smtClean="0">
                <a:solidFill>
                  <a:srgbClr val="FF0000"/>
                </a:solidFill>
                <a:latin typeface="微软雅黑" pitchFamily="34" charset="-122"/>
                <a:ea typeface="微软雅黑" pitchFamily="34" charset="-122"/>
                <a:cs typeface="Adobe 楷体 Std R"/>
              </a:rPr>
            </a:br>
            <a:r>
              <a:rPr lang="en-US" altLang="zh-CN" dirty="0" smtClean="0">
                <a:solidFill>
                  <a:srgbClr val="FF0000"/>
                </a:solidFill>
                <a:latin typeface="微软雅黑" pitchFamily="34" charset="-122"/>
                <a:ea typeface="微软雅黑" pitchFamily="34" charset="-122"/>
                <a:cs typeface="Adobe 楷体 Std R"/>
              </a:rPr>
              <a:t>(</a:t>
            </a:r>
            <a:r>
              <a:rPr lang="zh-CN" altLang="en-US" dirty="0">
                <a:solidFill>
                  <a:srgbClr val="FF0000"/>
                </a:solidFill>
                <a:latin typeface="微软雅黑" pitchFamily="34" charset="-122"/>
                <a:ea typeface="微软雅黑" pitchFamily="34" charset="-122"/>
                <a:cs typeface="Adobe 楷体 Std R"/>
              </a:rPr>
              <a:t>适用于弹性盒模型容器子元素</a:t>
            </a:r>
            <a:r>
              <a:rPr lang="en-US" altLang="zh-CN" dirty="0">
                <a:solidFill>
                  <a:srgbClr val="FF0000"/>
                </a:solidFill>
                <a:latin typeface="微软雅黑" pitchFamily="34" charset="-122"/>
                <a:ea typeface="微软雅黑" pitchFamily="34" charset="-122"/>
                <a:cs typeface="Adobe 楷体 Std R"/>
              </a:rPr>
              <a:t>)</a:t>
            </a:r>
            <a:endParaRPr kumimoji="1" lang="zh-CN" altLang="en-US" dirty="0">
              <a:solidFill>
                <a:srgbClr val="FF0000"/>
              </a:solidFill>
              <a:latin typeface="微软雅黑" pitchFamily="34" charset="-122"/>
              <a:ea typeface="微软雅黑" pitchFamily="34" charset="-122"/>
              <a:cs typeface="Adobe 楷体 Std R"/>
            </a:endParaRPr>
          </a:p>
        </p:txBody>
      </p:sp>
      <p:sp>
        <p:nvSpPr>
          <p:cNvPr id="3" name="内容占位符 2"/>
          <p:cNvSpPr>
            <a:spLocks noGrp="1"/>
          </p:cNvSpPr>
          <p:nvPr>
            <p:ph idx="1"/>
          </p:nvPr>
        </p:nvSpPr>
        <p:spPr/>
        <p:txBody>
          <a:bodyPr>
            <a:normAutofit/>
          </a:bodyPr>
          <a:lstStyle/>
          <a:p>
            <a:r>
              <a:rPr lang="zh-CN" altLang="en-US" sz="2400" dirty="0">
                <a:latin typeface="微软雅黑" pitchFamily="34" charset="-122"/>
                <a:ea typeface="微软雅黑" pitchFamily="34" charset="-122"/>
                <a:cs typeface="Adobe 楷体 Std R"/>
              </a:rPr>
              <a:t>设置或检索弹性盒的收缩比率（根据弹性盒子元素所设置的收缩因子作为比率来收缩空间。）</a:t>
            </a:r>
          </a:p>
          <a:p>
            <a:r>
              <a:rPr lang="en-US" altLang="zh-CN" sz="2400" dirty="0">
                <a:latin typeface="微软雅黑" pitchFamily="34" charset="-122"/>
                <a:ea typeface="微软雅黑" pitchFamily="34" charset="-122"/>
                <a:cs typeface="Adobe 楷体 Std R"/>
              </a:rPr>
              <a:t>flex-shrink: &lt;number&gt; (default 1)</a:t>
            </a:r>
          </a:p>
          <a:p>
            <a:r>
              <a:rPr lang="zh-CN" altLang="en-US" sz="2400" dirty="0">
                <a:latin typeface="微软雅黑" pitchFamily="34" charset="-122"/>
                <a:ea typeface="微软雅黑" pitchFamily="34" charset="-122"/>
                <a:cs typeface="Adobe 楷体 Std R"/>
              </a:rPr>
              <a:t>演示：</a:t>
            </a:r>
            <a:r>
              <a:rPr lang="en-US" altLang="zh-CN" sz="2400" dirty="0">
                <a:latin typeface="微软雅黑" pitchFamily="34" charset="-122"/>
                <a:ea typeface="微软雅黑" pitchFamily="34" charset="-122"/>
                <a:cs typeface="Adobe 楷体 Std R"/>
              </a:rPr>
              <a:t>flex-shrink</a:t>
            </a:r>
          </a:p>
          <a:p>
            <a:r>
              <a:rPr lang="zh-CN" altLang="en-US" sz="2400" dirty="0">
                <a:latin typeface="微软雅黑" pitchFamily="34" charset="-122"/>
                <a:ea typeface="微软雅黑" pitchFamily="34" charset="-122"/>
                <a:cs typeface="Adobe 楷体 Std R"/>
              </a:rPr>
              <a:t>说明：</a:t>
            </a:r>
          </a:p>
          <a:p>
            <a:r>
              <a:rPr lang="en-US" altLang="zh-CN" sz="2400" dirty="0" smtClean="0">
                <a:latin typeface="微软雅黑" pitchFamily="34" charset="-122"/>
                <a:ea typeface="微软雅黑" pitchFamily="34" charset="-122"/>
                <a:cs typeface="Adobe 楷体 Std R"/>
              </a:rPr>
              <a:t>flex</a:t>
            </a:r>
            <a:r>
              <a:rPr lang="en-US" altLang="zh-CN" sz="2400" dirty="0">
                <a:latin typeface="微软雅黑" pitchFamily="34" charset="-122"/>
                <a:ea typeface="微软雅黑" pitchFamily="34" charset="-122"/>
                <a:cs typeface="Adobe 楷体 Std R"/>
              </a:rPr>
              <a:t>-shrink</a:t>
            </a:r>
            <a:r>
              <a:rPr lang="zh-CN" altLang="en-US" sz="2400" dirty="0">
                <a:latin typeface="微软雅黑" pitchFamily="34" charset="-122"/>
                <a:ea typeface="微软雅黑" pitchFamily="34" charset="-122"/>
                <a:cs typeface="Adobe 楷体 Std R"/>
              </a:rPr>
              <a:t>的默认值为</a:t>
            </a:r>
            <a:r>
              <a:rPr lang="en-US" altLang="zh-CN" sz="2400" dirty="0">
                <a:latin typeface="微软雅黑" pitchFamily="34" charset="-122"/>
                <a:ea typeface="微软雅黑" pitchFamily="34" charset="-122"/>
                <a:cs typeface="Adobe 楷体 Std R"/>
              </a:rPr>
              <a:t>1</a:t>
            </a:r>
            <a:r>
              <a:rPr lang="zh-CN" altLang="en-US" sz="2400" dirty="0">
                <a:latin typeface="微软雅黑" pitchFamily="34" charset="-122"/>
                <a:ea typeface="微软雅黑" pitchFamily="34" charset="-122"/>
                <a:cs typeface="Adobe 楷体 Std R"/>
              </a:rPr>
              <a:t>，如果没有显示定义该属性，将会自动按照默认值</a:t>
            </a:r>
            <a:r>
              <a:rPr lang="en-US" altLang="zh-CN" sz="2400" dirty="0">
                <a:latin typeface="微软雅黑" pitchFamily="34" charset="-122"/>
                <a:ea typeface="微软雅黑" pitchFamily="34" charset="-122"/>
                <a:cs typeface="Adobe 楷体 Std R"/>
              </a:rPr>
              <a:t>1</a:t>
            </a:r>
            <a:r>
              <a:rPr lang="zh-CN" altLang="en-US" sz="2400" dirty="0">
                <a:latin typeface="微软雅黑" pitchFamily="34" charset="-122"/>
                <a:ea typeface="微软雅黑" pitchFamily="34" charset="-122"/>
                <a:cs typeface="Adobe 楷体 Std R"/>
              </a:rPr>
              <a:t>在所有因子相加之后计算比率来进行空间收缩。</a:t>
            </a:r>
          </a:p>
          <a:p>
            <a:endParaRPr kumimoji="1" lang="zh-CN" altLang="en-US" dirty="0"/>
          </a:p>
        </p:txBody>
      </p:sp>
      <p:pic>
        <p:nvPicPr>
          <p:cNvPr id="4" name="图片 3" descr="logo-new.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6052219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dirty="0" smtClean="0">
                <a:solidFill>
                  <a:srgbClr val="FF0000"/>
                </a:solidFill>
                <a:latin typeface="微软雅黑" pitchFamily="34" charset="-122"/>
                <a:ea typeface="微软雅黑" pitchFamily="34" charset="-122"/>
                <a:cs typeface="Adobe 楷体 Std R"/>
              </a:rPr>
              <a:t>flex </a:t>
            </a:r>
            <a:br>
              <a:rPr lang="en-US" altLang="zh-CN" dirty="0" smtClean="0">
                <a:solidFill>
                  <a:srgbClr val="FF0000"/>
                </a:solidFill>
                <a:latin typeface="微软雅黑" pitchFamily="34" charset="-122"/>
                <a:ea typeface="微软雅黑" pitchFamily="34" charset="-122"/>
                <a:cs typeface="Adobe 楷体 Std R"/>
              </a:rPr>
            </a:br>
            <a:r>
              <a:rPr lang="en-US" altLang="zh-CN" dirty="0" smtClean="0">
                <a:solidFill>
                  <a:srgbClr val="FF0000"/>
                </a:solidFill>
                <a:latin typeface="微软雅黑" pitchFamily="34" charset="-122"/>
                <a:ea typeface="微软雅黑" pitchFamily="34" charset="-122"/>
                <a:cs typeface="Adobe 楷体 Std R"/>
              </a:rPr>
              <a:t>(</a:t>
            </a:r>
            <a:r>
              <a:rPr lang="zh-CN" altLang="en-US" dirty="0">
                <a:solidFill>
                  <a:srgbClr val="FF0000"/>
                </a:solidFill>
                <a:latin typeface="微软雅黑" pitchFamily="34" charset="-122"/>
                <a:ea typeface="微软雅黑" pitchFamily="34" charset="-122"/>
                <a:cs typeface="Adobe 楷体 Std R"/>
              </a:rPr>
              <a:t>适用于弹性盒模型子元素</a:t>
            </a:r>
            <a:r>
              <a:rPr lang="en-US" altLang="zh-CN" dirty="0">
                <a:solidFill>
                  <a:srgbClr val="FF0000"/>
                </a:solidFill>
                <a:latin typeface="微软雅黑" pitchFamily="34" charset="-122"/>
                <a:ea typeface="微软雅黑" pitchFamily="34" charset="-122"/>
                <a:cs typeface="Adobe 楷体 Std R"/>
              </a:rPr>
              <a:t>)</a:t>
            </a:r>
            <a:br>
              <a:rPr lang="en-US" altLang="zh-CN" dirty="0">
                <a:solidFill>
                  <a:srgbClr val="FF0000"/>
                </a:solidFill>
                <a:latin typeface="微软雅黑" pitchFamily="34" charset="-122"/>
                <a:ea typeface="微软雅黑" pitchFamily="34" charset="-122"/>
                <a:cs typeface="Adobe 楷体 Std R"/>
              </a:rPr>
            </a:br>
            <a:endParaRPr kumimoji="1"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400" dirty="0" smtClean="0">
                <a:latin typeface="微软雅黑" pitchFamily="34" charset="-122"/>
                <a:ea typeface="微软雅黑" pitchFamily="34" charset="-122"/>
                <a:cs typeface="Adobe 楷体 Std R"/>
              </a:rPr>
              <a:t>复合</a:t>
            </a:r>
            <a:r>
              <a:rPr lang="zh-CN" altLang="en-US" sz="2400" dirty="0">
                <a:latin typeface="微软雅黑" pitchFamily="34" charset="-122"/>
                <a:ea typeface="微软雅黑" pitchFamily="34" charset="-122"/>
                <a:cs typeface="Adobe 楷体 Std R"/>
              </a:rPr>
              <a:t>属性。设置或检索伸缩盒对象的子元素如何分配空间。</a:t>
            </a:r>
          </a:p>
          <a:p>
            <a:r>
              <a:rPr lang="zh-CN" altLang="en-US" sz="2400" dirty="0">
                <a:latin typeface="微软雅黑" pitchFamily="34" charset="-122"/>
                <a:ea typeface="微软雅黑" pitchFamily="34" charset="-122"/>
                <a:cs typeface="Adobe 楷体 Std R"/>
              </a:rPr>
              <a:t>如果缩写</a:t>
            </a:r>
            <a:r>
              <a:rPr lang="en-US" altLang="zh-CN" sz="2400" dirty="0">
                <a:latin typeface="微软雅黑" pitchFamily="34" charset="-122"/>
                <a:ea typeface="微软雅黑" pitchFamily="34" charset="-122"/>
                <a:cs typeface="Adobe 楷体 Std R"/>
              </a:rPr>
              <a:t>flex:1, </a:t>
            </a:r>
            <a:r>
              <a:rPr lang="zh-CN" altLang="en-US" sz="2400" dirty="0">
                <a:latin typeface="微软雅黑" pitchFamily="34" charset="-122"/>
                <a:ea typeface="微软雅黑" pitchFamily="34" charset="-122"/>
                <a:cs typeface="Adobe 楷体 Std R"/>
              </a:rPr>
              <a:t>则其计算值为：</a:t>
            </a:r>
            <a:r>
              <a:rPr lang="en-US" altLang="zh-CN" sz="2400" dirty="0">
                <a:latin typeface="微软雅黑" pitchFamily="34" charset="-122"/>
                <a:ea typeface="微软雅黑" pitchFamily="34" charset="-122"/>
                <a:cs typeface="Adobe 楷体 Std R"/>
              </a:rPr>
              <a:t>1 </a:t>
            </a:r>
            <a:r>
              <a:rPr lang="en-US" altLang="zh-CN" sz="2400" dirty="0" err="1" smtClean="0">
                <a:latin typeface="微软雅黑" pitchFamily="34" charset="-122"/>
                <a:ea typeface="微软雅黑" pitchFamily="34" charset="-122"/>
                <a:cs typeface="Adobe 楷体 Std R"/>
              </a:rPr>
              <a:t>1</a:t>
            </a:r>
            <a:r>
              <a:rPr lang="en-US" altLang="zh-CN" sz="2400" dirty="0" smtClean="0">
                <a:latin typeface="微软雅黑" pitchFamily="34" charset="-122"/>
                <a:ea typeface="微软雅黑" pitchFamily="34" charset="-122"/>
                <a:cs typeface="Adobe 楷体 Std R"/>
              </a:rPr>
              <a:t> 0%</a:t>
            </a:r>
            <a:endParaRPr lang="en-US" altLang="zh-CN" sz="2400" dirty="0">
              <a:latin typeface="微软雅黑" pitchFamily="34" charset="-122"/>
              <a:ea typeface="微软雅黑" pitchFamily="34" charset="-122"/>
              <a:cs typeface="Adobe 楷体 Std R"/>
            </a:endParaRPr>
          </a:p>
          <a:p>
            <a:r>
              <a:rPr lang="en-US" altLang="zh-CN" sz="2400" dirty="0">
                <a:latin typeface="微软雅黑" pitchFamily="34" charset="-122"/>
                <a:ea typeface="微软雅黑" pitchFamily="34" charset="-122"/>
                <a:cs typeface="Adobe 楷体 Std R"/>
              </a:rPr>
              <a:t>flex</a:t>
            </a:r>
            <a:r>
              <a:rPr lang="zh-CN" altLang="en-US" sz="2400" dirty="0">
                <a:latin typeface="微软雅黑" pitchFamily="34" charset="-122"/>
                <a:ea typeface="微软雅黑" pitchFamily="34" charset="-122"/>
                <a:cs typeface="Adobe 楷体 Std R"/>
              </a:rPr>
              <a:t>：</a:t>
            </a:r>
            <a:r>
              <a:rPr lang="en-US" altLang="zh-CN" sz="2400" dirty="0">
                <a:latin typeface="微软雅黑" pitchFamily="34" charset="-122"/>
                <a:ea typeface="微软雅黑" pitchFamily="34" charset="-122"/>
                <a:cs typeface="Adobe 楷体 Std R"/>
              </a:rPr>
              <a:t>none | [ flex-grow ] || [ flex-shrink ] || [ flex-basis ]</a:t>
            </a:r>
          </a:p>
          <a:p>
            <a:r>
              <a:rPr lang="en-US" altLang="zh-CN" sz="2400" dirty="0">
                <a:latin typeface="微软雅黑" pitchFamily="34" charset="-122"/>
                <a:ea typeface="微软雅黑" pitchFamily="34" charset="-122"/>
                <a:cs typeface="Adobe 楷体 Std R"/>
              </a:rPr>
              <a:t> </a:t>
            </a:r>
            <a:r>
              <a:rPr lang="en-US" altLang="zh-CN" sz="2400" dirty="0" smtClean="0">
                <a:latin typeface="微软雅黑" pitchFamily="34" charset="-122"/>
                <a:ea typeface="微软雅黑" pitchFamily="34" charset="-122"/>
                <a:cs typeface="Adobe 楷体 Std R"/>
              </a:rPr>
              <a:t>none</a:t>
            </a:r>
            <a:r>
              <a:rPr lang="zh-CN" altLang="en-US" sz="2400" dirty="0">
                <a:latin typeface="微软雅黑" pitchFamily="34" charset="-122"/>
                <a:ea typeface="微软雅黑" pitchFamily="34" charset="-122"/>
                <a:cs typeface="Adobe 楷体 Std R"/>
              </a:rPr>
              <a:t>：</a:t>
            </a:r>
            <a:r>
              <a:rPr lang="en-US" altLang="zh-CN" sz="2400" dirty="0">
                <a:latin typeface="微软雅黑" pitchFamily="34" charset="-122"/>
                <a:ea typeface="微软雅黑" pitchFamily="34" charset="-122"/>
                <a:cs typeface="Adobe 楷体 Std R"/>
              </a:rPr>
              <a:t>none</a:t>
            </a:r>
            <a:r>
              <a:rPr lang="zh-CN" altLang="en-US" sz="2400" dirty="0">
                <a:latin typeface="微软雅黑" pitchFamily="34" charset="-122"/>
                <a:ea typeface="微软雅黑" pitchFamily="34" charset="-122"/>
                <a:cs typeface="Adobe 楷体 Std R"/>
              </a:rPr>
              <a:t>关键字的计算值为</a:t>
            </a:r>
            <a:r>
              <a:rPr lang="en-US" altLang="zh-CN" sz="2400" dirty="0">
                <a:latin typeface="微软雅黑" pitchFamily="34" charset="-122"/>
                <a:ea typeface="微软雅黑" pitchFamily="34" charset="-122"/>
                <a:cs typeface="Adobe 楷体 Std R"/>
              </a:rPr>
              <a:t>: 0 0 auto</a:t>
            </a:r>
          </a:p>
          <a:p>
            <a:r>
              <a:rPr lang="zh-CN" altLang="en-US" sz="2400" dirty="0">
                <a:latin typeface="微软雅黑" pitchFamily="34" charset="-122"/>
                <a:ea typeface="微软雅黑" pitchFamily="34" charset="-122"/>
                <a:cs typeface="Adobe 楷体 Std R"/>
              </a:rPr>
              <a:t>	</a:t>
            </a:r>
            <a:r>
              <a:rPr lang="en-US" altLang="zh-CN" sz="2400" dirty="0" smtClean="0">
                <a:latin typeface="微软雅黑" pitchFamily="34" charset="-122"/>
                <a:ea typeface="微软雅黑" pitchFamily="34" charset="-122"/>
                <a:cs typeface="Adobe 楷体 Std R"/>
              </a:rPr>
              <a:t>[</a:t>
            </a:r>
            <a:r>
              <a:rPr lang="en-US" altLang="zh-CN" sz="2400" dirty="0">
                <a:latin typeface="微软雅黑" pitchFamily="34" charset="-122"/>
                <a:ea typeface="微软雅黑" pitchFamily="34" charset="-122"/>
                <a:cs typeface="Adobe 楷体 Std R"/>
              </a:rPr>
              <a:t> flex-grow ]</a:t>
            </a:r>
            <a:r>
              <a:rPr lang="zh-CN" altLang="en-US" sz="2400" dirty="0">
                <a:latin typeface="微软雅黑" pitchFamily="34" charset="-122"/>
                <a:ea typeface="微软雅黑" pitchFamily="34" charset="-122"/>
                <a:cs typeface="Adobe 楷体 Std R"/>
              </a:rPr>
              <a:t>：定义弹性盒子元素的扩展比率。</a:t>
            </a:r>
          </a:p>
          <a:p>
            <a:r>
              <a:rPr lang="zh-CN" altLang="en-US" sz="2400" dirty="0">
                <a:latin typeface="微软雅黑" pitchFamily="34" charset="-122"/>
                <a:ea typeface="微软雅黑" pitchFamily="34" charset="-122"/>
                <a:cs typeface="Adobe 楷体 Std R"/>
              </a:rPr>
              <a:t>	</a:t>
            </a:r>
            <a:r>
              <a:rPr lang="en-US" altLang="zh-CN" sz="2400" dirty="0" smtClean="0">
                <a:latin typeface="微软雅黑" pitchFamily="34" charset="-122"/>
                <a:ea typeface="微软雅黑" pitchFamily="34" charset="-122"/>
                <a:cs typeface="Adobe 楷体 Std R"/>
              </a:rPr>
              <a:t>[</a:t>
            </a:r>
            <a:r>
              <a:rPr lang="en-US" altLang="zh-CN" sz="2400" dirty="0">
                <a:latin typeface="微软雅黑" pitchFamily="34" charset="-122"/>
                <a:ea typeface="微软雅黑" pitchFamily="34" charset="-122"/>
                <a:cs typeface="Adobe 楷体 Std R"/>
              </a:rPr>
              <a:t> flex-shrink ]</a:t>
            </a:r>
            <a:r>
              <a:rPr lang="zh-CN" altLang="en-US" sz="2400" dirty="0">
                <a:latin typeface="微软雅黑" pitchFamily="34" charset="-122"/>
                <a:ea typeface="微软雅黑" pitchFamily="34" charset="-122"/>
                <a:cs typeface="Adobe 楷体 Std R"/>
              </a:rPr>
              <a:t>：定义弹性盒子元素的收缩比率。</a:t>
            </a:r>
          </a:p>
          <a:p>
            <a:r>
              <a:rPr lang="zh-CN" altLang="en-US" sz="2400" dirty="0">
                <a:latin typeface="微软雅黑" pitchFamily="34" charset="-122"/>
                <a:ea typeface="微软雅黑" pitchFamily="34" charset="-122"/>
                <a:cs typeface="Adobe 楷体 Std R"/>
              </a:rPr>
              <a:t>	</a:t>
            </a:r>
            <a:r>
              <a:rPr lang="en-US" altLang="zh-CN" sz="2400" dirty="0" smtClean="0">
                <a:latin typeface="微软雅黑" pitchFamily="34" charset="-122"/>
                <a:ea typeface="微软雅黑" pitchFamily="34" charset="-122"/>
                <a:cs typeface="Adobe 楷体 Std R"/>
              </a:rPr>
              <a:t>[</a:t>
            </a:r>
            <a:r>
              <a:rPr lang="en-US" altLang="zh-CN" sz="2400" dirty="0">
                <a:latin typeface="微软雅黑" pitchFamily="34" charset="-122"/>
                <a:ea typeface="微软雅黑" pitchFamily="34" charset="-122"/>
                <a:cs typeface="Adobe 楷体 Std R"/>
              </a:rPr>
              <a:t> flex-basis ]</a:t>
            </a:r>
            <a:r>
              <a:rPr lang="zh-CN" altLang="en-US" sz="2400" dirty="0">
                <a:latin typeface="微软雅黑" pitchFamily="34" charset="-122"/>
                <a:ea typeface="微软雅黑" pitchFamily="34" charset="-122"/>
                <a:cs typeface="Adobe 楷体 Std R"/>
              </a:rPr>
              <a:t>：定义弹性盒子元素的默认基准值</a:t>
            </a:r>
            <a:r>
              <a:rPr lang="zh-CN" altLang="en-US" sz="2400" dirty="0">
                <a:latin typeface="Adobe 楷体 Std R"/>
                <a:ea typeface="Adobe 楷体 Std R"/>
                <a:cs typeface="Adobe 楷体 Std R"/>
              </a:rPr>
              <a:t>。</a:t>
            </a:r>
          </a:p>
          <a:p>
            <a:endParaRPr kumimoji="1" lang="zh-CN" altLang="en-US" sz="2400" dirty="0"/>
          </a:p>
        </p:txBody>
      </p:sp>
      <p:pic>
        <p:nvPicPr>
          <p:cNvPr id="4" name="图片 3" descr="logo-new.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34353541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solidFill>
                  <a:srgbClr val="FF0000"/>
                </a:solidFill>
                <a:latin typeface="微软雅黑" pitchFamily="34" charset="-122"/>
                <a:ea typeface="微软雅黑" pitchFamily="34" charset="-122"/>
                <a:cs typeface="Adobe 楷体 Std R"/>
              </a:rPr>
              <a:t>浏览器兼容的</a:t>
            </a:r>
            <a:r>
              <a:rPr lang="en-US" altLang="zh-CN" dirty="0">
                <a:solidFill>
                  <a:srgbClr val="FF0000"/>
                </a:solidFill>
                <a:latin typeface="微软雅黑" pitchFamily="34" charset="-122"/>
                <a:ea typeface="微软雅黑" pitchFamily="34" charset="-122"/>
                <a:cs typeface="Adobe 楷体 Std R"/>
              </a:rPr>
              <a:t>flex</a:t>
            </a:r>
            <a:r>
              <a:rPr lang="zh-CN" altLang="zh-CN" dirty="0" smtClean="0">
                <a:solidFill>
                  <a:srgbClr val="FF0000"/>
                </a:solidFill>
                <a:latin typeface="微软雅黑" pitchFamily="34" charset="-122"/>
                <a:ea typeface="微软雅黑" pitchFamily="34" charset="-122"/>
                <a:cs typeface="Adobe 楷体 Std R"/>
              </a:rPr>
              <a:t>语法</a:t>
            </a:r>
            <a:endParaRPr kumimoji="1" lang="zh-CN" altLang="en-US" dirty="0">
              <a:solidFill>
                <a:srgbClr val="FF0000"/>
              </a:solidFill>
              <a:latin typeface="微软雅黑" pitchFamily="34" charset="-122"/>
              <a:ea typeface="微软雅黑" pitchFamily="34" charset="-122"/>
              <a:cs typeface="Adobe 楷体 Std R"/>
            </a:endParaRPr>
          </a:p>
        </p:txBody>
      </p:sp>
      <p:pic>
        <p:nvPicPr>
          <p:cNvPr id="4" name="图片 3" descr="Macintosh HD:Users:wy:Desktop:flexbox.jpg"/>
          <p:cNvPicPr/>
          <p:nvPr/>
        </p:nvPicPr>
        <p:blipFill>
          <a:blip r:embed="rId3">
            <a:extLst>
              <a:ext uri="{28A0092B-C50C-407E-A947-70E740481C1C}">
                <a14:useLocalDpi xmlns:a14="http://schemas.microsoft.com/office/drawing/2010/main" xmlns="" val="0"/>
              </a:ext>
            </a:extLst>
          </a:blip>
          <a:srcRect/>
          <a:stretch>
            <a:fillRect/>
          </a:stretch>
        </p:blipFill>
        <p:spPr bwMode="auto">
          <a:xfrm>
            <a:off x="1548618" y="1417638"/>
            <a:ext cx="6086407" cy="4363787"/>
          </a:xfrm>
          <a:prstGeom prst="rect">
            <a:avLst/>
          </a:prstGeom>
          <a:noFill/>
          <a:ln>
            <a:noFill/>
          </a:ln>
        </p:spPr>
      </p:pic>
      <p:pic>
        <p:nvPicPr>
          <p:cNvPr id="6" name="图片 5" descr="logo-new.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4104022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base" latinLnBrk="1"/>
            <a:r>
              <a:rPr lang="en-US" altLang="zh-CN" sz="3600" dirty="0">
                <a:solidFill>
                  <a:srgbClr val="FF0000"/>
                </a:solidFill>
                <a:latin typeface="微软雅黑" pitchFamily="34" charset="-122"/>
                <a:ea typeface="微软雅黑" pitchFamily="34" charset="-122"/>
                <a:cs typeface="Adobe 楷体 Std R"/>
              </a:rPr>
              <a:t>display: flex | inline-</a:t>
            </a:r>
            <a:r>
              <a:rPr lang="en-US" altLang="zh-CN" sz="3600" dirty="0" smtClean="0">
                <a:solidFill>
                  <a:srgbClr val="FF0000"/>
                </a:solidFill>
                <a:latin typeface="微软雅黑" pitchFamily="34" charset="-122"/>
                <a:ea typeface="微软雅黑" pitchFamily="34" charset="-122"/>
                <a:cs typeface="Adobe 楷体 Std R"/>
              </a:rPr>
              <a:t>flex</a:t>
            </a:r>
            <a:r>
              <a:rPr lang="en-US" altLang="zh-CN" sz="3600" dirty="0">
                <a:solidFill>
                  <a:srgbClr val="FF0000"/>
                </a:solidFill>
                <a:latin typeface="微软雅黑" pitchFamily="34" charset="-122"/>
                <a:ea typeface="微软雅黑" pitchFamily="34" charset="-122"/>
                <a:cs typeface="Adobe 楷体 Std R"/>
              </a:rPr>
              <a:t/>
            </a:r>
            <a:br>
              <a:rPr lang="en-US" altLang="zh-CN" sz="3600" dirty="0">
                <a:solidFill>
                  <a:srgbClr val="FF0000"/>
                </a:solidFill>
                <a:latin typeface="微软雅黑" pitchFamily="34" charset="-122"/>
                <a:ea typeface="微软雅黑" pitchFamily="34" charset="-122"/>
                <a:cs typeface="Adobe 楷体 Std R"/>
              </a:rPr>
            </a:br>
            <a:r>
              <a:rPr lang="en-US" altLang="zh-CN" sz="3200" dirty="0" smtClean="0">
                <a:solidFill>
                  <a:srgbClr val="FF0000"/>
                </a:solidFill>
                <a:latin typeface="微软雅黑" pitchFamily="34" charset="-122"/>
                <a:ea typeface="微软雅黑" pitchFamily="34" charset="-122"/>
                <a:cs typeface="Adobe 楷体 Std R"/>
              </a:rPr>
              <a:t>(</a:t>
            </a:r>
            <a:r>
              <a:rPr lang="zh-CN" altLang="zh-CN" sz="3200" dirty="0">
                <a:solidFill>
                  <a:srgbClr val="FF0000"/>
                </a:solidFill>
                <a:latin typeface="微软雅黑" pitchFamily="34" charset="-122"/>
                <a:ea typeface="微软雅黑" pitchFamily="34" charset="-122"/>
                <a:cs typeface="Adobe 楷体 Std R"/>
              </a:rPr>
              <a:t>适用于父类容器元素上</a:t>
            </a:r>
            <a:r>
              <a:rPr lang="en-US" altLang="zh-CN" sz="3200" dirty="0">
                <a:solidFill>
                  <a:srgbClr val="FF0000"/>
                </a:solidFill>
                <a:latin typeface="微软雅黑" pitchFamily="34" charset="-122"/>
                <a:ea typeface="微软雅黑" pitchFamily="34" charset="-122"/>
                <a:cs typeface="Adobe 楷体 Std R"/>
              </a:rPr>
              <a:t>)</a:t>
            </a:r>
            <a:endParaRPr lang="zh-CN" altLang="zh-CN" sz="3200" dirty="0">
              <a:solidFill>
                <a:srgbClr val="FF0000"/>
              </a:solidFill>
              <a:latin typeface="微软雅黑" pitchFamily="34" charset="-122"/>
              <a:ea typeface="微软雅黑" pitchFamily="34" charset="-122"/>
              <a:cs typeface="Adobe 楷体 Std R"/>
            </a:endParaRPr>
          </a:p>
        </p:txBody>
      </p:sp>
      <p:sp>
        <p:nvSpPr>
          <p:cNvPr id="3" name="内容占位符 2"/>
          <p:cNvSpPr>
            <a:spLocks noGrp="1"/>
          </p:cNvSpPr>
          <p:nvPr>
            <p:ph idx="1"/>
          </p:nvPr>
        </p:nvSpPr>
        <p:spPr/>
        <p:txBody>
          <a:bodyPr/>
          <a:lstStyle/>
          <a:p>
            <a:pPr fontAlgn="base" latinLnBrk="1"/>
            <a:r>
              <a:rPr lang="zh-CN" altLang="zh-CN" sz="2800" dirty="0">
                <a:latin typeface="微软雅黑" pitchFamily="34" charset="-122"/>
                <a:ea typeface="微软雅黑" pitchFamily="34" charset="-122"/>
                <a:cs typeface="Adobe 楷体 Std R"/>
              </a:rPr>
              <a:t>定义一个</a:t>
            </a:r>
            <a:r>
              <a:rPr lang="en-US" altLang="zh-CN" sz="2800" dirty="0">
                <a:latin typeface="微软雅黑" pitchFamily="34" charset="-122"/>
                <a:ea typeface="微软雅黑" pitchFamily="34" charset="-122"/>
                <a:cs typeface="Adobe 楷体 Std R"/>
              </a:rPr>
              <a:t>flex</a:t>
            </a:r>
            <a:r>
              <a:rPr lang="zh-CN" altLang="zh-CN" sz="2800" dirty="0">
                <a:latin typeface="微软雅黑" pitchFamily="34" charset="-122"/>
                <a:ea typeface="微软雅黑" pitchFamily="34" charset="-122"/>
                <a:cs typeface="Adobe 楷体 Std R"/>
              </a:rPr>
              <a:t>容器，内联或者根据指定的值，来作用于下面的子类容器。</a:t>
            </a:r>
          </a:p>
          <a:p>
            <a:pPr lvl="0" fontAlgn="base"/>
            <a:r>
              <a:rPr lang="en-US" altLang="zh-CN" sz="2800" dirty="0">
                <a:latin typeface="微软雅黑" pitchFamily="34" charset="-122"/>
                <a:ea typeface="微软雅黑" pitchFamily="34" charset="-122"/>
                <a:cs typeface="Adobe 楷体 Std R"/>
              </a:rPr>
              <a:t>box</a:t>
            </a:r>
            <a:r>
              <a:rPr lang="zh-CN" altLang="zh-CN" sz="2800" dirty="0">
                <a:latin typeface="微软雅黑" pitchFamily="34" charset="-122"/>
                <a:ea typeface="微软雅黑" pitchFamily="34" charset="-122"/>
                <a:cs typeface="Adobe 楷体 Std R"/>
              </a:rPr>
              <a:t>：将对象作为弹性伸缩盒显示。（伸缩盒最老版</a:t>
            </a:r>
            <a:r>
              <a:rPr lang="zh-CN" altLang="zh-CN" sz="2800" dirty="0" smtClean="0">
                <a:latin typeface="微软雅黑" pitchFamily="34" charset="-122"/>
                <a:ea typeface="微软雅黑" pitchFamily="34" charset="-122"/>
                <a:cs typeface="Adobe 楷体 Std R"/>
              </a:rPr>
              <a:t>本</a:t>
            </a:r>
            <a:r>
              <a:rPr lang="en-US" altLang="zh-CN" sz="2800" dirty="0" smtClean="0">
                <a:latin typeface="微软雅黑" pitchFamily="34" charset="-122"/>
                <a:ea typeface="微软雅黑" pitchFamily="34" charset="-122"/>
                <a:cs typeface="Adobe 楷体 Std R"/>
              </a:rPr>
              <a:t>2009</a:t>
            </a:r>
            <a:r>
              <a:rPr lang="zh-CN" altLang="zh-CN" sz="2800" dirty="0" smtClean="0">
                <a:latin typeface="微软雅黑" pitchFamily="34" charset="-122"/>
                <a:ea typeface="微软雅黑" pitchFamily="34" charset="-122"/>
                <a:cs typeface="Adobe 楷体 Std R"/>
              </a:rPr>
              <a:t>）</a:t>
            </a:r>
            <a:endParaRPr lang="zh-CN" altLang="zh-CN" sz="2800" dirty="0">
              <a:latin typeface="微软雅黑" pitchFamily="34" charset="-122"/>
              <a:ea typeface="微软雅黑" pitchFamily="34" charset="-122"/>
              <a:cs typeface="Adobe 楷体 Std R"/>
            </a:endParaRPr>
          </a:p>
          <a:p>
            <a:pPr lvl="0" fontAlgn="base"/>
            <a:r>
              <a:rPr lang="en-US" altLang="zh-CN" sz="2800" dirty="0">
                <a:latin typeface="微软雅黑" pitchFamily="34" charset="-122"/>
                <a:ea typeface="微软雅黑" pitchFamily="34" charset="-122"/>
                <a:cs typeface="Adobe 楷体 Std R"/>
              </a:rPr>
              <a:t>flexbox</a:t>
            </a:r>
            <a:r>
              <a:rPr lang="zh-CN" altLang="zh-CN" sz="2800" dirty="0">
                <a:latin typeface="微软雅黑" pitchFamily="34" charset="-122"/>
                <a:ea typeface="微软雅黑" pitchFamily="34" charset="-122"/>
                <a:cs typeface="Adobe 楷体 Std R"/>
              </a:rPr>
              <a:t>：将对象作为弹性伸缩盒显示。（伸缩盒过渡版</a:t>
            </a:r>
            <a:r>
              <a:rPr lang="zh-CN" altLang="zh-CN" sz="2800" dirty="0" smtClean="0">
                <a:latin typeface="微软雅黑" pitchFamily="34" charset="-122"/>
                <a:ea typeface="微软雅黑" pitchFamily="34" charset="-122"/>
                <a:cs typeface="Adobe 楷体 Std R"/>
              </a:rPr>
              <a:t>本</a:t>
            </a:r>
            <a:r>
              <a:rPr lang="en-US" altLang="zh-CN" sz="2800" dirty="0" smtClean="0">
                <a:latin typeface="微软雅黑" pitchFamily="34" charset="-122"/>
                <a:ea typeface="微软雅黑" pitchFamily="34" charset="-122"/>
                <a:cs typeface="Adobe 楷体 Std R"/>
              </a:rPr>
              <a:t>2011</a:t>
            </a:r>
            <a:r>
              <a:rPr lang="zh-CN" altLang="zh-CN" sz="2800" dirty="0" smtClean="0">
                <a:latin typeface="微软雅黑" pitchFamily="34" charset="-122"/>
                <a:ea typeface="微软雅黑" pitchFamily="34" charset="-122"/>
                <a:cs typeface="Adobe 楷体 Std R"/>
              </a:rPr>
              <a:t>）</a:t>
            </a:r>
            <a:endParaRPr lang="zh-CN" altLang="zh-CN" sz="2800" dirty="0">
              <a:latin typeface="微软雅黑" pitchFamily="34" charset="-122"/>
              <a:ea typeface="微软雅黑" pitchFamily="34" charset="-122"/>
              <a:cs typeface="Adobe 楷体 Std R"/>
            </a:endParaRPr>
          </a:p>
          <a:p>
            <a:pPr lvl="0" fontAlgn="base"/>
            <a:r>
              <a:rPr lang="en-US" altLang="zh-CN" sz="2800" dirty="0">
                <a:latin typeface="微软雅黑" pitchFamily="34" charset="-122"/>
                <a:ea typeface="微软雅黑" pitchFamily="34" charset="-122"/>
                <a:cs typeface="Adobe 楷体 Std R"/>
              </a:rPr>
              <a:t>flex</a:t>
            </a:r>
            <a:r>
              <a:rPr lang="zh-CN" altLang="zh-CN" sz="2800" dirty="0">
                <a:latin typeface="微软雅黑" pitchFamily="34" charset="-122"/>
                <a:ea typeface="微软雅黑" pitchFamily="34" charset="-122"/>
                <a:cs typeface="Adobe 楷体 Std R"/>
              </a:rPr>
              <a:t>：将对象作为弹性伸缩盒显示。（伸缩盒最新版本</a:t>
            </a:r>
            <a:r>
              <a:rPr lang="zh-CN" altLang="zh-CN" sz="2800" dirty="0" smtClean="0">
                <a:latin typeface="微软雅黑" pitchFamily="34" charset="-122"/>
                <a:ea typeface="微软雅黑" pitchFamily="34" charset="-122"/>
                <a:cs typeface="Adobe 楷体 Std R"/>
              </a:rPr>
              <a:t>）</a:t>
            </a:r>
            <a:endParaRPr lang="zh-CN" altLang="zh-CN" sz="2800" dirty="0">
              <a:latin typeface="微软雅黑" pitchFamily="34" charset="-122"/>
              <a:ea typeface="微软雅黑" pitchFamily="34" charset="-122"/>
              <a:cs typeface="Adobe 楷体 Std R"/>
            </a:endParaRP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2830400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a:solidFill>
                  <a:srgbClr val="FF0000"/>
                </a:solidFill>
                <a:latin typeface="微软雅黑" pitchFamily="34" charset="-122"/>
                <a:ea typeface="微软雅黑" pitchFamily="34" charset="-122"/>
                <a:cs typeface="Adobe 楷体 Std R"/>
              </a:rPr>
              <a:t>flex-</a:t>
            </a:r>
            <a:r>
              <a:rPr lang="en-US" altLang="zh-CN" sz="4000" dirty="0" smtClean="0">
                <a:solidFill>
                  <a:srgbClr val="FF0000"/>
                </a:solidFill>
                <a:latin typeface="微软雅黑" pitchFamily="34" charset="-122"/>
                <a:ea typeface="微软雅黑" pitchFamily="34" charset="-122"/>
                <a:cs typeface="Adobe 楷体 Std R"/>
              </a:rPr>
              <a:t>direction</a:t>
            </a:r>
            <a:br>
              <a:rPr lang="en-US" altLang="zh-CN" sz="4000" dirty="0" smtClean="0">
                <a:solidFill>
                  <a:srgbClr val="FF0000"/>
                </a:solidFill>
                <a:latin typeface="微软雅黑" pitchFamily="34" charset="-122"/>
                <a:ea typeface="微软雅黑" pitchFamily="34" charset="-122"/>
                <a:cs typeface="Adobe 楷体 Std R"/>
              </a:rPr>
            </a:br>
            <a:r>
              <a:rPr lang="en-US" altLang="zh-CN" sz="3200" dirty="0" smtClean="0">
                <a:solidFill>
                  <a:srgbClr val="FF0000"/>
                </a:solidFill>
                <a:latin typeface="微软雅黑" pitchFamily="34" charset="-122"/>
                <a:ea typeface="微软雅黑" pitchFamily="34" charset="-122"/>
                <a:cs typeface="Adobe 楷体 Std R"/>
              </a:rPr>
              <a:t>(</a:t>
            </a:r>
            <a:r>
              <a:rPr lang="zh-CN" altLang="zh-CN" sz="3200" dirty="0">
                <a:solidFill>
                  <a:srgbClr val="FF0000"/>
                </a:solidFill>
                <a:latin typeface="微软雅黑" pitchFamily="34" charset="-122"/>
                <a:ea typeface="微软雅黑" pitchFamily="34" charset="-122"/>
                <a:cs typeface="Adobe 楷体 Std R"/>
              </a:rPr>
              <a:t>适用于父类容器的元素上</a:t>
            </a:r>
            <a:r>
              <a:rPr lang="en-US" altLang="zh-CN" sz="3200" dirty="0" smtClean="0">
                <a:solidFill>
                  <a:srgbClr val="FF0000"/>
                </a:solidFill>
                <a:latin typeface="微软雅黑" pitchFamily="34" charset="-122"/>
                <a:ea typeface="微软雅黑" pitchFamily="34" charset="-122"/>
                <a:cs typeface="Adobe 楷体 Std R"/>
              </a:rPr>
              <a:t>)</a:t>
            </a:r>
            <a:endParaRPr kumimoji="1" lang="zh-CN" altLang="en-US" sz="3200" dirty="0">
              <a:solidFill>
                <a:srgbClr val="FF0000"/>
              </a:solidFill>
              <a:latin typeface="微软雅黑" pitchFamily="34" charset="-122"/>
              <a:ea typeface="微软雅黑" pitchFamily="34" charset="-122"/>
              <a:cs typeface="Adobe 楷体 Std R"/>
            </a:endParaRPr>
          </a:p>
        </p:txBody>
      </p:sp>
      <p:sp>
        <p:nvSpPr>
          <p:cNvPr id="3" name="内容占位符 2"/>
          <p:cNvSpPr>
            <a:spLocks noGrp="1"/>
          </p:cNvSpPr>
          <p:nvPr>
            <p:ph idx="1"/>
          </p:nvPr>
        </p:nvSpPr>
        <p:spPr/>
        <p:txBody>
          <a:bodyPr>
            <a:normAutofit/>
          </a:bodyPr>
          <a:lstStyle/>
          <a:p>
            <a:pPr fontAlgn="base" latinLnBrk="1"/>
            <a:r>
              <a:rPr lang="zh-CN" altLang="en-US" sz="2800" dirty="0" smtClean="0">
                <a:latin typeface="微软雅黑" pitchFamily="34" charset="-122"/>
                <a:ea typeface="微软雅黑" pitchFamily="34" charset="-122"/>
                <a:cs typeface="Adobe 楷体 Std R"/>
              </a:rPr>
              <a:t>确定主轴的方向</a:t>
            </a:r>
            <a:endParaRPr lang="en-US" altLang="zh-CN" sz="2800" dirty="0" smtClean="0">
              <a:latin typeface="微软雅黑" pitchFamily="34" charset="-122"/>
              <a:ea typeface="微软雅黑" pitchFamily="34" charset="-122"/>
              <a:cs typeface="Adobe 楷体 Std R"/>
            </a:endParaRPr>
          </a:p>
          <a:p>
            <a:pPr fontAlgn="base" latinLnBrk="1"/>
            <a:r>
              <a:rPr lang="en-US" altLang="zh-CN" sz="2800" dirty="0" smtClean="0">
                <a:latin typeface="微软雅黑" pitchFamily="34" charset="-122"/>
                <a:ea typeface="微软雅黑" pitchFamily="34" charset="-122"/>
                <a:cs typeface="Adobe 楷体 Std R"/>
              </a:rPr>
              <a:t>flex-direction</a:t>
            </a:r>
            <a:r>
              <a:rPr lang="en-US" altLang="zh-CN" sz="2800" dirty="0">
                <a:latin typeface="微软雅黑" pitchFamily="34" charset="-122"/>
                <a:ea typeface="微软雅黑" pitchFamily="34" charset="-122"/>
                <a:cs typeface="Adobe 楷体 Std R"/>
              </a:rPr>
              <a:t>: row | row-reverse | column | column-reverse</a:t>
            </a:r>
            <a:endParaRPr lang="zh-CN" altLang="zh-CN" sz="2800" dirty="0">
              <a:latin typeface="微软雅黑" pitchFamily="34" charset="-122"/>
              <a:ea typeface="微软雅黑" pitchFamily="34" charset="-122"/>
              <a:cs typeface="Adobe 楷体 Std R"/>
            </a:endParaRPr>
          </a:p>
          <a:p>
            <a:pPr lvl="0" fontAlgn="base"/>
            <a:r>
              <a:rPr lang="en-US" altLang="zh-CN" sz="2800" dirty="0" smtClean="0">
                <a:latin typeface="微软雅黑" pitchFamily="34" charset="-122"/>
                <a:ea typeface="微软雅黑" pitchFamily="34" charset="-122"/>
                <a:cs typeface="Adobe 楷体 Std R"/>
              </a:rPr>
              <a:t>row(</a:t>
            </a:r>
            <a:r>
              <a:rPr lang="zh-CN" altLang="en-US" sz="2800" dirty="0" smtClean="0">
                <a:latin typeface="微软雅黑" pitchFamily="34" charset="-122"/>
                <a:ea typeface="微软雅黑" pitchFamily="34" charset="-122"/>
                <a:cs typeface="Adobe 楷体 Std R"/>
              </a:rPr>
              <a:t>默认</a:t>
            </a:r>
            <a:r>
              <a:rPr lang="en-US"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cs typeface="Adobe 楷体 Std R"/>
              </a:rPr>
              <a:t>主轴为水平方向</a:t>
            </a:r>
            <a:r>
              <a:rPr lang="en-US"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cs typeface="Adobe 楷体 Std R"/>
              </a:rPr>
              <a:t>从左到右</a:t>
            </a:r>
            <a:endParaRPr lang="zh-CN" altLang="zh-CN" sz="2800" dirty="0">
              <a:latin typeface="微软雅黑" pitchFamily="34" charset="-122"/>
              <a:ea typeface="微软雅黑" pitchFamily="34" charset="-122"/>
              <a:cs typeface="Adobe 楷体 Std R"/>
            </a:endParaRPr>
          </a:p>
          <a:p>
            <a:pPr lvl="0" fontAlgn="base"/>
            <a:r>
              <a:rPr lang="en-US" altLang="zh-CN" sz="2800" dirty="0">
                <a:latin typeface="微软雅黑" pitchFamily="34" charset="-122"/>
                <a:ea typeface="微软雅黑" pitchFamily="34" charset="-122"/>
                <a:cs typeface="Adobe 楷体 Std R"/>
              </a:rPr>
              <a:t>row-reverse</a:t>
            </a:r>
            <a:r>
              <a:rPr lang="zh-CN"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cs typeface="Adobe 楷体 Std R"/>
              </a:rPr>
              <a:t>主轴为水平方向</a:t>
            </a:r>
            <a:r>
              <a:rPr lang="en-US"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cs typeface="Adobe 楷体 Std R"/>
              </a:rPr>
              <a:t>从右到左</a:t>
            </a:r>
            <a:endParaRPr lang="zh-CN" altLang="zh-CN" sz="2800" dirty="0">
              <a:latin typeface="微软雅黑" pitchFamily="34" charset="-122"/>
              <a:ea typeface="微软雅黑" pitchFamily="34" charset="-122"/>
              <a:cs typeface="Adobe 楷体 Std R"/>
            </a:endParaRPr>
          </a:p>
          <a:p>
            <a:pPr lvl="0" fontAlgn="base"/>
            <a:r>
              <a:rPr lang="en-US" altLang="zh-CN" sz="2800" dirty="0">
                <a:latin typeface="微软雅黑" pitchFamily="34" charset="-122"/>
                <a:ea typeface="微软雅黑" pitchFamily="34" charset="-122"/>
                <a:cs typeface="Adobe 楷体 Std R"/>
              </a:rPr>
              <a:t>column</a:t>
            </a:r>
            <a:r>
              <a:rPr lang="zh-CN"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cs typeface="Adobe 楷体 Std R"/>
              </a:rPr>
              <a:t>主轴为垂直方向</a:t>
            </a:r>
            <a:r>
              <a:rPr lang="en-US"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cs typeface="Adobe 楷体 Std R"/>
              </a:rPr>
              <a:t>从上到下</a:t>
            </a:r>
            <a:endParaRPr lang="zh-CN" altLang="zh-CN" sz="2800" dirty="0">
              <a:latin typeface="微软雅黑" pitchFamily="34" charset="-122"/>
              <a:ea typeface="微软雅黑" pitchFamily="34" charset="-122"/>
              <a:cs typeface="Adobe 楷体 Std R"/>
            </a:endParaRPr>
          </a:p>
          <a:p>
            <a:pPr lvl="0" fontAlgn="base"/>
            <a:r>
              <a:rPr lang="en-US" altLang="zh-CN" sz="2800" dirty="0" smtClean="0">
                <a:latin typeface="微软雅黑" pitchFamily="34" charset="-122"/>
                <a:ea typeface="微软雅黑" pitchFamily="34" charset="-122"/>
                <a:cs typeface="Adobe 楷体 Std R"/>
              </a:rPr>
              <a:t>column-</a:t>
            </a:r>
            <a:r>
              <a:rPr lang="en-US" altLang="zh-CN" sz="2800" dirty="0">
                <a:latin typeface="微软雅黑" pitchFamily="34" charset="-122"/>
                <a:ea typeface="微软雅黑" pitchFamily="34" charset="-122"/>
                <a:cs typeface="Adobe 楷体 Std R"/>
              </a:rPr>
              <a:t>reverse</a:t>
            </a:r>
            <a:r>
              <a:rPr lang="zh-CN"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cs typeface="Adobe 楷体 Std R"/>
              </a:rPr>
              <a:t>主轴为垂直方向</a:t>
            </a:r>
            <a:r>
              <a:rPr lang="en-US"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cs typeface="Adobe 楷体 Std R"/>
              </a:rPr>
              <a:t>从下到上</a:t>
            </a: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979222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微软雅黑" pitchFamily="34" charset="-122"/>
                <a:ea typeface="微软雅黑" pitchFamily="34" charset="-122"/>
                <a:cs typeface="Adobe 楷体 Std R"/>
              </a:rPr>
              <a:t>flex-wrap </a:t>
            </a:r>
            <a:r>
              <a:rPr lang="en-US" altLang="zh-CN" dirty="0" smtClean="0">
                <a:solidFill>
                  <a:srgbClr val="FF0000"/>
                </a:solidFill>
                <a:latin typeface="微软雅黑" pitchFamily="34" charset="-122"/>
                <a:ea typeface="微软雅黑" pitchFamily="34" charset="-122"/>
                <a:cs typeface="Adobe 楷体 Std R"/>
              </a:rPr>
              <a:t/>
            </a:r>
            <a:br>
              <a:rPr lang="en-US" altLang="zh-CN" dirty="0" smtClean="0">
                <a:solidFill>
                  <a:srgbClr val="FF0000"/>
                </a:solidFill>
                <a:latin typeface="微软雅黑" pitchFamily="34" charset="-122"/>
                <a:ea typeface="微软雅黑" pitchFamily="34" charset="-122"/>
                <a:cs typeface="Adobe 楷体 Std R"/>
              </a:rPr>
            </a:br>
            <a:r>
              <a:rPr lang="en-US" altLang="zh-CN" sz="3600" dirty="0" smtClean="0">
                <a:solidFill>
                  <a:srgbClr val="FF0000"/>
                </a:solidFill>
                <a:latin typeface="微软雅黑" pitchFamily="34" charset="-122"/>
                <a:ea typeface="微软雅黑" pitchFamily="34" charset="-122"/>
                <a:cs typeface="Adobe 楷体 Std R"/>
              </a:rPr>
              <a:t>(</a:t>
            </a:r>
            <a:r>
              <a:rPr lang="zh-CN" altLang="zh-CN" sz="3600" dirty="0">
                <a:solidFill>
                  <a:srgbClr val="FF0000"/>
                </a:solidFill>
                <a:latin typeface="微软雅黑" pitchFamily="34" charset="-122"/>
                <a:ea typeface="微软雅黑" pitchFamily="34" charset="-122"/>
                <a:cs typeface="Adobe 楷体 Std R"/>
              </a:rPr>
              <a:t>适用于父类容器上</a:t>
            </a:r>
            <a:r>
              <a:rPr lang="en-US" altLang="zh-CN" sz="3600" dirty="0">
                <a:solidFill>
                  <a:srgbClr val="FF0000"/>
                </a:solidFill>
                <a:latin typeface="微软雅黑" pitchFamily="34" charset="-122"/>
                <a:ea typeface="微软雅黑" pitchFamily="34" charset="-122"/>
                <a:cs typeface="Adobe 楷体 Std R"/>
              </a:rPr>
              <a:t>)</a:t>
            </a:r>
            <a:r>
              <a:rPr lang="en-US" altLang="zh-CN" dirty="0">
                <a:solidFill>
                  <a:srgbClr val="FF0000"/>
                </a:solidFill>
                <a:latin typeface="微软雅黑" pitchFamily="34" charset="-122"/>
                <a:ea typeface="微软雅黑" pitchFamily="34" charset="-122"/>
                <a:cs typeface="Adobe 楷体 Std R"/>
              </a:rPr>
              <a:t> </a:t>
            </a:r>
            <a:endParaRPr kumimoji="1" lang="zh-CN" altLang="en-US" dirty="0">
              <a:solidFill>
                <a:srgbClr val="FF0000"/>
              </a:solidFill>
              <a:latin typeface="微软雅黑" pitchFamily="34" charset="-122"/>
              <a:ea typeface="微软雅黑" pitchFamily="34" charset="-122"/>
              <a:cs typeface="Adobe 楷体 Std R"/>
            </a:endParaRPr>
          </a:p>
        </p:txBody>
      </p:sp>
      <p:sp>
        <p:nvSpPr>
          <p:cNvPr id="3" name="内容占位符 2"/>
          <p:cNvSpPr>
            <a:spLocks noGrp="1"/>
          </p:cNvSpPr>
          <p:nvPr>
            <p:ph idx="1"/>
          </p:nvPr>
        </p:nvSpPr>
        <p:spPr/>
        <p:txBody>
          <a:bodyPr/>
          <a:lstStyle/>
          <a:p>
            <a:r>
              <a:rPr lang="zh-CN" altLang="zh-CN" sz="2800" dirty="0">
                <a:latin typeface="微软雅黑" pitchFamily="34" charset="-122"/>
                <a:ea typeface="微软雅黑" pitchFamily="34" charset="-122"/>
                <a:cs typeface="Adobe 楷体 Std R"/>
              </a:rPr>
              <a:t>伸缩盒对象的子元素超出父容器时是否换行</a:t>
            </a:r>
          </a:p>
          <a:p>
            <a:pPr fontAlgn="base" latinLnBrk="1"/>
            <a:r>
              <a:rPr lang="en-US" altLang="zh-CN" sz="2800" dirty="0">
                <a:latin typeface="微软雅黑" pitchFamily="34" charset="-122"/>
                <a:ea typeface="微软雅黑" pitchFamily="34" charset="-122"/>
                <a:cs typeface="Adobe 楷体 Std R"/>
              </a:rPr>
              <a:t>flex-wrap: nowrap | wrap | wrap-reverse</a:t>
            </a:r>
            <a:endParaRPr lang="zh-CN" altLang="zh-CN" sz="2800" dirty="0">
              <a:latin typeface="微软雅黑" pitchFamily="34" charset="-122"/>
              <a:ea typeface="微软雅黑" pitchFamily="34" charset="-122"/>
              <a:cs typeface="Adobe 楷体 Std R"/>
            </a:endParaRPr>
          </a:p>
          <a:p>
            <a:pPr lvl="0" fontAlgn="base"/>
            <a:r>
              <a:rPr lang="en-US" altLang="zh-CN" sz="2800" dirty="0">
                <a:latin typeface="微软雅黑" pitchFamily="34" charset="-122"/>
                <a:ea typeface="微软雅黑" pitchFamily="34" charset="-122"/>
                <a:cs typeface="Adobe 楷体 Std R"/>
              </a:rPr>
              <a:t>nowrap</a:t>
            </a:r>
            <a:r>
              <a:rPr lang="zh-CN" altLang="zh-CN" sz="2800" dirty="0">
                <a:latin typeface="微软雅黑" pitchFamily="34" charset="-122"/>
                <a:ea typeface="微软雅黑" pitchFamily="34" charset="-122"/>
                <a:cs typeface="Adobe 楷体 Std R"/>
              </a:rPr>
              <a:t>：当子元素溢出父容器时不换行。</a:t>
            </a:r>
          </a:p>
          <a:p>
            <a:pPr lvl="0" fontAlgn="base"/>
            <a:r>
              <a:rPr lang="en-US" altLang="zh-CN" sz="2800" dirty="0">
                <a:latin typeface="微软雅黑" pitchFamily="34" charset="-122"/>
                <a:ea typeface="微软雅黑" pitchFamily="34" charset="-122"/>
                <a:cs typeface="Adobe 楷体 Std R"/>
              </a:rPr>
              <a:t>wrap</a:t>
            </a:r>
            <a:r>
              <a:rPr lang="zh-CN" altLang="zh-CN" sz="2800" dirty="0">
                <a:latin typeface="微软雅黑" pitchFamily="34" charset="-122"/>
                <a:ea typeface="微软雅黑" pitchFamily="34" charset="-122"/>
                <a:cs typeface="Adobe 楷体 Std R"/>
              </a:rPr>
              <a:t>：当子元素溢出父容器时自动换行。</a:t>
            </a:r>
          </a:p>
          <a:p>
            <a:pPr lvl="0" fontAlgn="base"/>
            <a:r>
              <a:rPr lang="en-US" altLang="zh-CN" sz="2800" dirty="0">
                <a:latin typeface="微软雅黑" pitchFamily="34" charset="-122"/>
                <a:ea typeface="微软雅黑" pitchFamily="34" charset="-122"/>
                <a:cs typeface="Adobe 楷体 Std R"/>
              </a:rPr>
              <a:t>wrap-reverse</a:t>
            </a:r>
            <a:r>
              <a:rPr lang="zh-CN" altLang="zh-CN" sz="2800" dirty="0">
                <a:latin typeface="微软雅黑" pitchFamily="34" charset="-122"/>
                <a:ea typeface="微软雅黑" pitchFamily="34" charset="-122"/>
                <a:cs typeface="Adobe 楷体 Std R"/>
              </a:rPr>
              <a:t>：反转</a:t>
            </a:r>
            <a:r>
              <a:rPr lang="en-US" altLang="zh-CN" sz="2800" dirty="0">
                <a:latin typeface="微软雅黑" pitchFamily="34" charset="-122"/>
                <a:ea typeface="微软雅黑" pitchFamily="34" charset="-122"/>
                <a:cs typeface="Adobe 楷体 Std R"/>
              </a:rPr>
              <a:t> wrap </a:t>
            </a:r>
            <a:r>
              <a:rPr lang="zh-CN" altLang="zh-CN" sz="2800" dirty="0">
                <a:latin typeface="微软雅黑" pitchFamily="34" charset="-122"/>
                <a:ea typeface="微软雅黑" pitchFamily="34" charset="-122"/>
                <a:cs typeface="Adobe 楷体 Std R"/>
              </a:rPr>
              <a:t>排</a:t>
            </a:r>
            <a:r>
              <a:rPr lang="zh-CN" altLang="zh-CN" sz="2800" dirty="0" smtClean="0">
                <a:latin typeface="微软雅黑" pitchFamily="34" charset="-122"/>
                <a:ea typeface="微软雅黑" pitchFamily="34" charset="-122"/>
                <a:cs typeface="Adobe 楷体 Std R"/>
              </a:rPr>
              <a:t>列</a:t>
            </a:r>
            <a:r>
              <a:rPr lang="en-US" altLang="zh-CN" sz="2800" dirty="0" smtClean="0">
                <a:latin typeface="微软雅黑" pitchFamily="34" charset="-122"/>
                <a:ea typeface="微软雅黑" pitchFamily="34" charset="-122"/>
                <a:cs typeface="Adobe 楷体 Std R"/>
              </a:rPr>
              <a:t>,(</a:t>
            </a:r>
            <a:r>
              <a:rPr lang="zh-CN" altLang="en-US" sz="2800" dirty="0" smtClean="0">
                <a:latin typeface="微软雅黑" pitchFamily="34" charset="-122"/>
                <a:ea typeface="微软雅黑" pitchFamily="34" charset="-122"/>
                <a:cs typeface="Adobe 楷体 Std R"/>
              </a:rPr>
              <a:t>下一行位置与交叉轴位置相反</a:t>
            </a:r>
            <a:r>
              <a:rPr lang="en-US" altLang="zh-CN" sz="2800" dirty="0" smtClean="0">
                <a:latin typeface="微软雅黑" pitchFamily="34" charset="-122"/>
                <a:ea typeface="微软雅黑" pitchFamily="34" charset="-122"/>
                <a:cs typeface="Adobe 楷体 Std R"/>
              </a:rPr>
              <a:t>)</a:t>
            </a: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955192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微软雅黑" pitchFamily="34" charset="-122"/>
                <a:ea typeface="微软雅黑" pitchFamily="34" charset="-122"/>
                <a:cs typeface="Adobe 楷体 Std R"/>
              </a:rPr>
              <a:t>flex-flow </a:t>
            </a:r>
            <a:r>
              <a:rPr lang="en-US" altLang="zh-CN" b="1" dirty="0" smtClean="0">
                <a:solidFill>
                  <a:srgbClr val="FF0000"/>
                </a:solidFill>
                <a:latin typeface="微软雅黑" pitchFamily="34" charset="-122"/>
                <a:ea typeface="微软雅黑" pitchFamily="34" charset="-122"/>
                <a:cs typeface="Adobe 楷体 Std R"/>
              </a:rPr>
              <a:t/>
            </a:r>
            <a:br>
              <a:rPr lang="en-US" altLang="zh-CN" b="1" dirty="0" smtClean="0">
                <a:solidFill>
                  <a:srgbClr val="FF0000"/>
                </a:solidFill>
                <a:latin typeface="微软雅黑" pitchFamily="34" charset="-122"/>
                <a:ea typeface="微软雅黑" pitchFamily="34" charset="-122"/>
                <a:cs typeface="Adobe 楷体 Std R"/>
              </a:rPr>
            </a:br>
            <a:r>
              <a:rPr lang="en-US" altLang="zh-CN" sz="3600" dirty="0" smtClean="0">
                <a:solidFill>
                  <a:srgbClr val="FF0000"/>
                </a:solidFill>
                <a:latin typeface="微软雅黑" pitchFamily="34" charset="-122"/>
                <a:ea typeface="微软雅黑" pitchFamily="34" charset="-122"/>
                <a:cs typeface="Adobe 楷体 Std R"/>
              </a:rPr>
              <a:t>(</a:t>
            </a:r>
            <a:r>
              <a:rPr lang="zh-CN" altLang="zh-CN" sz="3600" dirty="0">
                <a:solidFill>
                  <a:srgbClr val="FF0000"/>
                </a:solidFill>
                <a:latin typeface="微软雅黑" pitchFamily="34" charset="-122"/>
                <a:ea typeface="微软雅黑" pitchFamily="34" charset="-122"/>
                <a:cs typeface="Adobe 楷体 Std R"/>
              </a:rPr>
              <a:t>适用于父类容器上</a:t>
            </a:r>
            <a:r>
              <a:rPr lang="en-US" altLang="zh-CN" sz="3600" dirty="0" smtClean="0">
                <a:solidFill>
                  <a:srgbClr val="FF0000"/>
                </a:solidFill>
                <a:latin typeface="微软雅黑" pitchFamily="34" charset="-122"/>
                <a:ea typeface="微软雅黑" pitchFamily="34" charset="-122"/>
                <a:cs typeface="Adobe 楷体 Std R"/>
              </a:rPr>
              <a:t>)</a:t>
            </a:r>
            <a:endParaRPr kumimoji="1" lang="zh-CN" altLang="en-US" sz="3600" dirty="0">
              <a:solidFill>
                <a:srgbClr val="FF0000"/>
              </a:solidFill>
              <a:latin typeface="微软雅黑" pitchFamily="34" charset="-122"/>
              <a:ea typeface="微软雅黑" pitchFamily="34" charset="-122"/>
              <a:cs typeface="Adobe 楷体 Std R"/>
            </a:endParaRPr>
          </a:p>
        </p:txBody>
      </p:sp>
      <p:sp>
        <p:nvSpPr>
          <p:cNvPr id="3" name="内容占位符 2"/>
          <p:cNvSpPr>
            <a:spLocks noGrp="1"/>
          </p:cNvSpPr>
          <p:nvPr>
            <p:ph idx="1"/>
          </p:nvPr>
        </p:nvSpPr>
        <p:spPr/>
        <p:txBody>
          <a:bodyPr/>
          <a:lstStyle/>
          <a:p>
            <a:pPr marL="0" indent="0" fontAlgn="base" latinLnBrk="1">
              <a:buNone/>
            </a:pPr>
            <a:r>
              <a:rPr lang="en-US" altLang="zh-CN" sz="2800" dirty="0">
                <a:latin typeface="微软雅黑" pitchFamily="34" charset="-122"/>
                <a:ea typeface="微软雅黑" pitchFamily="34" charset="-122"/>
                <a:cs typeface="Adobe 楷体 Std R"/>
              </a:rPr>
              <a:t>flex-flow: &lt;‘flex-direction’&gt; || &lt;‘flex-wrap’</a:t>
            </a:r>
            <a:r>
              <a:rPr lang="en-US" altLang="zh-CN" sz="2800" dirty="0" smtClean="0">
                <a:latin typeface="微软雅黑" pitchFamily="34" charset="-122"/>
                <a:ea typeface="微软雅黑" pitchFamily="34" charset="-122"/>
                <a:cs typeface="Adobe 楷体 Std R"/>
              </a:rPr>
              <a:t>&gt;</a:t>
            </a:r>
            <a:endParaRPr lang="zh-CN" altLang="zh-CN" sz="2800" dirty="0">
              <a:latin typeface="微软雅黑" pitchFamily="34" charset="-122"/>
              <a:ea typeface="微软雅黑" pitchFamily="34" charset="-122"/>
              <a:cs typeface="Adobe 楷体 Std R"/>
            </a:endParaRPr>
          </a:p>
          <a:p>
            <a:pPr lvl="0" fontAlgn="base"/>
            <a:r>
              <a:rPr lang="en-US" altLang="zh-CN" sz="2800" dirty="0">
                <a:latin typeface="微软雅黑" pitchFamily="34" charset="-122"/>
                <a:ea typeface="微软雅黑" pitchFamily="34" charset="-122"/>
                <a:cs typeface="Adobe 楷体 Std R"/>
              </a:rPr>
              <a:t>[ flex-direction ]</a:t>
            </a:r>
            <a:r>
              <a:rPr lang="zh-CN" altLang="zh-CN" sz="2800" dirty="0">
                <a:latin typeface="微软雅黑" pitchFamily="34" charset="-122"/>
                <a:ea typeface="微软雅黑" pitchFamily="34" charset="-122"/>
                <a:cs typeface="Adobe 楷体 Std R"/>
              </a:rPr>
              <a:t>：定义弹性盒子元素的排列方向。</a:t>
            </a:r>
          </a:p>
          <a:p>
            <a:pPr lvl="0" fontAlgn="base"/>
            <a:r>
              <a:rPr lang="en-US" altLang="zh-CN" sz="2800" dirty="0">
                <a:latin typeface="微软雅黑" pitchFamily="34" charset="-122"/>
                <a:ea typeface="微软雅黑" pitchFamily="34" charset="-122"/>
                <a:cs typeface="Adobe 楷体 Std R"/>
              </a:rPr>
              <a:t>[ flex-wrap ]</a:t>
            </a:r>
            <a:r>
              <a:rPr lang="zh-CN" altLang="zh-CN" sz="2800" dirty="0">
                <a:latin typeface="微软雅黑" pitchFamily="34" charset="-122"/>
                <a:ea typeface="微软雅黑" pitchFamily="34" charset="-122"/>
                <a:cs typeface="Adobe 楷体 Std R"/>
              </a:rPr>
              <a:t>：定义弹性盒子元素溢出父容器时是否换行。</a:t>
            </a:r>
          </a:p>
          <a:p>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824986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微软雅黑" pitchFamily="34" charset="-122"/>
                <a:ea typeface="微软雅黑" pitchFamily="34" charset="-122"/>
                <a:cs typeface="Adobe 楷体 Std R"/>
              </a:rPr>
              <a:t>justify-content </a:t>
            </a:r>
            <a:r>
              <a:rPr lang="en-US" altLang="zh-CN" b="1" dirty="0" smtClean="0">
                <a:solidFill>
                  <a:srgbClr val="FF0000"/>
                </a:solidFill>
                <a:latin typeface="微软雅黑" pitchFamily="34" charset="-122"/>
                <a:ea typeface="微软雅黑" pitchFamily="34" charset="-122"/>
                <a:cs typeface="Adobe 楷体 Std R"/>
              </a:rPr>
              <a:t/>
            </a:r>
            <a:br>
              <a:rPr lang="en-US" altLang="zh-CN" b="1" dirty="0" smtClean="0">
                <a:solidFill>
                  <a:srgbClr val="FF0000"/>
                </a:solidFill>
                <a:latin typeface="微软雅黑" pitchFamily="34" charset="-122"/>
                <a:ea typeface="微软雅黑" pitchFamily="34" charset="-122"/>
                <a:cs typeface="Adobe 楷体 Std R"/>
              </a:rPr>
            </a:br>
            <a:r>
              <a:rPr lang="en-US" altLang="zh-CN" sz="3600" dirty="0" smtClean="0">
                <a:solidFill>
                  <a:srgbClr val="FF0000"/>
                </a:solidFill>
                <a:latin typeface="微软雅黑" pitchFamily="34" charset="-122"/>
                <a:ea typeface="微软雅黑" pitchFamily="34" charset="-122"/>
                <a:cs typeface="Adobe 楷体 Std R"/>
              </a:rPr>
              <a:t>(</a:t>
            </a:r>
            <a:r>
              <a:rPr lang="zh-CN" altLang="zh-CN" sz="3600" dirty="0">
                <a:solidFill>
                  <a:srgbClr val="FF0000"/>
                </a:solidFill>
                <a:latin typeface="微软雅黑" pitchFamily="34" charset="-122"/>
                <a:ea typeface="微软雅黑" pitchFamily="34" charset="-122"/>
                <a:cs typeface="Adobe 楷体 Std R"/>
              </a:rPr>
              <a:t>适用于父类容器上</a:t>
            </a:r>
            <a:r>
              <a:rPr lang="en-US" altLang="zh-CN" sz="3600" dirty="0" smtClean="0">
                <a:solidFill>
                  <a:srgbClr val="FF0000"/>
                </a:solidFill>
                <a:latin typeface="微软雅黑" pitchFamily="34" charset="-122"/>
                <a:ea typeface="微软雅黑" pitchFamily="34" charset="-122"/>
                <a:cs typeface="Adobe 楷体 Std R"/>
              </a:rPr>
              <a:t>)</a:t>
            </a:r>
            <a:endParaRPr kumimoji="1" lang="zh-CN" altLang="en-US" sz="3600" dirty="0">
              <a:solidFill>
                <a:srgbClr val="FF0000"/>
              </a:solidFill>
              <a:latin typeface="微软雅黑" pitchFamily="34" charset="-122"/>
              <a:ea typeface="微软雅黑" pitchFamily="34" charset="-122"/>
              <a:cs typeface="Adobe 楷体 Std R"/>
            </a:endParaRPr>
          </a:p>
        </p:txBody>
      </p:sp>
      <p:sp>
        <p:nvSpPr>
          <p:cNvPr id="3" name="内容占位符 2"/>
          <p:cNvSpPr>
            <a:spLocks noGrp="1"/>
          </p:cNvSpPr>
          <p:nvPr>
            <p:ph idx="1"/>
          </p:nvPr>
        </p:nvSpPr>
        <p:spPr>
          <a:xfrm>
            <a:off x="457200" y="1417638"/>
            <a:ext cx="8229600" cy="4525963"/>
          </a:xfrm>
        </p:spPr>
        <p:txBody>
          <a:bodyPr>
            <a:noAutofit/>
          </a:bodyPr>
          <a:lstStyle/>
          <a:p>
            <a:pPr fontAlgn="base" latinLnBrk="1"/>
            <a:r>
              <a:rPr lang="zh-CN" altLang="en-US" sz="2400" dirty="0" smtClean="0">
                <a:latin typeface="微软雅黑" pitchFamily="34" charset="-122"/>
                <a:ea typeface="微软雅黑" pitchFamily="34" charset="-122"/>
                <a:cs typeface="Adobe 楷体 Std R"/>
              </a:rPr>
              <a:t>确定在主轴方向上的对齐方式</a:t>
            </a:r>
            <a:endParaRPr lang="en-US" altLang="zh-CN" sz="2400" dirty="0" smtClean="0">
              <a:latin typeface="微软雅黑" pitchFamily="34" charset="-122"/>
              <a:ea typeface="微软雅黑" pitchFamily="34" charset="-122"/>
              <a:cs typeface="Adobe 楷体 Std R"/>
            </a:endParaRPr>
          </a:p>
          <a:p>
            <a:pPr fontAlgn="base" latinLnBrk="1"/>
            <a:r>
              <a:rPr lang="en-US" altLang="zh-CN" sz="2400" dirty="0" smtClean="0">
                <a:latin typeface="微软雅黑" pitchFamily="34" charset="-122"/>
                <a:ea typeface="微软雅黑" pitchFamily="34" charset="-122"/>
                <a:cs typeface="Adobe 楷体 Std R"/>
              </a:rPr>
              <a:t>justify-content</a:t>
            </a:r>
            <a:r>
              <a:rPr lang="en-US" altLang="zh-CN" sz="2400" dirty="0">
                <a:latin typeface="微软雅黑" pitchFamily="34" charset="-122"/>
                <a:ea typeface="微软雅黑" pitchFamily="34" charset="-122"/>
                <a:cs typeface="Adobe 楷体 Std R"/>
              </a:rPr>
              <a:t>: flex-start | flex-end | center | space-between | space-around</a:t>
            </a:r>
            <a:endParaRPr lang="zh-CN" altLang="zh-CN" sz="2400" dirty="0">
              <a:latin typeface="微软雅黑" pitchFamily="34" charset="-122"/>
              <a:ea typeface="微软雅黑" pitchFamily="34" charset="-122"/>
              <a:cs typeface="Adobe 楷体 Std R"/>
            </a:endParaRPr>
          </a:p>
          <a:p>
            <a:r>
              <a:rPr lang="en-US" altLang="zh-CN" sz="2400" dirty="0" smtClean="0">
                <a:latin typeface="微软雅黑" pitchFamily="34" charset="-122"/>
                <a:ea typeface="微软雅黑" pitchFamily="34" charset="-122"/>
                <a:cs typeface="Adobe 楷体 Std R"/>
              </a:rPr>
              <a:t>flex-start</a:t>
            </a:r>
            <a:r>
              <a:rPr lang="zh-CN"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cs typeface="Adobe 楷体 Std R"/>
              </a:rPr>
              <a:t>该行起始位置</a:t>
            </a:r>
            <a:endParaRPr lang="zh-CN" altLang="zh-CN" sz="2400" dirty="0">
              <a:latin typeface="微软雅黑" pitchFamily="34" charset="-122"/>
              <a:ea typeface="微软雅黑" pitchFamily="34" charset="-122"/>
              <a:cs typeface="Adobe 楷体 Std R"/>
            </a:endParaRPr>
          </a:p>
          <a:p>
            <a:r>
              <a:rPr lang="en-US" altLang="zh-CN" sz="2400" dirty="0">
                <a:latin typeface="微软雅黑" pitchFamily="34" charset="-122"/>
                <a:ea typeface="微软雅黑" pitchFamily="34" charset="-122"/>
                <a:cs typeface="Adobe 楷体 Std R"/>
              </a:rPr>
              <a:t>flex-end</a:t>
            </a:r>
            <a:r>
              <a:rPr lang="zh-CN"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cs typeface="Adobe 楷体 Std R"/>
              </a:rPr>
              <a:t>该行结束位置</a:t>
            </a:r>
            <a:endParaRPr lang="zh-CN" altLang="zh-CN" sz="2400" dirty="0">
              <a:latin typeface="微软雅黑" pitchFamily="34" charset="-122"/>
              <a:ea typeface="微软雅黑" pitchFamily="34" charset="-122"/>
              <a:cs typeface="Adobe 楷体 Std R"/>
            </a:endParaRPr>
          </a:p>
          <a:p>
            <a:r>
              <a:rPr lang="en-US" altLang="zh-CN" sz="2400" dirty="0">
                <a:latin typeface="微软雅黑" pitchFamily="34" charset="-122"/>
                <a:ea typeface="微软雅黑" pitchFamily="34" charset="-122"/>
                <a:cs typeface="Adobe 楷体 Std R"/>
              </a:rPr>
              <a:t>center</a:t>
            </a:r>
            <a:r>
              <a:rPr lang="zh-CN"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cs typeface="Adobe 楷体 Std R"/>
              </a:rPr>
              <a:t>该行中央</a:t>
            </a:r>
            <a:r>
              <a:rPr lang="en-US"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cs typeface="Adobe 楷体 Std R"/>
              </a:rPr>
              <a:t>空间不足</a:t>
            </a:r>
            <a:r>
              <a:rPr lang="en-US"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cs typeface="Adobe 楷体 Std R"/>
              </a:rPr>
              <a:t>则超出空间</a:t>
            </a:r>
            <a:endParaRPr lang="zh-CN" altLang="zh-CN" sz="2400" dirty="0">
              <a:latin typeface="微软雅黑" pitchFamily="34" charset="-122"/>
              <a:ea typeface="微软雅黑" pitchFamily="34" charset="-122"/>
              <a:cs typeface="Adobe 楷体 Std R"/>
            </a:endParaRPr>
          </a:p>
          <a:p>
            <a:r>
              <a:rPr lang="en-US" altLang="zh-CN" sz="2400" dirty="0">
                <a:latin typeface="微软雅黑" pitchFamily="34" charset="-122"/>
                <a:ea typeface="微软雅黑" pitchFamily="34" charset="-122"/>
                <a:cs typeface="Adobe 楷体 Std R"/>
              </a:rPr>
              <a:t>space-between</a:t>
            </a:r>
            <a:r>
              <a:rPr lang="zh-CN" altLang="zh-CN" sz="2400" dirty="0" smtClean="0">
                <a:latin typeface="微软雅黑" pitchFamily="34" charset="-122"/>
                <a:ea typeface="微软雅黑" pitchFamily="34" charset="-122"/>
                <a:cs typeface="Adobe 楷体 Std R"/>
              </a:rPr>
              <a:t>：平</a:t>
            </a:r>
            <a:r>
              <a:rPr lang="zh-CN" altLang="zh-CN" sz="2400" dirty="0">
                <a:latin typeface="微软雅黑" pitchFamily="34" charset="-122"/>
                <a:ea typeface="微软雅黑" pitchFamily="34" charset="-122"/>
                <a:cs typeface="Adobe 楷体 Std R"/>
              </a:rPr>
              <a:t>均地分布在行里</a:t>
            </a:r>
          </a:p>
          <a:p>
            <a:r>
              <a:rPr lang="en-US" altLang="zh-CN" sz="2400" dirty="0">
                <a:latin typeface="微软雅黑" pitchFamily="34" charset="-122"/>
                <a:ea typeface="微软雅黑" pitchFamily="34" charset="-122"/>
                <a:cs typeface="Adobe 楷体 Std R"/>
              </a:rPr>
              <a:t>space-around</a:t>
            </a:r>
            <a:r>
              <a:rPr lang="zh-CN" altLang="zh-CN" sz="2400" dirty="0" smtClean="0">
                <a:latin typeface="微软雅黑" pitchFamily="34" charset="-122"/>
                <a:ea typeface="微软雅黑" pitchFamily="34" charset="-122"/>
                <a:cs typeface="Adobe 楷体 Std R"/>
              </a:rPr>
              <a:t>：平</a:t>
            </a:r>
            <a:r>
              <a:rPr lang="zh-CN" altLang="zh-CN" sz="2400" dirty="0">
                <a:latin typeface="微软雅黑" pitchFamily="34" charset="-122"/>
                <a:ea typeface="微软雅黑" pitchFamily="34" charset="-122"/>
                <a:cs typeface="Adobe 楷体 Std R"/>
              </a:rPr>
              <a:t>均地分布在行里，两端保留子元素与子元素之间间距大小的一半。</a:t>
            </a:r>
          </a:p>
          <a:p>
            <a:endParaRPr kumimoji="1" lang="zh-CN" altLang="en-US" sz="24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787987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xmlns="" val="0"/>
              </a:ext>
            </a:extLst>
          </a:blip>
          <a:srcRect/>
          <a:stretch>
            <a:fillRect/>
          </a:stretch>
        </p:blipFill>
        <p:spPr bwMode="auto">
          <a:xfrm>
            <a:off x="1325321" y="1346896"/>
            <a:ext cx="6379666" cy="3815492"/>
          </a:xfrm>
          <a:prstGeom prst="rect">
            <a:avLst/>
          </a:prstGeom>
          <a:noFill/>
          <a:ln>
            <a:noFill/>
          </a:ln>
        </p:spPr>
      </p:pic>
      <p:pic>
        <p:nvPicPr>
          <p:cNvPr id="7" name="图片 6" descr="logo-new.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495193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latin typeface="微软雅黑" pitchFamily="34" charset="-122"/>
                <a:ea typeface="微软雅黑" pitchFamily="34" charset="-122"/>
                <a:cs typeface="Adobe 楷体 Std R"/>
              </a:rPr>
              <a:t>align-items </a:t>
            </a:r>
            <a:r>
              <a:rPr lang="en-US" altLang="zh-CN" dirty="0" smtClean="0">
                <a:solidFill>
                  <a:srgbClr val="FF0000"/>
                </a:solidFill>
                <a:latin typeface="微软雅黑" pitchFamily="34" charset="-122"/>
                <a:ea typeface="微软雅黑" pitchFamily="34" charset="-122"/>
                <a:cs typeface="Adobe 楷体 Std R"/>
              </a:rPr>
              <a:t/>
            </a:r>
            <a:br>
              <a:rPr lang="en-US" altLang="zh-CN" dirty="0" smtClean="0">
                <a:solidFill>
                  <a:srgbClr val="FF0000"/>
                </a:solidFill>
                <a:latin typeface="微软雅黑" pitchFamily="34" charset="-122"/>
                <a:ea typeface="微软雅黑" pitchFamily="34" charset="-122"/>
                <a:cs typeface="Adobe 楷体 Std R"/>
              </a:rPr>
            </a:br>
            <a:r>
              <a:rPr lang="en-US" altLang="zh-CN" sz="3600" dirty="0" smtClean="0">
                <a:solidFill>
                  <a:srgbClr val="FF0000"/>
                </a:solidFill>
                <a:latin typeface="微软雅黑" pitchFamily="34" charset="-122"/>
                <a:ea typeface="微软雅黑" pitchFamily="34" charset="-122"/>
                <a:cs typeface="Adobe 楷体 Std R"/>
              </a:rPr>
              <a:t>(</a:t>
            </a:r>
            <a:r>
              <a:rPr lang="zh-CN" altLang="zh-CN" sz="3600" dirty="0">
                <a:solidFill>
                  <a:srgbClr val="FF0000"/>
                </a:solidFill>
                <a:latin typeface="微软雅黑" pitchFamily="34" charset="-122"/>
                <a:ea typeface="微软雅黑" pitchFamily="34" charset="-122"/>
                <a:cs typeface="Adobe 楷体 Std R"/>
              </a:rPr>
              <a:t>适用</a:t>
            </a:r>
            <a:r>
              <a:rPr lang="zh-CN" altLang="zh-CN" sz="3600" dirty="0" smtClean="0">
                <a:solidFill>
                  <a:srgbClr val="FF0000"/>
                </a:solidFill>
                <a:latin typeface="微软雅黑" pitchFamily="34" charset="-122"/>
                <a:ea typeface="微软雅黑" pitchFamily="34" charset="-122"/>
                <a:cs typeface="Adobe 楷体 Std R"/>
              </a:rPr>
              <a:t>于</a:t>
            </a:r>
            <a:r>
              <a:rPr lang="zh-CN" altLang="en-US" sz="3600" dirty="0" smtClean="0">
                <a:solidFill>
                  <a:srgbClr val="FF0000"/>
                </a:solidFill>
                <a:latin typeface="微软雅黑" pitchFamily="34" charset="-122"/>
                <a:ea typeface="微软雅黑" pitchFamily="34" charset="-122"/>
                <a:cs typeface="Adobe 楷体 Std R"/>
              </a:rPr>
              <a:t>子</a:t>
            </a:r>
            <a:r>
              <a:rPr lang="zh-CN" altLang="zh-CN" sz="3600" dirty="0" smtClean="0">
                <a:solidFill>
                  <a:srgbClr val="FF0000"/>
                </a:solidFill>
                <a:latin typeface="微软雅黑" pitchFamily="34" charset="-122"/>
                <a:ea typeface="微软雅黑" pitchFamily="34" charset="-122"/>
                <a:cs typeface="Adobe 楷体 Std R"/>
              </a:rPr>
              <a:t>类</a:t>
            </a:r>
            <a:r>
              <a:rPr lang="zh-CN" altLang="zh-CN" sz="3600" dirty="0">
                <a:solidFill>
                  <a:srgbClr val="FF0000"/>
                </a:solidFill>
                <a:latin typeface="微软雅黑" pitchFamily="34" charset="-122"/>
                <a:ea typeface="微软雅黑" pitchFamily="34" charset="-122"/>
                <a:cs typeface="Adobe 楷体 Std R"/>
              </a:rPr>
              <a:t>容器上</a:t>
            </a:r>
            <a:r>
              <a:rPr lang="en-US" altLang="zh-CN" sz="3600" dirty="0" smtClean="0">
                <a:solidFill>
                  <a:srgbClr val="FF0000"/>
                </a:solidFill>
                <a:latin typeface="微软雅黑" pitchFamily="34" charset="-122"/>
                <a:ea typeface="微软雅黑" pitchFamily="34" charset="-122"/>
                <a:cs typeface="Adobe 楷体 Std R"/>
              </a:rPr>
              <a:t>)</a:t>
            </a:r>
            <a:endParaRPr kumimoji="1" lang="zh-CN" altLang="en-US" sz="3600" dirty="0">
              <a:solidFill>
                <a:srgbClr val="FF0000"/>
              </a:solidFill>
              <a:latin typeface="微软雅黑" pitchFamily="34" charset="-122"/>
              <a:ea typeface="微软雅黑" pitchFamily="34" charset="-122"/>
              <a:cs typeface="Adobe 楷体 Std R"/>
            </a:endParaRPr>
          </a:p>
        </p:txBody>
      </p:sp>
      <p:sp>
        <p:nvSpPr>
          <p:cNvPr id="3" name="内容占位符 2"/>
          <p:cNvSpPr>
            <a:spLocks noGrp="1"/>
          </p:cNvSpPr>
          <p:nvPr>
            <p:ph idx="1"/>
          </p:nvPr>
        </p:nvSpPr>
        <p:spPr>
          <a:xfrm>
            <a:off x="478125" y="1417638"/>
            <a:ext cx="8229600" cy="5126481"/>
          </a:xfrm>
        </p:spPr>
        <p:txBody>
          <a:bodyPr>
            <a:normAutofit/>
          </a:bodyPr>
          <a:lstStyle/>
          <a:p>
            <a:pPr fontAlgn="base" latinLnBrk="1"/>
            <a:endParaRPr lang="en-US" altLang="zh-CN" sz="2400" dirty="0" smtClean="0">
              <a:latin typeface="微软雅黑" pitchFamily="34" charset="-122"/>
              <a:ea typeface="微软雅黑" pitchFamily="34" charset="-122"/>
              <a:cs typeface="Adobe 楷体 Std R"/>
            </a:endParaRPr>
          </a:p>
          <a:p>
            <a:pPr fontAlgn="base" latinLnBrk="1"/>
            <a:r>
              <a:rPr lang="zh-CN" altLang="en-US" sz="2400" dirty="0" smtClean="0">
                <a:latin typeface="微软雅黑" pitchFamily="34" charset="-122"/>
                <a:ea typeface="微软雅黑" pitchFamily="34" charset="-122"/>
                <a:cs typeface="Adobe 楷体 Std R"/>
              </a:rPr>
              <a:t>确定在交叉轴上的对齐方式</a:t>
            </a:r>
            <a:endParaRPr lang="en-US" altLang="zh-CN" sz="2400" dirty="0" smtClean="0">
              <a:latin typeface="微软雅黑" pitchFamily="34" charset="-122"/>
              <a:ea typeface="微软雅黑" pitchFamily="34" charset="-122"/>
              <a:cs typeface="Adobe 楷体 Std R"/>
            </a:endParaRPr>
          </a:p>
          <a:p>
            <a:pPr fontAlgn="base" latinLnBrk="1"/>
            <a:r>
              <a:rPr lang="en-US" altLang="zh-CN" sz="2400" dirty="0" smtClean="0">
                <a:latin typeface="微软雅黑" pitchFamily="34" charset="-122"/>
                <a:ea typeface="微软雅黑" pitchFamily="34" charset="-122"/>
                <a:cs typeface="Adobe 楷体 Std R"/>
              </a:rPr>
              <a:t>align-items: flex-start | flex-end | center | baseline | stretch</a:t>
            </a:r>
          </a:p>
          <a:p>
            <a:pPr lvl="0" fontAlgn="base"/>
            <a:r>
              <a:rPr lang="en-US" altLang="zh-CN" sz="2400" dirty="0" smtClean="0">
                <a:latin typeface="微软雅黑" pitchFamily="34" charset="-122"/>
                <a:ea typeface="微软雅黑" pitchFamily="34" charset="-122"/>
                <a:cs typeface="Adobe 楷体 Std R"/>
              </a:rPr>
              <a:t>flex-start</a:t>
            </a:r>
            <a:r>
              <a:rPr lang="zh-CN"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cs typeface="Adobe 楷体 Std R"/>
              </a:rPr>
              <a:t>交叉轴的起始位置</a:t>
            </a:r>
            <a:endParaRPr lang="zh-CN" altLang="zh-CN" sz="2400" dirty="0" smtClean="0">
              <a:latin typeface="微软雅黑" pitchFamily="34" charset="-122"/>
              <a:ea typeface="微软雅黑" pitchFamily="34" charset="-122"/>
              <a:cs typeface="Adobe 楷体 Std R"/>
            </a:endParaRPr>
          </a:p>
          <a:p>
            <a:pPr lvl="0" fontAlgn="base"/>
            <a:r>
              <a:rPr lang="en-US" altLang="zh-CN" sz="2400" dirty="0" smtClean="0">
                <a:latin typeface="微软雅黑" pitchFamily="34" charset="-122"/>
                <a:ea typeface="微软雅黑" pitchFamily="34" charset="-122"/>
                <a:cs typeface="Adobe 楷体 Std R"/>
              </a:rPr>
              <a:t>flex-end</a:t>
            </a:r>
            <a:r>
              <a:rPr lang="zh-CN"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cs typeface="Adobe 楷体 Std R"/>
              </a:rPr>
              <a:t>交叉轴的结束位置</a:t>
            </a:r>
            <a:endParaRPr lang="zh-CN" altLang="zh-CN" sz="2400" dirty="0" smtClean="0">
              <a:latin typeface="微软雅黑" pitchFamily="34" charset="-122"/>
              <a:ea typeface="微软雅黑" pitchFamily="34" charset="-122"/>
              <a:cs typeface="Adobe 楷体 Std R"/>
            </a:endParaRPr>
          </a:p>
          <a:p>
            <a:pPr lvl="0" fontAlgn="base"/>
            <a:r>
              <a:rPr lang="en-US" altLang="zh-CN" sz="2400" dirty="0" smtClean="0">
                <a:latin typeface="微软雅黑" pitchFamily="34" charset="-122"/>
                <a:ea typeface="微软雅黑" pitchFamily="34" charset="-122"/>
                <a:cs typeface="Adobe 楷体 Std R"/>
              </a:rPr>
              <a:t>center</a:t>
            </a:r>
            <a:r>
              <a:rPr lang="zh-CN"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cs typeface="Adobe 楷体 Std R"/>
              </a:rPr>
              <a:t>在交叉轴居中</a:t>
            </a:r>
            <a:endParaRPr lang="zh-CN" altLang="zh-CN" sz="2400" dirty="0" smtClean="0">
              <a:latin typeface="微软雅黑" pitchFamily="34" charset="-122"/>
              <a:ea typeface="微软雅黑" pitchFamily="34" charset="-122"/>
              <a:cs typeface="Adobe 楷体 Std R"/>
            </a:endParaRPr>
          </a:p>
          <a:p>
            <a:pPr lvl="0" fontAlgn="base"/>
            <a:r>
              <a:rPr lang="en-US" altLang="zh-CN" sz="2400" dirty="0" smtClean="0">
                <a:latin typeface="微软雅黑" pitchFamily="34" charset="-122"/>
                <a:ea typeface="微软雅黑" pitchFamily="34" charset="-122"/>
                <a:cs typeface="Adobe 楷体 Std R"/>
              </a:rPr>
              <a:t>baseline</a:t>
            </a:r>
            <a:r>
              <a:rPr lang="zh-CN"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cs typeface="Adobe 楷体 Std R"/>
              </a:rPr>
              <a:t>在基准线上保持对齐</a:t>
            </a:r>
            <a:endParaRPr lang="zh-CN" altLang="zh-CN" sz="2400" dirty="0" smtClean="0">
              <a:latin typeface="微软雅黑" pitchFamily="34" charset="-122"/>
              <a:ea typeface="微软雅黑" pitchFamily="34" charset="-122"/>
              <a:cs typeface="Adobe 楷体 Std R"/>
            </a:endParaRPr>
          </a:p>
          <a:p>
            <a:pPr lvl="0" fontAlgn="base"/>
            <a:r>
              <a:rPr lang="en-US" altLang="zh-CN" sz="2400" dirty="0" smtClean="0">
                <a:latin typeface="微软雅黑" pitchFamily="34" charset="-122"/>
                <a:ea typeface="微软雅黑" pitchFamily="34" charset="-122"/>
                <a:cs typeface="Adobe 楷体 Std R"/>
              </a:rPr>
              <a:t>stretch</a:t>
            </a:r>
            <a:r>
              <a:rPr lang="zh-CN" altLang="zh-CN" sz="2400" dirty="0" smtClean="0">
                <a:latin typeface="微软雅黑" pitchFamily="34" charset="-122"/>
                <a:ea typeface="微软雅黑" pitchFamily="34" charset="-122"/>
                <a:cs typeface="Adobe 楷体 Std R"/>
              </a:rPr>
              <a:t>：</a:t>
            </a:r>
            <a:r>
              <a:rPr lang="zh-CN" altLang="en-US" sz="2400" dirty="0" smtClean="0">
                <a:latin typeface="微软雅黑" pitchFamily="34" charset="-122"/>
                <a:ea typeface="微软雅黑" pitchFamily="34" charset="-122"/>
              </a:rPr>
              <a:t>如果条目的交叉轴尺寸的计算值是</a:t>
            </a:r>
            <a:r>
              <a:rPr lang="en-US" altLang="zh-CN" sz="2400" dirty="0" smtClean="0">
                <a:latin typeface="微软雅黑" pitchFamily="34" charset="-122"/>
                <a:ea typeface="微软雅黑" pitchFamily="34" charset="-122"/>
              </a:rPr>
              <a:t>“auto”</a:t>
            </a:r>
            <a:r>
              <a:rPr lang="zh-CN" altLang="en-US" sz="2400" dirty="0" smtClean="0">
                <a:latin typeface="微软雅黑" pitchFamily="34" charset="-122"/>
                <a:ea typeface="微软雅黑" pitchFamily="34" charset="-122"/>
              </a:rPr>
              <a:t>，则其实际使用的值会使得盒子在交叉轴方向上尽可能地占满</a:t>
            </a:r>
            <a:r>
              <a:rPr lang="zh-CN" altLang="en-US" sz="2400" dirty="0" smtClean="0"/>
              <a:t>。</a:t>
            </a:r>
            <a:endParaRPr lang="zh-CN" altLang="zh-CN" sz="2400" dirty="0" smtClean="0">
              <a:latin typeface="微软雅黑" pitchFamily="34" charset="-122"/>
              <a:ea typeface="微软雅黑" pitchFamily="34" charset="-122"/>
              <a:cs typeface="Adobe 楷体 Std R"/>
            </a:endParaRPr>
          </a:p>
          <a:p>
            <a:pPr marL="0" indent="0">
              <a:buNone/>
            </a:pPr>
            <a:endParaRPr kumimoji="1" lang="zh-CN" altLang="en-US" sz="2400" dirty="0">
              <a:latin typeface="微软雅黑" pitchFamily="34" charset="-122"/>
              <a:ea typeface="微软雅黑" pitchFamily="34" charset="-122"/>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9434660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xmlns="" val="0"/>
              </a:ext>
            </a:extLst>
          </a:blip>
          <a:srcRect/>
          <a:stretch>
            <a:fillRect/>
          </a:stretch>
        </p:blipFill>
        <p:spPr bwMode="auto">
          <a:xfrm>
            <a:off x="1199900" y="912019"/>
            <a:ext cx="6595690" cy="4848503"/>
          </a:xfrm>
          <a:prstGeom prst="rect">
            <a:avLst/>
          </a:prstGeom>
          <a:noFill/>
          <a:ln>
            <a:noFill/>
          </a:ln>
        </p:spPr>
      </p:pic>
      <p:pic>
        <p:nvPicPr>
          <p:cNvPr id="5" name="图片 4" descr="logo-new.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5786336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7792</TotalTime>
  <Words>997</Words>
  <Application>Microsoft Office PowerPoint</Application>
  <PresentationFormat>全屏显示(4:3)</PresentationFormat>
  <Paragraphs>90</Paragraphs>
  <Slides>17</Slides>
  <Notes>12</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课程简介</vt:lpstr>
      <vt:lpstr>display: flex | inline-flex (适用于父类容器元素上)</vt:lpstr>
      <vt:lpstr>flex-direction (适用于父类容器的元素上)</vt:lpstr>
      <vt:lpstr>flex-wrap  (适用于父类容器上) </vt:lpstr>
      <vt:lpstr>flex-flow  (适用于父类容器上)</vt:lpstr>
      <vt:lpstr>justify-content  (适用于父类容器上)</vt:lpstr>
      <vt:lpstr>幻灯片 7</vt:lpstr>
      <vt:lpstr>align-items  (适用于子类容器上)</vt:lpstr>
      <vt:lpstr>幻灯片 9</vt:lpstr>
      <vt:lpstr>align-self  (适用于子类容器上)</vt:lpstr>
      <vt:lpstr>align-content  (适用于父类容器上)</vt:lpstr>
      <vt:lpstr>幻灯片 12</vt:lpstr>
      <vt:lpstr>order  (适用于弹性盒模型容器子元素)</vt:lpstr>
      <vt:lpstr> flex-grow  (适用于弹性盒模型容器子元素) </vt:lpstr>
      <vt:lpstr>flex-shrink  (适用于弹性盒模型容器子元素)</vt:lpstr>
      <vt:lpstr> flex  (适用于弹性盒模型子元素) </vt:lpstr>
      <vt:lpstr>浏览器兼容的flex语法</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dc:title>
  <dc:creator>wy wy</dc:creator>
  <cp:lastModifiedBy>Administrator</cp:lastModifiedBy>
  <cp:revision>72</cp:revision>
  <dcterms:created xsi:type="dcterms:W3CDTF">2015-11-24T05:22:10Z</dcterms:created>
  <dcterms:modified xsi:type="dcterms:W3CDTF">2016-07-25T12:57:38Z</dcterms:modified>
</cp:coreProperties>
</file>