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erriweather Sans"/>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95D59C-6411-48BB-92F9-31D1238B687F}">
  <a:tblStyle styleId="{CB95D59C-6411-48BB-92F9-31D1238B68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erriweather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Sans-italic.fntdata"/><Relationship Id="rId25" Type="http://schemas.openxmlformats.org/officeDocument/2006/relationships/font" Target="fonts/MerriweatherSans-bold.fntdata"/><Relationship Id="rId28" Type="http://schemas.openxmlformats.org/officeDocument/2006/relationships/font" Target="fonts/RobotoMono-regular.fntdata"/><Relationship Id="rId27" Type="http://schemas.openxmlformats.org/officeDocument/2006/relationships/font" Target="fonts/Merriweather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7a0f6b89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7a0f6b89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a0f6b89e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a0f6b89e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second table, we continued our experiments with hidden sizes [128, 64] while varying the dropout rates more extensively. All configurations used the </a:t>
            </a:r>
            <a:r>
              <a:rPr lang="en">
                <a:solidFill>
                  <a:srgbClr val="188038"/>
                </a:solidFill>
                <a:latin typeface="Roboto Mono"/>
                <a:ea typeface="Roboto Mono"/>
                <a:cs typeface="Roboto Mono"/>
                <a:sym typeface="Roboto Mono"/>
              </a:rPr>
              <a:t>relu</a:t>
            </a:r>
            <a:r>
              <a:rPr lang="en">
                <a:solidFill>
                  <a:schemeClr val="dk1"/>
                </a:solidFill>
              </a:rPr>
              <a:t> activation function and the Adam optimizer, consistent with the promising results from the previous experiments.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we observed that different dropout rate combinations had a significant impact on the model's performance. The experiment at Index 13, with dropout rates [0.3, 0.4], achieved a validation accuracy of 0.7524, which was an improvement over the previous best.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a0f6b89e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a0f6b89e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third table, we focused on optimizing the batch size and learning rate while fixing other parameters to their best-performing values from previous experiments (hidden sizes [128, 64], </a:t>
            </a:r>
            <a:r>
              <a:rPr lang="en">
                <a:solidFill>
                  <a:srgbClr val="188038"/>
                </a:solidFill>
                <a:latin typeface="Roboto Mono"/>
                <a:ea typeface="Roboto Mono"/>
                <a:cs typeface="Roboto Mono"/>
                <a:sym typeface="Roboto Mono"/>
              </a:rPr>
              <a:t>relu</a:t>
            </a:r>
            <a:r>
              <a:rPr lang="en">
                <a:solidFill>
                  <a:schemeClr val="dk1"/>
                </a:solidFill>
              </a:rPr>
              <a:t> activation, Adam optimizer, and dropout rates [0.3, 0.4]).</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Batch Sizes</a:t>
            </a:r>
            <a:r>
              <a:rPr lang="en">
                <a:solidFill>
                  <a:schemeClr val="dk1"/>
                </a:solidFill>
              </a:rPr>
              <a:t>: We tested batch sizes of 32, 64, and 128.</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Learning Rates</a:t>
            </a:r>
            <a:r>
              <a:rPr lang="en">
                <a:solidFill>
                  <a:schemeClr val="dk1"/>
                </a:solidFill>
              </a:rPr>
              <a:t>: We experimented with learning rates of 0.001 and 0.01.</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results showed that increasing the batch size to 128 and using a learning rate of 0.01 (as highlighted in Index 22) achieved the highest validation accuracy of 0.7530, indicating that this configuration provided the best performance for our model.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all, the most successful configuration featured hidden layer sizes [128, 64], </a:t>
            </a:r>
            <a:r>
              <a:rPr lang="en">
                <a:solidFill>
                  <a:srgbClr val="188038"/>
                </a:solidFill>
                <a:latin typeface="Roboto Mono"/>
                <a:ea typeface="Roboto Mono"/>
                <a:cs typeface="Roboto Mono"/>
                <a:sym typeface="Roboto Mono"/>
              </a:rPr>
              <a:t>relu</a:t>
            </a:r>
            <a:r>
              <a:rPr lang="en">
                <a:solidFill>
                  <a:schemeClr val="dk1"/>
                </a:solidFill>
              </a:rPr>
              <a:t> activation, Adam optimizer, dropout rates of [0.3, 0.4], a batch size of 128, and a learning rate of 0.01.</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Hidden Layer Sizes [128, 64]</a:t>
            </a:r>
            <a:r>
              <a:rPr lang="en">
                <a:solidFill>
                  <a:schemeClr val="dk1"/>
                </a:solidFill>
              </a:rPr>
              <a:t>: This configuration means that our neural network has two hidden layers. The first hidden layer has 128 neurons, and the second hidden layer has 64 neurons. The layers are responsible for capturing and learning the complex patterns in the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rgbClr val="188038"/>
                </a:solidFill>
                <a:latin typeface="Roboto Mono"/>
                <a:ea typeface="Roboto Mono"/>
                <a:cs typeface="Roboto Mono"/>
                <a:sym typeface="Roboto Mono"/>
              </a:rPr>
              <a:t>relu</a:t>
            </a:r>
            <a:r>
              <a:rPr b="1" lang="en">
                <a:solidFill>
                  <a:schemeClr val="dk1"/>
                </a:solidFill>
              </a:rPr>
              <a:t> Activation</a:t>
            </a:r>
            <a:r>
              <a:rPr lang="en">
                <a:solidFill>
                  <a:schemeClr val="dk1"/>
                </a:solidFill>
              </a:rPr>
              <a:t>: The RELU activation function is used in the hidden layers. ReLU introduces non-linearity into the model, allowing it to learn more complex functions. It helps to address the vanishing gradient problem and generally speeds up the convergence of the model during training.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Adam Optimizer</a:t>
            </a:r>
            <a:r>
              <a:rPr lang="en">
                <a:solidFill>
                  <a:schemeClr val="dk1"/>
                </a:solidFill>
              </a:rPr>
              <a:t>: Adam is an optimization algorithm that adjusts the learning rate for each parameter.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Dropout Rates of [0.3, 0.4]</a:t>
            </a:r>
            <a:r>
              <a:rPr lang="en">
                <a:solidFill>
                  <a:schemeClr val="dk1"/>
                </a:solidFill>
              </a:rPr>
              <a:t>: Dropout is a regularization technique used to prevent overfitting. In our configuration, we apply a dropout rate of 0.3 to the first hidden layer and 0.4 to the second hidden layer. This means that 30% of the neurons in the first hidden layer and 40% of the neurons in the second hidden layer are randomly dropped out during training, promoting the robustness of the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Batch Size of 128</a:t>
            </a:r>
            <a:r>
              <a:rPr lang="en">
                <a:solidFill>
                  <a:schemeClr val="dk1"/>
                </a:solidFill>
              </a:rPr>
              <a:t>: Batch size refers to the number of training examples utilized in one iteration. A batch size of 128 means that the model updates its weights after processing 128 samples. Larger batch sizes generally lead to more stable and efficient training processes, as they provide more accurate estimates of the gradient.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Learning Rate of 0.01</a:t>
            </a:r>
            <a:r>
              <a:rPr lang="en">
                <a:solidFill>
                  <a:schemeClr val="dk1"/>
                </a:solidFill>
              </a:rPr>
              <a:t>: The learning rate controls how much to change the model in response to the estimated error each time the model weights are updated. A learning rate of 0.01 used means that the weights are adjusted with a step size of 0.01 during each update. This value was found to be optimal for our model, balancing between fast convergence and stable training.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a0f6b89e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a0f6b89e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slide, we present the confusion matrix and accuracy metrics for our neural network model, highlighting its performance on different sets of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Confusion Matrix</a:t>
            </a:r>
            <a:r>
              <a:rPr lang="en">
                <a:solidFill>
                  <a:schemeClr val="dk1"/>
                </a:solidFill>
              </a:rPr>
              <a:t>: The confusion matrix on the left visualizes the model's predictions: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top-left cell (4610) represents the true negatives, where the model correctly predicted non-diabetic cases.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top-right cell (2186) shows the false positives, where the model incorrectly predicted diabetic cases for non-diabetic individuals.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bottom-left cell (1380) represents the false negatives, where the model incorrectly predicted non-diabetic cases for diabetic individuals.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bottom-right cell (5636) shows the true positives, where the model correctly predicted diabetic cases.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Accuracy Metrics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Training Accuracy: 0.7438</a:t>
            </a:r>
            <a:r>
              <a:rPr lang="en">
                <a:solidFill>
                  <a:schemeClr val="dk1"/>
                </a:solidFill>
              </a:rPr>
              <a:t>: This indicates that the model correctly classified 74.38% of the training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Validation Accuracy: 0.7530</a:t>
            </a:r>
            <a:r>
              <a:rPr lang="en">
                <a:solidFill>
                  <a:schemeClr val="dk1"/>
                </a:solidFill>
              </a:rPr>
              <a:t>: This metric shows that the model correctly classified 75.30% of the validation data, indicating that the model is generalizing well to unseen data during the training phase.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Testing Accuracy: 0.418</a:t>
            </a:r>
            <a:r>
              <a:rPr lang="en">
                <a:solidFill>
                  <a:schemeClr val="dk1"/>
                </a:solidFill>
              </a:rPr>
              <a:t>: The overall testing accuracy indicates that the model correctly classified 41.8% of the test data. This relatively lower accuracy suggests that the model's performance on the test set may need further improvement or that the test set might have different characteristics compared to the training and validation 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 Set - Diabetic Accuracy: 0.8033</a:t>
            </a:r>
            <a:r>
              <a:rPr lang="en">
                <a:solidFill>
                  <a:schemeClr val="dk1"/>
                </a:solidFill>
              </a:rPr>
              <a:t>: This metric shows that the model correctly classified 80.33% of the diabetic cases in the test set, indicating a strong performance in identifying diabetic individuals.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 Set - Non-Diabetic Accuracy: 0.6783</a:t>
            </a:r>
            <a:r>
              <a:rPr lang="en">
                <a:solidFill>
                  <a:schemeClr val="dk1"/>
                </a:solidFill>
              </a:rPr>
              <a:t>: This indicates that the model correctly classified 67.83% of the non-diabetic cases in the test set, which is lower than the diabetic accuracy but still demonstrates a reasonable performance in identifying non-diabetic individuals.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metrics provide a comprehensive overview of our model's strengths and areas for improvement. The high diabetic accuracy indicates that the model is effective in identifying diabetic cases, which is crucial for early intervention and treatment. However, the lower overall test accuracy and non-diabetic accuracy suggest that further refinements are needed, possibly through additional hyperparameter tuning, more balanced training data, or advanced techniques to improve generalization. Additionally, this </a:t>
            </a:r>
            <a:r>
              <a:rPr lang="en">
                <a:solidFill>
                  <a:schemeClr val="dk1"/>
                </a:solidFill>
              </a:rPr>
              <a:t>discrepancy</a:t>
            </a:r>
            <a:r>
              <a:rPr lang="en">
                <a:solidFill>
                  <a:schemeClr val="dk1"/>
                </a:solidFill>
              </a:rPr>
              <a:t> may be due to difficulty with pre-diabetes as it not technically diabetes but rather in between.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a0f6b89e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a0f6b89e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Graph on the Left shows Improved Accuracy Over Epochs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blue line represents the training accuracy, while the orange line represents the validation accuracy.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Initially, the training accuracy increases steadily, showing that the model is learning and improving its ability to classify the training data correctly.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validation accuracy starts higher than the training accuracy, indicating that the model generalizes well to unseen data from the beginning.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Over the epochs, the validation accuracy fluctuates slightly but remains relatively stable around 0.75, suggesting that the model maintains its generalization capability as training progresses.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training accuracy also stabilizes, albeit at a slightly lower value than the validation accuracy, which can be a sign that the model is not overfitting and is generalizing well.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Graph on the Right: Improved Loss Over Epochs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blue line denotes the training loss, and the orange line indicates the validation loss.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Both the training and validation loss decrease sharply in the initial epochs, demonstrating that the model is effectively minimizing errors.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validation loss continues to decrease and stabilizes around 0.52, which indicates that the model is learning to generalize better to unseen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training loss shows a similar decreasing trend but stabilizes at a slightly higher value than the validation loss, as the model tries to balance fitting the training data while generalizing to validation 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a0f6b89e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a0f6b89e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further improve the performance of the neural network model, several avenues can be explored. Firstly, increasing the complexity of the model by adding more layers or increasing the number of neurons per layer could potentially capture more intricate patterns in the data. We could run more GridSearches or other methods given computational limitations.  Additionally, experimenting with different activation functions, might also enhance the model's ability to learn. Additionally, optimizing hyperparameters like learning rate, batch size, and dropout rate through more extensive hyperparameter tuning methods, such as Bayesian Optimization, can fine-tune the model's performance. Incorporating advanced regularization techniques, such as L1 or L2 regularization, can help prevent overfitting and improve generalization. Moreover, leveraging ensemble methods, like combining multiple models through bagging or boosting, could yield better predictive performance. More research on exploring distinctions in pre-diabetic patients can also offer more insight to how we can better classify. Finally, exploring data augmentation techniques or integrating additional relevant features from other datasets if available might provide the model with more information to learn from, leading to better predictions.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fa1bec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fa1bec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fa1bec9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fa1bec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a16f11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a16f11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a0f6b89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a0f6b89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focus of our</a:t>
            </a:r>
            <a:r>
              <a:rPr lang="en">
                <a:solidFill>
                  <a:schemeClr val="dk1"/>
                </a:solidFill>
              </a:rPr>
              <a:t> question is </a:t>
            </a:r>
            <a:r>
              <a:rPr lang="en">
                <a:solidFill>
                  <a:schemeClr val="dk1"/>
                </a:solidFill>
              </a:rPr>
              <a:t>How can machine learning be used to help predict whether people have diabetes or prediabetes?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and predicting diabetes and prediabetes through machine learning holds significant potential in the medical field, primarily due to the often mild and gradual onset of symptoms. These conditions can develop silently over many years, making timely diagnosis challenging. By leveraging machine learning, we can analyze vast amounts of health data to identify patterns and risk factors that may not be immediately apparent through traditional methods. Early detection is crucial, as diabetes is currently the eighth leading cause of death globally. Machine learning models can provide a proactive approach, enabling earlier interventions that can significantly improve patient outcomes and reduce the long-term health impacts of diabetes. This research aims to harness the power of machine learning to enhance diagnostic accuracy and speed, ultimately saving lives and improving the quality of life for millions of individuals.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a0f6b89e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a0f6b89e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research that has already been conducted in the industry, there has been showing promising results in diabetes prediction using machine learning. And in recent years there has been increasing interests in </a:t>
            </a:r>
            <a:r>
              <a:rPr lang="en"/>
              <a:t>predicting</a:t>
            </a:r>
            <a:r>
              <a:rPr lang="en"/>
              <a:t> diabetes using less invasive data because it usually takes to gather invasive data through labs for patients. And because of this, the industry is also looking for other cost efficient and time efficient </a:t>
            </a:r>
            <a:r>
              <a:rPr lang="en"/>
              <a:t>approach</a:t>
            </a:r>
            <a:r>
              <a:rPr lang="en"/>
              <a:t> for diabetes research. </a:t>
            </a:r>
            <a:r>
              <a:rPr lang="en">
                <a:solidFill>
                  <a:schemeClr val="dk1"/>
                </a:solidFill>
              </a:rPr>
              <a:t>As medical tests can be intimidating and costly. This offers a cheap pre-screening solution for people looking to take the first step in bettering their health.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a0f6b89e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a0f6b89e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study demonstrates an accuracy rate of 80% in predicting diabetes and pre-diabetes, highlighting the potential of machine learning in early detection. However, it's important to note that this is a preliminary test intended for pre-screening purposes only and is not designed to replace official medical tests. For a more accurate and comprehensive diagnosis, we strongly recommend consulting a licensed medical professional who can conduct detailed diabetes testing.</a:t>
            </a:r>
            <a:endParaRPr/>
          </a:p>
          <a:p>
            <a:pPr indent="0" lvl="0" marL="0" rtl="0" algn="l">
              <a:lnSpc>
                <a:spcPct val="115000"/>
              </a:lnSpc>
              <a:spcBef>
                <a:spcPts val="1200"/>
              </a:spcBef>
              <a:spcAft>
                <a:spcPts val="0"/>
              </a:spcAft>
              <a:buNone/>
            </a:pPr>
            <a:r>
              <a:rPr lang="en"/>
              <a:t>This proactive approach offers significant benefits. By identifying individuals at risk early, we can facilitate timely interventions, potentially preventing the progression to full-blown diabetes. Early detection can lead to better management of the condition, improved patient outcomes, and a reduction in the long-term health complications associated with diabetes. Furthermore, it can alleviate the burden on healthcare systems by reducing the incidence of severe diabetes-related health issues. This research aims to empower individuals with early knowledge of their health status, promoting proactive health management and ultimately improving quality of life.</a:t>
            </a:r>
            <a:endParaRPr/>
          </a:p>
          <a:p>
            <a:pPr indent="0" lvl="0" marL="0" rtl="0" algn="l">
              <a:lnSpc>
                <a:spcPct val="115000"/>
              </a:lnSpc>
              <a:spcBef>
                <a:spcPts val="1200"/>
              </a:spcBef>
              <a:spcAft>
                <a:spcPts val="0"/>
              </a:spcAft>
              <a:buClr>
                <a:schemeClr val="dk1"/>
              </a:buClr>
              <a:buSzPts val="1100"/>
              <a:buFont typeface="Arial"/>
              <a:buNone/>
            </a:pPr>
            <a:r>
              <a:rPr lang="en"/>
              <a:t>In this diagram we see a flow chart of a high level overview of our process. We start with a dataset with less-invasive features, perform any EDA and data cleaning, select the most relevant features, build a baseline model, then we add on to the baseline model with a more advanced model and perform hyperparameter tuning. After that we will evaluate our findings and what we can conclude from them.</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a0f6b89e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a0f6b89e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are using is  a 50/50 split balanced dataset from 2015. Since this data collected is in forms of survey, it means that all its features are less invasive. After doing some initial data exploration, we found that…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a0f6b89e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a0f6b89e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our correlation matrix, we can see all 21 features have some correlation to our outcome variable diabetes binary. To improve model </a:t>
            </a:r>
            <a:r>
              <a:rPr lang="en">
                <a:solidFill>
                  <a:schemeClr val="dk1"/>
                </a:solidFill>
              </a:rPr>
              <a:t>performance</a:t>
            </a:r>
            <a:r>
              <a:rPr lang="en">
                <a:solidFill>
                  <a:schemeClr val="dk1"/>
                </a:solidFill>
              </a:rPr>
              <a:t>, we decided to choose features that have relatively higher </a:t>
            </a:r>
            <a:r>
              <a:rPr lang="en">
                <a:solidFill>
                  <a:schemeClr val="dk1"/>
                </a:solidFill>
              </a:rPr>
              <a:t>correlation</a:t>
            </a:r>
            <a:r>
              <a:rPr lang="en">
                <a:solidFill>
                  <a:schemeClr val="dk1"/>
                </a:solidFill>
              </a:rPr>
              <a:t> to be used in our </a:t>
            </a:r>
            <a:r>
              <a:rPr lang="en">
                <a:solidFill>
                  <a:schemeClr val="dk1"/>
                </a:solidFill>
              </a:rPr>
              <a:t>training. In this case </a:t>
            </a:r>
            <a:r>
              <a:rPr lang="en">
                <a:solidFill>
                  <a:schemeClr val="dk1"/>
                </a:solidFill>
              </a:rPr>
              <a:t>we will be choosing.. Since the outcome variable is binary (0 and 1), we will be using binary classification for this analysis.</a:t>
            </a:r>
            <a:endParaRPr>
              <a:solidFill>
                <a:schemeClr val="dk1"/>
              </a:solidFill>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a0f6b89e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a0f6b89e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baseline model, we implement a simple logistic regression model and we have …. And our goal is to </a:t>
            </a:r>
            <a:r>
              <a:rPr lang="en"/>
              <a:t>improve</a:t>
            </a:r>
            <a:r>
              <a:rPr lang="en"/>
              <a:t> the Diabetic &amp; Pre-Diabetic Accuracy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a0f6b89e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a0f6b89e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a:t>
            </a:r>
            <a:r>
              <a:rPr lang="en"/>
              <a:t>ur improved model utilizes a neural network. The architecture begins with the input layer, which is designed to receive the features from our dataset. This layer serves as the starting point for processing our input data.</a:t>
            </a:r>
            <a:endParaRPr/>
          </a:p>
          <a:p>
            <a:pPr indent="0" lvl="0" marL="0" rtl="0" algn="l">
              <a:lnSpc>
                <a:spcPct val="115000"/>
              </a:lnSpc>
              <a:spcBef>
                <a:spcPts val="1200"/>
              </a:spcBef>
              <a:spcAft>
                <a:spcPts val="0"/>
              </a:spcAft>
              <a:buClr>
                <a:schemeClr val="dk1"/>
              </a:buClr>
              <a:buSzPts val="1100"/>
              <a:buFont typeface="Arial"/>
              <a:buNone/>
            </a:pPr>
            <a:r>
              <a:rPr lang="en"/>
              <a:t>Following the input layer, we have the first hidden layer, labeled as Hidden Layer 1. This layer consists of neurons that apply a transformation to the input data, capturing complex patterns and relationships. The activation function used here is ReLU, which introduces non-linearity and helps the network learn from the data.</a:t>
            </a:r>
            <a:endParaRPr/>
          </a:p>
          <a:p>
            <a:pPr indent="0" lvl="0" marL="0" rtl="0" algn="l">
              <a:lnSpc>
                <a:spcPct val="115000"/>
              </a:lnSpc>
              <a:spcBef>
                <a:spcPts val="1200"/>
              </a:spcBef>
              <a:spcAft>
                <a:spcPts val="0"/>
              </a:spcAft>
              <a:buClr>
                <a:schemeClr val="dk1"/>
              </a:buClr>
              <a:buSzPts val="1100"/>
              <a:buFont typeface="Arial"/>
              <a:buNone/>
            </a:pPr>
            <a:r>
              <a:rPr lang="en"/>
              <a:t>Next, we incorporate Batch Normalization, which normalizes the inputs of each mini-batch. This step helps in stabilizing and accelerating the training process by reducing the internal covariate shift.</a:t>
            </a:r>
            <a:endParaRPr/>
          </a:p>
          <a:p>
            <a:pPr indent="0" lvl="0" marL="0" rtl="0" algn="l">
              <a:lnSpc>
                <a:spcPct val="115000"/>
              </a:lnSpc>
              <a:spcBef>
                <a:spcPts val="1200"/>
              </a:spcBef>
              <a:spcAft>
                <a:spcPts val="0"/>
              </a:spcAft>
              <a:buClr>
                <a:schemeClr val="dk1"/>
              </a:buClr>
              <a:buSzPts val="1100"/>
              <a:buFont typeface="Arial"/>
              <a:buNone/>
            </a:pPr>
            <a:r>
              <a:rPr lang="en"/>
              <a:t>After Batch Normalization, we have a Dropout layer. Dropout is a regularization technique that randomly sets a fraction of the input units to zero at each update during training. This helps prevent overfitting by ensuring that the network does not rely too heavily on any single neuron.</a:t>
            </a:r>
            <a:endParaRPr/>
          </a:p>
          <a:p>
            <a:pPr indent="0" lvl="0" marL="0" rtl="0" algn="l">
              <a:lnSpc>
                <a:spcPct val="115000"/>
              </a:lnSpc>
              <a:spcBef>
                <a:spcPts val="1200"/>
              </a:spcBef>
              <a:spcAft>
                <a:spcPts val="0"/>
              </a:spcAft>
              <a:buClr>
                <a:schemeClr val="dk1"/>
              </a:buClr>
              <a:buSzPts val="1100"/>
              <a:buFont typeface="Arial"/>
              <a:buNone/>
            </a:pPr>
            <a:r>
              <a:rPr lang="en"/>
              <a:t>Following the Dropout layer, we have the second hidden layer, labeled as Hidden Layer 2. Similar to the first hidden layer, it applies a transformation to the data, further capturing intricate patterns. Again, we use the ReLU activation function to introduce non-linearity.</a:t>
            </a:r>
            <a:endParaRPr/>
          </a:p>
          <a:p>
            <a:pPr indent="0" lvl="0" marL="0" rtl="0" algn="l">
              <a:lnSpc>
                <a:spcPct val="115000"/>
              </a:lnSpc>
              <a:spcBef>
                <a:spcPts val="1200"/>
              </a:spcBef>
              <a:spcAft>
                <a:spcPts val="0"/>
              </a:spcAft>
              <a:buClr>
                <a:schemeClr val="dk1"/>
              </a:buClr>
              <a:buSzPts val="1100"/>
              <a:buFont typeface="Arial"/>
              <a:buNone/>
            </a:pPr>
            <a:r>
              <a:rPr lang="en"/>
              <a:t>We then have another Batch Normalization layer, which, like the previous one, normalizes the inputs of each mini-batch to maintain stable and efficient training.</a:t>
            </a:r>
            <a:endParaRPr/>
          </a:p>
          <a:p>
            <a:pPr indent="0" lvl="0" marL="0" rtl="0" algn="l">
              <a:lnSpc>
                <a:spcPct val="115000"/>
              </a:lnSpc>
              <a:spcBef>
                <a:spcPts val="1200"/>
              </a:spcBef>
              <a:spcAft>
                <a:spcPts val="0"/>
              </a:spcAft>
              <a:buClr>
                <a:schemeClr val="dk1"/>
              </a:buClr>
              <a:buSzPts val="1100"/>
              <a:buFont typeface="Arial"/>
              <a:buNone/>
            </a:pPr>
            <a:r>
              <a:rPr lang="en"/>
              <a:t>Another Dropout layer follows, providing additional regularization to help mitigate overfitting.</a:t>
            </a:r>
            <a:endParaRPr/>
          </a:p>
          <a:p>
            <a:pPr indent="0" lvl="0" marL="0" rtl="0" algn="l">
              <a:lnSpc>
                <a:spcPct val="115000"/>
              </a:lnSpc>
              <a:spcBef>
                <a:spcPts val="1200"/>
              </a:spcBef>
              <a:spcAft>
                <a:spcPts val="0"/>
              </a:spcAft>
              <a:buNone/>
            </a:pPr>
            <a:r>
              <a:rPr lang="en"/>
              <a:t>Finally, we reach the output layer. This layer is a single neuron with a sigmoid activation function, which outputs a value between 0 and 1. This is particularly suitable for our binary classification task of predicting diabetes or pre-diabetes, as it represents the probability of the positive class.</a:t>
            </a:r>
            <a:endParaRPr/>
          </a:p>
          <a:p>
            <a:pPr indent="0" lvl="0" marL="0" rtl="0" algn="l">
              <a:lnSpc>
                <a:spcPct val="115000"/>
              </a:lnSpc>
              <a:spcBef>
                <a:spcPts val="1200"/>
              </a:spcBef>
              <a:spcAft>
                <a:spcPts val="0"/>
              </a:spcAft>
              <a:buClr>
                <a:schemeClr val="dk1"/>
              </a:buClr>
              <a:buSzPts val="1100"/>
              <a:buFont typeface="Arial"/>
              <a:buNone/>
            </a:pPr>
            <a:r>
              <a:rPr lang="en"/>
              <a:t>In the next few slides, we present the results of our comprehensive experiments, focusing on optimizing our neural network model's performance by varying different hyperparameters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a0f6b89e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a0f6b89e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first table, we explored various combinations of hidden layer sizes, activation functions, optimizers, and dropout rates. We fixed the learning rate at 0.001, batch size at 64, and trained for 200 epochs.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Hidden Layer Sizes</a:t>
            </a:r>
            <a:r>
              <a:rPr lang="en">
                <a:solidFill>
                  <a:schemeClr val="dk1"/>
                </a:solidFill>
              </a:rPr>
              <a:t>: We tested two configurations: [64, 32] and [128, 64].</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Activation Functions</a:t>
            </a:r>
            <a:r>
              <a:rPr lang="en">
                <a:solidFill>
                  <a:schemeClr val="dk1"/>
                </a:solidFill>
              </a:rPr>
              <a:t>: We used both </a:t>
            </a:r>
            <a:r>
              <a:rPr lang="en">
                <a:solidFill>
                  <a:srgbClr val="188038"/>
                </a:solidFill>
                <a:latin typeface="Roboto Mono"/>
                <a:ea typeface="Roboto Mono"/>
                <a:cs typeface="Roboto Mono"/>
                <a:sym typeface="Roboto Mono"/>
              </a:rPr>
              <a:t>relu</a:t>
            </a:r>
            <a:r>
              <a:rPr lang="en">
                <a:solidFill>
                  <a:schemeClr val="dk1"/>
                </a:solidFill>
              </a:rPr>
              <a:t> and </a:t>
            </a:r>
            <a:r>
              <a:rPr lang="en">
                <a:solidFill>
                  <a:srgbClr val="188038"/>
                </a:solidFill>
                <a:latin typeface="Roboto Mono"/>
                <a:ea typeface="Roboto Mono"/>
                <a:cs typeface="Roboto Mono"/>
                <a:sym typeface="Roboto Mono"/>
              </a:rPr>
              <a:t>tanh</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Optimizers</a:t>
            </a:r>
            <a:r>
              <a:rPr lang="en">
                <a:solidFill>
                  <a:schemeClr val="dk1"/>
                </a:solidFill>
              </a:rPr>
              <a:t>: We experimented with SGD and Adam.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Dropout Rates</a:t>
            </a:r>
            <a:r>
              <a:rPr lang="en">
                <a:solidFill>
                  <a:schemeClr val="dk1"/>
                </a:solidFill>
              </a:rPr>
              <a:t>: The dropout rates varied between [0.5, 0.3].</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highlighted experiment (Index 6) with hidden sizes [128, 64], </a:t>
            </a:r>
            <a:r>
              <a:rPr lang="en">
                <a:solidFill>
                  <a:srgbClr val="188038"/>
                </a:solidFill>
                <a:latin typeface="Roboto Mono"/>
                <a:ea typeface="Roboto Mono"/>
                <a:cs typeface="Roboto Mono"/>
                <a:sym typeface="Roboto Mono"/>
              </a:rPr>
              <a:t>relu</a:t>
            </a:r>
            <a:r>
              <a:rPr lang="en">
                <a:solidFill>
                  <a:schemeClr val="dk1"/>
                </a:solidFill>
              </a:rPr>
              <a:t> activation, Adam optimizer, and dropout rates of [0.5, 0.3] yielded a training accuracy of 0.7447 and a validation accuracy of 0.7514, indicating one of the best performances.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079235"/>
            <a:ext cx="7399800" cy="1102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DB515"/>
              </a:buClr>
              <a:buSzPts val="50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80155" y="2237315"/>
            <a:ext cx="7433700" cy="7260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480"/>
              </a:spcBef>
              <a:spcAft>
                <a:spcPts val="0"/>
              </a:spcAft>
              <a:buClr>
                <a:srgbClr val="FFFFFF"/>
              </a:buClr>
              <a:buSzPts val="2400"/>
              <a:buFont typeface="Arial"/>
              <a:buNone/>
              <a:defRPr>
                <a:solidFill>
                  <a:srgbClr val="FFFFFF"/>
                </a:solidFill>
              </a:defRPr>
            </a:lvl1pPr>
            <a:lvl2pPr lvl="1" algn="ctr">
              <a:spcBef>
                <a:spcPts val="480"/>
              </a:spcBef>
              <a:spcAft>
                <a:spcPts val="0"/>
              </a:spcAft>
              <a:buClr>
                <a:srgbClr val="FECB89"/>
              </a:buClr>
              <a:buSzPts val="2400"/>
              <a:buNone/>
              <a:defRPr>
                <a:solidFill>
                  <a:srgbClr val="FECB89"/>
                </a:solidFill>
              </a:defRPr>
            </a:lvl2pPr>
            <a:lvl3pPr lvl="2" algn="ctr">
              <a:spcBef>
                <a:spcPts val="400"/>
              </a:spcBef>
              <a:spcAft>
                <a:spcPts val="0"/>
              </a:spcAft>
              <a:buClr>
                <a:srgbClr val="FECB89"/>
              </a:buClr>
              <a:buSzPts val="2000"/>
              <a:buNone/>
              <a:defRPr>
                <a:solidFill>
                  <a:srgbClr val="FECB89"/>
                </a:solidFill>
              </a:defRPr>
            </a:lvl3pPr>
            <a:lvl4pPr lvl="3" algn="ctr">
              <a:spcBef>
                <a:spcPts val="360"/>
              </a:spcBef>
              <a:spcAft>
                <a:spcPts val="0"/>
              </a:spcAft>
              <a:buClr>
                <a:srgbClr val="FECB89"/>
              </a:buClr>
              <a:buSzPts val="1800"/>
              <a:buNone/>
              <a:defRPr>
                <a:solidFill>
                  <a:srgbClr val="FECB89"/>
                </a:solidFill>
              </a:defRPr>
            </a:lvl4pPr>
            <a:lvl5pPr lvl="4" algn="ctr">
              <a:spcBef>
                <a:spcPts val="320"/>
              </a:spcBef>
              <a:spcAft>
                <a:spcPts val="0"/>
              </a:spcAft>
              <a:buClr>
                <a:srgbClr val="FECB89"/>
              </a:buClr>
              <a:buSzPts val="1600"/>
              <a:buNone/>
              <a:defRPr>
                <a:solidFill>
                  <a:srgbClr val="FECB89"/>
                </a:solidFill>
              </a:defRPr>
            </a:lvl5pPr>
            <a:lvl6pPr lvl="5" algn="ctr">
              <a:spcBef>
                <a:spcPts val="400"/>
              </a:spcBef>
              <a:spcAft>
                <a:spcPts val="0"/>
              </a:spcAft>
              <a:buClr>
                <a:srgbClr val="FECB89"/>
              </a:buClr>
              <a:buSzPts val="2000"/>
              <a:buNone/>
              <a:defRPr>
                <a:solidFill>
                  <a:srgbClr val="FECB89"/>
                </a:solidFill>
              </a:defRPr>
            </a:lvl6pPr>
            <a:lvl7pPr lvl="6" algn="ctr">
              <a:spcBef>
                <a:spcPts val="400"/>
              </a:spcBef>
              <a:spcAft>
                <a:spcPts val="0"/>
              </a:spcAft>
              <a:buClr>
                <a:srgbClr val="FECB89"/>
              </a:buClr>
              <a:buSzPts val="2000"/>
              <a:buNone/>
              <a:defRPr>
                <a:solidFill>
                  <a:srgbClr val="FECB89"/>
                </a:solidFill>
              </a:defRPr>
            </a:lvl7pPr>
            <a:lvl8pPr lvl="7" algn="ctr">
              <a:spcBef>
                <a:spcPts val="400"/>
              </a:spcBef>
              <a:spcAft>
                <a:spcPts val="0"/>
              </a:spcAft>
              <a:buClr>
                <a:srgbClr val="FECB89"/>
              </a:buClr>
              <a:buSzPts val="2000"/>
              <a:buNone/>
              <a:defRPr>
                <a:solidFill>
                  <a:srgbClr val="FECB89"/>
                </a:solidFill>
              </a:defRPr>
            </a:lvl8pPr>
            <a:lvl9pPr lvl="8" algn="ctr">
              <a:spcBef>
                <a:spcPts val="400"/>
              </a:spcBef>
              <a:spcAft>
                <a:spcPts val="0"/>
              </a:spcAft>
              <a:buClr>
                <a:srgbClr val="FECB89"/>
              </a:buClr>
              <a:buSzPts val="2000"/>
              <a:buNone/>
              <a:defRPr>
                <a:solidFill>
                  <a:srgbClr val="FECB8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 name="Shape 15"/>
        <p:cNvGrpSpPr/>
        <p:nvPr/>
      </p:nvGrpSpPr>
      <p:grpSpPr>
        <a:xfrm>
          <a:off x="0" y="0"/>
          <a:ext cx="0" cy="0"/>
          <a:chOff x="0" y="0"/>
          <a:chExt cx="0" cy="0"/>
        </a:xfrm>
      </p:grpSpPr>
      <p:sp>
        <p:nvSpPr>
          <p:cNvPr id="16" name="Google Shape;16;p3"/>
          <p:cNvSpPr txBox="1"/>
          <p:nvPr>
            <p:ph type="title"/>
          </p:nvPr>
        </p:nvSpPr>
        <p:spPr>
          <a:xfrm>
            <a:off x="5254977" y="761999"/>
            <a:ext cx="3008400" cy="303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DB515"/>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456494" y="765704"/>
            <a:ext cx="4623600" cy="3044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lt1"/>
              </a:buClr>
              <a:buSzPts val="2000"/>
              <a:buChar char="•"/>
              <a:defRPr sz="2000"/>
            </a:lvl1pPr>
            <a:lvl2pPr indent="-342900" lvl="1" marL="914400" algn="l">
              <a:spcBef>
                <a:spcPts val="360"/>
              </a:spcBef>
              <a:spcAft>
                <a:spcPts val="0"/>
              </a:spcAft>
              <a:buClr>
                <a:schemeClr val="lt1"/>
              </a:buClr>
              <a:buSzPts val="1800"/>
              <a:buChar char="–"/>
              <a:defRPr sz="1800"/>
            </a:lvl2pPr>
            <a:lvl3pPr indent="-330200" lvl="2" marL="1371600" algn="l">
              <a:spcBef>
                <a:spcPts val="320"/>
              </a:spcBef>
              <a:spcAft>
                <a:spcPts val="0"/>
              </a:spcAft>
              <a:buClr>
                <a:schemeClr val="lt1"/>
              </a:buClr>
              <a:buSzPts val="1600"/>
              <a:buChar char="•"/>
              <a:defRPr sz="1600"/>
            </a:lvl3pPr>
            <a:lvl4pPr indent="-317500" lvl="3" marL="1828800" algn="l">
              <a:spcBef>
                <a:spcPts val="280"/>
              </a:spcBef>
              <a:spcAft>
                <a:spcPts val="0"/>
              </a:spcAft>
              <a:buClr>
                <a:schemeClr val="lt1"/>
              </a:buClr>
              <a:buSzPts val="1400"/>
              <a:buChar char="–"/>
              <a:defRPr sz="1400"/>
            </a:lvl4pPr>
            <a:lvl5pPr indent="-304800" lvl="4" marL="2286000" algn="l">
              <a:spcBef>
                <a:spcPts val="240"/>
              </a:spcBef>
              <a:spcAft>
                <a:spcPts val="0"/>
              </a:spcAft>
              <a:buClr>
                <a:schemeClr val="lt1"/>
              </a:buClr>
              <a:buSzPts val="1200"/>
              <a:buChar char="»"/>
              <a:defRPr sz="12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8" name="Google Shape;18;p3"/>
          <p:cNvSpPr txBox="1"/>
          <p:nvPr>
            <p:ph idx="2" type="body"/>
          </p:nvPr>
        </p:nvSpPr>
        <p:spPr>
          <a:xfrm>
            <a:off x="5254977" y="1150409"/>
            <a:ext cx="3008400" cy="2680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9" name="Google Shape;19;p3"/>
          <p:cNvSpPr txBox="1"/>
          <p:nvPr>
            <p:ph idx="3" type="body"/>
          </p:nvPr>
        </p:nvSpPr>
        <p:spPr>
          <a:xfrm>
            <a:off x="457200" y="237587"/>
            <a:ext cx="3451500" cy="36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FDB515"/>
              </a:buClr>
              <a:buSzPts val="1800"/>
              <a:buNone/>
              <a:defRPr b="1" sz="1800">
                <a:solidFill>
                  <a:srgbClr val="FDB515"/>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4" type="body"/>
          </p:nvPr>
        </p:nvSpPr>
        <p:spPr>
          <a:xfrm>
            <a:off x="3797031" y="234326"/>
            <a:ext cx="2238300" cy="3693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 sz="1200" u="none" cap="none" strike="noStrike">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22" name="Google Shape;22;p3"/>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457200" y="958056"/>
            <a:ext cx="8229600" cy="857400"/>
          </a:xfrm>
          <a:prstGeom prst="rect">
            <a:avLst/>
          </a:prstGeom>
          <a:noFill/>
          <a:ln>
            <a:noFill/>
          </a:ln>
        </p:spPr>
        <p:txBody>
          <a:bodyPr anchorCtr="0" anchor="ctr" bIns="45700" lIns="91425" spcFirstLastPara="1" rIns="91425" wrap="square" tIns="45700">
            <a:normAutofit/>
          </a:bodyPr>
          <a:lstStyle>
            <a:lvl1pPr lvl="0" marR="0" algn="l">
              <a:lnSpc>
                <a:spcPct val="100000"/>
              </a:lnSpc>
              <a:spcBef>
                <a:spcPts val="0"/>
              </a:spcBef>
              <a:spcAft>
                <a:spcPts val="0"/>
              </a:spcAft>
              <a:buClr>
                <a:srgbClr val="FDB515"/>
              </a:buClr>
              <a:buSzPts val="4200"/>
              <a:buFont typeface="Georgia"/>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841104"/>
            <a:ext cx="8229600" cy="18948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lt1"/>
              </a:buClr>
              <a:buSzPts val="2000"/>
              <a:buChar char="•"/>
              <a:defRPr sz="2000"/>
            </a:lvl1pPr>
            <a:lvl2pPr indent="-342900" lvl="1" marL="914400" algn="l">
              <a:spcBef>
                <a:spcPts val="360"/>
              </a:spcBef>
              <a:spcAft>
                <a:spcPts val="0"/>
              </a:spcAft>
              <a:buClr>
                <a:schemeClr val="lt1"/>
              </a:buClr>
              <a:buSzPts val="1800"/>
              <a:buChar char="–"/>
              <a:defRPr sz="1800"/>
            </a:lvl2pPr>
            <a:lvl3pPr indent="-330200" lvl="2" marL="1371600" algn="l">
              <a:spcBef>
                <a:spcPts val="320"/>
              </a:spcBef>
              <a:spcAft>
                <a:spcPts val="0"/>
              </a:spcAft>
              <a:buClr>
                <a:schemeClr val="lt1"/>
              </a:buClr>
              <a:buSzPts val="1600"/>
              <a:buChar char="•"/>
              <a:defRPr sz="1600"/>
            </a:lvl3pPr>
            <a:lvl4pPr indent="-317500" lvl="3" marL="1828800" algn="l">
              <a:spcBef>
                <a:spcPts val="280"/>
              </a:spcBef>
              <a:spcAft>
                <a:spcPts val="0"/>
              </a:spcAft>
              <a:buClr>
                <a:schemeClr val="lt1"/>
              </a:buClr>
              <a:buSzPts val="1400"/>
              <a:buChar char="–"/>
              <a:defRPr sz="1400"/>
            </a:lvl4pPr>
            <a:lvl5pPr indent="-304800" lvl="4" marL="2286000" algn="l">
              <a:spcBef>
                <a:spcPts val="240"/>
              </a:spcBef>
              <a:spcAft>
                <a:spcPts val="0"/>
              </a:spcAft>
              <a:buClr>
                <a:schemeClr val="lt1"/>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2" type="body"/>
          </p:nvPr>
        </p:nvSpPr>
        <p:spPr>
          <a:xfrm>
            <a:off x="457200" y="237587"/>
            <a:ext cx="3451500" cy="36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FDB515"/>
              </a:buClr>
              <a:buSzPts val="1800"/>
              <a:buNone/>
              <a:defRPr b="1" sz="1800">
                <a:solidFill>
                  <a:srgbClr val="FDB515"/>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3" type="body"/>
          </p:nvPr>
        </p:nvSpPr>
        <p:spPr>
          <a:xfrm>
            <a:off x="3797031" y="234326"/>
            <a:ext cx="2238300" cy="3693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 sz="1200">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29" name="Google Shape;29;p4"/>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 name="Shape 30"/>
        <p:cNvGrpSpPr/>
        <p:nvPr/>
      </p:nvGrpSpPr>
      <p:grpSpPr>
        <a:xfrm>
          <a:off x="0" y="0"/>
          <a:ext cx="0" cy="0"/>
          <a:chOff x="0" y="0"/>
          <a:chExt cx="0" cy="0"/>
        </a:xfrm>
      </p:grpSpPr>
      <p:sp>
        <p:nvSpPr>
          <p:cNvPr id="31" name="Google Shape;31;p5"/>
          <p:cNvSpPr txBox="1"/>
          <p:nvPr>
            <p:ph type="title"/>
          </p:nvPr>
        </p:nvSpPr>
        <p:spPr>
          <a:xfrm>
            <a:off x="457200" y="793745"/>
            <a:ext cx="3008400" cy="303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DB515"/>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3575050" y="818617"/>
            <a:ext cx="4877400" cy="319260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17500" lvl="4" marL="2286000" algn="l">
              <a:spcBef>
                <a:spcPts val="280"/>
              </a:spcBef>
              <a:spcAft>
                <a:spcPts val="0"/>
              </a:spcAft>
              <a:buClr>
                <a:schemeClr val="lt1"/>
              </a:buClr>
              <a:buSzPts val="1400"/>
              <a:buChar char="»"/>
              <a:defRPr sz="14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3" name="Google Shape;33;p5"/>
          <p:cNvSpPr txBox="1"/>
          <p:nvPr>
            <p:ph idx="2" type="body"/>
          </p:nvPr>
        </p:nvSpPr>
        <p:spPr>
          <a:xfrm>
            <a:off x="457200" y="1160987"/>
            <a:ext cx="3008400" cy="28395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4" name="Google Shape;34;p5"/>
          <p:cNvSpPr txBox="1"/>
          <p:nvPr>
            <p:ph idx="3" type="body"/>
          </p:nvPr>
        </p:nvSpPr>
        <p:spPr>
          <a:xfrm>
            <a:off x="457200" y="237587"/>
            <a:ext cx="3451500" cy="36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FDB515"/>
              </a:buClr>
              <a:buSzPts val="1800"/>
              <a:buNone/>
              <a:defRPr b="1" sz="1800">
                <a:solidFill>
                  <a:srgbClr val="FDB515"/>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4" type="body"/>
          </p:nvPr>
        </p:nvSpPr>
        <p:spPr>
          <a:xfrm>
            <a:off x="3797031" y="234326"/>
            <a:ext cx="2238300" cy="3693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 sz="1200">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37" name="Google Shape;37;p5"/>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268288" y="2827868"/>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DB515"/>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p:nvPr>
            <p:ph idx="2" type="pic"/>
          </p:nvPr>
        </p:nvSpPr>
        <p:spPr>
          <a:xfrm>
            <a:off x="268288" y="247914"/>
            <a:ext cx="6462600" cy="2546100"/>
          </a:xfrm>
          <a:prstGeom prst="rect">
            <a:avLst/>
          </a:prstGeom>
          <a:noFill/>
          <a:ln>
            <a:noFill/>
          </a:ln>
        </p:spPr>
      </p:sp>
      <p:sp>
        <p:nvSpPr>
          <p:cNvPr id="41" name="Google Shape;41;p6"/>
          <p:cNvSpPr txBox="1"/>
          <p:nvPr>
            <p:ph idx="1" type="body"/>
          </p:nvPr>
        </p:nvSpPr>
        <p:spPr>
          <a:xfrm>
            <a:off x="268286" y="3263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2" name="Google Shape;42;p6"/>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 sz="1200">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43" name="Google Shape;43;p6"/>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7"/>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5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7"/>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381000" lvl="0" marL="457200" rtl="0">
              <a:spcBef>
                <a:spcPts val="480"/>
              </a:spcBef>
              <a:spcAft>
                <a:spcPts val="0"/>
              </a:spcAft>
              <a:buSzPts val="2400"/>
              <a:buChar char="•"/>
              <a:defRPr/>
            </a:lvl1pPr>
            <a:lvl2pPr indent="-381000" lvl="1" marL="914400" rtl="0">
              <a:spcBef>
                <a:spcPts val="480"/>
              </a:spcBef>
              <a:spcAft>
                <a:spcPts val="0"/>
              </a:spcAft>
              <a:buSzPts val="2400"/>
              <a:buChar char="–"/>
              <a:defRPr/>
            </a:lvl2pPr>
            <a:lvl3pPr indent="-355600" lvl="2" marL="1371600" rtl="0">
              <a:spcBef>
                <a:spcPts val="400"/>
              </a:spcBef>
              <a:spcAft>
                <a:spcPts val="0"/>
              </a:spcAft>
              <a:buSzPts val="2000"/>
              <a:buChar char="•"/>
              <a:defRPr/>
            </a:lvl3pPr>
            <a:lvl4pPr indent="-342900" lvl="3" marL="1828800" rtl="0">
              <a:spcBef>
                <a:spcPts val="360"/>
              </a:spcBef>
              <a:spcAft>
                <a:spcPts val="0"/>
              </a:spcAft>
              <a:buSzPts val="1800"/>
              <a:buChar char="–"/>
              <a:defRPr/>
            </a:lvl4pPr>
            <a:lvl5pPr indent="-330200" lvl="4" marL="2286000" rtl="0">
              <a:spcBef>
                <a:spcPts val="320"/>
              </a:spcBef>
              <a:spcAft>
                <a:spcPts val="0"/>
              </a:spcAft>
              <a:buSzPts val="16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02973"/>
            <a:ext cx="82296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FDB515"/>
              </a:buClr>
              <a:buSzPts val="5000"/>
              <a:buFont typeface="Georgia"/>
              <a:buNone/>
              <a:defRPr b="0" i="0" sz="5000" u="none" cap="none" strike="noStrike">
                <a:solidFill>
                  <a:srgbClr val="FDB515"/>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491853"/>
            <a:ext cx="8229600" cy="1894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Merriweather Sans"/>
                <a:ea typeface="Merriweather Sans"/>
                <a:cs typeface="Merriweather Sans"/>
                <a:sym typeface="Merriweather Sans"/>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Merriweather Sans"/>
                <a:ea typeface="Merriweather Sans"/>
                <a:cs typeface="Merriweather Sans"/>
                <a:sym typeface="Merriweather Sans"/>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Merriweather Sans"/>
                <a:ea typeface="Merriweather Sans"/>
                <a:cs typeface="Merriweather Sans"/>
                <a:sym typeface="Merriweather Sans"/>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Merriweather Sans"/>
                <a:ea typeface="Merriweather Sans"/>
                <a:cs typeface="Merriweather Sans"/>
                <a:sym typeface="Merriweather Sans"/>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6474305" y="4681536"/>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9" name="Google Shape;9;p1"/>
          <p:cNvPicPr preferRelativeResize="0"/>
          <p:nvPr/>
        </p:nvPicPr>
        <p:blipFill rotWithShape="1">
          <a:blip r:embed="rId1">
            <a:alphaModFix/>
          </a:blip>
          <a:srcRect b="0" l="0" r="0" t="0"/>
          <a:stretch/>
        </p:blipFill>
        <p:spPr>
          <a:xfrm>
            <a:off x="410632" y="4561151"/>
            <a:ext cx="1309254" cy="400050"/>
          </a:xfrm>
          <a:prstGeom prst="rect">
            <a:avLst/>
          </a:prstGeom>
          <a:noFill/>
          <a:ln>
            <a:noFill/>
          </a:ln>
        </p:spPr>
      </p:pic>
      <p:pic>
        <p:nvPicPr>
          <p:cNvPr descr="Structures.png" id="10" name="Google Shape;10;p1"/>
          <p:cNvPicPr preferRelativeResize="0"/>
          <p:nvPr/>
        </p:nvPicPr>
        <p:blipFill rotWithShape="1">
          <a:blip r:embed="rId2">
            <a:alphaModFix/>
          </a:blip>
          <a:srcRect b="0" l="0" r="0" t="0"/>
          <a:stretch/>
        </p:blipFill>
        <p:spPr>
          <a:xfrm>
            <a:off x="-98778" y="0"/>
            <a:ext cx="6953250" cy="5153025"/>
          </a:xfrm>
          <a:prstGeom prst="rect">
            <a:avLst/>
          </a:prstGeom>
          <a:noFill/>
          <a:ln>
            <a:noFill/>
          </a:ln>
        </p:spPr>
      </p:pic>
      <p:pic>
        <p:nvPicPr>
          <p:cNvPr id="11" name="Google Shape;11;p1"/>
          <p:cNvPicPr preferRelativeResize="0"/>
          <p:nvPr/>
        </p:nvPicPr>
        <p:blipFill rotWithShape="1">
          <a:blip r:embed="rId1">
            <a:alphaModFix/>
          </a:blip>
          <a:srcRect b="0" l="0" r="0" t="0"/>
          <a:stretch/>
        </p:blipFill>
        <p:spPr>
          <a:xfrm>
            <a:off x="410632" y="4561151"/>
            <a:ext cx="1309254"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yuefengxue/mids-w207-final-YueFeng-Xue-Irina-Lee"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ctrTitle"/>
          </p:nvPr>
        </p:nvSpPr>
        <p:spPr>
          <a:xfrm>
            <a:off x="685800" y="1079235"/>
            <a:ext cx="7399800" cy="110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Diabetes Prediction</a:t>
            </a:r>
            <a:endParaRPr/>
          </a:p>
        </p:txBody>
      </p:sp>
      <p:sp>
        <p:nvSpPr>
          <p:cNvPr id="53" name="Google Shape;53;p8"/>
          <p:cNvSpPr txBox="1"/>
          <p:nvPr>
            <p:ph idx="1" type="subTitle"/>
          </p:nvPr>
        </p:nvSpPr>
        <p:spPr>
          <a:xfrm>
            <a:off x="680150" y="2237335"/>
            <a:ext cx="7433700" cy="1435200"/>
          </a:xfrm>
          <a:prstGeom prst="rect">
            <a:avLst/>
          </a:prstGeom>
        </p:spPr>
        <p:txBody>
          <a:bodyPr anchorCtr="0" anchor="t" bIns="45700" lIns="91425" spcFirstLastPara="1" rIns="91425" wrap="square" tIns="45700">
            <a:normAutofit/>
          </a:bodyPr>
          <a:lstStyle/>
          <a:p>
            <a:pPr indent="0" lvl="0" marL="0" rtl="0" algn="l">
              <a:lnSpc>
                <a:spcPct val="200000"/>
              </a:lnSpc>
              <a:spcBef>
                <a:spcPts val="480"/>
              </a:spcBef>
              <a:spcAft>
                <a:spcPts val="0"/>
              </a:spcAft>
              <a:buNone/>
            </a:pPr>
            <a:r>
              <a:rPr lang="en"/>
              <a:t>YueFeng Xue &amp; </a:t>
            </a:r>
            <a:r>
              <a:rPr lang="en"/>
              <a:t>Irina Lee</a:t>
            </a:r>
            <a:endParaRPr/>
          </a:p>
        </p:txBody>
      </p:sp>
      <p:sp>
        <p:nvSpPr>
          <p:cNvPr id="54" name="Google Shape;54;p8"/>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17"/>
          <p:cNvGraphicFramePr/>
          <p:nvPr/>
        </p:nvGraphicFramePr>
        <p:xfrm>
          <a:off x="205400" y="1325880"/>
          <a:ext cx="3000000" cy="3000000"/>
        </p:xfrm>
        <a:graphic>
          <a:graphicData uri="http://schemas.openxmlformats.org/drawingml/2006/table">
            <a:tbl>
              <a:tblPr>
                <a:noFill/>
                <a:tableStyleId>{CB95D59C-6411-48BB-92F9-31D1238B687F}</a:tableStyleId>
              </a:tblPr>
              <a:tblGrid>
                <a:gridCol w="1091650"/>
                <a:gridCol w="1091650"/>
                <a:gridCol w="1091650"/>
                <a:gridCol w="1091650"/>
                <a:gridCol w="1091650"/>
                <a:gridCol w="1091650"/>
                <a:gridCol w="1091650"/>
                <a:gridCol w="1091650"/>
              </a:tblGrid>
              <a:tr h="378425">
                <a:tc>
                  <a:txBody>
                    <a:bodyPr/>
                    <a:lstStyle/>
                    <a:p>
                      <a:pPr indent="0" lvl="0" marL="0" rtl="0" algn="l">
                        <a:spcBef>
                          <a:spcPts val="0"/>
                        </a:spcBef>
                        <a:spcAft>
                          <a:spcPts val="0"/>
                        </a:spcAft>
                        <a:buNone/>
                      </a:pPr>
                      <a:r>
                        <a:rPr b="1" lang="en" sz="900">
                          <a:solidFill>
                            <a:schemeClr val="dk2"/>
                          </a:solidFill>
                        </a:rPr>
                        <a:t>Index</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Hidden Size</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Activation</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Optimizer</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Dropout Rate</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Parameters</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Training Accuracy</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Validation Accuracy</a:t>
                      </a:r>
                      <a:endParaRPr b="1" sz="900">
                        <a:solidFill>
                          <a:schemeClr val="dk2"/>
                        </a:solidFill>
                      </a:endParaRPr>
                    </a:p>
                  </a:txBody>
                  <a:tcPr marT="91425" marB="91425" marR="91425" marL="91425">
                    <a:solidFill>
                      <a:schemeClr val="lt2"/>
                    </a:solidFill>
                  </a:tcPr>
                </a:tc>
              </a:tr>
              <a:tr h="264875">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a:t>
                      </a:r>
                      <a:r>
                        <a:rPr lang="en" sz="900">
                          <a:solidFill>
                            <a:schemeClr val="dk1"/>
                          </a:solidFill>
                        </a:rPr>
                        <a:t>,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[0.3,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0.7443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0.7506</a:t>
                      </a:r>
                      <a:endParaRPr sz="900">
                        <a:solidFill>
                          <a:schemeClr val="dk1"/>
                        </a:solidFill>
                      </a:endParaRPr>
                    </a:p>
                  </a:txBody>
                  <a:tcPr marT="91425" marB="91425" marR="91425" marL="91425"/>
                </a:tc>
              </a:tr>
              <a:tr h="264875">
                <a:tc>
                  <a:txBody>
                    <a:bodyPr/>
                    <a:lstStyle/>
                    <a:p>
                      <a:pPr indent="0" lvl="0" marL="0" rtl="0" algn="l">
                        <a:spcBef>
                          <a:spcPts val="0"/>
                        </a:spcBef>
                        <a:spcAft>
                          <a:spcPts val="0"/>
                        </a:spcAft>
                        <a:buNone/>
                      </a:pPr>
                      <a:r>
                        <a:rPr lang="en" sz="900">
                          <a:solidFill>
                            <a:schemeClr val="dk1"/>
                          </a:solidFill>
                        </a:rPr>
                        <a:t>10</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[0.4, 0.4]</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0.7450</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0.7516</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[0.4,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solidFill>
                            <a:schemeClr val="dk1"/>
                          </a:solidFill>
                        </a:rPr>
                        <a:t>0.7517</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264875">
                <a:tc>
                  <a:txBody>
                    <a:bodyPr/>
                    <a:lstStyle/>
                    <a:p>
                      <a:pPr indent="0" lvl="0" marL="0" rtl="0" algn="l">
                        <a:spcBef>
                          <a:spcPts val="0"/>
                        </a:spcBef>
                        <a:spcAft>
                          <a:spcPts val="0"/>
                        </a:spcAft>
                        <a:buNone/>
                      </a:pPr>
                      <a:r>
                        <a:rPr lang="en" sz="900">
                          <a:solidFill>
                            <a:schemeClr val="dk2"/>
                          </a:solidFill>
                        </a:rPr>
                        <a:t>13</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[128, 64]</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relu</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Adam</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[0.3, 0.4]</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30341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0.7446</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0.7524</a:t>
                      </a:r>
                      <a:endParaRPr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264875">
                <a:tc>
                  <a:txBody>
                    <a:bodyPr/>
                    <a:lstStyle/>
                    <a:p>
                      <a:pPr indent="0" lvl="0" marL="0" rtl="0" algn="l">
                        <a:spcBef>
                          <a:spcPts val="0"/>
                        </a:spcBef>
                        <a:spcAft>
                          <a:spcPts val="0"/>
                        </a:spcAft>
                        <a:buNone/>
                      </a:pPr>
                      <a:r>
                        <a:rPr lang="en" sz="900">
                          <a:solidFill>
                            <a:schemeClr val="dk1"/>
                          </a:solidFill>
                        </a:rPr>
                        <a:t>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[0.3, 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[0.4, 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0.7520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0.7521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6" name="Google Shape;156;p17"/>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Experiment</a:t>
            </a:r>
            <a:endParaRPr sz="2000"/>
          </a:p>
          <a:p>
            <a:pPr indent="0" lvl="0" marL="0" rtl="0" algn="l">
              <a:spcBef>
                <a:spcPts val="0"/>
              </a:spcBef>
              <a:spcAft>
                <a:spcPts val="0"/>
              </a:spcAft>
              <a:buNone/>
            </a:pPr>
            <a:r>
              <a:rPr lang="en" sz="2000"/>
              <a:t>Learning Rate: 0.001; Batch Size: 64; Epoch: 200 </a:t>
            </a:r>
            <a:endParaRPr sz="2000"/>
          </a:p>
        </p:txBody>
      </p:sp>
      <p:sp>
        <p:nvSpPr>
          <p:cNvPr id="157" name="Google Shape;157;p17"/>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18"/>
          <p:cNvGraphicFramePr/>
          <p:nvPr/>
        </p:nvGraphicFramePr>
        <p:xfrm>
          <a:off x="205400" y="1325880"/>
          <a:ext cx="3000000" cy="3000000"/>
        </p:xfrm>
        <a:graphic>
          <a:graphicData uri="http://schemas.openxmlformats.org/drawingml/2006/table">
            <a:tbl>
              <a:tblPr>
                <a:noFill/>
                <a:tableStyleId>{CB95D59C-6411-48BB-92F9-31D1238B687F}</a:tableStyleId>
              </a:tblPr>
              <a:tblGrid>
                <a:gridCol w="1232425"/>
                <a:gridCol w="1232425"/>
                <a:gridCol w="1232425"/>
                <a:gridCol w="1232425"/>
                <a:gridCol w="1232425"/>
                <a:gridCol w="1232425"/>
                <a:gridCol w="1232425"/>
              </a:tblGrid>
              <a:tr h="262525">
                <a:tc>
                  <a:txBody>
                    <a:bodyPr/>
                    <a:lstStyle/>
                    <a:p>
                      <a:pPr indent="0" lvl="0" marL="0" rtl="0" algn="l">
                        <a:spcBef>
                          <a:spcPts val="0"/>
                        </a:spcBef>
                        <a:spcAft>
                          <a:spcPts val="0"/>
                        </a:spcAft>
                        <a:buNone/>
                      </a:pPr>
                      <a:r>
                        <a:rPr b="1" lang="en" sz="900">
                          <a:solidFill>
                            <a:schemeClr val="dk2"/>
                          </a:solidFill>
                        </a:rPr>
                        <a:t>Index</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Batch Size</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Learning Rate</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Epoch</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Parameters</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Training Accuracy</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Validation Accuracy</a:t>
                      </a:r>
                      <a:endParaRPr b="1" sz="900">
                        <a:solidFill>
                          <a:schemeClr val="dk2"/>
                        </a:solidFill>
                      </a:endParaRPr>
                    </a:p>
                  </a:txBody>
                  <a:tcPr marT="91425" marB="91425" marR="91425" marL="91425">
                    <a:solidFill>
                      <a:schemeClr val="lt2"/>
                    </a:solidFill>
                  </a:tcPr>
                </a:tc>
              </a:tr>
              <a:tr h="262525">
                <a:tc>
                  <a:txBody>
                    <a:bodyPr/>
                    <a:lstStyle/>
                    <a:p>
                      <a:pPr indent="0" lvl="0" marL="0" rtl="0" algn="l">
                        <a:spcBef>
                          <a:spcPts val="0"/>
                        </a:spcBef>
                        <a:spcAft>
                          <a:spcPts val="0"/>
                        </a:spcAft>
                        <a:buNone/>
                      </a:pPr>
                      <a:r>
                        <a:rPr lang="en" sz="900">
                          <a:solidFill>
                            <a:schemeClr val="dk1"/>
                          </a:solidFill>
                        </a:rPr>
                        <a:t>17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0.7442</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0.7501</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0.001</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0.7524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18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19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0.7467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solidFill>
                            <a:schemeClr val="dk1"/>
                          </a:solidFill>
                        </a:rPr>
                        <a:t>0.7508</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262525">
                <a:tc>
                  <a:txBody>
                    <a:bodyPr/>
                    <a:lstStyle/>
                    <a:p>
                      <a:pPr indent="0" lvl="0" marL="0" rtl="0" algn="l">
                        <a:spcBef>
                          <a:spcPts val="0"/>
                        </a:spcBef>
                        <a:spcAft>
                          <a:spcPts val="0"/>
                        </a:spcAft>
                        <a:buNone/>
                      </a:pPr>
                      <a:r>
                        <a:rPr lang="en" sz="900">
                          <a:solidFill>
                            <a:schemeClr val="dk1"/>
                          </a:solidFill>
                        </a:rPr>
                        <a:t>20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0.7507</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21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2"/>
                          </a:solidFill>
                        </a:rPr>
                        <a:t>22</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128</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0.01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200</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30341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0.7438</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0.7530</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262525">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0.7436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24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0.7435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3" name="Google Shape;163;p18"/>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Experiment</a:t>
            </a:r>
            <a:endParaRPr/>
          </a:p>
          <a:p>
            <a:pPr indent="0" lvl="0" marL="0" rtl="0" algn="l">
              <a:spcBef>
                <a:spcPts val="0"/>
              </a:spcBef>
              <a:spcAft>
                <a:spcPts val="0"/>
              </a:spcAft>
              <a:buNone/>
            </a:pPr>
            <a:r>
              <a:rPr lang="en" sz="2000"/>
              <a:t>Hidden Size: [128, 64]; Activation: relu; Optimizer: Adam; Dropout: [0.3, 0.4]</a:t>
            </a:r>
            <a:r>
              <a:rPr lang="en" sz="2000"/>
              <a:t> </a:t>
            </a:r>
            <a:endParaRPr sz="2000"/>
          </a:p>
        </p:txBody>
      </p:sp>
      <p:sp>
        <p:nvSpPr>
          <p:cNvPr id="164" name="Google Shape;164;p18"/>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Conclusion - Result</a:t>
            </a:r>
            <a:endParaRPr/>
          </a:p>
        </p:txBody>
      </p:sp>
      <p:sp>
        <p:nvSpPr>
          <p:cNvPr id="170" name="Google Shape;170;p19"/>
          <p:cNvSpPr txBox="1"/>
          <p:nvPr>
            <p:ph idx="1" type="body"/>
          </p:nvPr>
        </p:nvSpPr>
        <p:spPr>
          <a:xfrm>
            <a:off x="4180775" y="1461925"/>
            <a:ext cx="4651500" cy="3039900"/>
          </a:xfrm>
          <a:prstGeom prst="rect">
            <a:avLst/>
          </a:prstGeom>
        </p:spPr>
        <p:txBody>
          <a:bodyPr anchorCtr="0" anchor="ctr" bIns="45700" lIns="91425" spcFirstLastPara="1" rIns="91425" wrap="square" tIns="45700">
            <a:normAutofit/>
          </a:bodyPr>
          <a:lstStyle/>
          <a:p>
            <a:pPr indent="0" lvl="0" marL="0" rtl="0" algn="l">
              <a:spcBef>
                <a:spcPts val="480"/>
              </a:spcBef>
              <a:spcAft>
                <a:spcPts val="0"/>
              </a:spcAft>
              <a:buNone/>
            </a:pPr>
            <a:r>
              <a:rPr lang="en" sz="1500">
                <a:solidFill>
                  <a:schemeClr val="dk1"/>
                </a:solidFill>
                <a:latin typeface="Arial"/>
                <a:ea typeface="Arial"/>
                <a:cs typeface="Arial"/>
                <a:sym typeface="Arial"/>
              </a:rPr>
              <a:t>Training Accuracy: 0.7438</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Validation Accuracy: 0.7530</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Testing Accuracy: 0.418</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a:t>
            </a:r>
            <a:r>
              <a:rPr lang="en" sz="1500">
                <a:solidFill>
                  <a:schemeClr val="dk1"/>
                </a:solidFill>
                <a:latin typeface="Arial"/>
                <a:ea typeface="Arial"/>
                <a:cs typeface="Arial"/>
                <a:sym typeface="Arial"/>
              </a:rPr>
              <a:t>Diabetic &amp; Pre-Diabetic Accuracy</a:t>
            </a:r>
            <a:r>
              <a:rPr lang="en" sz="1500">
                <a:solidFill>
                  <a:schemeClr val="dk1"/>
                </a:solidFill>
                <a:latin typeface="Arial"/>
                <a:ea typeface="Arial"/>
                <a:cs typeface="Arial"/>
                <a:sym typeface="Arial"/>
              </a:rPr>
              <a:t>: 0.8033</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Non-Diabetic Accuracy: 0.6783</a:t>
            </a:r>
            <a:endParaRPr sz="1500">
              <a:solidFill>
                <a:schemeClr val="dk1"/>
              </a:solidFill>
              <a:latin typeface="Arial"/>
              <a:ea typeface="Arial"/>
              <a:cs typeface="Arial"/>
              <a:sym typeface="Arial"/>
            </a:endParaRPr>
          </a:p>
          <a:p>
            <a:pPr indent="0" lvl="0" marL="0" rtl="0" algn="l">
              <a:spcBef>
                <a:spcPts val="480"/>
              </a:spcBef>
              <a:spcAft>
                <a:spcPts val="0"/>
              </a:spcAft>
              <a:buNone/>
            </a:pPr>
            <a:r>
              <a:t/>
            </a:r>
            <a:endParaRPr/>
          </a:p>
        </p:txBody>
      </p:sp>
      <p:sp>
        <p:nvSpPr>
          <p:cNvPr id="171" name="Google Shape;171;p19"/>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pic>
        <p:nvPicPr>
          <p:cNvPr id="172" name="Google Shape;172;p19"/>
          <p:cNvPicPr preferRelativeResize="0"/>
          <p:nvPr/>
        </p:nvPicPr>
        <p:blipFill>
          <a:blip r:embed="rId3">
            <a:alphaModFix/>
          </a:blip>
          <a:stretch>
            <a:fillRect/>
          </a:stretch>
        </p:blipFill>
        <p:spPr>
          <a:xfrm>
            <a:off x="384048" y="1463040"/>
            <a:ext cx="3621024" cy="30358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
        <p:nvSpPr>
          <p:cNvPr id="178" name="Google Shape;178;p2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Conclusion - Result</a:t>
            </a:r>
            <a:endParaRPr/>
          </a:p>
        </p:txBody>
      </p:sp>
      <p:pic>
        <p:nvPicPr>
          <p:cNvPr id="179" name="Google Shape;179;p20"/>
          <p:cNvPicPr preferRelativeResize="0"/>
          <p:nvPr/>
        </p:nvPicPr>
        <p:blipFill>
          <a:blip r:embed="rId3">
            <a:alphaModFix/>
          </a:blip>
          <a:stretch>
            <a:fillRect/>
          </a:stretch>
        </p:blipFill>
        <p:spPr>
          <a:xfrm>
            <a:off x="152400" y="1170125"/>
            <a:ext cx="8839198" cy="28993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Conclusion - </a:t>
            </a:r>
            <a:r>
              <a:rPr lang="en"/>
              <a:t>Avenue</a:t>
            </a:r>
            <a:r>
              <a:rPr lang="en"/>
              <a:t> for Future</a:t>
            </a:r>
            <a:endParaRPr/>
          </a:p>
        </p:txBody>
      </p:sp>
      <p:sp>
        <p:nvSpPr>
          <p:cNvPr id="185" name="Google Shape;185;p21"/>
          <p:cNvSpPr/>
          <p:nvPr/>
        </p:nvSpPr>
        <p:spPr>
          <a:xfrm>
            <a:off x="670625" y="154305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Considering</a:t>
            </a:r>
            <a:r>
              <a:rPr lang="en">
                <a:latin typeface="Merriweather Sans"/>
                <a:ea typeface="Merriweather Sans"/>
                <a:cs typeface="Merriweather Sans"/>
                <a:sym typeface="Merriweather Sans"/>
              </a:rPr>
              <a:t> more advanced model, for example: XGBoost, etc.</a:t>
            </a:r>
            <a:endParaRPr>
              <a:latin typeface="Merriweather Sans"/>
              <a:ea typeface="Merriweather Sans"/>
              <a:cs typeface="Merriweather Sans"/>
              <a:sym typeface="Merriweather Sans"/>
            </a:endParaRPr>
          </a:p>
        </p:txBody>
      </p:sp>
      <p:sp>
        <p:nvSpPr>
          <p:cNvPr id="186" name="Google Shape;186;p21"/>
          <p:cNvSpPr/>
          <p:nvPr/>
        </p:nvSpPr>
        <p:spPr>
          <a:xfrm>
            <a:off x="6418075" y="154305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Looking for better datasets with potential for more feature engineering</a:t>
            </a:r>
            <a:endParaRPr>
              <a:latin typeface="Merriweather Sans"/>
              <a:ea typeface="Merriweather Sans"/>
              <a:cs typeface="Merriweather Sans"/>
              <a:sym typeface="Merriweather Sans"/>
            </a:endParaRPr>
          </a:p>
        </p:txBody>
      </p:sp>
      <p:sp>
        <p:nvSpPr>
          <p:cNvPr id="187" name="Google Shape;187;p21"/>
          <p:cNvSpPr/>
          <p:nvPr/>
        </p:nvSpPr>
        <p:spPr>
          <a:xfrm>
            <a:off x="3465000" y="1543050"/>
            <a:ext cx="22140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Exploring better hyperparameter tuning approaches, such as grid </a:t>
            </a:r>
            <a:r>
              <a:rPr lang="en">
                <a:latin typeface="Merriweather Sans"/>
                <a:ea typeface="Merriweather Sans"/>
                <a:cs typeface="Merriweather Sans"/>
                <a:sym typeface="Merriweather Sans"/>
              </a:rPr>
              <a:t>search</a:t>
            </a:r>
            <a:endParaRPr>
              <a:latin typeface="Merriweather Sans"/>
              <a:ea typeface="Merriweather Sans"/>
              <a:cs typeface="Merriweather Sans"/>
              <a:sym typeface="Merriweather Sans"/>
            </a:endParaRPr>
          </a:p>
        </p:txBody>
      </p:sp>
      <p:sp>
        <p:nvSpPr>
          <p:cNvPr id="188" name="Google Shape;188;p21"/>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Link to Github Repository</a:t>
            </a:r>
            <a:endParaRPr/>
          </a:p>
        </p:txBody>
      </p:sp>
      <p:sp>
        <p:nvSpPr>
          <p:cNvPr id="194" name="Google Shape;194;p22"/>
          <p:cNvSpPr txBox="1"/>
          <p:nvPr>
            <p:ph idx="1" type="body"/>
          </p:nvPr>
        </p:nvSpPr>
        <p:spPr>
          <a:xfrm>
            <a:off x="311713" y="1410625"/>
            <a:ext cx="8520600" cy="4890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en" sz="1800" u="sng">
                <a:solidFill>
                  <a:schemeClr val="hlink"/>
                </a:solidFill>
                <a:hlinkClick r:id="rId3"/>
              </a:rPr>
              <a:t>https://github.com/yuefengxue/mids-w207-final-YueFeng-Xue-Irina-Lee</a:t>
            </a:r>
            <a:endParaRPr sz="1800"/>
          </a:p>
        </p:txBody>
      </p:sp>
      <p:pic>
        <p:nvPicPr>
          <p:cNvPr id="195" name="Google Shape;195;p22"/>
          <p:cNvPicPr preferRelativeResize="0"/>
          <p:nvPr/>
        </p:nvPicPr>
        <p:blipFill>
          <a:blip r:embed="rId4">
            <a:alphaModFix/>
          </a:blip>
          <a:stretch>
            <a:fillRect/>
          </a:stretch>
        </p:blipFill>
        <p:spPr>
          <a:xfrm>
            <a:off x="3861619" y="2399375"/>
            <a:ext cx="1420775" cy="123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Contribution</a:t>
            </a:r>
            <a:endParaRPr/>
          </a:p>
        </p:txBody>
      </p:sp>
      <p:sp>
        <p:nvSpPr>
          <p:cNvPr id="201" name="Google Shape;201;p23"/>
          <p:cNvSpPr txBox="1"/>
          <p:nvPr>
            <p:ph idx="1" type="body"/>
          </p:nvPr>
        </p:nvSpPr>
        <p:spPr>
          <a:xfrm>
            <a:off x="311700" y="1152475"/>
            <a:ext cx="8520600" cy="2953500"/>
          </a:xfrm>
          <a:prstGeom prst="rect">
            <a:avLst/>
          </a:prstGeom>
        </p:spPr>
        <p:txBody>
          <a:bodyPr anchorCtr="0" anchor="t" bIns="45700" lIns="91425" spcFirstLastPara="1" rIns="91425" wrap="square" tIns="45700">
            <a:normAutofit lnSpcReduction="20000"/>
          </a:bodyPr>
          <a:lstStyle/>
          <a:p>
            <a:pPr indent="0" lvl="0" marL="0" rtl="0" algn="l">
              <a:spcBef>
                <a:spcPts val="480"/>
              </a:spcBef>
              <a:spcAft>
                <a:spcPts val="0"/>
              </a:spcAft>
              <a:buNone/>
            </a:pPr>
            <a:r>
              <a:rPr lang="en">
                <a:solidFill>
                  <a:schemeClr val="dk1"/>
                </a:solidFill>
              </a:rPr>
              <a:t>YueFeng Xue: </a:t>
            </a:r>
            <a:r>
              <a:rPr lang="en"/>
              <a:t>Data preparation, data processing, EDA, modeling, evaluation &amp; conclusion, design and draft PowerPoint, PowerPoint preparation, code clean-up and organize.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solidFill>
                  <a:schemeClr val="dk1"/>
                </a:solidFill>
              </a:rPr>
              <a:t>Irina Lee: </a:t>
            </a:r>
            <a:r>
              <a:rPr lang="en"/>
              <a:t>Topic research and suggestion, d</a:t>
            </a:r>
            <a:r>
              <a:rPr lang="en"/>
              <a:t>ata research and making a decision on what data we are using</a:t>
            </a:r>
            <a:r>
              <a:rPr lang="en"/>
              <a:t>, modeling, </a:t>
            </a:r>
            <a:r>
              <a:rPr lang="en"/>
              <a:t>evaluation &amp; conclusion, </a:t>
            </a:r>
            <a:r>
              <a:rPr lang="en"/>
              <a:t>code </a:t>
            </a:r>
            <a:r>
              <a:rPr lang="en"/>
              <a:t>review</a:t>
            </a:r>
            <a:r>
              <a:rPr lang="en"/>
              <a:t>, PowerPoint review and preparation.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311700" y="1152475"/>
            <a:ext cx="8520600" cy="3416400"/>
          </a:xfrm>
          <a:prstGeom prst="rect">
            <a:avLst/>
          </a:prstGeom>
        </p:spPr>
        <p:txBody>
          <a:bodyPr anchorCtr="0" anchor="ctr" bIns="45700" lIns="91425" spcFirstLastPara="1" rIns="91425" wrap="square" tIns="45700">
            <a:normAutofit/>
          </a:bodyPr>
          <a:lstStyle/>
          <a:p>
            <a:pPr indent="0" lvl="0" marL="0" rtl="0" algn="ctr">
              <a:spcBef>
                <a:spcPts val="48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Motivation</a:t>
            </a:r>
            <a:endParaRPr/>
          </a:p>
        </p:txBody>
      </p:sp>
      <p:sp>
        <p:nvSpPr>
          <p:cNvPr id="60" name="Google Shape;60;p9"/>
          <p:cNvSpPr txBox="1"/>
          <p:nvPr>
            <p:ph idx="1" type="body"/>
          </p:nvPr>
        </p:nvSpPr>
        <p:spPr>
          <a:xfrm>
            <a:off x="311700" y="1226450"/>
            <a:ext cx="8520600" cy="834000"/>
          </a:xfrm>
          <a:prstGeom prst="rect">
            <a:avLst/>
          </a:prstGeom>
        </p:spPr>
        <p:txBody>
          <a:bodyPr anchorCtr="0" anchor="t" bIns="45700" lIns="91425" spcFirstLastPara="1" rIns="91425" wrap="square" tIns="45700">
            <a:normAutofit/>
          </a:bodyPr>
          <a:lstStyle/>
          <a:p>
            <a:pPr indent="0" lvl="0" marL="0" rtl="0" algn="ctr">
              <a:spcBef>
                <a:spcPts val="480"/>
              </a:spcBef>
              <a:spcAft>
                <a:spcPts val="0"/>
              </a:spcAft>
              <a:buNone/>
            </a:pPr>
            <a:r>
              <a:rPr lang="en"/>
              <a:t>How can machine learning be used to help predict whether people have diabetes or prediabetes?</a:t>
            </a:r>
            <a:endParaRPr/>
          </a:p>
        </p:txBody>
      </p:sp>
      <p:sp>
        <p:nvSpPr>
          <p:cNvPr id="61" name="Google Shape;61;p9"/>
          <p:cNvSpPr/>
          <p:nvPr/>
        </p:nvSpPr>
        <p:spPr>
          <a:xfrm>
            <a:off x="537125" y="2269175"/>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Symptoms being mild and developing over time</a:t>
            </a:r>
            <a:endParaRPr>
              <a:latin typeface="Merriweather Sans"/>
              <a:ea typeface="Merriweather Sans"/>
              <a:cs typeface="Merriweather Sans"/>
              <a:sym typeface="Merriweather Sans"/>
            </a:endParaRPr>
          </a:p>
        </p:txBody>
      </p:sp>
      <p:sp>
        <p:nvSpPr>
          <p:cNvPr id="62" name="Google Shape;62;p9"/>
          <p:cNvSpPr/>
          <p:nvPr/>
        </p:nvSpPr>
        <p:spPr>
          <a:xfrm>
            <a:off x="3544350" y="2269175"/>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Take Years to diagnostic</a:t>
            </a:r>
            <a:endParaRPr>
              <a:latin typeface="Merriweather Sans"/>
              <a:ea typeface="Merriweather Sans"/>
              <a:cs typeface="Merriweather Sans"/>
              <a:sym typeface="Merriweather Sans"/>
            </a:endParaRPr>
          </a:p>
        </p:txBody>
      </p:sp>
      <p:sp>
        <p:nvSpPr>
          <p:cNvPr id="63" name="Google Shape;63;p9"/>
          <p:cNvSpPr/>
          <p:nvPr/>
        </p:nvSpPr>
        <p:spPr>
          <a:xfrm>
            <a:off x="6551575" y="2269175"/>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Sans"/>
                <a:ea typeface="Merriweather Sans"/>
                <a:cs typeface="Merriweather Sans"/>
                <a:sym typeface="Merriweather Sans"/>
              </a:rPr>
              <a:t>#8 Ranked Cause of Death </a:t>
            </a:r>
            <a:endParaRPr>
              <a:latin typeface="Merriweather Sans"/>
              <a:ea typeface="Merriweather Sans"/>
              <a:cs typeface="Merriweather Sans"/>
              <a:sym typeface="Merriweather Sans"/>
            </a:endParaRPr>
          </a:p>
        </p:txBody>
      </p:sp>
      <p:sp>
        <p:nvSpPr>
          <p:cNvPr id="64" name="Google Shape;64;p9"/>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Research Conducted in this Area</a:t>
            </a:r>
            <a:endParaRPr/>
          </a:p>
        </p:txBody>
      </p:sp>
      <p:sp>
        <p:nvSpPr>
          <p:cNvPr id="70" name="Google Shape;70;p10"/>
          <p:cNvSpPr/>
          <p:nvPr/>
        </p:nvSpPr>
        <p:spPr>
          <a:xfrm>
            <a:off x="3544350" y="160150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Increasing</a:t>
            </a:r>
            <a:r>
              <a:rPr lang="en">
                <a:latin typeface="Merriweather Sans"/>
                <a:ea typeface="Merriweather Sans"/>
                <a:cs typeface="Merriweather Sans"/>
                <a:sym typeface="Merriweather Sans"/>
              </a:rPr>
              <a:t> Interests in Predicting Using Non-Invasive Data</a:t>
            </a:r>
            <a:endParaRPr>
              <a:latin typeface="Merriweather Sans"/>
              <a:ea typeface="Merriweather Sans"/>
              <a:cs typeface="Merriweather Sans"/>
              <a:sym typeface="Merriweather Sans"/>
            </a:endParaRPr>
          </a:p>
        </p:txBody>
      </p:sp>
      <p:sp>
        <p:nvSpPr>
          <p:cNvPr id="71" name="Google Shape;71;p10"/>
          <p:cNvSpPr/>
          <p:nvPr/>
        </p:nvSpPr>
        <p:spPr>
          <a:xfrm>
            <a:off x="749975" y="160150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Promising Results in Diabetes Prediction Using Machine Learning</a:t>
            </a:r>
            <a:endParaRPr>
              <a:latin typeface="Merriweather Sans"/>
              <a:ea typeface="Merriweather Sans"/>
              <a:cs typeface="Merriweather Sans"/>
              <a:sym typeface="Merriweather Sans"/>
            </a:endParaRPr>
          </a:p>
        </p:txBody>
      </p:sp>
      <p:sp>
        <p:nvSpPr>
          <p:cNvPr id="72" name="Google Shape;72;p10"/>
          <p:cNvSpPr/>
          <p:nvPr/>
        </p:nvSpPr>
        <p:spPr>
          <a:xfrm>
            <a:off x="6338725" y="160150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Looking for Other Cost &amp; Time Efficient Approach</a:t>
            </a:r>
            <a:endParaRPr>
              <a:latin typeface="Merriweather Sans"/>
              <a:ea typeface="Merriweather Sans"/>
              <a:cs typeface="Merriweather Sans"/>
              <a:sym typeface="Merriweather Sans"/>
            </a:endParaRPr>
          </a:p>
        </p:txBody>
      </p:sp>
      <p:sp>
        <p:nvSpPr>
          <p:cNvPr id="73" name="Google Shape;73;p10"/>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Our Plan</a:t>
            </a:r>
            <a:endParaRPr/>
          </a:p>
        </p:txBody>
      </p:sp>
      <p:sp>
        <p:nvSpPr>
          <p:cNvPr id="79" name="Google Shape;79;p11"/>
          <p:cNvSpPr/>
          <p:nvPr/>
        </p:nvSpPr>
        <p:spPr>
          <a:xfrm>
            <a:off x="1017975" y="1400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A diabetes dataset with less-invasive features</a:t>
            </a:r>
            <a:endParaRPr>
              <a:latin typeface="Merriweather Sans"/>
              <a:ea typeface="Merriweather Sans"/>
              <a:cs typeface="Merriweather Sans"/>
              <a:sym typeface="Merriweather Sans"/>
            </a:endParaRPr>
          </a:p>
        </p:txBody>
      </p:sp>
      <p:sp>
        <p:nvSpPr>
          <p:cNvPr id="80" name="Google Shape;80;p11"/>
          <p:cNvSpPr/>
          <p:nvPr/>
        </p:nvSpPr>
        <p:spPr>
          <a:xfrm>
            <a:off x="3775650" y="1400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EDA &amp; Data Cleaning</a:t>
            </a:r>
            <a:endParaRPr>
              <a:latin typeface="Merriweather Sans"/>
              <a:ea typeface="Merriweather Sans"/>
              <a:cs typeface="Merriweather Sans"/>
              <a:sym typeface="Merriweather Sans"/>
            </a:endParaRPr>
          </a:p>
        </p:txBody>
      </p:sp>
      <p:sp>
        <p:nvSpPr>
          <p:cNvPr id="81" name="Google Shape;81;p11"/>
          <p:cNvSpPr/>
          <p:nvPr/>
        </p:nvSpPr>
        <p:spPr>
          <a:xfrm>
            <a:off x="6533325" y="1400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Feature Selection</a:t>
            </a:r>
            <a:endParaRPr>
              <a:latin typeface="Merriweather Sans"/>
              <a:ea typeface="Merriweather Sans"/>
              <a:cs typeface="Merriweather Sans"/>
              <a:sym typeface="Merriweather Sans"/>
            </a:endParaRPr>
          </a:p>
        </p:txBody>
      </p:sp>
      <p:sp>
        <p:nvSpPr>
          <p:cNvPr id="82" name="Google Shape;82;p11"/>
          <p:cNvSpPr/>
          <p:nvPr/>
        </p:nvSpPr>
        <p:spPr>
          <a:xfrm>
            <a:off x="1017975" y="2852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Select Model &amp; Build Baseline</a:t>
            </a:r>
            <a:endParaRPr>
              <a:latin typeface="Merriweather Sans"/>
              <a:ea typeface="Merriweather Sans"/>
              <a:cs typeface="Merriweather Sans"/>
              <a:sym typeface="Merriweather Sans"/>
            </a:endParaRPr>
          </a:p>
        </p:txBody>
      </p:sp>
      <p:sp>
        <p:nvSpPr>
          <p:cNvPr id="83" name="Google Shape;83;p11"/>
          <p:cNvSpPr/>
          <p:nvPr/>
        </p:nvSpPr>
        <p:spPr>
          <a:xfrm>
            <a:off x="3775650" y="2852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Model Advancement &amp; </a:t>
            </a:r>
            <a:r>
              <a:rPr lang="en">
                <a:latin typeface="Merriweather Sans"/>
                <a:ea typeface="Merriweather Sans"/>
                <a:cs typeface="Merriweather Sans"/>
                <a:sym typeface="Merriweather Sans"/>
              </a:rPr>
              <a:t>Hyperparameter</a:t>
            </a:r>
            <a:r>
              <a:rPr lang="en">
                <a:latin typeface="Merriweather Sans"/>
                <a:ea typeface="Merriweather Sans"/>
                <a:cs typeface="Merriweather Sans"/>
                <a:sym typeface="Merriweather Sans"/>
              </a:rPr>
              <a:t> Tuning</a:t>
            </a:r>
            <a:endParaRPr>
              <a:latin typeface="Merriweather Sans"/>
              <a:ea typeface="Merriweather Sans"/>
              <a:cs typeface="Merriweather Sans"/>
              <a:sym typeface="Merriweather Sans"/>
            </a:endParaRPr>
          </a:p>
        </p:txBody>
      </p:sp>
      <p:sp>
        <p:nvSpPr>
          <p:cNvPr id="84" name="Google Shape;84;p11"/>
          <p:cNvSpPr/>
          <p:nvPr/>
        </p:nvSpPr>
        <p:spPr>
          <a:xfrm>
            <a:off x="6533325" y="2852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Evaluation &amp; Conclusion</a:t>
            </a:r>
            <a:endParaRPr>
              <a:latin typeface="Merriweather Sans"/>
              <a:ea typeface="Merriweather Sans"/>
              <a:cs typeface="Merriweather Sans"/>
              <a:sym typeface="Merriweather Sans"/>
            </a:endParaRPr>
          </a:p>
        </p:txBody>
      </p:sp>
      <p:cxnSp>
        <p:nvCxnSpPr>
          <p:cNvPr id="85" name="Google Shape;85;p11"/>
          <p:cNvCxnSpPr>
            <a:stCxn id="79" idx="3"/>
            <a:endCxn id="80" idx="1"/>
          </p:cNvCxnSpPr>
          <p:nvPr/>
        </p:nvCxnSpPr>
        <p:spPr>
          <a:xfrm>
            <a:off x="2610675" y="1830225"/>
            <a:ext cx="1164900" cy="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1"/>
          <p:cNvCxnSpPr>
            <a:stCxn id="80" idx="3"/>
            <a:endCxn id="81" idx="1"/>
          </p:cNvCxnSpPr>
          <p:nvPr/>
        </p:nvCxnSpPr>
        <p:spPr>
          <a:xfrm>
            <a:off x="5368350" y="1830225"/>
            <a:ext cx="1164900" cy="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1"/>
          <p:cNvCxnSpPr>
            <a:stCxn id="81" idx="2"/>
            <a:endCxn id="82" idx="0"/>
          </p:cNvCxnSpPr>
          <p:nvPr/>
        </p:nvCxnSpPr>
        <p:spPr>
          <a:xfrm rot="5400000">
            <a:off x="4275975" y="-201375"/>
            <a:ext cx="592200" cy="55152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88" name="Google Shape;88;p11"/>
          <p:cNvCxnSpPr>
            <a:stCxn id="82" idx="3"/>
            <a:endCxn id="83" idx="1"/>
          </p:cNvCxnSpPr>
          <p:nvPr/>
        </p:nvCxnSpPr>
        <p:spPr>
          <a:xfrm>
            <a:off x="2610675" y="3282225"/>
            <a:ext cx="1164900" cy="0"/>
          </a:xfrm>
          <a:prstGeom prst="straightConnector1">
            <a:avLst/>
          </a:prstGeom>
          <a:noFill/>
          <a:ln cap="flat" cmpd="sng" w="9525">
            <a:solidFill>
              <a:schemeClr val="dk1"/>
            </a:solidFill>
            <a:prstDash val="solid"/>
            <a:round/>
            <a:headEnd len="med" w="med" type="none"/>
            <a:tailEnd len="med" w="med" type="triangle"/>
          </a:ln>
        </p:spPr>
      </p:cxnSp>
      <p:cxnSp>
        <p:nvCxnSpPr>
          <p:cNvPr id="89" name="Google Shape;89;p11"/>
          <p:cNvCxnSpPr>
            <a:stCxn id="83" idx="3"/>
            <a:endCxn id="84" idx="1"/>
          </p:cNvCxnSpPr>
          <p:nvPr/>
        </p:nvCxnSpPr>
        <p:spPr>
          <a:xfrm>
            <a:off x="5368350" y="3282225"/>
            <a:ext cx="1164900" cy="0"/>
          </a:xfrm>
          <a:prstGeom prst="straightConnector1">
            <a:avLst/>
          </a:prstGeom>
          <a:noFill/>
          <a:ln cap="flat" cmpd="sng" w="9525">
            <a:solidFill>
              <a:schemeClr val="dk1"/>
            </a:solidFill>
            <a:prstDash val="solid"/>
            <a:round/>
            <a:headEnd len="med" w="med" type="none"/>
            <a:tailEnd len="med" w="med" type="triangle"/>
          </a:ln>
        </p:spPr>
      </p:cxnSp>
      <p:sp>
        <p:nvSpPr>
          <p:cNvPr id="90" name="Google Shape;90;p11"/>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Data</a:t>
            </a:r>
            <a:endParaRPr/>
          </a:p>
        </p:txBody>
      </p:sp>
      <p:graphicFrame>
        <p:nvGraphicFramePr>
          <p:cNvPr id="96" name="Google Shape;96;p12"/>
          <p:cNvGraphicFramePr/>
          <p:nvPr/>
        </p:nvGraphicFramePr>
        <p:xfrm>
          <a:off x="728525" y="1163875"/>
          <a:ext cx="3000000" cy="3000000"/>
        </p:xfrm>
        <a:graphic>
          <a:graphicData uri="http://schemas.openxmlformats.org/drawingml/2006/table">
            <a:tbl>
              <a:tblPr>
                <a:noFill/>
                <a:tableStyleId>{CB95D59C-6411-48BB-92F9-31D1238B687F}</a:tableStyleId>
              </a:tblPr>
              <a:tblGrid>
                <a:gridCol w="3843475"/>
                <a:gridCol w="3843475"/>
              </a:tblGrid>
              <a:tr h="374125">
                <a:tc>
                  <a:txBody>
                    <a:bodyPr/>
                    <a:lstStyle/>
                    <a:p>
                      <a:pPr indent="0" lvl="0" marL="0" rtl="0" algn="l">
                        <a:spcBef>
                          <a:spcPts val="0"/>
                        </a:spcBef>
                        <a:spcAft>
                          <a:spcPts val="0"/>
                        </a:spcAft>
                        <a:buNone/>
                      </a:pPr>
                      <a:r>
                        <a:rPr b="1" lang="en" sz="1200">
                          <a:solidFill>
                            <a:schemeClr val="dk2"/>
                          </a:solidFill>
                        </a:rPr>
                        <a:t>Category</a:t>
                      </a:r>
                      <a:endParaRPr b="1" sz="12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200">
                          <a:solidFill>
                            <a:schemeClr val="dk2"/>
                          </a:solidFill>
                        </a:rPr>
                        <a:t>Description</a:t>
                      </a:r>
                      <a:endParaRPr b="1" sz="1200">
                        <a:solidFill>
                          <a:schemeClr val="dk2"/>
                        </a:solidFill>
                      </a:endParaRPr>
                    </a:p>
                  </a:txBody>
                  <a:tcPr marT="91425" marB="91425" marR="91425" marL="91425">
                    <a:solidFill>
                      <a:schemeClr val="lt2"/>
                    </a:solidFill>
                  </a:tcPr>
                </a:tc>
              </a:tr>
              <a:tr h="575600">
                <a:tc>
                  <a:txBody>
                    <a:bodyPr/>
                    <a:lstStyle/>
                    <a:p>
                      <a:pPr indent="0" lvl="0" marL="0" rtl="0" algn="l">
                        <a:spcBef>
                          <a:spcPts val="0"/>
                        </a:spcBef>
                        <a:spcAft>
                          <a:spcPts val="0"/>
                        </a:spcAft>
                        <a:buNone/>
                      </a:pPr>
                      <a:r>
                        <a:rPr lang="en" sz="1200">
                          <a:solidFill>
                            <a:schemeClr val="dk1"/>
                          </a:solidFill>
                        </a:rPr>
                        <a:t>Method of Data </a:t>
                      </a:r>
                      <a:r>
                        <a:rPr lang="en" sz="1200">
                          <a:solidFill>
                            <a:schemeClr val="dk1"/>
                          </a:solidFill>
                        </a:rPr>
                        <a:t>Collection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Health-related telephone survey that is collected annually by the CDC in 2015</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Number of Features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22</a:t>
                      </a:r>
                      <a:endParaRPr sz="1200">
                        <a:solidFill>
                          <a:schemeClr val="dk1"/>
                        </a:solidFill>
                      </a:endParaRPr>
                    </a:p>
                  </a:txBody>
                  <a:tcPr marT="91425" marB="91425" marR="91425" marL="91425"/>
                </a:tc>
              </a:tr>
              <a:tr h="575600">
                <a:tc>
                  <a:txBody>
                    <a:bodyPr/>
                    <a:lstStyle/>
                    <a:p>
                      <a:pPr indent="0" lvl="0" marL="0" rtl="0" algn="l">
                        <a:spcBef>
                          <a:spcPts val="0"/>
                        </a:spcBef>
                        <a:spcAft>
                          <a:spcPts val="0"/>
                        </a:spcAft>
                        <a:buNone/>
                      </a:pPr>
                      <a:r>
                        <a:rPr lang="en" sz="1200">
                          <a:solidFill>
                            <a:schemeClr val="dk1"/>
                          </a:solidFill>
                        </a:rPr>
                        <a:t>Outcome Feature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Diabetes_binary </a:t>
                      </a:r>
                      <a:endParaRPr sz="1200">
                        <a:solidFill>
                          <a:schemeClr val="dk1"/>
                        </a:solidFill>
                      </a:endParaRPr>
                    </a:p>
                    <a:p>
                      <a:pPr indent="0" lvl="0" marL="0" rtl="0" algn="l">
                        <a:spcBef>
                          <a:spcPts val="0"/>
                        </a:spcBef>
                        <a:spcAft>
                          <a:spcPts val="0"/>
                        </a:spcAft>
                        <a:buNone/>
                      </a:pPr>
                      <a:r>
                        <a:rPr lang="en" sz="1200">
                          <a:solidFill>
                            <a:schemeClr val="dk1"/>
                          </a:solidFill>
                        </a:rPr>
                        <a:t>(0: no diabetes; 1: prediabetes or diabetes)</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Outcome Feature Balance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Yes, 50/50 Split</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Missing Values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Total Rows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70692</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Duplicated Rows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1635</a:t>
                      </a:r>
                      <a:endParaRPr sz="1200">
                        <a:solidFill>
                          <a:schemeClr val="dk1"/>
                        </a:solidFill>
                      </a:endParaRPr>
                    </a:p>
                  </a:txBody>
                  <a:tcPr marT="91425" marB="91425" marR="91425" marL="91425"/>
                </a:tc>
              </a:tr>
            </a:tbl>
          </a:graphicData>
        </a:graphic>
      </p:graphicFrame>
      <p:sp>
        <p:nvSpPr>
          <p:cNvPr id="97" name="Google Shape;97;p12"/>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Correlation Matrix</a:t>
            </a:r>
            <a:endParaRPr/>
          </a:p>
        </p:txBody>
      </p:sp>
      <p:sp>
        <p:nvSpPr>
          <p:cNvPr id="103" name="Google Shape;103;p13"/>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pic>
        <p:nvPicPr>
          <p:cNvPr id="104" name="Google Shape;104;p13"/>
          <p:cNvPicPr preferRelativeResize="0"/>
          <p:nvPr/>
        </p:nvPicPr>
        <p:blipFill>
          <a:blip r:embed="rId3">
            <a:alphaModFix/>
          </a:blip>
          <a:stretch>
            <a:fillRect/>
          </a:stretch>
        </p:blipFill>
        <p:spPr>
          <a:xfrm>
            <a:off x="2399550" y="1044050"/>
            <a:ext cx="4344899" cy="4015101"/>
          </a:xfrm>
          <a:prstGeom prst="rect">
            <a:avLst/>
          </a:prstGeom>
          <a:noFill/>
          <a:ln>
            <a:noFill/>
          </a:ln>
        </p:spPr>
      </p:pic>
      <p:sp>
        <p:nvSpPr>
          <p:cNvPr id="105" name="Google Shape;105;p13"/>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
        <p:nvSpPr>
          <p:cNvPr id="106" name="Google Shape;106;p13"/>
          <p:cNvSpPr/>
          <p:nvPr/>
        </p:nvSpPr>
        <p:spPr>
          <a:xfrm>
            <a:off x="3110200" y="149410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07" name="Google Shape;107;p13"/>
          <p:cNvSpPr/>
          <p:nvPr/>
        </p:nvSpPr>
        <p:spPr>
          <a:xfrm>
            <a:off x="3110200" y="13448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08" name="Google Shape;108;p13"/>
          <p:cNvSpPr/>
          <p:nvPr/>
        </p:nvSpPr>
        <p:spPr>
          <a:xfrm>
            <a:off x="3115975" y="17806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09" name="Google Shape;109;p13"/>
          <p:cNvSpPr/>
          <p:nvPr/>
        </p:nvSpPr>
        <p:spPr>
          <a:xfrm>
            <a:off x="3115975" y="22164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0" name="Google Shape;110;p13"/>
          <p:cNvSpPr/>
          <p:nvPr/>
        </p:nvSpPr>
        <p:spPr>
          <a:xfrm>
            <a:off x="3110200" y="322140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1" name="Google Shape;111;p13"/>
          <p:cNvSpPr/>
          <p:nvPr/>
        </p:nvSpPr>
        <p:spPr>
          <a:xfrm>
            <a:off x="3110200" y="3512975"/>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2" name="Google Shape;112;p13"/>
          <p:cNvSpPr/>
          <p:nvPr/>
        </p:nvSpPr>
        <p:spPr>
          <a:xfrm>
            <a:off x="3110200" y="3651675"/>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3" name="Google Shape;113;p13"/>
          <p:cNvSpPr/>
          <p:nvPr/>
        </p:nvSpPr>
        <p:spPr>
          <a:xfrm>
            <a:off x="3110200" y="3949125"/>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4" name="Google Shape;114;p13"/>
          <p:cNvSpPr/>
          <p:nvPr/>
        </p:nvSpPr>
        <p:spPr>
          <a:xfrm>
            <a:off x="3115975" y="42263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 Model: </a:t>
            </a:r>
            <a:endParaRPr/>
          </a:p>
          <a:p>
            <a:pPr indent="0" lvl="0" marL="0" rtl="0" algn="l">
              <a:spcBef>
                <a:spcPts val="0"/>
              </a:spcBef>
              <a:spcAft>
                <a:spcPts val="0"/>
              </a:spcAft>
              <a:buNone/>
            </a:pPr>
            <a:r>
              <a:rPr lang="en" sz="3900"/>
              <a:t>Logistic Regression</a:t>
            </a:r>
            <a:endParaRPr sz="3900"/>
          </a:p>
        </p:txBody>
      </p:sp>
      <p:sp>
        <p:nvSpPr>
          <p:cNvPr id="120" name="Google Shape;120;p14"/>
          <p:cNvSpPr txBox="1"/>
          <p:nvPr>
            <p:ph idx="1" type="body"/>
          </p:nvPr>
        </p:nvSpPr>
        <p:spPr>
          <a:xfrm>
            <a:off x="4180775" y="1461925"/>
            <a:ext cx="4651500" cy="3039900"/>
          </a:xfrm>
          <a:prstGeom prst="rect">
            <a:avLst/>
          </a:prstGeom>
        </p:spPr>
        <p:txBody>
          <a:bodyPr anchorCtr="0" anchor="ctr" bIns="45700" lIns="91425" spcFirstLastPara="1" rIns="91425" wrap="square" tIns="45700">
            <a:normAutofit/>
          </a:bodyPr>
          <a:lstStyle/>
          <a:p>
            <a:pPr indent="0" lvl="0" marL="0" rtl="0" algn="l">
              <a:spcBef>
                <a:spcPts val="480"/>
              </a:spcBef>
              <a:spcAft>
                <a:spcPts val="0"/>
              </a:spcAft>
              <a:buNone/>
            </a:pPr>
            <a:r>
              <a:rPr lang="en" sz="1500">
                <a:solidFill>
                  <a:schemeClr val="dk1"/>
                </a:solidFill>
                <a:latin typeface="Arial"/>
                <a:ea typeface="Arial"/>
                <a:cs typeface="Arial"/>
                <a:sym typeface="Arial"/>
              </a:rPr>
              <a:t>Training Accuracy: 0.7401</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Validation Accuracy: 0.7479</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Testing Accuracy: 0.7349</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Diabetic &amp; Pre-Diabetic Accuracy: 0.7617</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Non-Diabetic Accuracy: 0.7073</a:t>
            </a:r>
            <a:endParaRPr sz="1500">
              <a:solidFill>
                <a:schemeClr val="dk1"/>
              </a:solidFill>
              <a:latin typeface="Arial"/>
              <a:ea typeface="Arial"/>
              <a:cs typeface="Arial"/>
              <a:sym typeface="Arial"/>
            </a:endParaRPr>
          </a:p>
          <a:p>
            <a:pPr indent="0" lvl="0" marL="0" rtl="0" algn="l">
              <a:spcBef>
                <a:spcPts val="480"/>
              </a:spcBef>
              <a:spcAft>
                <a:spcPts val="0"/>
              </a:spcAft>
              <a:buNone/>
            </a:pPr>
            <a:r>
              <a:t/>
            </a:r>
            <a:endParaRPr/>
          </a:p>
        </p:txBody>
      </p:sp>
      <p:sp>
        <p:nvSpPr>
          <p:cNvPr id="121" name="Google Shape;121;p14"/>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pic>
        <p:nvPicPr>
          <p:cNvPr id="122" name="Google Shape;122;p14"/>
          <p:cNvPicPr preferRelativeResize="0"/>
          <p:nvPr/>
        </p:nvPicPr>
        <p:blipFill>
          <a:blip r:embed="rId3">
            <a:alphaModFix/>
          </a:blip>
          <a:stretch>
            <a:fillRect/>
          </a:stretch>
        </p:blipFill>
        <p:spPr>
          <a:xfrm>
            <a:off x="380641" y="1461925"/>
            <a:ext cx="3623958" cy="303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Improved Model</a:t>
            </a:r>
            <a:endParaRPr/>
          </a:p>
          <a:p>
            <a:pPr indent="0" lvl="0" marL="0" rtl="0" algn="l">
              <a:spcBef>
                <a:spcPts val="0"/>
              </a:spcBef>
              <a:spcAft>
                <a:spcPts val="0"/>
              </a:spcAft>
              <a:buNone/>
            </a:pPr>
            <a:r>
              <a:rPr lang="en" sz="4000"/>
              <a:t>Neural</a:t>
            </a:r>
            <a:r>
              <a:rPr lang="en" sz="4000"/>
              <a:t> Network</a:t>
            </a:r>
            <a:endParaRPr sz="4000"/>
          </a:p>
        </p:txBody>
      </p:sp>
      <p:sp>
        <p:nvSpPr>
          <p:cNvPr id="128" name="Google Shape;128;p15"/>
          <p:cNvSpPr/>
          <p:nvPr/>
        </p:nvSpPr>
        <p:spPr>
          <a:xfrm>
            <a:off x="157475"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erriweather Sans"/>
                <a:ea typeface="Merriweather Sans"/>
                <a:cs typeface="Merriweather Sans"/>
                <a:sym typeface="Merriweather Sans"/>
              </a:rPr>
              <a:t>Input Layer</a:t>
            </a:r>
            <a:endParaRPr sz="800">
              <a:latin typeface="Merriweather Sans"/>
              <a:ea typeface="Merriweather Sans"/>
              <a:cs typeface="Merriweather Sans"/>
              <a:sym typeface="Merriweather Sans"/>
            </a:endParaRPr>
          </a:p>
        </p:txBody>
      </p:sp>
      <p:sp>
        <p:nvSpPr>
          <p:cNvPr id="129" name="Google Shape;129;p15"/>
          <p:cNvSpPr/>
          <p:nvPr/>
        </p:nvSpPr>
        <p:spPr>
          <a:xfrm>
            <a:off x="1294050" y="2319875"/>
            <a:ext cx="873000" cy="86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erriweather Sans"/>
                <a:ea typeface="Merriweather Sans"/>
                <a:cs typeface="Merriweather Sans"/>
                <a:sym typeface="Merriweather Sans"/>
              </a:rPr>
              <a:t>Hidden Layer </a:t>
            </a:r>
            <a:endParaRPr sz="800">
              <a:latin typeface="Merriweather Sans"/>
              <a:ea typeface="Merriweather Sans"/>
              <a:cs typeface="Merriweather Sans"/>
              <a:sym typeface="Merriweather Sans"/>
            </a:endParaRPr>
          </a:p>
          <a:p>
            <a:pPr indent="0" lvl="0" marL="0" rtl="0" algn="ctr">
              <a:spcBef>
                <a:spcPts val="0"/>
              </a:spcBef>
              <a:spcAft>
                <a:spcPts val="0"/>
              </a:spcAft>
              <a:buNone/>
            </a:pPr>
            <a:r>
              <a:rPr lang="en" sz="800">
                <a:latin typeface="Merriweather Sans"/>
                <a:ea typeface="Merriweather Sans"/>
                <a:cs typeface="Merriweather Sans"/>
                <a:sym typeface="Merriweather Sans"/>
              </a:rPr>
              <a:t>1</a:t>
            </a:r>
            <a:endParaRPr sz="800">
              <a:latin typeface="Merriweather Sans"/>
              <a:ea typeface="Merriweather Sans"/>
              <a:cs typeface="Merriweather Sans"/>
              <a:sym typeface="Merriweather Sans"/>
            </a:endParaRPr>
          </a:p>
        </p:txBody>
      </p:sp>
      <p:sp>
        <p:nvSpPr>
          <p:cNvPr id="130" name="Google Shape;130;p15"/>
          <p:cNvSpPr/>
          <p:nvPr/>
        </p:nvSpPr>
        <p:spPr>
          <a:xfrm>
            <a:off x="2430625"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Batch</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Norm</a:t>
            </a:r>
            <a:endParaRPr sz="800">
              <a:latin typeface="Merriweather Sans"/>
              <a:ea typeface="Merriweather Sans"/>
              <a:cs typeface="Merriweather Sans"/>
              <a:sym typeface="Merriweather Sans"/>
            </a:endParaRPr>
          </a:p>
        </p:txBody>
      </p:sp>
      <p:sp>
        <p:nvSpPr>
          <p:cNvPr id="131" name="Google Shape;131;p15"/>
          <p:cNvSpPr/>
          <p:nvPr/>
        </p:nvSpPr>
        <p:spPr>
          <a:xfrm>
            <a:off x="3567200"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Dropout Layer</a:t>
            </a:r>
            <a:endParaRPr sz="800">
              <a:latin typeface="Merriweather Sans"/>
              <a:ea typeface="Merriweather Sans"/>
              <a:cs typeface="Merriweather Sans"/>
              <a:sym typeface="Merriweather Sans"/>
            </a:endParaRPr>
          </a:p>
          <a:p>
            <a:pPr indent="0" lvl="0" marL="0" rtl="0" algn="ctr">
              <a:spcBef>
                <a:spcPts val="0"/>
              </a:spcBef>
              <a:spcAft>
                <a:spcPts val="0"/>
              </a:spcAft>
              <a:buNone/>
            </a:pPr>
            <a:r>
              <a:t/>
            </a:r>
            <a:endParaRPr sz="800">
              <a:latin typeface="Merriweather Sans"/>
              <a:ea typeface="Merriweather Sans"/>
              <a:cs typeface="Merriweather Sans"/>
              <a:sym typeface="Merriweather Sans"/>
            </a:endParaRPr>
          </a:p>
        </p:txBody>
      </p:sp>
      <p:sp>
        <p:nvSpPr>
          <p:cNvPr id="132" name="Google Shape;132;p15"/>
          <p:cNvSpPr/>
          <p:nvPr/>
        </p:nvSpPr>
        <p:spPr>
          <a:xfrm>
            <a:off x="4703775" y="2319875"/>
            <a:ext cx="873000" cy="86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erriweather Sans"/>
                <a:ea typeface="Merriweather Sans"/>
                <a:cs typeface="Merriweather Sans"/>
                <a:sym typeface="Merriweather Sans"/>
              </a:rPr>
              <a:t>Hidden Layer </a:t>
            </a:r>
            <a:endParaRPr sz="800">
              <a:latin typeface="Merriweather Sans"/>
              <a:ea typeface="Merriweather Sans"/>
              <a:cs typeface="Merriweather Sans"/>
              <a:sym typeface="Merriweather Sans"/>
            </a:endParaRPr>
          </a:p>
          <a:p>
            <a:pPr indent="0" lvl="0" marL="0" rtl="0" algn="ctr">
              <a:spcBef>
                <a:spcPts val="0"/>
              </a:spcBef>
              <a:spcAft>
                <a:spcPts val="0"/>
              </a:spcAft>
              <a:buNone/>
            </a:pPr>
            <a:r>
              <a:rPr lang="en" sz="800">
                <a:latin typeface="Merriweather Sans"/>
                <a:ea typeface="Merriweather Sans"/>
                <a:cs typeface="Merriweather Sans"/>
                <a:sym typeface="Merriweather Sans"/>
              </a:rPr>
              <a:t>2</a:t>
            </a:r>
            <a:endParaRPr sz="800">
              <a:latin typeface="Merriweather Sans"/>
              <a:ea typeface="Merriweather Sans"/>
              <a:cs typeface="Merriweather Sans"/>
              <a:sym typeface="Merriweather Sans"/>
            </a:endParaRPr>
          </a:p>
        </p:txBody>
      </p:sp>
      <p:sp>
        <p:nvSpPr>
          <p:cNvPr id="133" name="Google Shape;133;p15"/>
          <p:cNvSpPr/>
          <p:nvPr/>
        </p:nvSpPr>
        <p:spPr>
          <a:xfrm>
            <a:off x="5840350"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Batch</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Norm</a:t>
            </a:r>
            <a:endParaRPr sz="800">
              <a:latin typeface="Merriweather Sans"/>
              <a:ea typeface="Merriweather Sans"/>
              <a:cs typeface="Merriweather Sans"/>
              <a:sym typeface="Merriweather Sans"/>
            </a:endParaRPr>
          </a:p>
        </p:txBody>
      </p:sp>
      <p:sp>
        <p:nvSpPr>
          <p:cNvPr id="134" name="Google Shape;134;p15"/>
          <p:cNvSpPr/>
          <p:nvPr/>
        </p:nvSpPr>
        <p:spPr>
          <a:xfrm>
            <a:off x="6976925"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D</a:t>
            </a:r>
            <a:r>
              <a:rPr lang="en" sz="800">
                <a:latin typeface="Merriweather Sans"/>
                <a:ea typeface="Merriweather Sans"/>
                <a:cs typeface="Merriweather Sans"/>
                <a:sym typeface="Merriweather Sans"/>
              </a:rPr>
              <a:t>ropout Layer</a:t>
            </a:r>
            <a:endParaRPr sz="800">
              <a:latin typeface="Merriweather Sans"/>
              <a:ea typeface="Merriweather Sans"/>
              <a:cs typeface="Merriweather Sans"/>
              <a:sym typeface="Merriweather Sans"/>
            </a:endParaRPr>
          </a:p>
          <a:p>
            <a:pPr indent="0" lvl="0" marL="0" rtl="0" algn="ctr">
              <a:spcBef>
                <a:spcPts val="0"/>
              </a:spcBef>
              <a:spcAft>
                <a:spcPts val="0"/>
              </a:spcAft>
              <a:buNone/>
            </a:pPr>
            <a:r>
              <a:t/>
            </a:r>
            <a:endParaRPr sz="800">
              <a:latin typeface="Merriweather Sans"/>
              <a:ea typeface="Merriweather Sans"/>
              <a:cs typeface="Merriweather Sans"/>
              <a:sym typeface="Merriweather Sans"/>
            </a:endParaRPr>
          </a:p>
        </p:txBody>
      </p:sp>
      <p:sp>
        <p:nvSpPr>
          <p:cNvPr id="135" name="Google Shape;135;p15"/>
          <p:cNvSpPr/>
          <p:nvPr/>
        </p:nvSpPr>
        <p:spPr>
          <a:xfrm>
            <a:off x="8113500"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Output Layer</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700">
                <a:latin typeface="Merriweather Sans"/>
                <a:ea typeface="Merriweather Sans"/>
                <a:cs typeface="Merriweather Sans"/>
                <a:sym typeface="Merriweather Sans"/>
              </a:rPr>
              <a:t>(Sigmoid)</a:t>
            </a:r>
            <a:endParaRPr sz="700">
              <a:latin typeface="Merriweather Sans"/>
              <a:ea typeface="Merriweather Sans"/>
              <a:cs typeface="Merriweather Sans"/>
              <a:sym typeface="Merriweather Sans"/>
            </a:endParaRPr>
          </a:p>
          <a:p>
            <a:pPr indent="0" lvl="0" marL="0" rtl="0" algn="ctr">
              <a:spcBef>
                <a:spcPts val="0"/>
              </a:spcBef>
              <a:spcAft>
                <a:spcPts val="0"/>
              </a:spcAft>
              <a:buNone/>
            </a:pPr>
            <a:r>
              <a:t/>
            </a:r>
            <a:endParaRPr sz="800">
              <a:latin typeface="Merriweather Sans"/>
              <a:ea typeface="Merriweather Sans"/>
              <a:cs typeface="Merriweather Sans"/>
              <a:sym typeface="Merriweather Sans"/>
            </a:endParaRPr>
          </a:p>
        </p:txBody>
      </p:sp>
      <p:cxnSp>
        <p:nvCxnSpPr>
          <p:cNvPr id="136" name="Google Shape;136;p15"/>
          <p:cNvCxnSpPr>
            <a:stCxn id="128" idx="6"/>
            <a:endCxn id="129" idx="2"/>
          </p:cNvCxnSpPr>
          <p:nvPr/>
        </p:nvCxnSpPr>
        <p:spPr>
          <a:xfrm>
            <a:off x="1030475"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37" name="Google Shape;137;p15"/>
          <p:cNvCxnSpPr>
            <a:stCxn id="129" idx="6"/>
            <a:endCxn id="130" idx="2"/>
          </p:cNvCxnSpPr>
          <p:nvPr/>
        </p:nvCxnSpPr>
        <p:spPr>
          <a:xfrm>
            <a:off x="216705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38" name="Google Shape;138;p15"/>
          <p:cNvCxnSpPr>
            <a:stCxn id="130" idx="6"/>
            <a:endCxn id="131" idx="2"/>
          </p:cNvCxnSpPr>
          <p:nvPr/>
        </p:nvCxnSpPr>
        <p:spPr>
          <a:xfrm>
            <a:off x="3303625"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39" name="Google Shape;139;p15"/>
          <p:cNvCxnSpPr>
            <a:stCxn id="131" idx="6"/>
            <a:endCxn id="132" idx="2"/>
          </p:cNvCxnSpPr>
          <p:nvPr/>
        </p:nvCxnSpPr>
        <p:spPr>
          <a:xfrm>
            <a:off x="444020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15"/>
          <p:cNvCxnSpPr>
            <a:endCxn id="133" idx="2"/>
          </p:cNvCxnSpPr>
          <p:nvPr/>
        </p:nvCxnSpPr>
        <p:spPr>
          <a:xfrm>
            <a:off x="557665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15"/>
          <p:cNvCxnSpPr>
            <a:stCxn id="133" idx="6"/>
            <a:endCxn id="134" idx="2"/>
          </p:cNvCxnSpPr>
          <p:nvPr/>
        </p:nvCxnSpPr>
        <p:spPr>
          <a:xfrm>
            <a:off x="671335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15"/>
          <p:cNvCxnSpPr>
            <a:stCxn id="134" idx="6"/>
            <a:endCxn id="135" idx="2"/>
          </p:cNvCxnSpPr>
          <p:nvPr/>
        </p:nvCxnSpPr>
        <p:spPr>
          <a:xfrm>
            <a:off x="7849925" y="2753375"/>
            <a:ext cx="263700" cy="0"/>
          </a:xfrm>
          <a:prstGeom prst="straightConnector1">
            <a:avLst/>
          </a:prstGeom>
          <a:noFill/>
          <a:ln cap="flat" cmpd="sng" w="9525">
            <a:solidFill>
              <a:schemeClr val="dk1"/>
            </a:solidFill>
            <a:prstDash val="solid"/>
            <a:round/>
            <a:headEnd len="med" w="med" type="none"/>
            <a:tailEnd len="med" w="med" type="triangle"/>
          </a:ln>
        </p:spPr>
      </p:cxnSp>
      <p:sp>
        <p:nvSpPr>
          <p:cNvPr id="143" name="Google Shape;143;p15"/>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Experiment</a:t>
            </a:r>
            <a:endParaRPr sz="2000"/>
          </a:p>
          <a:p>
            <a:pPr indent="0" lvl="0" marL="0" rtl="0" algn="l">
              <a:spcBef>
                <a:spcPts val="0"/>
              </a:spcBef>
              <a:spcAft>
                <a:spcPts val="0"/>
              </a:spcAft>
              <a:buNone/>
            </a:pPr>
            <a:r>
              <a:rPr lang="en" sz="2000"/>
              <a:t>Learning Rate: 0.001; Batch Size: 64; Epoch: 200 </a:t>
            </a:r>
            <a:endParaRPr sz="2000"/>
          </a:p>
        </p:txBody>
      </p:sp>
      <p:graphicFrame>
        <p:nvGraphicFramePr>
          <p:cNvPr id="149" name="Google Shape;149;p16"/>
          <p:cNvGraphicFramePr/>
          <p:nvPr/>
        </p:nvGraphicFramePr>
        <p:xfrm>
          <a:off x="205400" y="1327975"/>
          <a:ext cx="3000000" cy="3000000"/>
        </p:xfrm>
        <a:graphic>
          <a:graphicData uri="http://schemas.openxmlformats.org/drawingml/2006/table">
            <a:tbl>
              <a:tblPr>
                <a:noFill/>
                <a:tableStyleId>{CB95D59C-6411-48BB-92F9-31D1238B687F}</a:tableStyleId>
              </a:tblPr>
              <a:tblGrid>
                <a:gridCol w="1091650"/>
                <a:gridCol w="1091650"/>
                <a:gridCol w="1091650"/>
                <a:gridCol w="1091650"/>
                <a:gridCol w="1091650"/>
                <a:gridCol w="1091650"/>
                <a:gridCol w="1091650"/>
                <a:gridCol w="1091650"/>
              </a:tblGrid>
              <a:tr h="223125">
                <a:tc>
                  <a:txBody>
                    <a:bodyPr/>
                    <a:lstStyle/>
                    <a:p>
                      <a:pPr indent="0" lvl="0" marL="0" rtl="0" algn="l">
                        <a:spcBef>
                          <a:spcPts val="0"/>
                        </a:spcBef>
                        <a:spcAft>
                          <a:spcPts val="0"/>
                        </a:spcAft>
                        <a:buNone/>
                      </a:pPr>
                      <a:r>
                        <a:rPr b="1" lang="en" sz="900">
                          <a:solidFill>
                            <a:schemeClr val="dk2"/>
                          </a:solidFill>
                        </a:rPr>
                        <a:t>Index</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Hidden Size</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Activation</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Optimizer</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Dropout Rate</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Parameters</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Training Accuracy</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Validation Accuracy</a:t>
                      </a:r>
                      <a:endParaRPr b="1" sz="900">
                        <a:solidFill>
                          <a:schemeClr val="dk2"/>
                        </a:solidFill>
                      </a:endParaRPr>
                    </a:p>
                  </a:txBody>
                  <a:tcPr marT="91425" marB="91425" marR="91425" marL="91425">
                    <a:solidFill>
                      <a:schemeClr val="lt2"/>
                    </a:solidFill>
                  </a:tcPr>
                </a:tc>
              </a:tr>
              <a:tr h="223125">
                <a:tc>
                  <a:txBody>
                    <a:bodyPr/>
                    <a:lstStyle/>
                    <a:p>
                      <a:pPr indent="0" lvl="0" marL="0" rtl="0" algn="l">
                        <a:spcBef>
                          <a:spcPts val="0"/>
                        </a:spcBef>
                        <a:spcAft>
                          <a:spcPts val="0"/>
                        </a:spcAft>
                        <a:buNone/>
                      </a:pPr>
                      <a:r>
                        <a:rPr lang="en" sz="900">
                          <a:solidFill>
                            <a:schemeClr val="dk1"/>
                          </a:solidFill>
                        </a:rPr>
                        <a:t>1</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3139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0.7402</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0.7508</a:t>
                      </a:r>
                      <a:endParaRPr sz="900">
                        <a:solidFill>
                          <a:schemeClr val="dk1"/>
                        </a:solidFill>
                      </a:endParaRPr>
                    </a:p>
                  </a:txBody>
                  <a:tcPr marT="91425" marB="91425" marR="91425" marL="91425"/>
                </a:tc>
              </a:tr>
              <a:tr h="223125">
                <a:tc>
                  <a:txBody>
                    <a:bodyPr/>
                    <a:lstStyle/>
                    <a:p>
                      <a:pPr indent="0" lvl="0" marL="0" rtl="0" algn="l">
                        <a:spcBef>
                          <a:spcPts val="0"/>
                        </a:spcBef>
                        <a:spcAft>
                          <a:spcPts val="0"/>
                        </a:spcAft>
                        <a:buNone/>
                      </a:pPr>
                      <a:r>
                        <a:rPr lang="en" sz="900">
                          <a:solidFill>
                            <a:schemeClr val="dk1"/>
                          </a:solidFill>
                        </a:rPr>
                        <a:t>2</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9029</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0.7438</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0.7503</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23125">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3139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3125">
                <a:tc>
                  <a:txBody>
                    <a:bodyPr/>
                    <a:lstStyle/>
                    <a:p>
                      <a:pPr indent="0" lvl="0" marL="0" rtl="0" algn="l">
                        <a:spcBef>
                          <a:spcPts val="0"/>
                        </a:spcBef>
                        <a:spcAft>
                          <a:spcPts val="0"/>
                        </a:spcAft>
                        <a:buNone/>
                      </a:pPr>
                      <a:r>
                        <a:rPr lang="en" sz="900">
                          <a:solidFill>
                            <a:schemeClr val="dk1"/>
                          </a:solidFill>
                        </a:rPr>
                        <a:t>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9029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0.7426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solidFill>
                            <a:schemeClr val="dk1"/>
                          </a:solidFill>
                        </a:rPr>
                        <a:t>0.7503</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223125">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10371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0.7420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0.7501</a:t>
                      </a:r>
                      <a:endParaRPr sz="900">
                        <a:solidFill>
                          <a:schemeClr val="dk1"/>
                        </a:solidFill>
                      </a:endParaRPr>
                    </a:p>
                  </a:txBody>
                  <a:tcPr marT="91425" marB="91425" marR="91425" marL="91425"/>
                </a:tc>
              </a:tr>
              <a:tr h="223125">
                <a:tc>
                  <a:txBody>
                    <a:bodyPr/>
                    <a:lstStyle/>
                    <a:p>
                      <a:pPr indent="0" lvl="0" marL="0" rtl="0" algn="l">
                        <a:spcBef>
                          <a:spcPts val="0"/>
                        </a:spcBef>
                        <a:spcAft>
                          <a:spcPts val="0"/>
                        </a:spcAft>
                        <a:buNone/>
                      </a:pPr>
                      <a:r>
                        <a:rPr lang="en" sz="900">
                          <a:solidFill>
                            <a:schemeClr val="dk2"/>
                          </a:solidFill>
                        </a:rPr>
                        <a:t>6</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[128, 64]</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relu</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Adam</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[0.5, 0.3]</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30341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0.7447</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solidFill>
                      <a:schemeClr val="dk1"/>
                    </a:solidFill>
                  </a:tcPr>
                </a:tc>
                <a:tc>
                  <a:txBody>
                    <a:bodyPr/>
                    <a:lstStyle/>
                    <a:p>
                      <a:pPr indent="0" lvl="0" marL="0" rtl="0" algn="l">
                        <a:spcBef>
                          <a:spcPts val="0"/>
                        </a:spcBef>
                        <a:spcAft>
                          <a:spcPts val="0"/>
                        </a:spcAft>
                        <a:buNone/>
                      </a:pPr>
                      <a:r>
                        <a:rPr lang="en" sz="900">
                          <a:solidFill>
                            <a:schemeClr val="dk2"/>
                          </a:solidFill>
                        </a:rPr>
                        <a:t>0.7514</a:t>
                      </a:r>
                      <a:endParaRPr sz="900">
                        <a:solidFill>
                          <a:schemeClr val="dk2"/>
                        </a:solidFill>
                      </a:endParaRPr>
                    </a:p>
                  </a:txBody>
                  <a:tcPr marT="91425" marB="91425" marR="91425" marL="91425">
                    <a:solidFill>
                      <a:schemeClr val="dk1"/>
                    </a:solidFill>
                  </a:tcPr>
                </a:tc>
              </a:tr>
              <a:tr h="223125">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10371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0.7407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0.7495</a:t>
                      </a:r>
                      <a:endParaRPr sz="900">
                        <a:solidFill>
                          <a:schemeClr val="dk1"/>
                        </a:solidFill>
                      </a:endParaRPr>
                    </a:p>
                  </a:txBody>
                  <a:tcPr marT="91425" marB="91425" marR="91425" marL="91425"/>
                </a:tc>
              </a:tr>
              <a:tr h="223125">
                <a:tc>
                  <a:txBody>
                    <a:bodyPr/>
                    <a:lstStyle/>
                    <a:p>
                      <a:pPr indent="0" lvl="0" marL="0" rtl="0" algn="l">
                        <a:spcBef>
                          <a:spcPts val="0"/>
                        </a:spcBef>
                        <a:spcAft>
                          <a:spcPts val="0"/>
                        </a:spcAft>
                        <a:buNone/>
                      </a:pPr>
                      <a:r>
                        <a:rPr lang="en" sz="900">
                          <a:solidFill>
                            <a:schemeClr val="dk1"/>
                          </a:solidFill>
                        </a:rPr>
                        <a:t>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0.7506</a:t>
                      </a:r>
                      <a:endParaRPr sz="900">
                        <a:solidFill>
                          <a:schemeClr val="dk1"/>
                        </a:solidFill>
                      </a:endParaRPr>
                    </a:p>
                  </a:txBody>
                  <a:tcPr marT="91425" marB="91425" marR="91425" marL="91425"/>
                </a:tc>
              </a:tr>
            </a:tbl>
          </a:graphicData>
        </a:graphic>
      </p:graphicFrame>
      <p:sp>
        <p:nvSpPr>
          <p:cNvPr id="150" name="Google Shape;150;p16"/>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erkeley_heritage">
  <a:themeElements>
    <a:clrScheme name="Berkeley heritage">
      <a:dk1>
        <a:srgbClr val="FDB515"/>
      </a:dk1>
      <a:lt1>
        <a:srgbClr val="FFFFFF"/>
      </a:lt1>
      <a:dk2>
        <a:srgbClr val="003262"/>
      </a:dk2>
      <a:lt2>
        <a:srgbClr val="C2B9A7"/>
      </a:lt2>
      <a:accent1>
        <a:srgbClr val="FDB500"/>
      </a:accent1>
      <a:accent2>
        <a:srgbClr val="D8661F"/>
      </a:accent2>
      <a:accent3>
        <a:srgbClr val="B9D3B6"/>
      </a:accent3>
      <a:accent4>
        <a:srgbClr val="584F29"/>
      </a:accent4>
      <a:accent5>
        <a:srgbClr val="00B2A5"/>
      </a:accent5>
      <a:accent6>
        <a:srgbClr val="F79646"/>
      </a:accent6>
      <a:hlink>
        <a:srgbClr val="00B0DA"/>
      </a:hlink>
      <a:folHlink>
        <a:srgbClr val="EE1F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