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83" r:id="rId3"/>
    <p:sldId id="259" r:id="rId4"/>
    <p:sldId id="261" r:id="rId5"/>
    <p:sldId id="296" r:id="rId6"/>
    <p:sldId id="328" r:id="rId7"/>
    <p:sldId id="295" r:id="rId8"/>
    <p:sldId id="304" r:id="rId9"/>
    <p:sldId id="297" r:id="rId10"/>
    <p:sldId id="307" r:id="rId11"/>
    <p:sldId id="311" r:id="rId12"/>
    <p:sldId id="309" r:id="rId13"/>
    <p:sldId id="308" r:id="rId14"/>
    <p:sldId id="298" r:id="rId15"/>
    <p:sldId id="313" r:id="rId16"/>
    <p:sldId id="312" r:id="rId17"/>
    <p:sldId id="317" r:id="rId18"/>
    <p:sldId id="318" r:id="rId19"/>
    <p:sldId id="314" r:id="rId20"/>
    <p:sldId id="315" r:id="rId21"/>
    <p:sldId id="322" r:id="rId22"/>
    <p:sldId id="323" r:id="rId23"/>
    <p:sldId id="299" r:id="rId24"/>
    <p:sldId id="329" r:id="rId25"/>
    <p:sldId id="331" r:id="rId26"/>
    <p:sldId id="330" r:id="rId27"/>
    <p:sldId id="326" r:id="rId28"/>
    <p:sldId id="332" r:id="rId29"/>
    <p:sldId id="300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Light" panose="00000400000000000000" pitchFamily="2" charset="0"/>
      <p:regular r:id="rId37"/>
      <p:bold r:id="rId38"/>
      <p:italic r:id="rId39"/>
      <p:boldItalic r:id="rId40"/>
    </p:embeddedFont>
    <p:embeddedFont>
      <p:font typeface="微軟正黑體" panose="020B0604030504040204" pitchFamily="34" charset="-12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8B6"/>
    <a:srgbClr val="004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3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5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8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50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69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9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1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97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30bb4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30bb4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20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10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8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36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0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906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10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77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697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262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87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35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9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2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ee368/Project_Autumn_1516/Reports/Brewer_Su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機器學習概論 期末專題                                               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Handwritten Equation Recognition                    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手寫數學方程式影像識別</a:t>
            </a:r>
            <a:b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U11003008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物化系三 邱月之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673351"/>
            <a:ext cx="7433400" cy="2321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TW" sz="1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Jim Brewer , James Sun . </a:t>
            </a:r>
            <a:r>
              <a:rPr lang="en-US" altLang="zh-TW" sz="1800" b="1" i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LATEX Generation from Printed Equations . </a:t>
            </a:r>
            <a:r>
              <a:rPr lang="en-US" altLang="zh-TW" sz="1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Electrical Engineering , Stanford University . 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Retrieved from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https://web.stanford.edu/class/ee368/Project_Autumn_1516/Reports/Brewer_Sun.pdf</a:t>
            </a:r>
            <a:endParaRPr lang="en-US" altLang="zh-TW" sz="1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TW" sz="1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B04353C3-529A-3B71-18D0-765D345A4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30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197864"/>
            <a:ext cx="7433400" cy="2412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工作：將印刷體方程式的照片或截圖轉換成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代碼表示。步驟如下：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9100" lvl="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圖像預處理：二值化方法。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9100" lvl="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分割單一符號圖像：提取輪廓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9100" lvl="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傾斜圖像旋轉校正：大多數等式都有多條水平線，例如分數線、等號和負號，使用霍夫變換來求得方程式的水平方向。</a:t>
            </a: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單一符號影像辨識：使用了三種特徵提取的方式：標準化中心慣量矩、圓形拓撲結構和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不變矩。每個符號會表達成二十二個元素的特徵向量。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B04353C3-529A-3B71-18D0-765D345A4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451952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方法簡介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86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197864"/>
            <a:ext cx="7433400" cy="2412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4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事先建立了模板數據庫儲存了標準字符的資訊，使用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近鄰演算法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(KNN)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讓每個輸入符號對模板數據庫中的字符進行匹配和分類。</a:t>
            </a: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4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組裝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代碼：此方程式組裝函數使用原理與我們的工作相當類似，使用輪廓邊界框的位置，計算相鄰字元中點的距離。判斷流程也包含了：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arenBoth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上下標判斷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arenBoth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字符若是“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-”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，則需判斷是否為“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=”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或著分數格式。若是字符 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-”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，若輪廓邊界框與另一個字符 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-”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重疊，則判斷為“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=”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；輪廓邊界框與很多其他字符的邊界重疊，將會判斷其為分數與它的分子和分母。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79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180596"/>
            <a:ext cx="302758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對於需要將印刷文本轉換為可編輯代碼的情況非常有用，特別是對於學術文件中的數學方程式。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大多數等式都有多條水平線，利用霍夫變換來進行旋轉校正方法廣泛適用於大多數的數學方程。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B04353C3-529A-3B71-18D0-765D345A4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559596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優點與缺點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4DBA54-2BD0-83DF-2EDE-B7C821B5F3F0}"/>
              </a:ext>
            </a:extLst>
          </p:cNvPr>
          <p:cNvSpPr txBox="1"/>
          <p:nvPr/>
        </p:nvSpPr>
        <p:spPr>
          <a:xfrm>
            <a:off x="4182934" y="1142325"/>
            <a:ext cx="4572000" cy="3607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ts val="2400"/>
              <a:buFont typeface="Montserrat Light"/>
              <a:buNone/>
              <a:tabLst/>
              <a:defRPr/>
            </a:pP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缺點：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主要針對印刷方程式，對於手寫方程式的識別能力可能有限。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傾斜圖像校正需要取得水平線，對於某些特定情況，比如符號“ 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\ ”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，算法可能會受到干擾，得到錯誤的判斷結果。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字符匹配依賴於預先建立的模板數據庫，如果數據庫不夠全面，可能會影響識別效果。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並非所有印刷體格式都是一樣的，使用輪廓邊界框重疊的方式進行分數或等於符號的判斷，將會有出錯風險。</a:t>
            </a:r>
          </a:p>
        </p:txBody>
      </p:sp>
    </p:spTree>
    <p:extLst>
      <p:ext uri="{BB962C8B-B14F-4D97-AF65-F5344CB8AC3E}">
        <p14:creationId xmlns:p14="http://schemas.microsoft.com/office/powerpoint/2010/main" val="342848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5.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我的方法</a:t>
            </a:r>
          </a:p>
        </p:txBody>
      </p:sp>
    </p:spTree>
    <p:extLst>
      <p:ext uri="{BB962C8B-B14F-4D97-AF65-F5344CB8AC3E}">
        <p14:creationId xmlns:p14="http://schemas.microsoft.com/office/powerpoint/2010/main" val="426429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342703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模組設計了一個視窗，使用者可以在其上書寫式子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"save"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按鈕，程式讀取目前的數學式影像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"predict"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按鈕，即可顯示出預測結果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>
              <a:lnSpc>
                <a:spcPct val="150000"/>
              </a:lnSpc>
              <a:buNone/>
            </a:pP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96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55300" y="1207533"/>
                <a:ext cx="7433400" cy="30339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76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訓練資料集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Kaggle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Handwritten Math Symbol Dataset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估計約有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47,000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張圖像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每張影像的大小為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45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45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像素，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影像格式為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JPG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目前程式可以辨識 </a:t>
                </a:r>
                <a:r>
                  <a:rPr lang="zh-TW" altLang="zh-TW" sz="18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“0”, “1”, “2”, “3”, “4”, “5”, “6”, “7”, “8”, “9”, “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TW" sz="18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 “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TW" sz="18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 “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18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符號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6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300" y="1207533"/>
                <a:ext cx="7433400" cy="3033900"/>
              </a:xfrm>
              <a:prstGeom prst="rect">
                <a:avLst/>
              </a:prstGeom>
              <a:blipFill>
                <a:blip r:embed="rId3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3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208231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類建立了一個卷積神經網絡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包含兩個卷積層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(Conv2D)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，用於提取圖像特徵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兩個池化層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(MaxPool2D)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，用於減少模型的計算量和過擬合風險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兩個全連接層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(Dense)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，用於分類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ts val="24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從訓練數據中劃分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25% 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作為驗證數據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1E2124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ontserrat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ts val="24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epochs=20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：訓練 </a:t>
            </a:r>
            <a:r>
              <a:rPr lang="en-US" altLang="zh-TW" sz="1800" dirty="0">
                <a:solidFill>
                  <a:srgbClr val="1E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0 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代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1E2124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ontserrat Light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01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8E4D78C-6067-8A29-020C-6974A05080B3}"/>
              </a:ext>
            </a:extLst>
          </p:cNvPr>
          <p:cNvGrpSpPr/>
          <p:nvPr/>
        </p:nvGrpSpPr>
        <p:grpSpPr>
          <a:xfrm>
            <a:off x="-192512" y="1638044"/>
            <a:ext cx="8698836" cy="2103777"/>
            <a:chOff x="-1278756" y="2755950"/>
            <a:chExt cx="7791944" cy="393600"/>
          </a:xfrm>
        </p:grpSpPr>
        <p:sp>
          <p:nvSpPr>
            <p:cNvPr id="370" name="Google Shape;370;p38"/>
            <p:cNvSpPr/>
            <p:nvPr/>
          </p:nvSpPr>
          <p:spPr>
            <a:xfrm>
              <a:off x="-1278756" y="2755950"/>
              <a:ext cx="2270832" cy="393600"/>
            </a:xfrm>
            <a:prstGeom prst="homePlate">
              <a:avLst>
                <a:gd name="adj" fmla="val 32030"/>
              </a:avLst>
            </a:prstGeom>
            <a:solidFill>
              <a:schemeClr val="tx2">
                <a:lumMod val="90000"/>
              </a:schemeClr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690288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zh-TW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輸出</a:t>
              </a:r>
              <a:r>
                <a: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層</a:t>
              </a: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5082411" y="2755950"/>
              <a:ext cx="716808" cy="393600"/>
            </a:xfrm>
            <a:prstGeom prst="homePlate">
              <a:avLst>
                <a:gd name="adj" fmla="val 3203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第二個全連接層</a:t>
              </a:r>
              <a:endPara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434788" y="2755950"/>
              <a:ext cx="716808" cy="393600"/>
            </a:xfrm>
            <a:prstGeom prst="homePlate">
              <a:avLst>
                <a:gd name="adj" fmla="val 3203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第一個全連接層</a:t>
              </a:r>
              <a:endParaRPr lang="en-U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3774704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rgbClr val="6BD8B6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zh-TW" altLang="en-US" sz="20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展平</a:t>
              </a:r>
              <a:r>
                <a: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層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114619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rgbClr val="6BD8B6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454535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第二個池化層</a:t>
              </a: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794451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第二個卷積層</a:t>
              </a: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134367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rgbClr val="00459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第一個池化層</a:t>
              </a: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74283" y="2755950"/>
              <a:ext cx="822900" cy="3936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ontserrat"/>
                  <a:sym typeface="Montserrat"/>
                </a:rPr>
                <a:t>第一個卷積層</a:t>
              </a:r>
              <a:endParaRPr sz="20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endParaRPr>
            </a:p>
          </p:txBody>
        </p:sp>
      </p:grpSp>
      <p:sp>
        <p:nvSpPr>
          <p:cNvPr id="372" name="Google Shape;372;p38"/>
          <p:cNvSpPr txBox="1"/>
          <p:nvPr/>
        </p:nvSpPr>
        <p:spPr>
          <a:xfrm>
            <a:off x="928692" y="427781"/>
            <a:ext cx="12926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具有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30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個濾波器，每個濾波器的大小為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5x5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E0F1E0F-6725-AE83-746A-2509B6A9E99C}"/>
              </a:ext>
            </a:extLst>
          </p:cNvPr>
          <p:cNvGrpSpPr/>
          <p:nvPr/>
        </p:nvGrpSpPr>
        <p:grpSpPr>
          <a:xfrm>
            <a:off x="1887851" y="1114864"/>
            <a:ext cx="6077053" cy="498600"/>
            <a:chOff x="1887852" y="1114864"/>
            <a:chExt cx="5284940" cy="498600"/>
          </a:xfrm>
        </p:grpSpPr>
        <p:cxnSp>
          <p:nvCxnSpPr>
            <p:cNvPr id="371" name="Google Shape;371;p38"/>
            <p:cNvCxnSpPr>
              <a:cxnSpLocks/>
            </p:cNvCxnSpPr>
            <p:nvPr/>
          </p:nvCxnSpPr>
          <p:spPr>
            <a:xfrm flipV="1">
              <a:off x="1887852" y="111486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73" name="Google Shape;373;p38"/>
            <p:cNvCxnSpPr>
              <a:cxnSpLocks/>
            </p:cNvCxnSpPr>
            <p:nvPr/>
          </p:nvCxnSpPr>
          <p:spPr>
            <a:xfrm flipV="1">
              <a:off x="3209087" y="111486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75" name="Google Shape;375;p38"/>
            <p:cNvCxnSpPr>
              <a:cxnSpLocks/>
            </p:cNvCxnSpPr>
            <p:nvPr/>
          </p:nvCxnSpPr>
          <p:spPr>
            <a:xfrm flipV="1">
              <a:off x="4530322" y="111486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77" name="Google Shape;377;p38"/>
            <p:cNvCxnSpPr>
              <a:cxnSpLocks/>
            </p:cNvCxnSpPr>
            <p:nvPr/>
          </p:nvCxnSpPr>
          <p:spPr>
            <a:xfrm flipV="1">
              <a:off x="5851557" y="111486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79" name="Google Shape;379;p38"/>
            <p:cNvCxnSpPr>
              <a:cxnSpLocks/>
            </p:cNvCxnSpPr>
            <p:nvPr/>
          </p:nvCxnSpPr>
          <p:spPr>
            <a:xfrm flipV="1">
              <a:off x="7172792" y="111486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FC2C18B-3BE9-50B3-A7EE-3432DFE0CA6D}"/>
              </a:ext>
            </a:extLst>
          </p:cNvPr>
          <p:cNvGrpSpPr/>
          <p:nvPr/>
        </p:nvGrpSpPr>
        <p:grpSpPr>
          <a:xfrm>
            <a:off x="2818930" y="3702484"/>
            <a:ext cx="4363923" cy="498600"/>
            <a:chOff x="2522520" y="3702484"/>
            <a:chExt cx="3963705" cy="498600"/>
          </a:xfrm>
        </p:grpSpPr>
        <p:cxnSp>
          <p:nvCxnSpPr>
            <p:cNvPr id="383" name="Google Shape;383;p38"/>
            <p:cNvCxnSpPr>
              <a:cxnSpLocks/>
            </p:cNvCxnSpPr>
            <p:nvPr/>
          </p:nvCxnSpPr>
          <p:spPr>
            <a:xfrm flipV="1">
              <a:off x="2522520" y="370248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85" name="Google Shape;385;p38"/>
            <p:cNvCxnSpPr>
              <a:cxnSpLocks/>
            </p:cNvCxnSpPr>
            <p:nvPr/>
          </p:nvCxnSpPr>
          <p:spPr>
            <a:xfrm flipV="1">
              <a:off x="3843755" y="370248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87" name="Google Shape;387;p38"/>
            <p:cNvCxnSpPr>
              <a:cxnSpLocks/>
            </p:cNvCxnSpPr>
            <p:nvPr/>
          </p:nvCxnSpPr>
          <p:spPr>
            <a:xfrm flipV="1">
              <a:off x="5164990" y="370248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89" name="Google Shape;389;p38"/>
            <p:cNvCxnSpPr>
              <a:cxnSpLocks/>
            </p:cNvCxnSpPr>
            <p:nvPr/>
          </p:nvCxnSpPr>
          <p:spPr>
            <a:xfrm flipV="1">
              <a:off x="6486225" y="3702484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31" name="Google Shape;372;p38">
            <a:extLst>
              <a:ext uri="{FF2B5EF4-FFF2-40B4-BE49-F238E27FC236}">
                <a16:creationId xmlns:a16="http://schemas.microsoft.com/office/drawing/2014/main" id="{6BF7907C-9006-02E0-03DA-5AF0E6280AE7}"/>
              </a:ext>
            </a:extLst>
          </p:cNvPr>
          <p:cNvSpPr txBox="1"/>
          <p:nvPr/>
        </p:nvSpPr>
        <p:spPr>
          <a:xfrm>
            <a:off x="2369787" y="427781"/>
            <a:ext cx="12926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具有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15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個濾波器，每個濾波器的大小為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5x5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35" name="Google Shape;372;p38">
            <a:extLst>
              <a:ext uri="{FF2B5EF4-FFF2-40B4-BE49-F238E27FC236}">
                <a16:creationId xmlns:a16="http://schemas.microsoft.com/office/drawing/2014/main" id="{8E3A9B72-F13F-FAFE-96D7-5A212485063F}"/>
              </a:ext>
            </a:extLst>
          </p:cNvPr>
          <p:cNvSpPr txBox="1"/>
          <p:nvPr/>
        </p:nvSpPr>
        <p:spPr>
          <a:xfrm>
            <a:off x="3992734" y="435801"/>
            <a:ext cx="12926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隨機丟棄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20%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的神經元以防止過擬合。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36" name="Google Shape;372;p38">
            <a:extLst>
              <a:ext uri="{FF2B5EF4-FFF2-40B4-BE49-F238E27FC236}">
                <a16:creationId xmlns:a16="http://schemas.microsoft.com/office/drawing/2014/main" id="{4C03E0BE-DD71-254D-B26E-94EF4523745E}"/>
              </a:ext>
            </a:extLst>
          </p:cNvPr>
          <p:cNvSpPr txBox="1"/>
          <p:nvPr/>
        </p:nvSpPr>
        <p:spPr>
          <a:xfrm>
            <a:off x="5481998" y="435801"/>
            <a:ext cx="1466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具有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128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個神經元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37" name="Google Shape;372;p38">
            <a:extLst>
              <a:ext uri="{FF2B5EF4-FFF2-40B4-BE49-F238E27FC236}">
                <a16:creationId xmlns:a16="http://schemas.microsoft.com/office/drawing/2014/main" id="{499A358A-D2F2-5B55-4458-4B779213D43F}"/>
              </a:ext>
            </a:extLst>
          </p:cNvPr>
          <p:cNvSpPr txBox="1"/>
          <p:nvPr/>
        </p:nvSpPr>
        <p:spPr>
          <a:xfrm>
            <a:off x="2097445" y="4314115"/>
            <a:ext cx="918676" cy="25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大小為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2x2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39" name="Google Shape;372;p38">
            <a:extLst>
              <a:ext uri="{FF2B5EF4-FFF2-40B4-BE49-F238E27FC236}">
                <a16:creationId xmlns:a16="http://schemas.microsoft.com/office/drawing/2014/main" id="{7B7F70EC-4E58-A4BD-58C1-DF03E0C9E9A3}"/>
              </a:ext>
            </a:extLst>
          </p:cNvPr>
          <p:cNvSpPr txBox="1"/>
          <p:nvPr/>
        </p:nvSpPr>
        <p:spPr>
          <a:xfrm>
            <a:off x="7161855" y="400984"/>
            <a:ext cx="1813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具有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13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個神經元（對應於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13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個分類），使用 </a:t>
            </a:r>
            <a:r>
              <a:rPr lang="en-US" altLang="zh-TW" dirty="0" err="1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softmax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激活函數，將輸出轉換為概率分佈。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40" name="Google Shape;372;p38">
            <a:extLst>
              <a:ext uri="{FF2B5EF4-FFF2-40B4-BE49-F238E27FC236}">
                <a16:creationId xmlns:a16="http://schemas.microsoft.com/office/drawing/2014/main" id="{135A9577-1644-D739-0206-39CAEEB40FD6}"/>
              </a:ext>
            </a:extLst>
          </p:cNvPr>
          <p:cNvSpPr txBox="1"/>
          <p:nvPr/>
        </p:nvSpPr>
        <p:spPr>
          <a:xfrm>
            <a:off x="6826926" y="4028636"/>
            <a:ext cx="152144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具有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50 </a:t>
            </a: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個神經元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42" name="Google Shape;372;p38">
            <a:extLst>
              <a:ext uri="{FF2B5EF4-FFF2-40B4-BE49-F238E27FC236}">
                <a16:creationId xmlns:a16="http://schemas.microsoft.com/office/drawing/2014/main" id="{562EBD13-3C9F-10ED-11C2-8B1104026A57}"/>
              </a:ext>
            </a:extLst>
          </p:cNvPr>
          <p:cNvSpPr txBox="1"/>
          <p:nvPr/>
        </p:nvSpPr>
        <p:spPr>
          <a:xfrm>
            <a:off x="5207186" y="4251284"/>
            <a:ext cx="14101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將多維輸入展平為一維輸出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43" name="Google Shape;372;p38">
            <a:extLst>
              <a:ext uri="{FF2B5EF4-FFF2-40B4-BE49-F238E27FC236}">
                <a16:creationId xmlns:a16="http://schemas.microsoft.com/office/drawing/2014/main" id="{67756B08-1330-8DE1-E8EB-A6BA3EFA5BE6}"/>
              </a:ext>
            </a:extLst>
          </p:cNvPr>
          <p:cNvSpPr txBox="1"/>
          <p:nvPr/>
        </p:nvSpPr>
        <p:spPr>
          <a:xfrm>
            <a:off x="3533396" y="4323363"/>
            <a:ext cx="918676" cy="25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大小為 </a:t>
            </a:r>
            <a:r>
              <a:rPr lang="en-US" altLang="zh-TW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2x2</a:t>
            </a:r>
            <a:endParaRPr lang="en-US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58C08E8-13D4-1EBB-06EF-D6B8F81FDD1D}"/>
              </a:ext>
            </a:extLst>
          </p:cNvPr>
          <p:cNvSpPr txBox="1"/>
          <p:nvPr/>
        </p:nvSpPr>
        <p:spPr>
          <a:xfrm>
            <a:off x="4896467" y="1884769"/>
            <a:ext cx="492443" cy="11385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Dropout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E11B1B0-E0C5-6AD6-DD6E-9C55B38782A9}"/>
              </a:ext>
            </a:extLst>
          </p:cNvPr>
          <p:cNvSpPr txBox="1"/>
          <p:nvPr/>
        </p:nvSpPr>
        <p:spPr>
          <a:xfrm>
            <a:off x="4913264" y="2982443"/>
            <a:ext cx="615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層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0DC28DA-4A18-0253-ED0F-EC860ED11E82}"/>
              </a:ext>
            </a:extLst>
          </p:cNvPr>
          <p:cNvSpPr txBox="1"/>
          <p:nvPr/>
        </p:nvSpPr>
        <p:spPr>
          <a:xfrm>
            <a:off x="282366" y="2274433"/>
            <a:ext cx="1253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指定輸入形狀為 </a:t>
            </a:r>
            <a:r>
              <a:rPr lang="en-US" altLang="zh-TW" sz="1600" dirty="0"/>
              <a:t>28x28 </a:t>
            </a:r>
            <a:r>
              <a:rPr lang="zh-TW" altLang="en-US" sz="1600" dirty="0"/>
              <a:t>的圖像</a:t>
            </a:r>
          </a:p>
        </p:txBody>
      </p:sp>
    </p:spTree>
    <p:extLst>
      <p:ext uri="{BB962C8B-B14F-4D97-AF65-F5344CB8AC3E}">
        <p14:creationId xmlns:p14="http://schemas.microsoft.com/office/powerpoint/2010/main" val="379268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342703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將矩陣二值化，其值調整為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代表黑色像素，而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代表白色像素。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使用輪廓提取指令，將影像分割成各個數學符號的子影像。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模型對各個符號的子影像進行預測，得到方程式影像中每個符號的標籤。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圖像二值化與單一字符輪廓提取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71114" y="511508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CONTENTS</a:t>
            </a:r>
            <a:endParaRPr sz="3200"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Google Shape;372;p38">
            <a:extLst>
              <a:ext uri="{FF2B5EF4-FFF2-40B4-BE49-F238E27FC236}">
                <a16:creationId xmlns:a16="http://schemas.microsoft.com/office/drawing/2014/main" id="{26150BFD-8934-26CC-BA6B-10922C664CCC}"/>
              </a:ext>
            </a:extLst>
          </p:cNvPr>
          <p:cNvSpPr txBox="1"/>
          <p:nvPr/>
        </p:nvSpPr>
        <p:spPr>
          <a:xfrm>
            <a:off x="1301853" y="1156897"/>
            <a:ext cx="14423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Introduction</a:t>
            </a: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引言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3" name="Google Shape;372;p38">
            <a:extLst>
              <a:ext uri="{FF2B5EF4-FFF2-40B4-BE49-F238E27FC236}">
                <a16:creationId xmlns:a16="http://schemas.microsoft.com/office/drawing/2014/main" id="{047F683C-6369-F7DA-365D-658A28B96E51}"/>
              </a:ext>
            </a:extLst>
          </p:cNvPr>
          <p:cNvSpPr txBox="1"/>
          <p:nvPr/>
        </p:nvSpPr>
        <p:spPr>
          <a:xfrm>
            <a:off x="2407228" y="4111381"/>
            <a:ext cx="14423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Motivation</a:t>
            </a: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動機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4" name="Google Shape;372;p38">
            <a:extLst>
              <a:ext uri="{FF2B5EF4-FFF2-40B4-BE49-F238E27FC236}">
                <a16:creationId xmlns:a16="http://schemas.microsoft.com/office/drawing/2014/main" id="{7EBAE19C-8562-9E48-E70A-9FF99796F8D8}"/>
              </a:ext>
            </a:extLst>
          </p:cNvPr>
          <p:cNvSpPr txBox="1"/>
          <p:nvPr/>
        </p:nvSpPr>
        <p:spPr>
          <a:xfrm>
            <a:off x="4287814" y="3825623"/>
            <a:ext cx="14423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文獻探討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5" name="Google Shape;372;p38">
            <a:extLst>
              <a:ext uri="{FF2B5EF4-FFF2-40B4-BE49-F238E27FC236}">
                <a16:creationId xmlns:a16="http://schemas.microsoft.com/office/drawing/2014/main" id="{4ABCA271-E280-7AA4-04CC-9850EC064E76}"/>
              </a:ext>
            </a:extLst>
          </p:cNvPr>
          <p:cNvSpPr txBox="1"/>
          <p:nvPr/>
        </p:nvSpPr>
        <p:spPr>
          <a:xfrm>
            <a:off x="3430078" y="1195608"/>
            <a:ext cx="12420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Objectives</a:t>
            </a: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目的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6" name="Google Shape;372;p38">
            <a:extLst>
              <a:ext uri="{FF2B5EF4-FFF2-40B4-BE49-F238E27FC236}">
                <a16:creationId xmlns:a16="http://schemas.microsoft.com/office/drawing/2014/main" id="{0D86B897-DFFB-ADE7-2006-4B8F085263EF}"/>
              </a:ext>
            </a:extLst>
          </p:cNvPr>
          <p:cNvSpPr txBox="1"/>
          <p:nvPr/>
        </p:nvSpPr>
        <p:spPr>
          <a:xfrm>
            <a:off x="5359664" y="1113720"/>
            <a:ext cx="14423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我的方法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  <p:sp>
        <p:nvSpPr>
          <p:cNvPr id="7" name="Google Shape;372;p38">
            <a:extLst>
              <a:ext uri="{FF2B5EF4-FFF2-40B4-BE49-F238E27FC236}">
                <a16:creationId xmlns:a16="http://schemas.microsoft.com/office/drawing/2014/main" id="{8634D262-BDA2-B9D4-A6D9-6ED3BD470D16}"/>
              </a:ext>
            </a:extLst>
          </p:cNvPr>
          <p:cNvSpPr txBox="1"/>
          <p:nvPr/>
        </p:nvSpPr>
        <p:spPr>
          <a:xfrm>
            <a:off x="6396328" y="3796102"/>
            <a:ext cx="14423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Montserrat"/>
              </a:rPr>
              <a:t>實驗結果</a:t>
            </a:r>
            <a:endParaRPr lang="en-US" sz="18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55300" y="1342703"/>
                <a:ext cx="7433400" cy="30339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使程式判斷上標、下標與分數等數學格式。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cv2.findContours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指令提取每個符號的輪廓，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cv2.boundingRect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指令提取每個輪廓的位置，計算相鄰字元中點的距離。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Wingdings" panose="05000000000000000000" pitchFamily="2" charset="2"/>
                  <a:buChar char="l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減號“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，有可能是方程式中的等於“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=”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，或者分數中區隔分子與分母的長槓。</a:t>
                </a:r>
              </a:p>
              <a:p>
                <a:pPr marL="76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300" y="1342703"/>
                <a:ext cx="7433400" cy="3033900"/>
              </a:xfrm>
              <a:prstGeom prst="rect">
                <a:avLst/>
              </a:prstGeom>
              <a:blipFill>
                <a:blip r:embed="rId3"/>
                <a:stretch>
                  <a:fillRect l="-1230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數學格式辨識與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代碼輸出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86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342703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判斷等於符號的函式：兩個長度相當、距離相近的減號為等於。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判斷上下標的函式：此函式會計算位於其後的輪廓的垂直距離是否符合上下標的標準，最後輸出包含上下標表示的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數學格式辨識與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代碼輸出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46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83739" y="706599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判斷分數格式的函式：每遇到一個減號，計算每個符號與此減號的距離，判斷數字是否隸屬於分數的分子或分母。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將分數之前的數字串、分數的分子、分數的分母這三項當作一個群體，將其標籤和輪廓資訊分別暫存在陣列中。三個陣列分別經過判斷上下標的函式，再將其與包含分數表示法的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代碼組合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尋找下一個包含數字串、分子、分母群體，重複上述流程，最終即可得到一條方程式的完整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代碼。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52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6.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54229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116" y="281617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模型訓練結果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E62448-87F0-D73C-8A16-B77DC73C688B}"/>
              </a:ext>
            </a:extLst>
          </p:cNvPr>
          <p:cNvSpPr txBox="1"/>
          <p:nvPr/>
        </p:nvSpPr>
        <p:spPr>
          <a:xfrm>
            <a:off x="348343" y="850690"/>
            <a:ext cx="3132524" cy="497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ts val="2400"/>
              <a:buFont typeface="Montserrat Light"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classification report</a:t>
            </a:r>
          </a:p>
        </p:txBody>
      </p:sp>
      <p:pic>
        <p:nvPicPr>
          <p:cNvPr id="9" name="圖片 8" descr="一張含有 文字, 螢幕擷取畫面, 功能表 的圖片&#10;&#10;自動產生的描述">
            <a:extLst>
              <a:ext uri="{FF2B5EF4-FFF2-40B4-BE49-F238E27FC236}">
                <a16:creationId xmlns:a16="http://schemas.microsoft.com/office/drawing/2014/main" id="{D311DA09-E835-C508-7DE3-ABD57828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27" y="479767"/>
            <a:ext cx="4248368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1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1" name="圖片 10" descr="一張含有 文字, 螢幕擷取畫面, 字型, 功能表 的圖片&#10;&#10;自動產生的描述">
            <a:extLst>
              <a:ext uri="{FF2B5EF4-FFF2-40B4-BE49-F238E27FC236}">
                <a16:creationId xmlns:a16="http://schemas.microsoft.com/office/drawing/2014/main" id="{4D025C2A-A637-CA8C-D3A4-021C18E0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" y="673974"/>
            <a:ext cx="8106655" cy="40758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13BC76-1FBC-6FB1-6239-E91AAD0BCC13}"/>
              </a:ext>
            </a:extLst>
          </p:cNvPr>
          <p:cNvSpPr txBox="1"/>
          <p:nvPr/>
        </p:nvSpPr>
        <p:spPr>
          <a:xfrm>
            <a:off x="233082" y="79520"/>
            <a:ext cx="3132524" cy="497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C3F3"/>
              </a:buClr>
              <a:buSzPts val="2400"/>
              <a:buFont typeface="Montserrat Light"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E212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ontserrat Light"/>
              </a:rPr>
              <a:t>模型訓練過程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1E2124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513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圖片 5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D3573ABE-8261-BD19-8947-245FC56C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8" y="76841"/>
            <a:ext cx="6333135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使用者介面與辨識結果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B9E563C-C473-EE32-8438-4157B420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36" y="1290716"/>
            <a:ext cx="6055018" cy="31416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D4CCDF-3116-E9EC-C313-D9C49F913E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67436" y="1290716"/>
            <a:ext cx="6055018" cy="31221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5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4429BE86-33C2-594F-4C3D-3DE1EBF9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214" y="54287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錯誤的辨識結果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FB527FEE-FAD9-45C9-AEBD-AE924FC6C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" b="6181"/>
          <a:stretch/>
        </p:blipFill>
        <p:spPr>
          <a:xfrm>
            <a:off x="1463040" y="1111857"/>
            <a:ext cx="6466813" cy="33811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370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altLang="zh-TW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  <a:t>Thanks</a:t>
            </a:r>
            <a:r>
              <a:rPr kumimoji="0" lang="zh-TW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F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  <a:t>or </a:t>
            </a:r>
            <a:b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</a:b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  <a:t>Listening</a:t>
            </a:r>
            <a:r>
              <a:rPr kumimoji="0" lang="en" altLang="zh-TW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"/>
                <a:sym typeface="Montserrat"/>
              </a:rPr>
              <a:t>!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30;p18">
            <a:extLst>
              <a:ext uri="{FF2B5EF4-FFF2-40B4-BE49-F238E27FC236}">
                <a16:creationId xmlns:a16="http://schemas.microsoft.com/office/drawing/2014/main" id="{830C84F1-FCA1-B499-E0F4-670917E8C154}"/>
              </a:ext>
            </a:extLst>
          </p:cNvPr>
          <p:cNvSpPr/>
          <p:nvPr/>
        </p:nvSpPr>
        <p:spPr>
          <a:xfrm>
            <a:off x="7431857" y="348774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" name="Google Shape;131;p18">
            <a:extLst>
              <a:ext uri="{FF2B5EF4-FFF2-40B4-BE49-F238E27FC236}">
                <a16:creationId xmlns:a16="http://schemas.microsoft.com/office/drawing/2014/main" id="{6FDEB44F-CCA2-9535-201C-67879F9B3D6B}"/>
              </a:ext>
            </a:extLst>
          </p:cNvPr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4" name="Google Shape;132;p18">
              <a:extLst>
                <a:ext uri="{FF2B5EF4-FFF2-40B4-BE49-F238E27FC236}">
                  <a16:creationId xmlns:a16="http://schemas.microsoft.com/office/drawing/2014/main" id="{BE6C9C19-DBE1-8E91-3D05-B5E0E3C838BC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" name="Google Shape;133;p18">
              <a:extLst>
                <a:ext uri="{FF2B5EF4-FFF2-40B4-BE49-F238E27FC236}">
                  <a16:creationId xmlns:a16="http://schemas.microsoft.com/office/drawing/2014/main" id="{7D940B4F-CE06-232E-D595-4B8B5718F067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oogle Shape;134;p18">
            <a:extLst>
              <a:ext uri="{FF2B5EF4-FFF2-40B4-BE49-F238E27FC236}">
                <a16:creationId xmlns:a16="http://schemas.microsoft.com/office/drawing/2014/main" id="{A3EED3DB-D9CE-1850-75EF-2361DAA3003B}"/>
              </a:ext>
            </a:extLst>
          </p:cNvPr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7" name="Google Shape;135;p18">
              <a:extLst>
                <a:ext uri="{FF2B5EF4-FFF2-40B4-BE49-F238E27FC236}">
                  <a16:creationId xmlns:a16="http://schemas.microsoft.com/office/drawing/2014/main" id="{78769F5A-40AA-F1D3-5E6A-B928787C3671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136;p18">
              <a:extLst>
                <a:ext uri="{FF2B5EF4-FFF2-40B4-BE49-F238E27FC236}">
                  <a16:creationId xmlns:a16="http://schemas.microsoft.com/office/drawing/2014/main" id="{EB5BB01C-22DE-C5E6-C4CC-CB860DD2C2AE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137;p18">
              <a:extLst>
                <a:ext uri="{FF2B5EF4-FFF2-40B4-BE49-F238E27FC236}">
                  <a16:creationId xmlns:a16="http://schemas.microsoft.com/office/drawing/2014/main" id="{F0684E9B-4138-DB65-3FD1-04AF5706E518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138;p18">
              <a:extLst>
                <a:ext uri="{FF2B5EF4-FFF2-40B4-BE49-F238E27FC236}">
                  <a16:creationId xmlns:a16="http://schemas.microsoft.com/office/drawing/2014/main" id="{60564BF1-8FA4-1410-F25A-13AA033B5E6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" name="Google Shape;139;p18">
            <a:extLst>
              <a:ext uri="{FF2B5EF4-FFF2-40B4-BE49-F238E27FC236}">
                <a16:creationId xmlns:a16="http://schemas.microsoft.com/office/drawing/2014/main" id="{27BC9E2D-852A-6FDD-3ED8-775AE898D035}"/>
              </a:ext>
            </a:extLst>
          </p:cNvPr>
          <p:cNvSpPr/>
          <p:nvPr/>
        </p:nvSpPr>
        <p:spPr>
          <a:xfrm rot="2466579">
            <a:off x="5699940" y="193438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140;p18">
            <a:extLst>
              <a:ext uri="{FF2B5EF4-FFF2-40B4-BE49-F238E27FC236}">
                <a16:creationId xmlns:a16="http://schemas.microsoft.com/office/drawing/2014/main" id="{CCEF4294-8531-B7E0-B9F9-13A60794500A}"/>
              </a:ext>
            </a:extLst>
          </p:cNvPr>
          <p:cNvSpPr/>
          <p:nvPr/>
        </p:nvSpPr>
        <p:spPr>
          <a:xfrm rot="-1609357">
            <a:off x="6396455" y="2220529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141;p18">
            <a:extLst>
              <a:ext uri="{FF2B5EF4-FFF2-40B4-BE49-F238E27FC236}">
                <a16:creationId xmlns:a16="http://schemas.microsoft.com/office/drawing/2014/main" id="{7E367C9B-699E-676A-606F-765213C3C69E}"/>
              </a:ext>
            </a:extLst>
          </p:cNvPr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142;p18">
            <a:extLst>
              <a:ext uri="{FF2B5EF4-FFF2-40B4-BE49-F238E27FC236}">
                <a16:creationId xmlns:a16="http://schemas.microsoft.com/office/drawing/2014/main" id="{3AACF415-BD8B-961C-0ED0-647D7281712F}"/>
              </a:ext>
            </a:extLst>
          </p:cNvPr>
          <p:cNvSpPr/>
          <p:nvPr/>
        </p:nvSpPr>
        <p:spPr>
          <a:xfrm rot="-1609257">
            <a:off x="7406506" y="837929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引言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299" y="1203370"/>
            <a:ext cx="762528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設計了能夠辨識手寫數學公式的程式，使用者可以在視窗上直接書寫方程式，將方程式轉換為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代碼輸出。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程式能提取方程式影像中每個字元的輪廓與特徵，並輸入模型中進行辨識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我們訓練了一個卷積神經網絡模型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程式能夠辨識加減與數字等基本符號程式利用計算字元中點的距離，判斷上標、下標與分數等數學格式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344855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507175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是一種學術文件排版系統，尤其是在工程與科學領域等學術研究方面，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語言編寫複雜數學方程式非常方便。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有些科學研究工作涉及複雜數學公式分析，留下大量的手寫紙筆資料，若能使用影像辨識技術，快速得到手寫數學公式的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代碼，將能大大節省時間並提高工作效率，因為編碼一個冗長的方程式既耗時又容易出錯。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教育方面，學生在網路上更快地搜索到相應的學習資源與課外教材、製作作業與筆記。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目前市場對於印刷體的辨識已經有相當的發展，相關軟體如  </a:t>
            </a:r>
            <a:r>
              <a:rPr lang="en-US" altLang="zh-TW" sz="16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MyScript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Mathpix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Snipping Tool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Google Len 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書寫字體的辨識仍有發展空間：不同書寫風格、字跡與多行公式之間的重疊等問題，會使軟體會出現辨識上的失誤。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39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07858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960915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將數學方程式影像轉換為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模組開發一款能夠直接在視窗上書寫方程式的視窗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支援使用者上傳照片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分割與辨識影像上的單個字元與數字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辨識上標、下標、分數等常用排版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8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4.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文獻探討</a:t>
            </a:r>
          </a:p>
        </p:txBody>
      </p:sp>
    </p:spTree>
    <p:extLst>
      <p:ext uri="{BB962C8B-B14F-4D97-AF65-F5344CB8AC3E}">
        <p14:creationId xmlns:p14="http://schemas.microsoft.com/office/powerpoint/2010/main" val="138671896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1537</Words>
  <Application>Microsoft Office PowerPoint</Application>
  <PresentationFormat>如螢幕大小 (16:9)</PresentationFormat>
  <Paragraphs>143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Wingdings</vt:lpstr>
      <vt:lpstr>微軟正黑體</vt:lpstr>
      <vt:lpstr>Cambria Math</vt:lpstr>
      <vt:lpstr>Calibri</vt:lpstr>
      <vt:lpstr>Arial</vt:lpstr>
      <vt:lpstr>Montserrat Light</vt:lpstr>
      <vt:lpstr>Montserrat</vt:lpstr>
      <vt:lpstr>Nicholas template</vt:lpstr>
      <vt:lpstr>機器學習概論 期末專題                                                 Handwritten Equation Recognition                     手寫數學方程式影像識別  U11003008 物化系三 邱月之</vt:lpstr>
      <vt:lpstr>CONTENTS</vt:lpstr>
      <vt:lpstr>1. Introduction引言</vt:lpstr>
      <vt:lpstr>PowerPoint 簡報</vt:lpstr>
      <vt:lpstr>2. Motivation動機</vt:lpstr>
      <vt:lpstr>PowerPoint 簡報</vt:lpstr>
      <vt:lpstr>3. Objective目的</vt:lpstr>
      <vt:lpstr>PowerPoint 簡報</vt:lpstr>
      <vt:lpstr>4. 文獻探討</vt:lpstr>
      <vt:lpstr>文本</vt:lpstr>
      <vt:lpstr>方法簡介</vt:lpstr>
      <vt:lpstr>PowerPoint 簡報</vt:lpstr>
      <vt:lpstr>優點與缺點</vt:lpstr>
      <vt:lpstr>5. 我的方法</vt:lpstr>
      <vt:lpstr>A. 使用者介面</vt:lpstr>
      <vt:lpstr>B. 訓練CNN模型</vt:lpstr>
      <vt:lpstr>B. 訓練CNN模型</vt:lpstr>
      <vt:lpstr>PowerPoint 簡報</vt:lpstr>
      <vt:lpstr>C. 圖像二值化與單一字符輪廓提取</vt:lpstr>
      <vt:lpstr>D. 數學格式辨識與LaTeX代碼輸出</vt:lpstr>
      <vt:lpstr>D. 數學格式辨識與LaTeX代碼輸出</vt:lpstr>
      <vt:lpstr>PowerPoint 簡報</vt:lpstr>
      <vt:lpstr>6. 實驗結果</vt:lpstr>
      <vt:lpstr>A. 模型訓練結果</vt:lpstr>
      <vt:lpstr>PowerPoint 簡報</vt:lpstr>
      <vt:lpstr>PowerPoint 簡報</vt:lpstr>
      <vt:lpstr>B. 使用者介面與辨識結果</vt:lpstr>
      <vt:lpstr>C. 錯誤的辨識結果</vt:lpstr>
      <vt:lpstr>Thanks For 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機器學習概論 期末專題                                                 Handwritten Equation Recognition                     手寫數學方程式影像識別  U11003008 物化系三 邱月之</dc:title>
  <cp:lastModifiedBy>月之 邱</cp:lastModifiedBy>
  <cp:revision>44</cp:revision>
  <dcterms:modified xsi:type="dcterms:W3CDTF">2024-06-05T08:13:22Z</dcterms:modified>
</cp:coreProperties>
</file>