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5" r:id="rId9"/>
    <p:sldId id="264" r:id="rId10"/>
    <p:sldId id="266" r:id="rId11"/>
    <p:sldId id="267" r:id="rId12"/>
    <p:sldId id="268"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94617" autoAdjust="0"/>
  </p:normalViewPr>
  <p:slideViewPr>
    <p:cSldViewPr>
      <p:cViewPr varScale="1">
        <p:scale>
          <a:sx n="69" d="100"/>
          <a:sy n="69" d="100"/>
        </p:scale>
        <p:origin x="-2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angxinyu.xeni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olumbia.edu/~dano/courses/4600/lectures/6/AMPLTutorialV2.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1700808"/>
            <a:ext cx="7772400" cy="1470025"/>
          </a:xfrm>
        </p:spPr>
        <p:txBody>
          <a:bodyPr>
            <a:normAutofit/>
          </a:bodyPr>
          <a:lstStyle/>
          <a:p>
            <a:r>
              <a:rPr lang="en-US" altLang="zh-CN" sz="4000" b="1" dirty="0" smtClean="0"/>
              <a:t>Optimization of a Neural Network</a:t>
            </a:r>
            <a:endParaRPr lang="zh-CN" altLang="en-US" sz="4000" b="1" dirty="0"/>
          </a:p>
        </p:txBody>
      </p:sp>
      <p:sp>
        <p:nvSpPr>
          <p:cNvPr id="3" name="副标题 2"/>
          <p:cNvSpPr>
            <a:spLocks noGrp="1"/>
          </p:cNvSpPr>
          <p:nvPr>
            <p:ph type="subTitle" idx="1"/>
          </p:nvPr>
        </p:nvSpPr>
        <p:spPr>
          <a:xfrm>
            <a:off x="1257400" y="3356992"/>
            <a:ext cx="7160840" cy="2996753"/>
          </a:xfrm>
        </p:spPr>
        <p:txBody>
          <a:bodyPr>
            <a:normAutofit/>
          </a:bodyPr>
          <a:lstStyle/>
          <a:p>
            <a:r>
              <a:rPr lang="en-US" altLang="zh-CN" dirty="0" smtClean="0"/>
              <a:t>Tutorials of Optimization, </a:t>
            </a:r>
            <a:r>
              <a:rPr lang="en-US" altLang="zh-CN" b="1" dirty="0" smtClean="0"/>
              <a:t>Lab 1-1</a:t>
            </a:r>
          </a:p>
          <a:p>
            <a:r>
              <a:rPr lang="en-US" altLang="zh-CN" dirty="0" smtClean="0"/>
              <a:t>DMKM courses</a:t>
            </a:r>
          </a:p>
          <a:p>
            <a:endParaRPr lang="en-US" altLang="zh-CN" dirty="0" smtClean="0"/>
          </a:p>
          <a:p>
            <a:r>
              <a:rPr lang="en-US" altLang="zh-CN" dirty="0" smtClean="0"/>
              <a:t>Tutor: </a:t>
            </a:r>
            <a:r>
              <a:rPr lang="en-US" altLang="zh-CN" dirty="0" err="1" smtClean="0"/>
              <a:t>Xinyu</a:t>
            </a:r>
            <a:r>
              <a:rPr lang="en-US" altLang="zh-CN" dirty="0" smtClean="0"/>
              <a:t> WANG</a:t>
            </a:r>
          </a:p>
          <a:p>
            <a:r>
              <a:rPr lang="en-US" altLang="zh-CN" dirty="0" smtClean="0"/>
              <a:t>Contact: </a:t>
            </a:r>
            <a:r>
              <a:rPr lang="en-US" altLang="zh-CN" dirty="0" smtClean="0">
                <a:hlinkClick r:id="rId2"/>
              </a:rPr>
              <a:t>wangxinyu.xenia@gmail.com</a:t>
            </a:r>
            <a:endParaRPr lang="en-US" altLang="zh-CN" dirty="0" smtClean="0"/>
          </a:p>
          <a:p>
            <a:endParaRPr lang="en-US" altLang="zh-CN" dirty="0" smtClean="0"/>
          </a:p>
        </p:txBody>
      </p:sp>
    </p:spTree>
    <p:extLst>
      <p:ext uri="{BB962C8B-B14F-4D97-AF65-F5344CB8AC3E}">
        <p14:creationId xmlns:p14="http://schemas.microsoft.com/office/powerpoint/2010/main" val="164946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Solving problems in </a:t>
            </a:r>
            <a:r>
              <a:rPr lang="en-US" altLang="zh-CN" dirty="0"/>
              <a:t>AMPL</a:t>
            </a:r>
            <a:endParaRPr lang="zh-CN" altLang="en-US" dirty="0"/>
          </a:p>
        </p:txBody>
      </p:sp>
      <p:sp>
        <p:nvSpPr>
          <p:cNvPr id="3" name="内容占位符 2"/>
          <p:cNvSpPr>
            <a:spLocks noGrp="1"/>
          </p:cNvSpPr>
          <p:nvPr>
            <p:ph idx="1"/>
          </p:nvPr>
        </p:nvSpPr>
        <p:spPr>
          <a:xfrm>
            <a:off x="611560" y="4581128"/>
            <a:ext cx="8229600" cy="1977083"/>
          </a:xfrm>
        </p:spPr>
        <p:txBody>
          <a:bodyPr>
            <a:normAutofit fontScale="55000" lnSpcReduction="20000"/>
          </a:bodyPr>
          <a:lstStyle/>
          <a:p>
            <a:pPr marL="0" indent="0">
              <a:buNone/>
            </a:pPr>
            <a:endParaRPr lang="en-US" altLang="zh-CN" dirty="0" smtClean="0"/>
          </a:p>
          <a:p>
            <a:r>
              <a:rPr lang="en-US" altLang="zh-CN" dirty="0" smtClean="0"/>
              <a:t>Approach </a:t>
            </a:r>
            <a:r>
              <a:rPr lang="en-US" altLang="zh-CN" dirty="0"/>
              <a:t>1</a:t>
            </a:r>
            <a:r>
              <a:rPr lang="en-US" altLang="zh-CN" dirty="0" smtClean="0"/>
              <a:t>: Without scripts </a:t>
            </a:r>
          </a:p>
          <a:p>
            <a:pPr lvl="1"/>
            <a:r>
              <a:rPr lang="en-US" altLang="zh-CN" dirty="0" smtClean="0"/>
              <a:t>Example1.mod</a:t>
            </a:r>
          </a:p>
          <a:p>
            <a:r>
              <a:rPr lang="en-US" altLang="zh-CN" dirty="0"/>
              <a:t>Approach 2: Using Scripts (.run file</a:t>
            </a:r>
            <a:r>
              <a:rPr lang="en-US" altLang="zh-CN" dirty="0" smtClean="0"/>
              <a:t>)</a:t>
            </a:r>
          </a:p>
          <a:p>
            <a:pPr lvl="1"/>
            <a:r>
              <a:rPr lang="en-US" altLang="zh-CN" dirty="0" smtClean="0"/>
              <a:t>Scripts </a:t>
            </a:r>
            <a:r>
              <a:rPr lang="en-US" altLang="zh-CN" dirty="0"/>
              <a:t>capture in a file a sequence of </a:t>
            </a:r>
            <a:r>
              <a:rPr lang="en-US" altLang="zh-CN" dirty="0" smtClean="0"/>
              <a:t>command, that </a:t>
            </a:r>
            <a:r>
              <a:rPr lang="en-US" altLang="zh-CN" dirty="0"/>
              <a:t>can be repeatedly used by calling the script function in the AMPL command window</a:t>
            </a:r>
            <a:r>
              <a:rPr lang="en-US" altLang="zh-CN" dirty="0" smtClean="0"/>
              <a:t>.</a:t>
            </a:r>
          </a:p>
          <a:p>
            <a:pPr lvl="1"/>
            <a:r>
              <a:rPr lang="en-US" altLang="zh-CN" dirty="0" smtClean="0"/>
              <a:t>It works like a function, you can all it many times with different parameters</a:t>
            </a:r>
          </a:p>
          <a:p>
            <a:pPr lvl="1"/>
            <a:r>
              <a:rPr lang="en-US" altLang="zh-CN" dirty="0" smtClean="0"/>
              <a:t>Example1.run</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4" y="1268760"/>
            <a:ext cx="8892480" cy="2263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409" y="3434752"/>
            <a:ext cx="329565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923928" y="3434752"/>
            <a:ext cx="1296144" cy="210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 xm+1.5xc</a:t>
            </a:r>
            <a:endParaRPr lang="zh-CN" altLang="en-US" dirty="0">
              <a:solidFill>
                <a:schemeClr val="tx1"/>
              </a:solidFill>
            </a:endParaRPr>
          </a:p>
        </p:txBody>
      </p:sp>
    </p:spTree>
    <p:extLst>
      <p:ext uri="{BB962C8B-B14F-4D97-AF65-F5344CB8AC3E}">
        <p14:creationId xmlns:p14="http://schemas.microsoft.com/office/powerpoint/2010/main" val="315165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Comments about AMPL</a:t>
            </a:r>
            <a:endParaRPr lang="zh-CN" altLang="en-US" dirty="0"/>
          </a:p>
        </p:txBody>
      </p:sp>
      <p:sp>
        <p:nvSpPr>
          <p:cNvPr id="3" name="内容占位符 2"/>
          <p:cNvSpPr>
            <a:spLocks noGrp="1"/>
          </p:cNvSpPr>
          <p:nvPr>
            <p:ph idx="1"/>
          </p:nvPr>
        </p:nvSpPr>
        <p:spPr>
          <a:xfrm>
            <a:off x="323528" y="1412776"/>
            <a:ext cx="8424936" cy="5040560"/>
          </a:xfrm>
        </p:spPr>
        <p:txBody>
          <a:bodyPr>
            <a:normAutofit fontScale="70000" lnSpcReduction="20000"/>
          </a:bodyPr>
          <a:lstStyle/>
          <a:p>
            <a:r>
              <a:rPr lang="en-US" altLang="zh-CN" sz="3100" dirty="0">
                <a:solidFill>
                  <a:srgbClr val="FF0000"/>
                </a:solidFill>
              </a:rPr>
              <a:t>#</a:t>
            </a:r>
            <a:r>
              <a:rPr lang="en-US" altLang="zh-CN" dirty="0" smtClean="0"/>
              <a:t> leads comments</a:t>
            </a:r>
          </a:p>
          <a:p>
            <a:r>
              <a:rPr lang="en-US" altLang="zh-CN" dirty="0" smtClean="0"/>
              <a:t>Variables </a:t>
            </a:r>
            <a:r>
              <a:rPr lang="en-US" altLang="zh-CN" dirty="0"/>
              <a:t>must be declared using the </a:t>
            </a:r>
            <a:r>
              <a:rPr lang="en-US" altLang="zh-CN" dirty="0" err="1">
                <a:solidFill>
                  <a:srgbClr val="FF0000"/>
                </a:solidFill>
              </a:rPr>
              <a:t>var</a:t>
            </a:r>
            <a:r>
              <a:rPr lang="en-US" altLang="zh-CN" dirty="0"/>
              <a:t> command.</a:t>
            </a:r>
          </a:p>
          <a:p>
            <a:r>
              <a:rPr lang="en-US" altLang="zh-CN" dirty="0" smtClean="0"/>
              <a:t>All </a:t>
            </a:r>
            <a:r>
              <a:rPr lang="en-US" altLang="zh-CN" dirty="0"/>
              <a:t>lines of code must end with a </a:t>
            </a:r>
            <a:r>
              <a:rPr lang="en-US" altLang="zh-CN" dirty="0">
                <a:solidFill>
                  <a:srgbClr val="FF0000"/>
                </a:solidFill>
              </a:rPr>
              <a:t>semi-colon (;)</a:t>
            </a:r>
            <a:r>
              <a:rPr lang="en-US" altLang="zh-CN" dirty="0"/>
              <a:t>.</a:t>
            </a:r>
          </a:p>
          <a:p>
            <a:r>
              <a:rPr lang="en-US" altLang="zh-CN" dirty="0" smtClean="0"/>
              <a:t>The </a:t>
            </a:r>
            <a:r>
              <a:rPr lang="en-US" altLang="zh-CN" dirty="0"/>
              <a:t>objective function starts with the command </a:t>
            </a:r>
            <a:r>
              <a:rPr lang="en-US" altLang="zh-CN" dirty="0">
                <a:solidFill>
                  <a:srgbClr val="FF0000"/>
                </a:solidFill>
              </a:rPr>
              <a:t>maximize or minimize</a:t>
            </a:r>
            <a:r>
              <a:rPr lang="en-US" altLang="zh-CN" dirty="0"/>
              <a:t>, followed </a:t>
            </a:r>
            <a:r>
              <a:rPr lang="en-US" altLang="zh-CN" dirty="0" smtClean="0"/>
              <a:t>by the </a:t>
            </a:r>
            <a:r>
              <a:rPr lang="en-US" altLang="zh-CN" dirty="0">
                <a:solidFill>
                  <a:srgbClr val="FF0000"/>
                </a:solidFill>
              </a:rPr>
              <a:t>name</a:t>
            </a:r>
            <a:r>
              <a:rPr lang="en-US" altLang="zh-CN" dirty="0"/>
              <a:t> of the objective function (cost, revenue, </a:t>
            </a:r>
            <a:r>
              <a:rPr lang="en-US" altLang="zh-CN" dirty="0" err="1"/>
              <a:t>etc</a:t>
            </a:r>
            <a:r>
              <a:rPr lang="en-US" altLang="zh-CN" dirty="0"/>
              <a:t>), followed by a colon </a:t>
            </a:r>
            <a:r>
              <a:rPr lang="en-US" altLang="zh-CN" dirty="0">
                <a:solidFill>
                  <a:srgbClr val="FF0000"/>
                </a:solidFill>
              </a:rPr>
              <a:t>(:)</a:t>
            </a:r>
            <a:r>
              <a:rPr lang="en-US" altLang="zh-CN" dirty="0"/>
              <a:t> which </a:t>
            </a:r>
            <a:r>
              <a:rPr lang="en-US" altLang="zh-CN" dirty="0" smtClean="0"/>
              <a:t>is finally </a:t>
            </a:r>
            <a:r>
              <a:rPr lang="en-US" altLang="zh-CN" dirty="0"/>
              <a:t>followed by the function that should be optimized, terminated by the </a:t>
            </a:r>
            <a:r>
              <a:rPr lang="en-US" altLang="zh-CN" dirty="0" smtClean="0"/>
              <a:t>corresponding semicolon </a:t>
            </a:r>
            <a:r>
              <a:rPr lang="en-US" altLang="zh-CN" dirty="0"/>
              <a:t>(;).</a:t>
            </a:r>
          </a:p>
          <a:p>
            <a:r>
              <a:rPr lang="en-US" altLang="zh-CN" dirty="0" smtClean="0"/>
              <a:t>Each </a:t>
            </a:r>
            <a:r>
              <a:rPr lang="en-US" altLang="zh-CN" dirty="0"/>
              <a:t>constraint or array of constraints (constraints under the same name and </a:t>
            </a:r>
            <a:r>
              <a:rPr lang="en-US" altLang="zh-CN" dirty="0" smtClean="0"/>
              <a:t>different index</a:t>
            </a:r>
            <a:r>
              <a:rPr lang="en-US" altLang="zh-CN" dirty="0"/>
              <a:t>) starts with the command subject to followed by a name, followed by a colon </a:t>
            </a:r>
            <a:r>
              <a:rPr lang="en-US" altLang="zh-CN" dirty="0" smtClean="0"/>
              <a:t>(:) and </a:t>
            </a:r>
            <a:r>
              <a:rPr lang="en-US" altLang="zh-CN" dirty="0"/>
              <a:t>finally followed by the corresponding logical constraint.</a:t>
            </a:r>
          </a:p>
          <a:p>
            <a:r>
              <a:rPr lang="en-US" altLang="zh-CN" dirty="0" smtClean="0">
                <a:solidFill>
                  <a:srgbClr val="FF0000"/>
                </a:solidFill>
              </a:rPr>
              <a:t>Names </a:t>
            </a:r>
            <a:r>
              <a:rPr lang="en-US" altLang="zh-CN" dirty="0">
                <a:solidFill>
                  <a:srgbClr val="FF0000"/>
                </a:solidFill>
              </a:rPr>
              <a:t>are unique</a:t>
            </a:r>
            <a:r>
              <a:rPr lang="en-US" altLang="zh-CN" dirty="0"/>
              <a:t>. Variables, constraints and the objective function </a:t>
            </a:r>
            <a:r>
              <a:rPr lang="en-US" altLang="zh-CN" dirty="0" smtClean="0"/>
              <a:t>must </a:t>
            </a:r>
            <a:r>
              <a:rPr lang="en-US" altLang="zh-CN" dirty="0"/>
              <a:t>have </a:t>
            </a:r>
            <a:r>
              <a:rPr lang="en-US" altLang="zh-CN" dirty="0" smtClean="0"/>
              <a:t>different names</a:t>
            </a:r>
            <a:r>
              <a:rPr lang="en-US" altLang="zh-CN" dirty="0"/>
              <a:t>.</a:t>
            </a:r>
          </a:p>
          <a:p>
            <a:r>
              <a:rPr lang="en-US" altLang="zh-CN" dirty="0" smtClean="0"/>
              <a:t>AMPL </a:t>
            </a:r>
            <a:r>
              <a:rPr lang="en-US" altLang="zh-CN" dirty="0"/>
              <a:t>is </a:t>
            </a:r>
            <a:r>
              <a:rPr lang="en-US" altLang="zh-CN" dirty="0">
                <a:solidFill>
                  <a:srgbClr val="FF0000"/>
                </a:solidFill>
              </a:rPr>
              <a:t>case sensitive</a:t>
            </a:r>
            <a:r>
              <a:rPr lang="en-US" altLang="zh-CN" dirty="0"/>
              <a:t>. Commands must be in lower case. This also applies to name </a:t>
            </a:r>
            <a:r>
              <a:rPr lang="en-US" altLang="zh-CN" dirty="0" smtClean="0"/>
              <a:t>of entities</a:t>
            </a:r>
            <a:r>
              <a:rPr lang="en-US" altLang="zh-CN" dirty="0"/>
              <a:t>, </a:t>
            </a:r>
            <a:r>
              <a:rPr lang="en-US" altLang="zh-CN" dirty="0" err="1"/>
              <a:t>i.e</a:t>
            </a:r>
            <a:r>
              <a:rPr lang="en-US" altLang="zh-CN" dirty="0"/>
              <a:t> a and A are different names.</a:t>
            </a:r>
            <a:endParaRPr lang="zh-CN" altLang="en-US" dirty="0"/>
          </a:p>
        </p:txBody>
      </p:sp>
    </p:spTree>
    <p:extLst>
      <p:ext uri="{BB962C8B-B14F-4D97-AF65-F5344CB8AC3E}">
        <p14:creationId xmlns:p14="http://schemas.microsoft.com/office/powerpoint/2010/main" val="95873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hlinkClick r:id="rId2"/>
              </a:rPr>
              <a:t>http</a:t>
            </a:r>
            <a:r>
              <a:rPr lang="en-US" altLang="zh-CN" dirty="0">
                <a:hlinkClick r:id="rId2"/>
              </a:rPr>
              <a:t>://www.columbia.edu/~</a:t>
            </a:r>
            <a:r>
              <a:rPr lang="en-US" altLang="zh-CN" dirty="0" smtClean="0">
                <a:hlinkClick r:id="rId2"/>
              </a:rPr>
              <a:t>dano/courses/4600/lectures/6/AMPLTutorialV2.pdf</a:t>
            </a:r>
            <a:endParaRPr lang="en-US" altLang="zh-CN" dirty="0" smtClean="0"/>
          </a:p>
          <a:p>
            <a:r>
              <a:rPr lang="en-US" altLang="zh-CN" dirty="0" smtClean="0"/>
              <a:t>Next lecture:</a:t>
            </a:r>
          </a:p>
          <a:p>
            <a:pPr lvl="1"/>
            <a:r>
              <a:rPr lang="en-US" altLang="zh-CN" dirty="0" smtClean="0"/>
              <a:t>Neural network optimization with </a:t>
            </a:r>
            <a:r>
              <a:rPr lang="en-US" altLang="zh-CN" dirty="0" err="1" smtClean="0"/>
              <a:t>backpropagation</a:t>
            </a:r>
            <a:r>
              <a:rPr lang="en-US" altLang="zh-CN" dirty="0" smtClean="0"/>
              <a:t> algorithm</a:t>
            </a:r>
          </a:p>
          <a:p>
            <a:pPr marL="457200" lvl="1" indent="0">
              <a:buNone/>
            </a:pPr>
            <a:endParaRPr lang="zh-CN" altLang="en-US" dirty="0"/>
          </a:p>
        </p:txBody>
      </p:sp>
    </p:spTree>
    <p:extLst>
      <p:ext uri="{BB962C8B-B14F-4D97-AF65-F5344CB8AC3E}">
        <p14:creationId xmlns:p14="http://schemas.microsoft.com/office/powerpoint/2010/main" val="295953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Tutorials Schedule</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3 lab sessions</a:t>
            </a:r>
          </a:p>
          <a:p>
            <a:pPr lvl="1"/>
            <a:r>
              <a:rPr lang="en-US" altLang="zh-CN" dirty="0" smtClean="0"/>
              <a:t>Optimization of a neural network</a:t>
            </a:r>
          </a:p>
          <a:p>
            <a:pPr lvl="1"/>
            <a:r>
              <a:rPr lang="en-US" altLang="zh-CN" dirty="0" smtClean="0"/>
              <a:t>Classification by support vector machines</a:t>
            </a:r>
          </a:p>
          <a:p>
            <a:pPr lvl="1"/>
            <a:r>
              <a:rPr lang="en-US" altLang="zh-CN" dirty="0" smtClean="0"/>
              <a:t>The cluster-median problem</a:t>
            </a:r>
          </a:p>
          <a:p>
            <a:pPr marL="457200" lvl="1" indent="0">
              <a:buNone/>
            </a:pPr>
            <a:endParaRPr lang="en-US" altLang="zh-CN" dirty="0" smtClean="0"/>
          </a:p>
          <a:p>
            <a:r>
              <a:rPr lang="en-US" altLang="zh-CN" dirty="0" smtClean="0"/>
              <a:t>2 tutorials for each, 2 hours each tutorial</a:t>
            </a:r>
          </a:p>
          <a:p>
            <a:pPr lvl="1"/>
            <a:r>
              <a:rPr lang="en-US" altLang="zh-CN" dirty="0"/>
              <a:t>1 Oct (Today) and 15 Oct (Tue), 2pm-4pm</a:t>
            </a:r>
          </a:p>
          <a:p>
            <a:pPr lvl="1"/>
            <a:r>
              <a:rPr lang="en-US" altLang="zh-CN" dirty="0"/>
              <a:t>24 Oct (Thu) 4pm-6pm, and 14 Nov (Thu) 2pm-4pm</a:t>
            </a:r>
          </a:p>
          <a:p>
            <a:pPr lvl="1"/>
            <a:r>
              <a:rPr lang="en-US" altLang="zh-CN" dirty="0"/>
              <a:t>21 Nov (Thu) 4pm-6pm, and 3 Dec (Mon) </a:t>
            </a:r>
            <a:r>
              <a:rPr lang="en-US" altLang="zh-CN" dirty="0" smtClean="0"/>
              <a:t>10am-12am</a:t>
            </a:r>
          </a:p>
          <a:p>
            <a:pPr marL="457200" lvl="1" indent="0">
              <a:buNone/>
            </a:pPr>
            <a:endParaRPr lang="en-US" altLang="zh-CN" dirty="0" smtClean="0"/>
          </a:p>
          <a:p>
            <a:r>
              <a:rPr lang="en-US" altLang="zh-CN" dirty="0" smtClean="0"/>
              <a:t>Homework</a:t>
            </a:r>
          </a:p>
          <a:p>
            <a:pPr lvl="1"/>
            <a:r>
              <a:rPr lang="en-US" altLang="zh-CN" dirty="0" smtClean="0"/>
              <a:t>Submission within 2 weeks after the 2</a:t>
            </a:r>
            <a:r>
              <a:rPr lang="en-US" altLang="zh-CN" baseline="30000" dirty="0" smtClean="0"/>
              <a:t>nd</a:t>
            </a:r>
            <a:r>
              <a:rPr lang="en-US" altLang="zh-CN" dirty="0" smtClean="0"/>
              <a:t> tutorial</a:t>
            </a:r>
          </a:p>
          <a:p>
            <a:pPr marL="457200" lvl="1" indent="0">
              <a:buNone/>
            </a:pPr>
            <a:endParaRPr lang="en-US" altLang="zh-CN" dirty="0" smtClean="0"/>
          </a:p>
        </p:txBody>
      </p:sp>
    </p:spTree>
    <p:extLst>
      <p:ext uri="{BB962C8B-B14F-4D97-AF65-F5344CB8AC3E}">
        <p14:creationId xmlns:p14="http://schemas.microsoft.com/office/powerpoint/2010/main" val="369888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brief overview of Optimization</a:t>
            </a:r>
            <a:endParaRPr lang="zh-CN" altLang="en-US" dirty="0"/>
          </a:p>
        </p:txBody>
      </p:sp>
      <p:sp>
        <p:nvSpPr>
          <p:cNvPr id="3" name="内容占位符 2"/>
          <p:cNvSpPr>
            <a:spLocks noGrp="1"/>
          </p:cNvSpPr>
          <p:nvPr>
            <p:ph idx="1"/>
          </p:nvPr>
        </p:nvSpPr>
        <p:spPr>
          <a:xfrm>
            <a:off x="205680" y="1600200"/>
            <a:ext cx="8686800" cy="5429200"/>
          </a:xfrm>
        </p:spPr>
        <p:txBody>
          <a:bodyPr>
            <a:normAutofit fontScale="70000" lnSpcReduction="20000"/>
          </a:bodyPr>
          <a:lstStyle/>
          <a:p>
            <a:r>
              <a:rPr lang="en-US" altLang="zh-CN" dirty="0" smtClean="0"/>
              <a:t>Unconstrained nonlinear optimization, 3 </a:t>
            </a:r>
            <a:r>
              <a:rPr lang="en-US" altLang="zh-CN" dirty="0" err="1" smtClean="0"/>
              <a:t>lec</a:t>
            </a:r>
            <a:endParaRPr lang="en-US" altLang="zh-CN" dirty="0" smtClean="0"/>
          </a:p>
          <a:p>
            <a:pPr lvl="1"/>
            <a:r>
              <a:rPr lang="en-US" altLang="zh-CN" dirty="0" smtClean="0"/>
              <a:t>Fundamentals</a:t>
            </a:r>
          </a:p>
          <a:p>
            <a:pPr lvl="1"/>
            <a:r>
              <a:rPr lang="en-US" altLang="zh-CN" dirty="0" smtClean="0"/>
              <a:t>Methods that use 1</a:t>
            </a:r>
            <a:r>
              <a:rPr lang="en-US" altLang="zh-CN" baseline="30000" dirty="0" smtClean="0"/>
              <a:t>st</a:t>
            </a:r>
            <a:r>
              <a:rPr lang="en-US" altLang="zh-CN" dirty="0" smtClean="0"/>
              <a:t> derivatives</a:t>
            </a:r>
          </a:p>
          <a:p>
            <a:pPr lvl="1"/>
            <a:r>
              <a:rPr lang="en-US" altLang="zh-CN" dirty="0" smtClean="0"/>
              <a:t>Methods that use 2</a:t>
            </a:r>
            <a:r>
              <a:rPr lang="en-US" altLang="zh-CN" baseline="30000" dirty="0" smtClean="0"/>
              <a:t>nd</a:t>
            </a:r>
            <a:r>
              <a:rPr lang="en-US" altLang="zh-CN" dirty="0" smtClean="0"/>
              <a:t> derivatives</a:t>
            </a:r>
          </a:p>
          <a:p>
            <a:r>
              <a:rPr lang="en-US" altLang="zh-CN" dirty="0" smtClean="0"/>
              <a:t>Constrained nonlinear optimization, 4 </a:t>
            </a:r>
            <a:r>
              <a:rPr lang="en-US" altLang="zh-CN" dirty="0" err="1" smtClean="0"/>
              <a:t>lec</a:t>
            </a:r>
            <a:endParaRPr lang="en-US" altLang="zh-CN" dirty="0" smtClean="0"/>
          </a:p>
          <a:p>
            <a:pPr lvl="1"/>
            <a:r>
              <a:rPr lang="en-US" altLang="zh-CN" dirty="0" smtClean="0"/>
              <a:t>Constrained optimality conditions</a:t>
            </a:r>
          </a:p>
          <a:p>
            <a:pPr lvl="1"/>
            <a:r>
              <a:rPr lang="en-US" altLang="zh-CN" dirty="0" smtClean="0"/>
              <a:t>Linear equality constrained and linear inequality constrained optimization</a:t>
            </a:r>
          </a:p>
          <a:p>
            <a:pPr lvl="1"/>
            <a:r>
              <a:rPr lang="en-US" altLang="zh-CN" dirty="0" smtClean="0"/>
              <a:t>Optimization subject to linear equalities and simplex bounds, and the simplex method for linear programming from a basic feasible point</a:t>
            </a:r>
          </a:p>
          <a:p>
            <a:pPr lvl="1"/>
            <a:r>
              <a:rPr lang="en-US" altLang="zh-CN" dirty="0" smtClean="0"/>
              <a:t>The simplex algorithm with phase 1 and phase 2, and nonlinearly constrained optimization</a:t>
            </a:r>
          </a:p>
          <a:p>
            <a:r>
              <a:rPr lang="en-US" altLang="zh-CN" dirty="0" smtClean="0"/>
              <a:t>Integer programming, 2 </a:t>
            </a:r>
            <a:r>
              <a:rPr lang="en-US" altLang="zh-CN" dirty="0" err="1" smtClean="0"/>
              <a:t>lec</a:t>
            </a:r>
            <a:endParaRPr lang="en-US" altLang="zh-CN" dirty="0" smtClean="0"/>
          </a:p>
          <a:p>
            <a:pPr lvl="1"/>
            <a:r>
              <a:rPr lang="en-US" altLang="zh-CN" dirty="0" smtClean="0"/>
              <a:t>Modeling and solving integer optimization problems I</a:t>
            </a:r>
          </a:p>
          <a:p>
            <a:pPr lvl="1"/>
            <a:r>
              <a:rPr lang="en-US" altLang="zh-CN" dirty="0"/>
              <a:t>Modeling and solving integer optimization </a:t>
            </a:r>
            <a:r>
              <a:rPr lang="en-US" altLang="zh-CN" dirty="0" smtClean="0"/>
              <a:t>problems II, minimum spanning trees</a:t>
            </a:r>
          </a:p>
          <a:p>
            <a:pPr lvl="1"/>
            <a:endParaRPr lang="zh-CN" altLang="en-US" dirty="0"/>
          </a:p>
        </p:txBody>
      </p:sp>
    </p:spTree>
    <p:extLst>
      <p:ext uri="{BB962C8B-B14F-4D97-AF65-F5344CB8AC3E}">
        <p14:creationId xmlns:p14="http://schemas.microsoft.com/office/powerpoint/2010/main" val="102004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Optimization </a:t>
            </a:r>
            <a:r>
              <a:rPr lang="en-US" altLang="zh-CN" dirty="0" err="1" smtClean="0"/>
              <a:t>vs</a:t>
            </a:r>
            <a:r>
              <a:rPr lang="en-US" altLang="zh-CN" dirty="0" smtClean="0"/>
              <a:t> Machine Learning</a:t>
            </a:r>
            <a:endParaRPr lang="zh-CN" altLang="en-US" dirty="0"/>
          </a:p>
        </p:txBody>
      </p:sp>
      <p:sp>
        <p:nvSpPr>
          <p:cNvPr id="3" name="内容占位符 2"/>
          <p:cNvSpPr>
            <a:spLocks noGrp="1"/>
          </p:cNvSpPr>
          <p:nvPr>
            <p:ph idx="1"/>
          </p:nvPr>
        </p:nvSpPr>
        <p:spPr>
          <a:xfrm>
            <a:off x="395536" y="1600200"/>
            <a:ext cx="8291264" cy="5141168"/>
          </a:xfrm>
        </p:spPr>
        <p:txBody>
          <a:bodyPr>
            <a:normAutofit fontScale="92500" lnSpcReduction="20000"/>
          </a:bodyPr>
          <a:lstStyle/>
          <a:p>
            <a:r>
              <a:rPr lang="en-US" altLang="zh-CN" dirty="0" smtClean="0"/>
              <a:t>Machine learning: “learning” from data and generalize a good model for a specific problem, such as classification, prediction …</a:t>
            </a:r>
          </a:p>
          <a:p>
            <a:r>
              <a:rPr lang="en-US" altLang="zh-CN" dirty="0" smtClean="0"/>
              <a:t>A model is expressed: y = f</a:t>
            </a:r>
            <a:r>
              <a:rPr lang="el-GR" altLang="zh-CN" baseline="-25000" dirty="0" smtClean="0"/>
              <a:t>θ</a:t>
            </a:r>
            <a:r>
              <a:rPr lang="en-US" altLang="zh-CN" dirty="0" smtClean="0"/>
              <a:t>(x) with </a:t>
            </a:r>
            <a:r>
              <a:rPr lang="el-GR" altLang="zh-CN" dirty="0" smtClean="0"/>
              <a:t>θ</a:t>
            </a:r>
            <a:r>
              <a:rPr lang="en-US" altLang="zh-CN" dirty="0" smtClean="0"/>
              <a:t> a set of parameters</a:t>
            </a:r>
          </a:p>
          <a:p>
            <a:r>
              <a:rPr lang="en-US" altLang="zh-CN" dirty="0" smtClean="0"/>
              <a:t>Optimization: </a:t>
            </a:r>
          </a:p>
          <a:p>
            <a:endParaRPr lang="en-US" altLang="zh-CN" dirty="0"/>
          </a:p>
          <a:p>
            <a:endParaRPr lang="en-US" altLang="zh-CN" dirty="0" smtClean="0"/>
          </a:p>
          <a:p>
            <a:endParaRPr lang="zh-CN" altLang="en-US" dirty="0"/>
          </a:p>
          <a:p>
            <a:r>
              <a:rPr lang="en-US" altLang="zh-CN" dirty="0" smtClean="0"/>
              <a:t>Optimization and ML: to get a set of good parameters </a:t>
            </a:r>
            <a:r>
              <a:rPr lang="el-GR" altLang="zh-CN" dirty="0" smtClean="0"/>
              <a:t>θ</a:t>
            </a:r>
            <a:r>
              <a:rPr lang="en-US" altLang="zh-CN" dirty="0" smtClean="0"/>
              <a:t> for a ML model </a:t>
            </a:r>
            <a:r>
              <a:rPr lang="en-US" altLang="zh-CN" dirty="0"/>
              <a:t>y = f</a:t>
            </a:r>
            <a:r>
              <a:rPr lang="el-GR" altLang="zh-CN" baseline="-25000" dirty="0"/>
              <a:t>θ</a:t>
            </a:r>
            <a:r>
              <a:rPr lang="en-US" altLang="zh-CN" dirty="0"/>
              <a:t>(x</a:t>
            </a:r>
            <a:r>
              <a:rPr lang="en-US" altLang="zh-CN" dirty="0" smtClean="0"/>
              <a:t>), by optimizing its loss function/cost function</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454" y="3589947"/>
            <a:ext cx="2981131"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91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with Neural Network</a:t>
            </a:r>
            <a:endParaRPr lang="zh-CN" altLang="en-US" dirty="0"/>
          </a:p>
        </p:txBody>
      </p:sp>
      <p:sp>
        <p:nvSpPr>
          <p:cNvPr id="3" name="内容占位符 2"/>
          <p:cNvSpPr>
            <a:spLocks noGrp="1"/>
          </p:cNvSpPr>
          <p:nvPr>
            <p:ph idx="1"/>
          </p:nvPr>
        </p:nvSpPr>
        <p:spPr/>
        <p:txBody>
          <a:bodyPr/>
          <a:lstStyle/>
          <a:p>
            <a:r>
              <a:rPr lang="en-US" altLang="zh-CN" dirty="0" smtClean="0"/>
              <a:t>Neural network is a type of algorithms that are used to “learn”. It is widely used in classification problems, for example, application of hand writing recognition. </a:t>
            </a:r>
          </a:p>
          <a:p>
            <a:r>
              <a:rPr lang="en-US" altLang="zh-CN" dirty="0" smtClean="0"/>
              <a:t>It learns from existing data, extract a general model for this dataset. </a:t>
            </a:r>
          </a:p>
          <a:p>
            <a:endParaRPr lang="zh-CN" altLang="en-US" dirty="0"/>
          </a:p>
        </p:txBody>
      </p:sp>
    </p:spTree>
    <p:extLst>
      <p:ext uri="{BB962C8B-B14F-4D97-AF65-F5344CB8AC3E}">
        <p14:creationId xmlns:p14="http://schemas.microsoft.com/office/powerpoint/2010/main" val="232244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Neural Network</a:t>
            </a:r>
            <a:endParaRPr lang="zh-CN"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78" y="1135958"/>
            <a:ext cx="4472752"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225" y="2007694"/>
            <a:ext cx="5905908" cy="1104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16232" y="1575646"/>
            <a:ext cx="2887228" cy="369332"/>
          </a:xfrm>
          <a:prstGeom prst="rect">
            <a:avLst/>
          </a:prstGeom>
          <a:noFill/>
        </p:spPr>
        <p:txBody>
          <a:bodyPr wrap="square" rtlCol="0">
            <a:spAutoFit/>
          </a:bodyPr>
          <a:lstStyle/>
          <a:p>
            <a:r>
              <a:rPr lang="en-US" altLang="zh-CN" dirty="0" smtClean="0"/>
              <a:t>The learning model is:</a:t>
            </a:r>
            <a:endParaRPr lang="zh-CN" altLang="en-US" dirty="0"/>
          </a:p>
        </p:txBody>
      </p:sp>
      <p:sp>
        <p:nvSpPr>
          <p:cNvPr id="6" name="TextBox 5"/>
          <p:cNvSpPr txBox="1"/>
          <p:nvPr/>
        </p:nvSpPr>
        <p:spPr>
          <a:xfrm>
            <a:off x="3676272" y="3112403"/>
            <a:ext cx="2160240" cy="369332"/>
          </a:xfrm>
          <a:prstGeom prst="rect">
            <a:avLst/>
          </a:prstGeom>
          <a:noFill/>
        </p:spPr>
        <p:txBody>
          <a:bodyPr wrap="square" rtlCol="0">
            <a:spAutoFit/>
          </a:bodyPr>
          <a:lstStyle/>
          <a:p>
            <a:r>
              <a:rPr lang="en-US" altLang="zh-CN" dirty="0" smtClean="0"/>
              <a:t>The parameters are:</a:t>
            </a:r>
            <a:endParaRPr lang="zh-CN" altLang="en-US" dirty="0"/>
          </a:p>
        </p:txBody>
      </p:sp>
      <p:sp>
        <p:nvSpPr>
          <p:cNvPr id="7" name="TextBox 6"/>
          <p:cNvSpPr txBox="1"/>
          <p:nvPr/>
        </p:nvSpPr>
        <p:spPr>
          <a:xfrm>
            <a:off x="5980528" y="2973903"/>
            <a:ext cx="720080" cy="646331"/>
          </a:xfrm>
          <a:prstGeom prst="rect">
            <a:avLst/>
          </a:prstGeom>
          <a:noFill/>
        </p:spPr>
        <p:txBody>
          <a:bodyPr wrap="square" rtlCol="0">
            <a:spAutoFit/>
          </a:bodyPr>
          <a:lstStyle/>
          <a:p>
            <a:r>
              <a:rPr lang="el-GR" altLang="zh-CN" sz="3600" dirty="0" smtClean="0"/>
              <a:t>ω</a:t>
            </a:r>
            <a:r>
              <a:rPr lang="en-US" altLang="zh-CN" dirty="0" err="1" smtClean="0"/>
              <a:t>j,i</a:t>
            </a:r>
            <a:r>
              <a:rPr lang="en-US" altLang="zh-CN" dirty="0" smtClean="0"/>
              <a:t>   </a:t>
            </a:r>
            <a:endParaRPr lang="zh-CN" altLang="en-US" dirty="0"/>
          </a:p>
        </p:txBody>
      </p:sp>
      <p:sp>
        <p:nvSpPr>
          <p:cNvPr id="8" name="TextBox 7"/>
          <p:cNvSpPr txBox="1"/>
          <p:nvPr/>
        </p:nvSpPr>
        <p:spPr>
          <a:xfrm>
            <a:off x="4360348" y="3735886"/>
            <a:ext cx="4680520" cy="1200329"/>
          </a:xfrm>
          <a:prstGeom prst="rect">
            <a:avLst/>
          </a:prstGeom>
          <a:noFill/>
        </p:spPr>
        <p:txBody>
          <a:bodyPr wrap="square" rtlCol="0">
            <a:spAutoFit/>
          </a:bodyPr>
          <a:lstStyle/>
          <a:p>
            <a:r>
              <a:rPr lang="en-US" altLang="zh-CN" dirty="0" smtClean="0"/>
              <a:t>The model is actually determined by its parameters. But how to compute a set of “good” parameters that guarantee the precision of this model?</a:t>
            </a:r>
            <a:endParaRPr lang="zh-CN" altLang="en-US" dirty="0"/>
          </a:p>
        </p:txBody>
      </p:sp>
      <p:sp>
        <p:nvSpPr>
          <p:cNvPr id="9" name="TextBox 8"/>
          <p:cNvSpPr txBox="1"/>
          <p:nvPr/>
        </p:nvSpPr>
        <p:spPr>
          <a:xfrm>
            <a:off x="5632683" y="4751549"/>
            <a:ext cx="2664296" cy="369332"/>
          </a:xfrm>
          <a:prstGeom prst="rect">
            <a:avLst/>
          </a:prstGeom>
          <a:noFill/>
        </p:spPr>
        <p:txBody>
          <a:bodyPr wrap="square" rtlCol="0">
            <a:spAutoFit/>
          </a:bodyPr>
          <a:lstStyle/>
          <a:p>
            <a:r>
              <a:rPr lang="en-US" altLang="zh-CN" dirty="0" smtClean="0"/>
              <a:t>Answer: </a:t>
            </a:r>
            <a:r>
              <a:rPr lang="en-US" altLang="zh-CN" dirty="0"/>
              <a:t>b</a:t>
            </a:r>
            <a:r>
              <a:rPr lang="en-US" altLang="zh-CN" dirty="0" smtClean="0"/>
              <a:t>y loss function</a:t>
            </a:r>
            <a:endParaRPr lang="zh-CN" altLang="en-US" dirty="0"/>
          </a:p>
        </p:txBody>
      </p:sp>
      <p:sp>
        <p:nvSpPr>
          <p:cNvPr id="10" name="TextBox 9"/>
          <p:cNvSpPr txBox="1"/>
          <p:nvPr/>
        </p:nvSpPr>
        <p:spPr>
          <a:xfrm>
            <a:off x="4499992" y="5229200"/>
            <a:ext cx="4540876" cy="646331"/>
          </a:xfrm>
          <a:prstGeom prst="rect">
            <a:avLst/>
          </a:prstGeom>
          <a:noFill/>
        </p:spPr>
        <p:txBody>
          <a:bodyPr wrap="square" rtlCol="0">
            <a:spAutoFit/>
          </a:bodyPr>
          <a:lstStyle/>
          <a:p>
            <a:r>
              <a:rPr lang="en-US" altLang="zh-CN" dirty="0" smtClean="0"/>
              <a:t>It measures the overall distance between predicted values and real outputs. </a:t>
            </a:r>
            <a:endParaRPr lang="zh-CN" altLang="en-US"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2683" y="5875531"/>
            <a:ext cx="2326530" cy="831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871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case study</a:t>
            </a:r>
            <a:endParaRPr lang="zh-CN" altLang="en-US" dirty="0"/>
          </a:p>
        </p:txBody>
      </p:sp>
      <p:sp>
        <p:nvSpPr>
          <p:cNvPr id="4" name="TextBox 3"/>
          <p:cNvSpPr txBox="1"/>
          <p:nvPr/>
        </p:nvSpPr>
        <p:spPr>
          <a:xfrm>
            <a:off x="611560" y="1268760"/>
            <a:ext cx="7488832" cy="6340197"/>
          </a:xfrm>
          <a:prstGeom prst="rect">
            <a:avLst/>
          </a:prstGeom>
          <a:noFill/>
        </p:spPr>
        <p:txBody>
          <a:bodyPr wrap="square" rtlCol="0">
            <a:spAutoFit/>
          </a:bodyPr>
          <a:lstStyle/>
          <a:p>
            <a:pPr marL="342900" indent="-342900">
              <a:buAutoNum type="arabicPeriod"/>
            </a:pPr>
            <a:r>
              <a:rPr lang="en-US" altLang="zh-CN" dirty="0" smtClean="0"/>
              <a:t>Generate learning data by “</a:t>
            </a:r>
            <a:r>
              <a:rPr lang="en-US" altLang="zh-CN" dirty="0" err="1" smtClean="0"/>
              <a:t>genxndat</a:t>
            </a:r>
            <a:r>
              <a:rPr lang="en-US" altLang="zh-CN" dirty="0" smtClean="0"/>
              <a:t>”. </a:t>
            </a:r>
          </a:p>
          <a:p>
            <a:r>
              <a:rPr lang="en-US" altLang="zh-CN" dirty="0"/>
              <a:t>	</a:t>
            </a:r>
            <a:r>
              <a:rPr lang="en-US" altLang="zh-CN" dirty="0" smtClean="0"/>
              <a:t>By </a:t>
            </a:r>
            <a:r>
              <a:rPr lang="en-US" altLang="zh-CN" dirty="0" err="1" smtClean="0"/>
              <a:t>genxndata</a:t>
            </a:r>
            <a:r>
              <a:rPr lang="en-US" altLang="zh-CN" dirty="0" smtClean="0"/>
              <a:t>, your dataset would follow pattern</a:t>
            </a:r>
          </a:p>
          <a:p>
            <a:r>
              <a:rPr lang="en-US" altLang="zh-CN" dirty="0" smtClean="0"/>
              <a:t>	To do so is to check the precision of the model. </a:t>
            </a:r>
          </a:p>
          <a:p>
            <a:r>
              <a:rPr lang="en-US" altLang="zh-CN" dirty="0"/>
              <a:t>	</a:t>
            </a:r>
            <a:r>
              <a:rPr lang="en-US" altLang="zh-CN" dirty="0" smtClean="0"/>
              <a:t>The larger your dataset is, more precise your model would be, but considering computation efficiency, p=50 is the minimum volume of your dataset.</a:t>
            </a:r>
          </a:p>
          <a:p>
            <a:pPr marL="342900" indent="-342900">
              <a:buAutoNum type="arabicPeriod" startAt="2"/>
            </a:pPr>
            <a:r>
              <a:rPr lang="en-US" altLang="zh-CN" dirty="0" smtClean="0"/>
              <a:t>Initialize weights </a:t>
            </a:r>
            <a:r>
              <a:rPr lang="en-US" altLang="zh-CN" sz="2800" dirty="0" err="1" smtClean="0"/>
              <a:t>w</a:t>
            </a:r>
            <a:r>
              <a:rPr lang="en-US" altLang="zh-CN" sz="1400" dirty="0" err="1" smtClean="0"/>
              <a:t>j,i</a:t>
            </a:r>
            <a:endParaRPr lang="en-US" altLang="zh-CN" sz="1400" dirty="0" smtClean="0"/>
          </a:p>
          <a:p>
            <a:pPr lvl="2"/>
            <a:r>
              <a:rPr lang="en-US" altLang="zh-CN" dirty="0" smtClean="0"/>
              <a:t>This optimization problem is highly non-linear, it has many local minima. You pick up an initial point w</a:t>
            </a:r>
            <a:r>
              <a:rPr lang="en-US" altLang="zh-CN" sz="1200" dirty="0" smtClean="0"/>
              <a:t>0</a:t>
            </a:r>
            <a:r>
              <a:rPr lang="en-US" altLang="zh-CN" dirty="0"/>
              <a:t>, </a:t>
            </a:r>
            <a:r>
              <a:rPr lang="en-US" altLang="zh-CN" dirty="0" smtClean="0"/>
              <a:t>and the solver would compute out a local minima.</a:t>
            </a:r>
          </a:p>
          <a:p>
            <a:pPr lvl="2"/>
            <a:r>
              <a:rPr lang="en-US" altLang="zh-CN" dirty="0" smtClean="0"/>
              <a:t>Attention that it is better to initialize them randomly. </a:t>
            </a:r>
            <a:r>
              <a:rPr lang="en-US" altLang="zh-CN" dirty="0"/>
              <a:t>S</a:t>
            </a:r>
            <a:r>
              <a:rPr lang="en-US" altLang="zh-CN" dirty="0" smtClean="0"/>
              <a:t>etting them with all 0, all 1 or -1 would lead to a fake minima.</a:t>
            </a:r>
          </a:p>
          <a:p>
            <a:pPr marL="342900" indent="-342900">
              <a:buAutoNum type="arabicPeriod" startAt="2"/>
            </a:pPr>
            <a:r>
              <a:rPr lang="en-US" altLang="zh-CN" dirty="0" smtClean="0"/>
              <a:t>Select a solver for AMPL</a:t>
            </a:r>
          </a:p>
          <a:p>
            <a:pPr lvl="2"/>
            <a:r>
              <a:rPr lang="en-US" altLang="zh-CN" dirty="0"/>
              <a:t>There are many available solvers at </a:t>
            </a:r>
            <a:r>
              <a:rPr lang="en-US" altLang="zh-CN" dirty="0"/>
              <a:t>NEOS server: </a:t>
            </a:r>
            <a:r>
              <a:rPr lang="en-US" altLang="zh-CN" sz="1200" u="sng" dirty="0" smtClean="0"/>
              <a:t>www-neos.mcs.anl.gov/</a:t>
            </a:r>
            <a:endParaRPr lang="en-US" altLang="zh-CN" sz="1200" u="sng" dirty="0"/>
          </a:p>
          <a:p>
            <a:pPr lvl="2"/>
            <a:r>
              <a:rPr lang="en-US" altLang="zh-CN" dirty="0"/>
              <a:t>Generally, </a:t>
            </a:r>
            <a:r>
              <a:rPr lang="en-US" altLang="zh-CN" dirty="0"/>
              <a:t>MINOS or MINOSAMP are enough for this problem</a:t>
            </a:r>
            <a:r>
              <a:rPr lang="en-US" altLang="zh-CN" dirty="0" smtClean="0"/>
              <a:t>.</a:t>
            </a:r>
          </a:p>
          <a:p>
            <a:pPr marL="342900" indent="-342900">
              <a:buAutoNum type="arabicPeriod" startAt="2"/>
            </a:pPr>
            <a:r>
              <a:rPr lang="en-US" altLang="zh-CN" dirty="0" smtClean="0"/>
              <a:t>Evaluation of your model</a:t>
            </a:r>
            <a:endParaRPr lang="en-US" altLang="zh-CN" dirty="0"/>
          </a:p>
          <a:p>
            <a:pPr lvl="2"/>
            <a:r>
              <a:rPr lang="en-US" altLang="zh-CN" dirty="0" smtClean="0"/>
              <a:t>How well does your model classify? Measure: confusion matrix</a:t>
            </a:r>
          </a:p>
          <a:p>
            <a:pPr lvl="2"/>
            <a:r>
              <a:rPr lang="en-US" altLang="zh-CN" dirty="0" smtClean="0"/>
              <a:t>Observe its classification behavior and write your own learning from this case study.</a:t>
            </a:r>
          </a:p>
          <a:p>
            <a:pPr lvl="2"/>
            <a:endParaRPr lang="en-US" altLang="zh-CN" dirty="0" smtClean="0"/>
          </a:p>
          <a:p>
            <a:pPr lvl="2"/>
            <a:endParaRPr lang="en-US" altLang="zh-CN" dirty="0"/>
          </a:p>
          <a:p>
            <a:pPr lvl="2"/>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1412776"/>
            <a:ext cx="222885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11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Confusion Matrix</a:t>
            </a:r>
            <a:endParaRPr lang="zh-CN" altLang="en-US" dirty="0"/>
          </a:p>
        </p:txBody>
      </p:sp>
      <p:sp>
        <p:nvSpPr>
          <p:cNvPr id="3" name="内容占位符 2"/>
          <p:cNvSpPr>
            <a:spLocks noGrp="1"/>
          </p:cNvSpPr>
          <p:nvPr>
            <p:ph idx="1"/>
          </p:nvPr>
        </p:nvSpPr>
        <p:spPr>
          <a:xfrm>
            <a:off x="179512" y="1639676"/>
            <a:ext cx="5257664" cy="4669643"/>
          </a:xfrm>
        </p:spPr>
        <p:txBody>
          <a:bodyPr>
            <a:normAutofit fontScale="85000" lnSpcReduction="20000"/>
          </a:bodyPr>
          <a:lstStyle/>
          <a:p>
            <a:r>
              <a:rPr lang="en-US" altLang="zh-CN" dirty="0" smtClean="0"/>
              <a:t>Confusion matrix:</a:t>
            </a:r>
            <a:r>
              <a:rPr lang="zh-CN" altLang="en-US" dirty="0" smtClean="0"/>
              <a:t> </a:t>
            </a:r>
            <a:r>
              <a:rPr lang="en-US" altLang="zh-CN" dirty="0" smtClean="0"/>
              <a:t>is </a:t>
            </a:r>
            <a:r>
              <a:rPr lang="en-US" altLang="zh-CN" dirty="0"/>
              <a:t>a specific table layout that allows visualization of the performance of an </a:t>
            </a:r>
            <a:r>
              <a:rPr lang="en-US" altLang="zh-CN" dirty="0" smtClean="0"/>
              <a:t>supervised machine learning algorithm, such as Neural Network.</a:t>
            </a:r>
          </a:p>
          <a:p>
            <a:r>
              <a:rPr lang="en-US" altLang="zh-CN" dirty="0"/>
              <a:t>Each column of the matrix represents the instances in a predicted class, while each row represents the instances in an actual class. </a:t>
            </a:r>
            <a:endParaRPr lang="en-US" altLang="zh-CN" dirty="0" smtClean="0"/>
          </a:p>
          <a:p>
            <a:r>
              <a:rPr lang="en-US" altLang="zh-CN" dirty="0" smtClean="0"/>
              <a:t>It is </a:t>
            </a:r>
            <a:r>
              <a:rPr lang="en-US" altLang="zh-CN" dirty="0"/>
              <a:t>easy to see if the system is confusing </a:t>
            </a:r>
            <a:r>
              <a:rPr lang="en-US" altLang="zh-CN" dirty="0" smtClean="0"/>
              <a:t>the classes.</a:t>
            </a:r>
          </a:p>
          <a:p>
            <a:endParaRPr lang="en-US" altLang="zh-CN"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297" y="1412775"/>
            <a:ext cx="3892674" cy="2390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64088" y="3809625"/>
            <a:ext cx="3816424" cy="2839239"/>
          </a:xfrm>
          <a:prstGeom prst="rect">
            <a:avLst/>
          </a:prstGeom>
          <a:noFill/>
        </p:spPr>
        <p:txBody>
          <a:bodyPr wrap="square" rtlCol="0">
            <a:spAutoFit/>
          </a:bodyPr>
          <a:lstStyle/>
          <a:p>
            <a:r>
              <a:rPr lang="en-US" altLang="zh-CN" sz="1050" dirty="0"/>
              <a:t>In this confusion matrix, of the 8 actual cats, the system predicted that three were dogs, and of the six dogs, it predicted that one was a rabbit and two were cats. We can see from the matrix that the system in question has trouble distinguishing between cats and dogs, but can make the distinction between rabbits and other types of animals pretty well. All correct guesses are located in the diagonal of the table, so it's easy to visually inspect the table for errors, as they will be represented by any non-zero values outside the diagonal</a:t>
            </a:r>
            <a:r>
              <a:rPr lang="en-US" altLang="zh-CN" sz="1050" dirty="0" smtClean="0"/>
              <a:t>.</a:t>
            </a:r>
            <a:r>
              <a:rPr lang="en-US" altLang="zh-CN" sz="1050" dirty="0"/>
              <a:t> In this confusion matrix, of the 8 actual cats, the system predicted that three were dogs, and of the six dogs, it predicted that one was a rabbit and two were cats. We can see from the matrix that the system in question has trouble distinguishing between cats and dogs, but can make the distinction between rabbits and other types of animals pretty well. All correct guesses are located in the diagonal of the table, so it's easy to visually inspect the table for errors, as they will be represented by any non-zero values outside the diagonal.</a:t>
            </a:r>
            <a:endParaRPr lang="zh-CN" altLang="en-US" sz="1050" dirty="0"/>
          </a:p>
        </p:txBody>
      </p:sp>
    </p:spTree>
    <p:extLst>
      <p:ext uri="{BB962C8B-B14F-4D97-AF65-F5344CB8AC3E}">
        <p14:creationId xmlns:p14="http://schemas.microsoft.com/office/powerpoint/2010/main" val="416187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AMPL</a:t>
            </a:r>
            <a:endParaRPr lang="zh-CN" altLang="en-US" dirty="0"/>
          </a:p>
        </p:txBody>
      </p:sp>
      <p:sp>
        <p:nvSpPr>
          <p:cNvPr id="3" name="内容占位符 2"/>
          <p:cNvSpPr>
            <a:spLocks noGrp="1"/>
          </p:cNvSpPr>
          <p:nvPr>
            <p:ph idx="1"/>
          </p:nvPr>
        </p:nvSpPr>
        <p:spPr/>
        <p:txBody>
          <a:bodyPr>
            <a:normAutofit/>
          </a:bodyPr>
          <a:lstStyle/>
          <a:p>
            <a:r>
              <a:rPr lang="en-US" altLang="zh-CN" dirty="0" smtClean="0"/>
              <a:t>A model file and a data file</a:t>
            </a:r>
          </a:p>
          <a:p>
            <a:pPr lvl="1"/>
            <a:r>
              <a:rPr lang="en-US" altLang="zh-CN" dirty="0" smtClean="0"/>
              <a:t>Model file: declaration of parameters, of variables, and definition of objective function and constraints.</a:t>
            </a:r>
          </a:p>
          <a:p>
            <a:pPr lvl="1"/>
            <a:r>
              <a:rPr lang="en-US" altLang="zh-CN" dirty="0" smtClean="0"/>
              <a:t>Data file: contains numerical values of the parameters of the model</a:t>
            </a:r>
          </a:p>
          <a:p>
            <a:r>
              <a:rPr lang="en-US" altLang="zh-CN" dirty="0" smtClean="0"/>
              <a:t>Solve problem with AMPL solver: MINOS, CPLEX …</a:t>
            </a:r>
          </a:p>
        </p:txBody>
      </p:sp>
    </p:spTree>
    <p:extLst>
      <p:ext uri="{BB962C8B-B14F-4D97-AF65-F5344CB8AC3E}">
        <p14:creationId xmlns:p14="http://schemas.microsoft.com/office/powerpoint/2010/main" val="37637159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2832</TotalTime>
  <Words>949</Words>
  <Application>Microsoft Office PowerPoint</Application>
  <PresentationFormat>全屏显示(4:3)</PresentationFormat>
  <Paragraphs>95</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Optimization of a Neural Network</vt:lpstr>
      <vt:lpstr>Tutorials Schedule</vt:lpstr>
      <vt:lpstr>A brief overview of Optimization</vt:lpstr>
      <vt:lpstr>Optimization vs Machine Learning</vt:lpstr>
      <vt:lpstr>Example with Neural Network</vt:lpstr>
      <vt:lpstr>Neural Network</vt:lpstr>
      <vt:lpstr>The case study</vt:lpstr>
      <vt:lpstr>Confusion Matrix</vt:lpstr>
      <vt:lpstr>About AMPL</vt:lpstr>
      <vt:lpstr>Solving problems in AMPL</vt:lpstr>
      <vt:lpstr>Comments about AMPL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a Neural Network</dc:title>
  <dc:creator>xywang</dc:creator>
  <cp:lastModifiedBy>xywang</cp:lastModifiedBy>
  <cp:revision>77</cp:revision>
  <dcterms:created xsi:type="dcterms:W3CDTF">2013-09-29T10:59:46Z</dcterms:created>
  <dcterms:modified xsi:type="dcterms:W3CDTF">2013-10-01T10:15:51Z</dcterms:modified>
</cp:coreProperties>
</file>