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2" r:id="rId4"/>
    <p:sldId id="260" r:id="rId5"/>
    <p:sldId id="259" r:id="rId6"/>
    <p:sldId id="266" r:id="rId7"/>
    <p:sldId id="268" r:id="rId8"/>
    <p:sldId id="269" r:id="rId9"/>
    <p:sldId id="263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r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62400" y="1005417"/>
            <a:ext cx="10869200" cy="396548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1" y="62549"/>
            <a:ext cx="10940348" cy="785553"/>
          </a:xfrm>
        </p:spPr>
        <p:txBody>
          <a:bodyPr/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cxnSp>
        <p:nvCxnSpPr>
          <p:cNvPr id="5" name="Straight Connector 6"/>
          <p:cNvCxnSpPr/>
          <p:nvPr userDrawn="1"/>
        </p:nvCxnSpPr>
        <p:spPr>
          <a:xfrm>
            <a:off x="610658" y="920004"/>
            <a:ext cx="11581342" cy="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"/>
          <p:cNvSpPr txBox="1"/>
          <p:nvPr userDrawn="1"/>
        </p:nvSpPr>
        <p:spPr>
          <a:xfrm>
            <a:off x="11324889" y="6568576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CA" sz="9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81" y="2761281"/>
            <a:ext cx="6527801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3828A"/>
                  </a:outerShdw>
                </a:effectLst>
              </a14:hiddenEffects>
            </a:ext>
          </a:extLst>
        </p:spPr>
      </p:pic>
      <p:pic>
        <p:nvPicPr>
          <p:cNvPr id="17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867" y="509589"/>
            <a:ext cx="410845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3828A"/>
                  </a:outerShdw>
                </a:effectLst>
              </a14:hiddenEffects>
            </a:ext>
          </a:extLst>
        </p:spPr>
      </p:pic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5702300"/>
            <a:ext cx="3234267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3828A"/>
                  </a:outerShdw>
                </a:effectLst>
              </a14:hiddenEffects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11717" y="397934"/>
            <a:ext cx="5365749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7995" indent="0">
              <a:buNone/>
              <a:defRPr/>
            </a:lvl3pPr>
          </a:lstStyle>
          <a:p>
            <a:pPr lvl="0"/>
            <a:r>
              <a:rPr lang="en-US" dirty="0"/>
              <a:t>Master Title Slide Headline</a:t>
            </a:r>
            <a:endParaRPr 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7514004" y="6597352"/>
            <a:ext cx="4431262" cy="240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Organic Food Store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20474" y="1559280"/>
            <a:ext cx="1541780" cy="1920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动作环境</a:t>
            </a:r>
            <a:endParaRPr kumimoji="1" lang="zh-CN" altLang="en-US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>
                <a:sym typeface="+mn-ea"/>
              </a:rPr>
              <a:t>环境构成</a:t>
            </a:r>
            <a:endParaRPr kumimoji="1"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要件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en-US" altLang="ja-JP"/>
              <a:t>. </a:t>
            </a:r>
            <a:r>
              <a:rPr lang="zh-CN" altLang="en-US"/>
              <a:t>动作环境</a:t>
            </a:r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614045" y="1118235"/>
          <a:ext cx="11155680" cy="527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505"/>
                <a:gridCol w="8131175"/>
              </a:tblGrid>
              <a:tr h="64579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分類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100" b="0" u="none">
                          <a:solidFill>
                            <a:srgbClr val="000000"/>
                          </a:solidFill>
                          <a:highlight>
                            <a:srgbClr val="FFC00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highlight>
                          <a:srgbClr val="FFC0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103695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OS</a:t>
                      </a:r>
                      <a:endParaRPr lang="zh-CN" altLang="en-US" sz="1050" b="0" u="none">
                        <a:solidFill>
                          <a:srgbClr val="000000"/>
                        </a:solidFill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CentOS</a:t>
                      </a:r>
                      <a:endParaRPr lang="en-US" altLang="zh-CN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endParaRPr lang="en-US" altLang="zh-CN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l">
                        <a:buNone/>
                      </a:pP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886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容器</a:t>
                      </a:r>
                      <a:r>
                        <a:rPr lang="zh-CN" altLang="en-US" sz="105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服务</a:t>
                      </a:r>
                      <a:endParaRPr lang="zh-CN" altLang="en-US" sz="1050" b="0" u="none">
                        <a:solidFill>
                          <a:srgbClr val="000000"/>
                        </a:solidFill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Docker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Java</a:t>
                      </a:r>
                      <a:r>
                        <a:rPr lang="zh-CN" altLang="en-US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実行環境</a:t>
                      </a:r>
                      <a:endParaRPr lang="zh-CN" altLang="en-US" sz="1050" b="0" u="none">
                        <a:solidFill>
                          <a:srgbClr val="000000"/>
                        </a:solidFill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J2SE 8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58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Servlet</a:t>
                      </a:r>
                      <a:r>
                        <a:rPr lang="zh-CN" altLang="en-US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コンテナ</a:t>
                      </a:r>
                      <a:endParaRPr lang="zh-CN" altLang="en-US" sz="1050" b="0" u="none">
                        <a:solidFill>
                          <a:srgbClr val="000000"/>
                        </a:solidFill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Tomcat8</a:t>
                      </a:r>
                      <a:endParaRPr lang="en-US" altLang="zh-CN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5160">
                <a:tc rowSpan="2"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Java</a:t>
                      </a:r>
                      <a:r>
                        <a:rPr lang="zh-CN" altLang="en-US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ライブラリ</a:t>
                      </a:r>
                      <a:endParaRPr lang="zh-CN" altLang="en-US" sz="1050" b="0" u="none">
                        <a:solidFill>
                          <a:srgbClr val="000000"/>
                        </a:solidFill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Spring MVC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MyBatis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21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データベース</a:t>
                      </a:r>
                      <a:endParaRPr lang="zh-CN" altLang="en-US" sz="1050" b="0" u="none">
                        <a:solidFill>
                          <a:srgbClr val="000000"/>
                        </a:solidFill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RDS MySQL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3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オンメモリキャッシュ</a:t>
                      </a:r>
                      <a:endParaRPr lang="zh-CN" altLang="en-US" sz="1050" b="0" u="none">
                        <a:solidFill>
                          <a:srgbClr val="000000"/>
                        </a:solidFill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Redis</a:t>
                      </a:r>
                      <a:endParaRPr lang="zh-CN" altLang="en-US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50" b="0" u="none">
                          <a:solidFill>
                            <a:srgbClr val="000000"/>
                          </a:solidFill>
                          <a:latin typeface="MS Gothic" panose="020B0609070205080204" charset="-128"/>
                          <a:ea typeface="MS Gothic" panose="020B0609070205080204" charset="-128"/>
                          <a:cs typeface="MS Gothic" panose="020B0609070205080204" charset="-128"/>
                        </a:rPr>
                        <a:t>バージョン管理</a:t>
                      </a:r>
                      <a:endParaRPr lang="zh-CN" altLang="en-US" sz="1050" b="0" u="none">
                        <a:solidFill>
                          <a:srgbClr val="000000"/>
                        </a:solidFill>
                        <a:latin typeface="MS Gothic" panose="020B0609070205080204" charset="-128"/>
                        <a:ea typeface="MS Gothic" panose="020B0609070205080204" charset="-128"/>
                        <a:cs typeface="MS Gothic" panose="020B0609070205080204" charset="-128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GitHub</a:t>
                      </a:r>
                      <a:endParaRPr lang="en-US" altLang="zh-CN" sz="11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1986915" y="1376045"/>
            <a:ext cx="7452000" cy="4436110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19050">
            <a:solidFill>
              <a:schemeClr val="bg1"/>
            </a:solidFill>
            <a:prstDash val="sysDash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Stomach</a:t>
            </a:r>
            <a:r>
              <a:rPr kumimoji="1" lang="ja-JP" altLang="en-US"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フロント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2485" y="2301875"/>
            <a:ext cx="5631180" cy="2963545"/>
          </a:xfrm>
          <a:prstGeom prst="rect">
            <a:avLst/>
          </a:prstGeo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2. </a:t>
            </a:r>
            <a:r>
              <a:rPr lang="zh-CN" altLang="en-US"/>
              <a:t>环境构成</a:t>
            </a:r>
            <a:endParaRPr lang="zh-CN" altLang="en-US"/>
          </a:p>
        </p:txBody>
      </p:sp>
      <p:sp>
        <p:nvSpPr>
          <p:cNvPr id="40" name="正方形/長方形 21"/>
          <p:cNvSpPr>
            <a:spLocks noChangeArrowheads="1"/>
          </p:cNvSpPr>
          <p:nvPr/>
        </p:nvSpPr>
        <p:spPr bwMode="auto">
          <a:xfrm>
            <a:off x="2207895" y="5321300"/>
            <a:ext cx="7130415" cy="490855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prstDash val="solid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CentOS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" name="正方形/長方形 21"/>
          <p:cNvSpPr>
            <a:spLocks noChangeArrowheads="1"/>
          </p:cNvSpPr>
          <p:nvPr/>
        </p:nvSpPr>
        <p:spPr bwMode="auto">
          <a:xfrm>
            <a:off x="2207895" y="4680585"/>
            <a:ext cx="5352415" cy="50419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solid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 8.5.9/</a:t>
            </a:r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Nginx1.13.0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21"/>
          <p:cNvSpPr>
            <a:spLocks noChangeArrowheads="1"/>
          </p:cNvSpPr>
          <p:nvPr/>
        </p:nvSpPr>
        <p:spPr bwMode="auto">
          <a:xfrm>
            <a:off x="2207895" y="3895090"/>
            <a:ext cx="5352415" cy="50419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solid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JDK1.8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21"/>
          <p:cNvSpPr>
            <a:spLocks noChangeArrowheads="1"/>
          </p:cNvSpPr>
          <p:nvPr/>
        </p:nvSpPr>
        <p:spPr bwMode="auto">
          <a:xfrm>
            <a:off x="2200275" y="3100070"/>
            <a:ext cx="5352415" cy="50419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solid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Spring Boot 1.3.2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正方形/長方形 21"/>
          <p:cNvSpPr>
            <a:spLocks noChangeArrowheads="1"/>
          </p:cNvSpPr>
          <p:nvPr/>
        </p:nvSpPr>
        <p:spPr bwMode="auto">
          <a:xfrm>
            <a:off x="5128895" y="2378075"/>
            <a:ext cx="1013460" cy="517525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正方形/長方形 21"/>
          <p:cNvSpPr>
            <a:spLocks noChangeArrowheads="1"/>
          </p:cNvSpPr>
          <p:nvPr/>
        </p:nvSpPr>
        <p:spPr bwMode="auto">
          <a:xfrm>
            <a:off x="6513195" y="2378075"/>
            <a:ext cx="1013460" cy="517525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DAO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正方形/長方形 21"/>
          <p:cNvSpPr>
            <a:spLocks noChangeArrowheads="1"/>
          </p:cNvSpPr>
          <p:nvPr/>
        </p:nvSpPr>
        <p:spPr bwMode="auto">
          <a:xfrm>
            <a:off x="8000365" y="4679950"/>
            <a:ext cx="1337945" cy="50419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50000"/>
              </a:schemeClr>
            </a:solidFill>
            <a:prstDash val="solid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MySQL</a:t>
            </a:r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5.7.17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931268" y="1913918"/>
            <a:ext cx="830580" cy="320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Web/AP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456702" y="1913918"/>
            <a:ext cx="409575" cy="320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endParaRPr kumimoji="1" lang="en-US" altLang="ja-JP" sz="14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2208162" y="2221694"/>
            <a:ext cx="525600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8237083" y="2221694"/>
            <a:ext cx="864000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43" descr="j0433942[1]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flipH="1">
            <a:off x="1271944" y="3735567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テキスト ボックス 64"/>
          <p:cNvSpPr txBox="1"/>
          <p:nvPr/>
        </p:nvSpPr>
        <p:spPr>
          <a:xfrm>
            <a:off x="1228772" y="4281942"/>
            <a:ext cx="640080" cy="288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开发者</a:t>
            </a:r>
            <a:endParaRPr kumimoji="1" lang="zh-CN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0" y="4189730"/>
            <a:ext cx="981075" cy="332740"/>
          </a:xfrm>
          <a:prstGeom prst="rect">
            <a:avLst/>
          </a:prstGeom>
        </p:spPr>
      </p:pic>
      <p:sp>
        <p:nvSpPr>
          <p:cNvPr id="7" name="正方形/長方形 21"/>
          <p:cNvSpPr>
            <a:spLocks noChangeArrowheads="1"/>
          </p:cNvSpPr>
          <p:nvPr/>
        </p:nvSpPr>
        <p:spPr bwMode="auto">
          <a:xfrm>
            <a:off x="2200275" y="2378075"/>
            <a:ext cx="1013460" cy="517525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UI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21"/>
          <p:cNvSpPr>
            <a:spLocks noChangeArrowheads="1"/>
          </p:cNvSpPr>
          <p:nvPr/>
        </p:nvSpPr>
        <p:spPr bwMode="auto">
          <a:xfrm>
            <a:off x="3664585" y="2378075"/>
            <a:ext cx="1013460" cy="517525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prstDash val="dash"/>
            <a:round/>
            <a:headEnd type="triangle" w="sm" len="sm"/>
            <a:tailEnd type="none" w="sm" len="sm"/>
          </a:ln>
        </p:spPr>
        <p:txBody>
          <a:bodyPr wrap="none" lIns="90000" tIns="46800" rIns="90000" bIns="46800" anchor="ctr"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Action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3. </a:t>
            </a:r>
            <a:r>
              <a:rPr lang="zh-CN" altLang="en-US"/>
              <a:t>要件</a:t>
            </a:r>
            <a:endParaRPr lang="zh-CN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662305" y="1005205"/>
            <a:ext cx="10869295" cy="5227955"/>
          </a:xfrm>
        </p:spPr>
        <p:txBody>
          <a:bodyPr/>
          <a:p>
            <a:r>
              <a:rPr kumimoji="1" lang="zh-CN" altLang="ja-JP"/>
              <a:t>会员管理：</a:t>
            </a:r>
            <a:endParaRPr kumimoji="1" lang="zh-CN" altLang="ja-JP"/>
          </a:p>
          <a:p>
            <a:r>
              <a:rPr kumimoji="1" lang="zh-CN" altLang="ja-JP"/>
              <a:t>地址管理，订单管理，支付管理</a:t>
            </a:r>
            <a:endParaRPr kumimoji="1" lang="zh-CN" altLang="ja-JP"/>
          </a:p>
          <a:p>
            <a:r>
              <a:rPr kumimoji="1" lang="zh-CN" altLang="ja-JP"/>
              <a:t>会员信息，会员注册，会员登录</a:t>
            </a:r>
            <a:endParaRPr kumimoji="1" lang="zh-CN" altLang="ja-JP"/>
          </a:p>
          <a:p>
            <a:r>
              <a:rPr kumimoji="1" lang="zh-CN" altLang="ja-JP"/>
              <a:t>购物车：购入一览</a:t>
            </a:r>
            <a:endParaRPr kumimoji="1" lang="zh-CN" altLang="ja-JP"/>
          </a:p>
          <a:p>
            <a:r>
              <a:rPr kumimoji="1" lang="en-US" altLang="zh-CN"/>
              <a:t>shop</a:t>
            </a:r>
            <a:r>
              <a:rPr kumimoji="1" lang="zh-CN" altLang="en-US"/>
              <a:t>：产品一览，产品详细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管理员：产品登录，库存管理</a:t>
            </a:r>
            <a:endParaRPr kumimoji="1" lang="zh-CN" altLang="en-US"/>
          </a:p>
          <a:p>
            <a:r>
              <a:rPr kumimoji="1" lang="zh-CN" altLang="en-US"/>
              <a:t>配送管理，商品查询</a:t>
            </a:r>
            <a:endParaRPr kumimoji="1" lang="zh-CN" altLang="en-US"/>
          </a:p>
          <a:p>
            <a:endParaRPr kumimoji="1" lang="zh-CN" altLang="en-US"/>
          </a:p>
          <a:p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4. </a:t>
            </a:r>
            <a:r>
              <a:rPr lang="zh-CN" altLang="en-US"/>
              <a:t>商品（</a:t>
            </a:r>
            <a:r>
              <a:rPr lang="en-US" altLang="zh-CN"/>
              <a:t>ER</a:t>
            </a:r>
            <a:r>
              <a:rPr lang="zh-CN" altLang="en-US"/>
              <a:t>设计）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05" y="1100455"/>
            <a:ext cx="10454640" cy="4046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4. </a:t>
            </a:r>
            <a:r>
              <a:rPr lang="zh-CN" altLang="en-US"/>
              <a:t>商品（表设计）</a:t>
            </a:r>
            <a:endParaRPr lang="zh-CN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662305" y="1005205"/>
            <a:ext cx="5010785" cy="5227955"/>
          </a:xfrm>
        </p:spPr>
        <p:txBody>
          <a:bodyPr/>
          <a:p>
            <a:r>
              <a:rPr kumimoji="1" lang="zh-CN" altLang="ja-JP"/>
              <a:t>商品管理：Goods</a:t>
            </a:r>
            <a:endParaRPr kumimoji="1" lang="zh-CN" altLang="ja-JP"/>
          </a:p>
          <a:p>
            <a:r>
              <a:rPr kumimoji="1" lang="zh-CN" altLang="ja-JP"/>
              <a:t>good_id 商品ID</a:t>
            </a:r>
            <a:endParaRPr kumimoji="1" lang="zh-CN" altLang="ja-JP"/>
          </a:p>
          <a:p>
            <a:r>
              <a:rPr kumimoji="1" lang="zh-CN" altLang="ja-JP"/>
              <a:t>good_name 商品名称</a:t>
            </a:r>
            <a:endParaRPr kumimoji="1" lang="zh-CN" altLang="ja-JP"/>
          </a:p>
          <a:p>
            <a:r>
              <a:rPr kumimoji="1" lang="zh-CN" altLang="ja-JP"/>
              <a:t>good_description 商品说明</a:t>
            </a:r>
            <a:endParaRPr kumimoji="1" lang="zh-CN" altLang="ja-JP"/>
          </a:p>
          <a:p>
            <a:r>
              <a:rPr kumimoji="1" lang="zh-CN" altLang="ja-JP"/>
              <a:t>good_discount 商品折扣</a:t>
            </a:r>
            <a:endParaRPr kumimoji="1" lang="zh-CN" altLang="ja-JP"/>
          </a:p>
          <a:p>
            <a:r>
              <a:rPr kumimoji="1" lang="zh-CN" altLang="ja-JP"/>
              <a:t>good_original_price 商品价格</a:t>
            </a:r>
            <a:endParaRPr kumimoji="1" lang="zh-CN" altLang="ja-JP"/>
          </a:p>
          <a:p>
            <a:r>
              <a:rPr kumimoji="1" lang="zh-CN" altLang="ja-JP">
                <a:sym typeface="+mn-ea"/>
              </a:rPr>
              <a:t>category_id</a:t>
            </a:r>
            <a:r>
              <a:rPr kumimoji="1" lang="zh-CN" altLang="ja-JP"/>
              <a:t> 商品种类</a:t>
            </a:r>
            <a:r>
              <a:rPr kumimoji="1" lang="en-US" altLang="zh-CN"/>
              <a:t>ID</a:t>
            </a:r>
            <a:endParaRPr kumimoji="1" lang="zh-CN" altLang="ja-JP"/>
          </a:p>
          <a:p>
            <a:endParaRPr kumimoji="1" lang="zh-CN" altLang="ja-JP"/>
          </a:p>
          <a:p>
            <a:r>
              <a:rPr kumimoji="1" lang="zh-CN" altLang="ja-JP"/>
              <a:t>商品图片：good_imgs </a:t>
            </a:r>
            <a:endParaRPr kumimoji="1" lang="zh-CN" altLang="ja-JP"/>
          </a:p>
          <a:p>
            <a:r>
              <a:rPr kumimoji="1" lang="zh-CN" altLang="ja-JP"/>
              <a:t>good_img_id</a:t>
            </a:r>
            <a:endParaRPr kumimoji="1" lang="zh-CN" altLang="ja-JP"/>
          </a:p>
          <a:p>
            <a:r>
              <a:rPr kumimoji="1" lang="zh-CN" altLang="ja-JP"/>
              <a:t>good_img_url</a:t>
            </a:r>
            <a:endParaRPr kumimoji="1" lang="zh-CN" altLang="ja-JP"/>
          </a:p>
          <a:p>
            <a:r>
              <a:rPr kumimoji="1" lang="zh-CN" altLang="ja-JP"/>
              <a:t>good_id 商品ID</a:t>
            </a:r>
            <a:endParaRPr kumimoji="1" lang="zh-CN" altLang="ja-JP"/>
          </a:p>
        </p:txBody>
      </p:sp>
      <p:sp>
        <p:nvSpPr>
          <p:cNvPr id="2" name="テキスト プレースホルダー 4"/>
          <p:cNvSpPr>
            <a:spLocks noGrp="1"/>
          </p:cNvSpPr>
          <p:nvPr/>
        </p:nvSpPr>
        <p:spPr>
          <a:xfrm>
            <a:off x="6004560" y="1115695"/>
            <a:ext cx="5010785" cy="522795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ja-JP"/>
              <a:t>商品种类</a:t>
            </a:r>
            <a:endParaRPr kumimoji="1" lang="zh-CN" altLang="ja-JP"/>
          </a:p>
          <a:p>
            <a:r>
              <a:rPr kumimoji="1" lang="zh-CN" altLang="ja-JP"/>
              <a:t>category_id</a:t>
            </a:r>
            <a:endParaRPr kumimoji="1" lang="zh-CN" altLang="ja-JP"/>
          </a:p>
          <a:p>
            <a:r>
              <a:rPr kumimoji="1" lang="zh-CN" altLang="ja-JP"/>
              <a:t>category_name</a:t>
            </a:r>
            <a:endParaRPr kumimoji="1" lang="zh-CN" altLang="ja-JP"/>
          </a:p>
          <a:p>
            <a:endParaRPr kumimoji="1" lang="zh-CN" altLang="ja-JP"/>
          </a:p>
          <a:p>
            <a:r>
              <a:rPr kumimoji="1" lang="zh-CN" altLang="ja-JP"/>
              <a:t>商品库存 store</a:t>
            </a:r>
            <a:endParaRPr kumimoji="1" lang="zh-CN" altLang="ja-JP"/>
          </a:p>
          <a:p>
            <a:r>
              <a:rPr kumimoji="1" lang="zh-CN" altLang="ja-JP"/>
              <a:t>stock_id 库存id</a:t>
            </a:r>
            <a:endParaRPr kumimoji="1" lang="zh-CN" altLang="ja-JP"/>
          </a:p>
          <a:p>
            <a:r>
              <a:rPr kumimoji="1" lang="zh-CN" altLang="ja-JP"/>
              <a:t>stock_name 仓库名</a:t>
            </a:r>
            <a:endParaRPr kumimoji="1" lang="zh-CN" altLang="ja-JP"/>
          </a:p>
          <a:p>
            <a:r>
              <a:rPr kumimoji="1" lang="zh-CN" altLang="ja-JP"/>
              <a:t>stock_quantity 库存数量</a:t>
            </a:r>
            <a:endParaRPr kumimoji="1" lang="zh-CN" altLang="ja-JP"/>
          </a:p>
          <a:p>
            <a:r>
              <a:rPr kumimoji="1" lang="zh-CN" altLang="ja-JP"/>
              <a:t>good_id 商品ID</a:t>
            </a:r>
            <a:endParaRPr kumimoji="1" lang="zh-CN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4,</a:t>
            </a:r>
            <a:r>
              <a:rPr lang="zh-CN" altLang="en-US"/>
              <a:t>环境设置（</a:t>
            </a:r>
            <a:r>
              <a:rPr lang="en-US" altLang="zh-CN"/>
              <a:t>mysql</a:t>
            </a:r>
            <a:r>
              <a:rPr lang="zh-CN" altLang="en-US"/>
              <a:t>）阿里云</a:t>
            </a:r>
            <a:r>
              <a:rPr lang="en-US" altLang="zh-CN"/>
              <a:t>RDS</a:t>
            </a:r>
            <a:endParaRPr lang="en-US" altLang="zh-CN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662305" y="1005205"/>
            <a:ext cx="10869295" cy="5227955"/>
          </a:xfrm>
        </p:spPr>
        <p:txBody>
          <a:bodyPr/>
          <a:p>
            <a:r>
              <a:rPr kumimoji="1" lang="en-US" altLang="zh-CN"/>
              <a:t>hostname</a:t>
            </a:r>
            <a:r>
              <a:rPr kumimoji="1" lang="zh-CN" altLang="en-US"/>
              <a:t>：rm-uf6t00e25nxn66cnao.mysql.rds.aliyuncs.com</a:t>
            </a:r>
            <a:endParaRPr kumimoji="1" lang="zh-CN" altLang="en-US"/>
          </a:p>
          <a:p>
            <a:r>
              <a:rPr kumimoji="1" lang="en-US" altLang="zh-CN"/>
              <a:t>port</a:t>
            </a:r>
            <a:r>
              <a:rPr kumimoji="1" lang="zh-CN" altLang="en-US"/>
              <a:t>：3306</a:t>
            </a:r>
            <a:endParaRPr kumimoji="1" lang="zh-CN" altLang="en-US"/>
          </a:p>
          <a:p>
            <a:r>
              <a:rPr kumimoji="1" lang="en-US" altLang="zh-CN"/>
              <a:t>user</a:t>
            </a:r>
            <a:r>
              <a:rPr kumimoji="1" lang="zh-CN" altLang="en-US"/>
              <a:t>：</a:t>
            </a:r>
            <a:r>
              <a:rPr kumimoji="1" lang="en-US" altLang="zh-CN"/>
              <a:t>root</a:t>
            </a:r>
            <a:endParaRPr kumimoji="1" lang="en-US" altLang="zh-CN"/>
          </a:p>
          <a:p>
            <a:r>
              <a:rPr kumimoji="1" lang="en-US" altLang="zh-CN"/>
              <a:t>pwd</a:t>
            </a:r>
            <a:r>
              <a:rPr kumimoji="1" lang="zh-CN" altLang="en-US"/>
              <a:t>：</a:t>
            </a:r>
            <a:r>
              <a:rPr kumimoji="1" lang="en-US" altLang="zh-CN"/>
              <a:t>Easy2get</a:t>
            </a:r>
            <a:endParaRPr kumimoji="1" lang="en-US" altLang="zh-CN"/>
          </a:p>
          <a:p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5,</a:t>
            </a:r>
            <a:r>
              <a:rPr lang="zh-CN" altLang="en-US"/>
              <a:t>服务器环境（</a:t>
            </a:r>
            <a:r>
              <a:rPr lang="en-US" altLang="zh-CN"/>
              <a:t>linux</a:t>
            </a:r>
            <a:r>
              <a:rPr lang="zh-CN" altLang="en-US"/>
              <a:t>）阿里云</a:t>
            </a:r>
            <a:r>
              <a:rPr lang="en-US" altLang="zh-CN"/>
              <a:t>ECS</a:t>
            </a:r>
            <a:endParaRPr lang="en-US" altLang="zh-CN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>
          <a:xfrm>
            <a:off x="662305" y="1005205"/>
            <a:ext cx="10869295" cy="5227955"/>
          </a:xfrm>
        </p:spPr>
        <p:txBody>
          <a:bodyPr/>
          <a:p>
            <a:r>
              <a:rPr kumimoji="1" lang="en-US"/>
              <a:t>ip</a:t>
            </a:r>
            <a:r>
              <a:rPr kumimoji="1" lang="zh-CN" altLang="en-US"/>
              <a:t>：</a:t>
            </a:r>
            <a:r>
              <a:rPr kumimoji="1"/>
              <a:t>47.93.22.152</a:t>
            </a:r>
            <a:endParaRPr kumimoji="1"/>
          </a:p>
          <a:p>
            <a:r>
              <a:rPr kumimoji="1" lang="en-US" altLang="zh-CN"/>
              <a:t>port</a:t>
            </a:r>
            <a:r>
              <a:rPr kumimoji="1" lang="zh-CN" altLang="en-US"/>
              <a:t>：</a:t>
            </a:r>
            <a:r>
              <a:rPr kumimoji="1">
                <a:sym typeface="+mn-ea"/>
              </a:rPr>
              <a:t>22</a:t>
            </a:r>
            <a:endParaRPr kumimoji="1">
              <a:sym typeface="+mn-ea"/>
            </a:endParaRPr>
          </a:p>
          <a:p>
            <a:r>
              <a:rPr kumimoji="1" lang="en-US" altLang="zh-CN"/>
              <a:t>user</a:t>
            </a:r>
            <a:r>
              <a:rPr kumimoji="1" lang="zh-CN" altLang="en-US"/>
              <a:t>：</a:t>
            </a:r>
            <a:r>
              <a:rPr kumimoji="1" lang="en-US" altLang="zh-CN"/>
              <a:t>root</a:t>
            </a:r>
            <a:endParaRPr kumimoji="1" lang="en-US" altLang="zh-CN"/>
          </a:p>
          <a:p>
            <a:r>
              <a:rPr kumimoji="1" lang="en-US" altLang="zh-CN"/>
              <a:t>pwd</a:t>
            </a:r>
            <a:r>
              <a:rPr kumimoji="1" lang="zh-CN" altLang="en-US"/>
              <a:t>：</a:t>
            </a:r>
            <a:r>
              <a:rPr kumimoji="1" lang="en-US" altLang="zh-CN"/>
              <a:t>Easy2get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推荐</a:t>
            </a:r>
            <a:r>
              <a:rPr kumimoji="1" lang="en-US" altLang="zh-CN"/>
              <a:t>ssh</a:t>
            </a:r>
            <a:r>
              <a:rPr kumimoji="1" lang="zh-CN" altLang="en-US"/>
              <a:t>链接工具：</a:t>
            </a:r>
            <a:r>
              <a:rPr kumimoji="1" lang="en-US" altLang="zh-CN"/>
              <a:t>xshell5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WPS 演示</Application>
  <PresentationFormat>宽屏</PresentationFormat>
  <Paragraphs>137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Meiryo UI</vt:lpstr>
      <vt:lpstr>MS Gothic</vt:lpstr>
      <vt:lpstr>Calibri Light</vt:lpstr>
      <vt:lpstr>微软雅黑</vt:lpstr>
      <vt:lpstr>Calibri</vt:lpstr>
      <vt:lpstr>Yu Gothic UI</vt:lpstr>
      <vt:lpstr>Office 主题</vt:lpstr>
      <vt:lpstr>Organic Food Store</vt:lpstr>
      <vt:lpstr>PowerPoint 演示文稿</vt:lpstr>
      <vt:lpstr>1. 动作环境</vt:lpstr>
      <vt:lpstr>2. 环境构成</vt:lpstr>
      <vt:lpstr>3. 要件</vt:lpstr>
      <vt:lpstr>4. 商品（表设计）</vt:lpstr>
      <vt:lpstr>4. 商品（表设计）</vt:lpstr>
      <vt:lpstr>4,环境设置（mysql）阿里云RDS</vt:lpstr>
      <vt:lpstr>5,服务器环境（linux）阿里云ECS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26</cp:revision>
  <dcterms:created xsi:type="dcterms:W3CDTF">2015-05-05T08:02:00Z</dcterms:created>
  <dcterms:modified xsi:type="dcterms:W3CDTF">2017-05-22T23:03:29Z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