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0" r:id="rId4"/>
    <p:sldId id="259" r:id="rId5"/>
    <p:sldId id="270" r:id="rId6"/>
    <p:sldId id="271" r:id="rId7"/>
    <p:sldId id="266" r:id="rId8"/>
    <p:sldId id="268" r:id="rId9"/>
    <p:sldId id="269" r:id="rId10"/>
    <p:sldId id="263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62400" y="1005417"/>
            <a:ext cx="10869200" cy="3965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1" y="62549"/>
            <a:ext cx="10940348" cy="785553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cxnSp>
        <p:nvCxnSpPr>
          <p:cNvPr id="5" name="Straight Connector 6"/>
          <p:cNvCxnSpPr/>
          <p:nvPr userDrawn="1"/>
        </p:nvCxnSpPr>
        <p:spPr>
          <a:xfrm>
            <a:off x="610658" y="920004"/>
            <a:ext cx="11581342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11324889" y="6568576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CA" sz="9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1" y="2761281"/>
            <a:ext cx="6527801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pic>
        <p:nvPicPr>
          <p:cNvPr id="17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67" y="509589"/>
            <a:ext cx="410845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5702300"/>
            <a:ext cx="3234267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7" y="397934"/>
            <a:ext cx="5365749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7995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2" name="正方形/長方形 1"/>
          <p:cNvSpPr/>
          <p:nvPr userDrawn="1"/>
        </p:nvSpPr>
        <p:spPr>
          <a:xfrm>
            <a:off x="7514004" y="6597352"/>
            <a:ext cx="4431262" cy="24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Organic Food 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4,</a:t>
            </a:r>
            <a:r>
              <a:rPr lang="zh-CN" altLang="en-US"/>
              <a:t>环境设置（</a:t>
            </a:r>
            <a:r>
              <a:rPr lang="en-US" altLang="zh-CN"/>
              <a:t>mysql</a:t>
            </a:r>
            <a:r>
              <a:rPr lang="zh-CN" altLang="en-US"/>
              <a:t>）阿里云</a:t>
            </a:r>
            <a:r>
              <a:rPr lang="en-US" altLang="zh-CN"/>
              <a:t>RDS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lstStyle/>
          <a:p>
            <a:r>
              <a:rPr kumimoji="1" lang="en-US" altLang="zh-CN"/>
              <a:t>hostname</a:t>
            </a:r>
            <a:r>
              <a:rPr kumimoji="1" lang="zh-CN" altLang="en-US"/>
              <a:t>：rm-uf6t00e25nxn66cnao.mysql.rds.aliyuncs.com</a:t>
            </a:r>
          </a:p>
          <a:p>
            <a:r>
              <a:rPr kumimoji="1" lang="en-US" altLang="zh-CN"/>
              <a:t>port</a:t>
            </a:r>
            <a:r>
              <a:rPr kumimoji="1" lang="zh-CN" altLang="en-US"/>
              <a:t>：3306</a:t>
            </a:r>
          </a:p>
          <a:p>
            <a:r>
              <a:rPr kumimoji="1" lang="en-US" altLang="zh-CN"/>
              <a:t>user</a:t>
            </a:r>
            <a:r>
              <a:rPr kumimoji="1" lang="zh-CN" altLang="en-US"/>
              <a:t>：</a:t>
            </a:r>
            <a:r>
              <a:rPr kumimoji="1" lang="en-US" altLang="zh-CN"/>
              <a:t>root</a:t>
            </a:r>
          </a:p>
          <a:p>
            <a:r>
              <a:rPr kumimoji="1" lang="en-US" altLang="zh-CN"/>
              <a:t>pwd</a:t>
            </a:r>
            <a:r>
              <a:rPr kumimoji="1" lang="zh-CN" altLang="en-US"/>
              <a:t>：</a:t>
            </a:r>
            <a:r>
              <a:rPr kumimoji="1" lang="en-US" altLang="zh-CN"/>
              <a:t>Easy2get</a:t>
            </a:r>
          </a:p>
          <a:p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5,</a:t>
            </a:r>
            <a:r>
              <a:rPr lang="zh-CN" altLang="en-US"/>
              <a:t>服务器环境（</a:t>
            </a:r>
            <a:r>
              <a:rPr lang="en-US" altLang="zh-CN"/>
              <a:t>linux</a:t>
            </a:r>
            <a:r>
              <a:rPr lang="zh-CN" altLang="en-US"/>
              <a:t>）阿里云</a:t>
            </a:r>
            <a:r>
              <a:rPr lang="en-US" altLang="zh-CN"/>
              <a:t>ECS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lstStyle/>
          <a:p>
            <a:r>
              <a:rPr kumimoji="1" lang="en-US"/>
              <a:t>ip</a:t>
            </a:r>
            <a:r>
              <a:rPr kumimoji="1" lang="zh-CN" altLang="en-US"/>
              <a:t>：</a:t>
            </a:r>
            <a:r>
              <a:rPr kumimoji="1"/>
              <a:t>47.93.22.152</a:t>
            </a:r>
          </a:p>
          <a:p>
            <a:r>
              <a:rPr kumimoji="1" lang="en-US" altLang="zh-CN"/>
              <a:t>port</a:t>
            </a:r>
            <a:r>
              <a:rPr kumimoji="1" lang="zh-CN" altLang="en-US"/>
              <a:t>：</a:t>
            </a:r>
            <a:r>
              <a:rPr kumimoji="1">
                <a:sym typeface="+mn-ea"/>
              </a:rPr>
              <a:t>22</a:t>
            </a:r>
          </a:p>
          <a:p>
            <a:r>
              <a:rPr kumimoji="1" lang="en-US" altLang="zh-CN"/>
              <a:t>user</a:t>
            </a:r>
            <a:r>
              <a:rPr kumimoji="1" lang="zh-CN" altLang="en-US"/>
              <a:t>：</a:t>
            </a:r>
            <a:r>
              <a:rPr kumimoji="1" lang="en-US" altLang="zh-CN"/>
              <a:t>root</a:t>
            </a:r>
          </a:p>
          <a:p>
            <a:r>
              <a:rPr kumimoji="1" lang="en-US" altLang="zh-CN"/>
              <a:t>pwd</a:t>
            </a:r>
            <a:r>
              <a:rPr kumimoji="1" lang="zh-CN" altLang="en-US"/>
              <a:t>：</a:t>
            </a:r>
            <a:r>
              <a:rPr kumimoji="1" lang="en-US" altLang="zh-CN"/>
              <a:t>Easy2get</a:t>
            </a:r>
          </a:p>
          <a:p>
            <a:endParaRPr kumimoji="1" lang="en-US" altLang="zh-CN"/>
          </a:p>
          <a:p>
            <a:r>
              <a:rPr kumimoji="1" lang="zh-CN" altLang="en-US"/>
              <a:t>推荐</a:t>
            </a:r>
            <a:r>
              <a:rPr kumimoji="1" lang="en-US" altLang="zh-CN"/>
              <a:t>ssh</a:t>
            </a:r>
            <a:r>
              <a:rPr kumimoji="1" lang="zh-CN" altLang="en-US"/>
              <a:t>链接工具：</a:t>
            </a:r>
            <a:r>
              <a:rPr kumimoji="1" lang="en-US" altLang="zh-CN"/>
              <a:t>xshell5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20474" y="1559280"/>
            <a:ext cx="154178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动作环境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ym typeface="+mn-ea"/>
              </a:rPr>
              <a:t>环境构成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要件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en-US" altLang="ja-JP"/>
              <a:t>. </a:t>
            </a:r>
            <a:r>
              <a:rPr lang="zh-CN" altLang="en-US"/>
              <a:t>动作环境</a:t>
            </a:r>
          </a:p>
        </p:txBody>
      </p:sp>
      <p:graphicFrame>
        <p:nvGraphicFramePr>
          <p:cNvPr id="2" name="表格 -1"/>
          <p:cNvGraphicFramePr/>
          <p:nvPr/>
        </p:nvGraphicFramePr>
        <p:xfrm>
          <a:off x="614045" y="1118235"/>
          <a:ext cx="11155680" cy="527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05"/>
                <a:gridCol w="8131175"/>
              </a:tblGrid>
              <a:tr h="64579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分類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03695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OS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CentOS</a:t>
                      </a:r>
                    </a:p>
                    <a:p>
                      <a:pPr marL="0" indent="0" algn="l">
                        <a:buNone/>
                      </a:pPr>
                      <a:endParaRPr lang="en-US" altLang="zh-CN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86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容器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Docker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Java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実行環境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J2SE 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Servlet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コンテナ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Tomcat8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160"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Java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ライブラリ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Spring MVC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MyBatis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データベース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RDS MySQL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オンメモリキャッシュ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Redis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バージョン管理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GitHub</a:t>
                      </a:r>
                    </a:p>
                  </a:txBody>
                  <a:tcPr marL="0" marR="0" marT="0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1986915" y="1376045"/>
            <a:ext cx="7452000" cy="443611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Stomach</a:t>
            </a:r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フロント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85" y="2301875"/>
            <a:ext cx="5631180" cy="2963545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 </a:t>
            </a:r>
            <a:r>
              <a:rPr lang="zh-CN" altLang="en-US"/>
              <a:t>环境构成</a:t>
            </a:r>
          </a:p>
        </p:txBody>
      </p:sp>
      <p:sp>
        <p:nvSpPr>
          <p:cNvPr id="40" name="正方形/長方形 21"/>
          <p:cNvSpPr>
            <a:spLocks noChangeArrowheads="1"/>
          </p:cNvSpPr>
          <p:nvPr/>
        </p:nvSpPr>
        <p:spPr bwMode="auto">
          <a:xfrm>
            <a:off x="2207895" y="5321300"/>
            <a:ext cx="7130415" cy="49085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CentOS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21"/>
          <p:cNvSpPr>
            <a:spLocks noChangeArrowheads="1"/>
          </p:cNvSpPr>
          <p:nvPr/>
        </p:nvSpPr>
        <p:spPr bwMode="auto">
          <a:xfrm>
            <a:off x="2207895" y="4680585"/>
            <a:ext cx="5352415" cy="50419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 8.5.9/</a:t>
            </a: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Nginx1.13.0</a:t>
            </a:r>
          </a:p>
        </p:txBody>
      </p:sp>
      <p:sp>
        <p:nvSpPr>
          <p:cNvPr id="16" name="正方形/長方形 21"/>
          <p:cNvSpPr>
            <a:spLocks noChangeArrowheads="1"/>
          </p:cNvSpPr>
          <p:nvPr/>
        </p:nvSpPr>
        <p:spPr bwMode="auto">
          <a:xfrm>
            <a:off x="2207895" y="3895090"/>
            <a:ext cx="5352415" cy="50419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21"/>
          <p:cNvSpPr>
            <a:spLocks noChangeArrowheads="1"/>
          </p:cNvSpPr>
          <p:nvPr/>
        </p:nvSpPr>
        <p:spPr bwMode="auto">
          <a:xfrm>
            <a:off x="2200275" y="3100070"/>
            <a:ext cx="5352415" cy="50419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Spring Boot 1.3.2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21"/>
          <p:cNvSpPr>
            <a:spLocks noChangeArrowheads="1"/>
          </p:cNvSpPr>
          <p:nvPr/>
        </p:nvSpPr>
        <p:spPr bwMode="auto">
          <a:xfrm>
            <a:off x="512889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1"/>
          <p:cNvSpPr>
            <a:spLocks noChangeArrowheads="1"/>
          </p:cNvSpPr>
          <p:nvPr/>
        </p:nvSpPr>
        <p:spPr bwMode="auto">
          <a:xfrm>
            <a:off x="651319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DAO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8000365" y="4679950"/>
            <a:ext cx="1337945" cy="50419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MySQL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5.7.17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31268" y="1913918"/>
            <a:ext cx="830580" cy="32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Web/AP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56702" y="1913918"/>
            <a:ext cx="409575" cy="32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</a:p>
        </p:txBody>
      </p:sp>
      <p:cxnSp>
        <p:nvCxnSpPr>
          <p:cNvPr id="4" name="直線コネクタ 3"/>
          <p:cNvCxnSpPr/>
          <p:nvPr/>
        </p:nvCxnSpPr>
        <p:spPr>
          <a:xfrm>
            <a:off x="2208162" y="2221694"/>
            <a:ext cx="5256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8237083" y="2221694"/>
            <a:ext cx="864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3" descr="j0433942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flipH="1">
            <a:off x="1271944" y="3735567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1228772" y="4281942"/>
            <a:ext cx="640080" cy="28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开发者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00" y="4189730"/>
            <a:ext cx="981075" cy="332740"/>
          </a:xfrm>
          <a:prstGeom prst="rect">
            <a:avLst/>
          </a:prstGeom>
        </p:spPr>
      </p:pic>
      <p:sp>
        <p:nvSpPr>
          <p:cNvPr id="7" name="正方形/長方形 21"/>
          <p:cNvSpPr>
            <a:spLocks noChangeArrowheads="1"/>
          </p:cNvSpPr>
          <p:nvPr/>
        </p:nvSpPr>
        <p:spPr bwMode="auto">
          <a:xfrm>
            <a:off x="220027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21"/>
          <p:cNvSpPr>
            <a:spLocks noChangeArrowheads="1"/>
          </p:cNvSpPr>
          <p:nvPr/>
        </p:nvSpPr>
        <p:spPr bwMode="auto">
          <a:xfrm>
            <a:off x="366458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zh-CN" altLang="en-US" dirty="0"/>
              <a:t>环境构成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8431" y="3259951"/>
            <a:ext cx="640080" cy="864290"/>
            <a:chOff x="1228772" y="3705942"/>
            <a:chExt cx="640080" cy="864290"/>
          </a:xfrm>
        </p:grpSpPr>
        <p:pic>
          <p:nvPicPr>
            <p:cNvPr id="62" name="Picture 43" descr="j0433942[1]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 flipH="1">
              <a:off x="1243523" y="3705942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テキスト ボックス 64"/>
            <p:cNvSpPr txBox="1"/>
            <p:nvPr/>
          </p:nvSpPr>
          <p:spPr>
            <a:xfrm>
              <a:off x="1228772" y="4281942"/>
              <a:ext cx="640080" cy="288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开发者</a:t>
              </a: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2911650" y="3156652"/>
            <a:ext cx="1128584" cy="78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Zuul</a:t>
            </a:r>
            <a:endParaRPr lang="en-US" altLang="zh-CN" dirty="0" smtClean="0"/>
          </a:p>
          <a:p>
            <a:pPr algn="ctr"/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7467630" y="4610748"/>
            <a:ext cx="790924" cy="765823"/>
          </a:xfrm>
          <a:prstGeom prst="flowChartConnector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Feign</a:t>
            </a:r>
            <a:endParaRPr kumimoji="1" lang="en-US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8802346" y="3097964"/>
            <a:ext cx="648000" cy="648072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服务</a:t>
            </a:r>
            <a:r>
              <a:rPr kumimoji="1" lang="en-US" altLang="zh-CN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endParaRPr kumimoji="1" lang="en-US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411944" y="3167875"/>
            <a:ext cx="648000" cy="648072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服务</a:t>
            </a:r>
            <a:r>
              <a:rPr kumimoji="1" lang="en-US" altLang="zh-CN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endParaRPr kumimoji="1" lang="en-US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8071375" y="1566115"/>
            <a:ext cx="648000" cy="6480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</a:p>
        </p:txBody>
      </p:sp>
      <p:cxnSp>
        <p:nvCxnSpPr>
          <p:cNvPr id="12" name="Straight Arrow Connector 11"/>
          <p:cNvCxnSpPr>
            <a:stCxn id="62" idx="1"/>
            <a:endCxn id="5" idx="1"/>
          </p:cNvCxnSpPr>
          <p:nvPr/>
        </p:nvCxnSpPr>
        <p:spPr>
          <a:xfrm flipV="1">
            <a:off x="1539182" y="3547950"/>
            <a:ext cx="1372468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594" y="2913298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en-US" dirty="0"/>
          </a:p>
        </p:txBody>
      </p:sp>
      <p:sp>
        <p:nvSpPr>
          <p:cNvPr id="19" name="Line Callout 2 18"/>
          <p:cNvSpPr/>
          <p:nvPr/>
        </p:nvSpPr>
        <p:spPr>
          <a:xfrm>
            <a:off x="948431" y="4700241"/>
            <a:ext cx="1324958" cy="774975"/>
          </a:xfrm>
          <a:prstGeom prst="borderCallout2">
            <a:avLst>
              <a:gd name="adj1" fmla="val -12077"/>
              <a:gd name="adj2" fmla="val 61369"/>
              <a:gd name="adj3" fmla="val -36525"/>
              <a:gd name="adj4" fmla="val 61748"/>
              <a:gd name="adj5" fmla="val -123482"/>
              <a:gd name="adj6" fmla="val 143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通过一个可见端口访问服务，但是服务的结构对其不可见。</a:t>
            </a:r>
            <a:endParaRPr lang="en-US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58" y="1936959"/>
            <a:ext cx="752475" cy="619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23" y="1297326"/>
            <a:ext cx="723900" cy="2571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37" y="1297326"/>
            <a:ext cx="723900" cy="2571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911650" y="3980096"/>
            <a:ext cx="1128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类似一个网关提供一个供外部调用的统一入口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5" idx="3"/>
            <a:endCxn id="34" idx="1"/>
          </p:cNvCxnSpPr>
          <p:nvPr/>
        </p:nvCxnSpPr>
        <p:spPr>
          <a:xfrm flipV="1">
            <a:off x="4040234" y="2246522"/>
            <a:ext cx="1426424" cy="130142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69908" y="1058650"/>
            <a:ext cx="1077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Eureka Server1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292476" y="1069087"/>
            <a:ext cx="1077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Eureka Server2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7" idx="2"/>
            <a:endCxn id="34" idx="3"/>
          </p:cNvCxnSpPr>
          <p:nvPr/>
        </p:nvCxnSpPr>
        <p:spPr>
          <a:xfrm flipH="1">
            <a:off x="6219133" y="1554501"/>
            <a:ext cx="612054" cy="69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1"/>
            <a:endCxn id="35" idx="3"/>
          </p:cNvCxnSpPr>
          <p:nvPr/>
        </p:nvCxnSpPr>
        <p:spPr>
          <a:xfrm flipH="1">
            <a:off x="5488923" y="1425914"/>
            <a:ext cx="980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5542" y="2637819"/>
            <a:ext cx="112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Eureka</a:t>
            </a:r>
            <a:r>
              <a:rPr lang="zh-CN" altLang="en-US" sz="1200" dirty="0" smtClean="0"/>
              <a:t>服务注册管理的集群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24" idx="0"/>
            <a:endCxn id="25" idx="1"/>
          </p:cNvCxnSpPr>
          <p:nvPr/>
        </p:nvCxnSpPr>
        <p:spPr>
          <a:xfrm flipV="1">
            <a:off x="7863092" y="3422000"/>
            <a:ext cx="939254" cy="11887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2"/>
            <a:endCxn id="27" idx="2"/>
          </p:cNvCxnSpPr>
          <p:nvPr/>
        </p:nvCxnSpPr>
        <p:spPr>
          <a:xfrm flipH="1" flipV="1">
            <a:off x="6735944" y="3815947"/>
            <a:ext cx="731686" cy="11777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5" idx="2"/>
            <a:endCxn id="24" idx="7"/>
          </p:cNvCxnSpPr>
          <p:nvPr/>
        </p:nvCxnSpPr>
        <p:spPr>
          <a:xfrm flipH="1">
            <a:off x="8142726" y="3746036"/>
            <a:ext cx="983620" cy="9768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7" idx="3"/>
            <a:endCxn id="24" idx="1"/>
          </p:cNvCxnSpPr>
          <p:nvPr/>
        </p:nvCxnSpPr>
        <p:spPr>
          <a:xfrm>
            <a:off x="7059944" y="3491911"/>
            <a:ext cx="523514" cy="12309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5" idx="0"/>
            <a:endCxn id="34" idx="3"/>
          </p:cNvCxnSpPr>
          <p:nvPr/>
        </p:nvCxnSpPr>
        <p:spPr>
          <a:xfrm flipH="1" flipV="1">
            <a:off x="6219133" y="2246522"/>
            <a:ext cx="2907213" cy="85144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1"/>
            <a:endCxn id="34" idx="3"/>
          </p:cNvCxnSpPr>
          <p:nvPr/>
        </p:nvCxnSpPr>
        <p:spPr>
          <a:xfrm flipH="1" flipV="1">
            <a:off x="6219133" y="2246522"/>
            <a:ext cx="192811" cy="124538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42726" y="2511720"/>
            <a:ext cx="115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注册服务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395383" y="2643385"/>
            <a:ext cx="115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注册服务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232774" y="2051766"/>
            <a:ext cx="115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注册服务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5" idx="3"/>
          </p:cNvCxnSpPr>
          <p:nvPr/>
        </p:nvCxnSpPr>
        <p:spPr>
          <a:xfrm>
            <a:off x="4040234" y="3547950"/>
            <a:ext cx="3498858" cy="15397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831186" y="4107405"/>
            <a:ext cx="2060887" cy="408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请求异常使用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Hystrix</a:t>
            </a:r>
            <a:r>
              <a:rPr lang="zh-CN" altLang="en-US" sz="1400" dirty="0" smtClean="0">
                <a:solidFill>
                  <a:schemeClr val="tx1"/>
                </a:solidFill>
              </a:rPr>
              <a:t>熔断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42376" y="5421216"/>
            <a:ext cx="17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Feign</a:t>
            </a:r>
            <a:r>
              <a:rPr lang="zh-CN" altLang="en-US" sz="1200" dirty="0" smtClean="0"/>
              <a:t>提供类似</a:t>
            </a:r>
            <a:r>
              <a:rPr lang="en-US" sz="1200" dirty="0" smtClean="0"/>
              <a:t>Load Balance</a:t>
            </a:r>
            <a:r>
              <a:rPr lang="zh-CN" altLang="en-US" sz="1200" dirty="0" smtClean="0"/>
              <a:t>的功能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27" idx="3"/>
            <a:endCxn id="29" idx="2"/>
          </p:cNvCxnSpPr>
          <p:nvPr/>
        </p:nvCxnSpPr>
        <p:spPr>
          <a:xfrm flipV="1">
            <a:off x="7059944" y="1890115"/>
            <a:ext cx="1011431" cy="16017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5" idx="0"/>
            <a:endCxn id="29" idx="4"/>
          </p:cNvCxnSpPr>
          <p:nvPr/>
        </p:nvCxnSpPr>
        <p:spPr>
          <a:xfrm flipH="1" flipV="1">
            <a:off x="8719375" y="1890115"/>
            <a:ext cx="406971" cy="120784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9" idx="3"/>
            <a:endCxn id="25" idx="1"/>
          </p:cNvCxnSpPr>
          <p:nvPr/>
        </p:nvCxnSpPr>
        <p:spPr>
          <a:xfrm>
            <a:off x="8395375" y="2214115"/>
            <a:ext cx="406971" cy="12078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9" idx="3"/>
            <a:endCxn id="27" idx="3"/>
          </p:cNvCxnSpPr>
          <p:nvPr/>
        </p:nvCxnSpPr>
        <p:spPr>
          <a:xfrm flipH="1">
            <a:off x="7059944" y="2214115"/>
            <a:ext cx="1335431" cy="12777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zh-CN" altLang="en-US" dirty="0"/>
              <a:t>环境构成</a:t>
            </a:r>
            <a:endParaRPr lang="zh-CN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lstStyle/>
          <a:p>
            <a:r>
              <a:rPr lang="en-US" altLang="zh-CN" dirty="0"/>
              <a:t>Eureka</a:t>
            </a:r>
            <a:r>
              <a:rPr lang="zh-CN" altLang="en-US" dirty="0"/>
              <a:t>：实际上在整个过程中维护者每个服务的生命周期。每一个服务都要被注册到</a:t>
            </a:r>
            <a:r>
              <a:rPr lang="en-US" altLang="zh-CN" dirty="0"/>
              <a:t>Eureka</a:t>
            </a:r>
            <a:r>
              <a:rPr lang="zh-CN" altLang="en-US" dirty="0"/>
              <a:t>服务器上，这里被注册到</a:t>
            </a:r>
            <a:r>
              <a:rPr lang="en-US" altLang="zh-CN" dirty="0"/>
              <a:t>Eureka</a:t>
            </a:r>
            <a:r>
              <a:rPr lang="zh-CN" altLang="en-US" dirty="0"/>
              <a:t>的服务又称为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r>
              <a:rPr lang="en-US" altLang="zh-CN" dirty="0"/>
              <a:t>Eureka</a:t>
            </a:r>
            <a:r>
              <a:rPr lang="zh-CN" altLang="en-US" dirty="0"/>
              <a:t>通过心跳来确定服务是否正常。</a:t>
            </a:r>
            <a:r>
              <a:rPr lang="en-US" altLang="zh-CN" dirty="0"/>
              <a:t>Eureka</a:t>
            </a:r>
            <a:r>
              <a:rPr lang="zh-CN" altLang="en-US" dirty="0"/>
              <a:t>只做请求转发。同时</a:t>
            </a:r>
            <a:r>
              <a:rPr lang="en-US" altLang="zh-CN" dirty="0"/>
              <a:t>Eureka</a:t>
            </a:r>
            <a:r>
              <a:rPr lang="zh-CN" altLang="en-US" dirty="0"/>
              <a:t>是支持集</a:t>
            </a:r>
            <a:r>
              <a:rPr lang="zh-CN" altLang="en-US" dirty="0" smtClean="0"/>
              <a:t>群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 err="1"/>
              <a:t>Zuul</a:t>
            </a:r>
            <a:r>
              <a:rPr lang="zh-CN" altLang="en-US" dirty="0"/>
              <a:t>：类似于网关，反向代理。为外部请求提供统一入口。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Ribbon/Feign</a:t>
            </a:r>
            <a:r>
              <a:rPr lang="zh-CN" altLang="en-US" dirty="0"/>
              <a:t>：可以理解为调用服务的客户端。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Hystrix</a:t>
            </a:r>
            <a:r>
              <a:rPr lang="zh-CN" altLang="en-US" dirty="0"/>
              <a:t>：断路器，服务调用通常是深层的，一个底层服务通常为多个上层服务提供服务，那么如果底层服务失败则会造成大面积失败，</a:t>
            </a:r>
            <a:r>
              <a:rPr lang="en-US" altLang="zh-CN" dirty="0" err="1"/>
              <a:t>Hystrix</a:t>
            </a:r>
            <a:r>
              <a:rPr lang="zh-CN" altLang="en-US" dirty="0"/>
              <a:t>就是就调用失败后触发定义好的处理方法，从而更友好的解决出错。也是微服务的容错机制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5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 </a:t>
            </a:r>
            <a:r>
              <a:rPr lang="zh-CN" altLang="en-US"/>
              <a:t>要件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lstStyle/>
          <a:p>
            <a:r>
              <a:rPr kumimoji="1" lang="zh-CN" altLang="ja-JP"/>
              <a:t>会员管理：</a:t>
            </a:r>
          </a:p>
          <a:p>
            <a:r>
              <a:rPr kumimoji="1" lang="zh-CN" altLang="ja-JP"/>
              <a:t>地址管理，订单管理，支付管理</a:t>
            </a:r>
          </a:p>
          <a:p>
            <a:r>
              <a:rPr kumimoji="1" lang="zh-CN" altLang="ja-JP"/>
              <a:t>会员信息，会员注册，会员登录</a:t>
            </a:r>
          </a:p>
          <a:p>
            <a:r>
              <a:rPr kumimoji="1" lang="zh-CN" altLang="ja-JP"/>
              <a:t>购物车：购入一览</a:t>
            </a:r>
          </a:p>
          <a:p>
            <a:r>
              <a:rPr kumimoji="1" lang="en-US" altLang="zh-CN"/>
              <a:t>shop</a:t>
            </a:r>
            <a:r>
              <a:rPr kumimoji="1" lang="zh-CN" altLang="en-US"/>
              <a:t>：产品一览，产品详细</a:t>
            </a:r>
          </a:p>
          <a:p>
            <a:endParaRPr kumimoji="1" lang="zh-CN" altLang="en-US"/>
          </a:p>
          <a:p>
            <a:r>
              <a:rPr kumimoji="1" lang="zh-CN" altLang="en-US"/>
              <a:t>管理员：产品登录，库存管理</a:t>
            </a:r>
          </a:p>
          <a:p>
            <a:r>
              <a:rPr kumimoji="1" lang="zh-CN" altLang="en-US"/>
              <a:t>配送管理，商品查询</a:t>
            </a:r>
          </a:p>
          <a:p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4. </a:t>
            </a:r>
            <a:r>
              <a:rPr lang="zh-CN" altLang="en-US"/>
              <a:t>商品（</a:t>
            </a:r>
            <a:r>
              <a:rPr lang="en-US" altLang="zh-CN"/>
              <a:t>ER</a:t>
            </a:r>
            <a:r>
              <a:rPr lang="zh-CN" altLang="en-US"/>
              <a:t>设计）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1100455"/>
            <a:ext cx="10454640" cy="404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4. </a:t>
            </a:r>
            <a:r>
              <a:rPr lang="zh-CN" altLang="en-US"/>
              <a:t>商品（表设计）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5010785" cy="5227955"/>
          </a:xfrm>
        </p:spPr>
        <p:txBody>
          <a:bodyPr/>
          <a:lstStyle/>
          <a:p>
            <a:r>
              <a:rPr kumimoji="1" lang="zh-CN" altLang="ja-JP"/>
              <a:t>商品管理：Goods</a:t>
            </a:r>
          </a:p>
          <a:p>
            <a:r>
              <a:rPr kumimoji="1" lang="zh-CN" altLang="ja-JP"/>
              <a:t>good_id 商品ID</a:t>
            </a:r>
          </a:p>
          <a:p>
            <a:r>
              <a:rPr kumimoji="1" lang="zh-CN" altLang="ja-JP"/>
              <a:t>good_name 商品名称</a:t>
            </a:r>
          </a:p>
          <a:p>
            <a:r>
              <a:rPr kumimoji="1" lang="zh-CN" altLang="ja-JP"/>
              <a:t>good_description 商品说明</a:t>
            </a:r>
          </a:p>
          <a:p>
            <a:r>
              <a:rPr kumimoji="1" lang="zh-CN" altLang="ja-JP"/>
              <a:t>good_discount 商品折扣</a:t>
            </a:r>
          </a:p>
          <a:p>
            <a:r>
              <a:rPr kumimoji="1" lang="zh-CN" altLang="ja-JP"/>
              <a:t>good_original_price 商品价格</a:t>
            </a:r>
          </a:p>
          <a:p>
            <a:r>
              <a:rPr kumimoji="1" lang="zh-CN" altLang="ja-JP">
                <a:sym typeface="+mn-ea"/>
              </a:rPr>
              <a:t>category_id</a:t>
            </a:r>
            <a:r>
              <a:rPr kumimoji="1" lang="zh-CN" altLang="ja-JP"/>
              <a:t> 商品种类</a:t>
            </a:r>
            <a:r>
              <a:rPr kumimoji="1" lang="en-US" altLang="zh-CN"/>
              <a:t>ID</a:t>
            </a:r>
            <a:endParaRPr kumimoji="1" lang="zh-CN" altLang="ja-JP"/>
          </a:p>
          <a:p>
            <a:endParaRPr kumimoji="1" lang="zh-CN" altLang="ja-JP"/>
          </a:p>
          <a:p>
            <a:r>
              <a:rPr kumimoji="1" lang="zh-CN" altLang="ja-JP"/>
              <a:t>商品图片：good_imgs </a:t>
            </a:r>
          </a:p>
          <a:p>
            <a:r>
              <a:rPr kumimoji="1" lang="zh-CN" altLang="ja-JP"/>
              <a:t>good_img_id</a:t>
            </a:r>
          </a:p>
          <a:p>
            <a:r>
              <a:rPr kumimoji="1" lang="zh-CN" altLang="ja-JP"/>
              <a:t>good_img_url</a:t>
            </a:r>
          </a:p>
          <a:p>
            <a:r>
              <a:rPr kumimoji="1" lang="zh-CN" altLang="ja-JP"/>
              <a:t>good_id 商品ID</a:t>
            </a:r>
          </a:p>
        </p:txBody>
      </p:sp>
      <p:sp>
        <p:nvSpPr>
          <p:cNvPr id="2" name="テキスト プレースホルダー 4"/>
          <p:cNvSpPr>
            <a:spLocks noGrp="1"/>
          </p:cNvSpPr>
          <p:nvPr/>
        </p:nvSpPr>
        <p:spPr>
          <a:xfrm>
            <a:off x="6004560" y="1115695"/>
            <a:ext cx="5010785" cy="52279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ja-JP"/>
              <a:t>商品种类</a:t>
            </a:r>
          </a:p>
          <a:p>
            <a:r>
              <a:rPr kumimoji="1" lang="zh-CN" altLang="ja-JP"/>
              <a:t>category_id</a:t>
            </a:r>
          </a:p>
          <a:p>
            <a:r>
              <a:rPr kumimoji="1" lang="zh-CN" altLang="ja-JP"/>
              <a:t>category_name</a:t>
            </a:r>
          </a:p>
          <a:p>
            <a:endParaRPr kumimoji="1" lang="zh-CN" altLang="ja-JP"/>
          </a:p>
          <a:p>
            <a:r>
              <a:rPr kumimoji="1" lang="zh-CN" altLang="ja-JP"/>
              <a:t>商品库存 store</a:t>
            </a:r>
          </a:p>
          <a:p>
            <a:r>
              <a:rPr kumimoji="1" lang="zh-CN" altLang="ja-JP"/>
              <a:t>stock_id 库存id</a:t>
            </a:r>
          </a:p>
          <a:p>
            <a:r>
              <a:rPr kumimoji="1" lang="zh-CN" altLang="ja-JP"/>
              <a:t>stock_name 仓库名</a:t>
            </a:r>
          </a:p>
          <a:p>
            <a:r>
              <a:rPr kumimoji="1" lang="zh-CN" altLang="ja-JP"/>
              <a:t>stock_quantity 库存数量</a:t>
            </a:r>
          </a:p>
          <a:p>
            <a:r>
              <a:rPr kumimoji="1" lang="zh-CN" altLang="ja-JP"/>
              <a:t>good_id 商品ID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 UI</vt:lpstr>
      <vt:lpstr>MS Gothic</vt:lpstr>
      <vt:lpstr>宋体</vt:lpstr>
      <vt:lpstr>Arial</vt:lpstr>
      <vt:lpstr>Calibri</vt:lpstr>
      <vt:lpstr>Calibri Light</vt:lpstr>
      <vt:lpstr>Office 主题</vt:lpstr>
      <vt:lpstr>Organic Food Store</vt:lpstr>
      <vt:lpstr>PowerPoint Presentation</vt:lpstr>
      <vt:lpstr>1. 动作环境</vt:lpstr>
      <vt:lpstr>2. 环境构成</vt:lpstr>
      <vt:lpstr>2. 环境构成</vt:lpstr>
      <vt:lpstr>2. 环境构成</vt:lpstr>
      <vt:lpstr>3. 要件</vt:lpstr>
      <vt:lpstr>4. 商品（ER设计）</vt:lpstr>
      <vt:lpstr>4. 商品（表设计）</vt:lpstr>
      <vt:lpstr>4,环境设置（mysql）阿里云RDS</vt:lpstr>
      <vt:lpstr>5,服务器环境（linux）阿里云ECS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Food Store</dc:title>
  <dc:creator/>
  <cp:lastModifiedBy>Li, Chunhui</cp:lastModifiedBy>
  <cp:revision>43</cp:revision>
  <dcterms:created xsi:type="dcterms:W3CDTF">2015-05-05T08:02:00Z</dcterms:created>
  <dcterms:modified xsi:type="dcterms:W3CDTF">2017-06-13T08:37:57Z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